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299" r:id="rId1"/>
    <p:sldMasterId id="2147485336" r:id="rId2"/>
  </p:sldMasterIdLst>
  <p:notesMasterIdLst>
    <p:notesMasterId r:id="rId3"/>
  </p:notesMasterIdLst>
  <p:sldIdLst>
    <p:sldId id="1021" r:id="rId4"/>
    <p:sldId id="1026" r:id="rId5"/>
    <p:sldId id="1030" r:id="rId6"/>
    <p:sldId id="1033" r:id="rId7"/>
    <p:sldId id="1039" r:id="rId9"/>
    <p:sldId id="1042" r:id="rId10"/>
    <p:sldId id="1045" r:id="rId11"/>
    <p:sldId id="1048" r:id="rId12"/>
    <p:sldId id="1054" r:id="rId14"/>
    <p:sldId id="1057" r:id="rId15"/>
    <p:sldId id="1060" r:id="rId16"/>
    <p:sldId id="1063" r:id="rId17"/>
    <p:sldId id="1069" r:id="rId19"/>
    <p:sldId id="1072" r:id="rId20"/>
    <p:sldId id="1075" r:id="rId21"/>
    <p:sldId id="1078" r:id="rId22"/>
    <p:sldId id="1084" r:id="rId24"/>
    <p:sldId id="1087" r:id="rId25"/>
    <p:sldId id="1090" r:id="rId26"/>
    <p:sldId id="1093" r:id="rId27"/>
    <p:sldId id="1096" r:id="rId28"/>
    <p:sldId id="1102" r:id="rId30"/>
    <p:sldId id="1105" r:id="rId31"/>
    <p:sldId id="1108" r:id="rId32"/>
    <p:sldId id="1111" r:id="rId33"/>
    <p:sldId id="1114" r:id="rId34"/>
    <p:sldId id="1120" r:id="rId36"/>
    <p:sldId id="1123" r:id="rId37"/>
    <p:sldId id="1127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300" r:id="rId1"/>
    <p:sldLayoutId id="2147485301" r:id="rId2"/>
    <p:sldLayoutId id="2147485302" r:id="rId3"/>
    <p:sldLayoutId id="2147485303" r:id="rId4"/>
    <p:sldLayoutId id="2147485304" r:id="rId5"/>
    <p:sldLayoutId id="2147485305" r:id="rId6"/>
    <p:sldLayoutId id="2147485306" r:id="rId7"/>
    <p:sldLayoutId id="2147485307" r:id="rId8"/>
    <p:sldLayoutId id="2147485308" r:id="rId9"/>
    <p:sldLayoutId id="2147485309" r:id="rId10"/>
    <p:sldLayoutId id="214748531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337" r:id="rId1"/>
    <p:sldLayoutId id="2147485338" r:id="rId2"/>
    <p:sldLayoutId id="2147485339" r:id="rId3"/>
    <p:sldLayoutId id="2147485340" r:id="rId4"/>
    <p:sldLayoutId id="2147485341" r:id="rId5"/>
    <p:sldLayoutId id="2147485342" r:id="rId6"/>
    <p:sldLayoutId id="2147485343" r:id="rId7"/>
    <p:sldLayoutId id="2147485344" r:id="rId8"/>
    <p:sldLayoutId id="2147485345" r:id="rId9"/>
    <p:sldLayoutId id="2147485346" r:id="rId10"/>
    <p:sldLayoutId id="214748534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tags" Target="../tags/tag110.xml"/><Relationship Id="rId22" Type="http://schemas.openxmlformats.org/officeDocument/2006/relationships/tags" Target="../tags/tag111.xml"/><Relationship Id="rId23" Type="http://schemas.openxmlformats.org/officeDocument/2006/relationships/tags" Target="../tags/tag112.xml"/><Relationship Id="rId24" Type="http://schemas.openxmlformats.org/officeDocument/2006/relationships/slideLayout" Target="../slideLayouts/slideLayout13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tags" Target="../tags/tag161.xml"/><Relationship Id="rId16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tags" Target="../tags/tag227.xml"/><Relationship Id="rId18" Type="http://schemas.openxmlformats.org/officeDocument/2006/relationships/tags" Target="../tags/tag228.xml"/><Relationship Id="rId19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tags" Target="../tags/tag245.xml"/><Relationship Id="rId18" Type="http://schemas.openxmlformats.org/officeDocument/2006/relationships/tags" Target="../tags/tag246.xml"/><Relationship Id="rId19" Type="http://schemas.openxmlformats.org/officeDocument/2006/relationships/tags" Target="../tags/tag247.xml"/><Relationship Id="rId20" Type="http://schemas.openxmlformats.org/officeDocument/2006/relationships/tags" Target="../tags/tag248.xml"/><Relationship Id="rId21" Type="http://schemas.openxmlformats.org/officeDocument/2006/relationships/tags" Target="../tags/tag249.xml"/><Relationship Id="rId22" Type="http://schemas.openxmlformats.org/officeDocument/2006/relationships/tags" Target="../tags/tag250.xml"/><Relationship Id="rId23" Type="http://schemas.openxmlformats.org/officeDocument/2006/relationships/tags" Target="../tags/tag251.xml"/><Relationship Id="rId24" Type="http://schemas.openxmlformats.org/officeDocument/2006/relationships/tags" Target="../tags/tag252.xml"/><Relationship Id="rId25" Type="http://schemas.openxmlformats.org/officeDocument/2006/relationships/tags" Target="../tags/tag253.xml"/><Relationship Id="rId26" Type="http://schemas.openxmlformats.org/officeDocument/2006/relationships/tags" Target="../tags/tag254.xml"/><Relationship Id="rId27" Type="http://schemas.openxmlformats.org/officeDocument/2006/relationships/tags" Target="../tags/tag255.xml"/><Relationship Id="rId28" Type="http://schemas.openxmlformats.org/officeDocument/2006/relationships/tags" Target="../tags/tag256.xml"/><Relationship Id="rId29" Type="http://schemas.openxmlformats.org/officeDocument/2006/relationships/tags" Target="../tags/tag257.xml"/><Relationship Id="rId30" Type="http://schemas.openxmlformats.org/officeDocument/2006/relationships/tags" Target="../tags/tag258.xml"/><Relationship Id="rId31" Type="http://schemas.openxmlformats.org/officeDocument/2006/relationships/tags" Target="../tags/tag259.xml"/><Relationship Id="rId32" Type="http://schemas.openxmlformats.org/officeDocument/2006/relationships/tags" Target="../tags/tag260.xml"/><Relationship Id="rId33" Type="http://schemas.openxmlformats.org/officeDocument/2006/relationships/tags" Target="../tags/tag261.xml"/><Relationship Id="rId34" Type="http://schemas.openxmlformats.org/officeDocument/2006/relationships/tags" Target="../tags/tag262.xml"/><Relationship Id="rId35" Type="http://schemas.openxmlformats.org/officeDocument/2006/relationships/tags" Target="../tags/tag263.xml"/><Relationship Id="rId36" Type="http://schemas.openxmlformats.org/officeDocument/2006/relationships/tags" Target="../tags/tag264.xml"/><Relationship Id="rId37" Type="http://schemas.openxmlformats.org/officeDocument/2006/relationships/tags" Target="../tags/tag265.xml"/><Relationship Id="rId38" Type="http://schemas.openxmlformats.org/officeDocument/2006/relationships/tags" Target="../tags/tag266.xml"/><Relationship Id="rId39" Type="http://schemas.openxmlformats.org/officeDocument/2006/relationships/tags" Target="../tags/tag267.xml"/><Relationship Id="rId40" Type="http://schemas.openxmlformats.org/officeDocument/2006/relationships/tags" Target="../tags/tag268.xml"/><Relationship Id="rId41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slideLayout" Target="../slideLayouts/slideLayout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tags" Target="../tags/tag299.xml"/><Relationship Id="rId17" Type="http://schemas.openxmlformats.org/officeDocument/2006/relationships/tags" Target="../tags/tag300.xml"/><Relationship Id="rId18" Type="http://schemas.openxmlformats.org/officeDocument/2006/relationships/tags" Target="../tags/tag301.xml"/><Relationship Id="rId19" Type="http://schemas.openxmlformats.org/officeDocument/2006/relationships/tags" Target="../tags/tag302.xml"/><Relationship Id="rId20" Type="http://schemas.openxmlformats.org/officeDocument/2006/relationships/tags" Target="../tags/tag303.xml"/><Relationship Id="rId21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slideLayout" Target="../slideLayouts/slideLayout14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tags" Target="../tags/tag363.xml"/><Relationship Id="rId14" Type="http://schemas.openxmlformats.org/officeDocument/2006/relationships/tags" Target="../tags/tag364.xml"/><Relationship Id="rId1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tags" Target="../tags/tag377.xml"/><Relationship Id="rId14" Type="http://schemas.openxmlformats.org/officeDocument/2006/relationships/tags" Target="../tags/tag378.xml"/><Relationship Id="rId15" Type="http://schemas.openxmlformats.org/officeDocument/2006/relationships/tags" Target="../tags/tag379.xml"/><Relationship Id="rId16" Type="http://schemas.openxmlformats.org/officeDocument/2006/relationships/tags" Target="../tags/tag380.xml"/><Relationship Id="rId17" Type="http://schemas.openxmlformats.org/officeDocument/2006/relationships/tags" Target="../tags/tag381.xml"/><Relationship Id="rId18" Type="http://schemas.openxmlformats.org/officeDocument/2006/relationships/tags" Target="../tags/tag382.xml"/><Relationship Id="rId19" Type="http://schemas.openxmlformats.org/officeDocument/2006/relationships/tags" Target="../tags/tag383.xml"/><Relationship Id="rId20" Type="http://schemas.openxmlformats.org/officeDocument/2006/relationships/tags" Target="../tags/tag384.xml"/><Relationship Id="rId21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slideLayout" Target="../slideLayouts/slideLayout14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tags" Target="../tags/tag405.xml"/><Relationship Id="rId7" Type="http://schemas.openxmlformats.org/officeDocument/2006/relationships/tags" Target="../tags/tag406.xml"/><Relationship Id="rId8" Type="http://schemas.openxmlformats.org/officeDocument/2006/relationships/tags" Target="../tags/tag407.xml"/><Relationship Id="rId9" Type="http://schemas.openxmlformats.org/officeDocument/2006/relationships/tags" Target="../tags/tag408.xml"/><Relationship Id="rId10" Type="http://schemas.openxmlformats.org/officeDocument/2006/relationships/tags" Target="../tags/tag409.xml"/><Relationship Id="rId11" Type="http://schemas.openxmlformats.org/officeDocument/2006/relationships/tags" Target="../tags/tag410.xml"/><Relationship Id="rId12" Type="http://schemas.openxmlformats.org/officeDocument/2006/relationships/tags" Target="../tags/tag411.xml"/><Relationship Id="rId13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2.xml"/><Relationship Id="rId2" Type="http://schemas.openxmlformats.org/officeDocument/2006/relationships/tags" Target="../tags/tag413.xml"/><Relationship Id="rId3" Type="http://schemas.openxmlformats.org/officeDocument/2006/relationships/tags" Target="../tags/tag41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建立风险识别和应对的能力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675255" y="2459355"/>
            <a:ext cx="3320415" cy="5213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52527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71005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397115" y="2459355"/>
            <a:ext cx="3270250" cy="5511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indent="-6985" marL="84455"/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风险识别的重要性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24713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43191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675255" y="3435985"/>
            <a:ext cx="3321050" cy="6045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风险识别的方法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52527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71005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397115" y="3435985"/>
            <a:ext cx="3270250" cy="5975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应对风险的能力建设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24713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43191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675255" y="4465955"/>
            <a:ext cx="3320415" cy="5734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应对特定类型的风险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52527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71005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397115" y="4465955"/>
            <a:ext cx="3269615" cy="581025"/>
          </a:xfrm>
          <a:prstGeom prst="rect"/>
          <a:noFill/>
        </p:spPr>
        <p:txBody>
          <a:bodyPr anchor="t" anchorCtr="0" bIns="0" lIns="0" rIns="0" rtlCol="0" tIns="0" wrap="square">
            <a:normAutofit fontScale="78333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建立风险识别和应对能力的关键要素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24713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43191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20"/>
            </p:custDataLst>
          </p:nvPr>
        </p:nvSpPr>
        <p:spPr>
          <a:xfrm>
            <a:off x="2675255" y="5471795"/>
            <a:ext cx="3319145" cy="589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总结与展望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4" name="序号"/>
          <p:cNvSpPr txBox="1"/>
          <p:nvPr>
            <p:custDataLst>
              <p:tags r:id="rId21"/>
            </p:custDataLst>
          </p:nvPr>
        </p:nvSpPr>
        <p:spPr>
          <a:xfrm>
            <a:off x="1525270" y="529844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07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6" name="弧形 22"/>
          <p:cNvSpPr/>
          <p:nvPr>
            <p:custDataLst>
              <p:tags r:id="rId22"/>
            </p:custDataLst>
          </p:nvPr>
        </p:nvSpPr>
        <p:spPr>
          <a:xfrm rot="5040000">
            <a:off x="1710055" y="523049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3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风险识别的重要性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风险识别定义</a:t>
            </a:r>
            <a:endParaRPr altLang="en-US" lang="zh-CN"/>
          </a:p>
        </p:txBody>
      </p:sp>
      <p:sp>
        <p:nvSpPr>
          <p:cNvPr id="1048998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定义：风险识别是指对可能对组织产生负面影响的事件、情况或因素进行识别、分析和评估的过程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目的：及早发现潜在的风险，为制定应对措施提供依据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涉及范围：组织内部各个层面和外部环境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方法：通过收集信息、分析数据、调查研究和专业判断等方式进行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风险识别对企业的影响</a:t>
            </a:r>
            <a:endParaRPr altLang="en-US" lang="zh-CN"/>
          </a:p>
        </p:txBody>
      </p:sp>
      <p:sp>
        <p:nvSpPr>
          <p:cNvPr id="1049056" name="矩形: 圆角 1"/>
          <p:cNvSpPr/>
          <p:nvPr>
            <p:custDataLst>
              <p:tags r:id="rId1"/>
            </p:custDataLst>
          </p:nvPr>
        </p:nvSpPr>
        <p:spPr>
          <a:xfrm>
            <a:off x="608330" y="2350292"/>
            <a:ext cx="5418575" cy="139496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058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33360" y="2488650"/>
            <a:ext cx="1476670" cy="1120912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60" name="标题"/>
          <p:cNvSpPr txBox="1"/>
          <p:nvPr>
            <p:custDataLst>
              <p:tags r:id="rId3"/>
            </p:custDataLst>
          </p:nvPr>
        </p:nvSpPr>
        <p:spPr>
          <a:xfrm>
            <a:off x="733360" y="2446761"/>
            <a:ext cx="1146525" cy="120396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62" name="正文"/>
          <p:cNvSpPr txBox="1"/>
          <p:nvPr>
            <p:custDataLst>
              <p:tags r:id="rId4"/>
            </p:custDataLst>
          </p:nvPr>
        </p:nvSpPr>
        <p:spPr>
          <a:xfrm>
            <a:off x="2169617" y="2351561"/>
            <a:ext cx="3857344" cy="13949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避免或减少损失：通过及时识别潜在风险，企业可以采取相应的措施来避免或减少损失，从而保持稳健的运营和财务状况。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064" name="矩形: 圆角 19"/>
          <p:cNvSpPr/>
          <p:nvPr>
            <p:custDataLst>
              <p:tags r:id="rId5"/>
            </p:custDataLst>
          </p:nvPr>
        </p:nvSpPr>
        <p:spPr>
          <a:xfrm>
            <a:off x="6159148" y="2350292"/>
            <a:ext cx="5418575" cy="139496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066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7831" y="2487380"/>
            <a:ext cx="1476670" cy="1120912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68" name="标题"/>
          <p:cNvSpPr txBox="1"/>
          <p:nvPr>
            <p:custDataLst>
              <p:tags r:id="rId7"/>
            </p:custDataLst>
          </p:nvPr>
        </p:nvSpPr>
        <p:spPr>
          <a:xfrm>
            <a:off x="6277831" y="2446127"/>
            <a:ext cx="1146525" cy="120396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70" name="正文"/>
          <p:cNvSpPr txBox="1"/>
          <p:nvPr>
            <p:custDataLst>
              <p:tags r:id="rId8"/>
            </p:custDataLst>
          </p:nvPr>
        </p:nvSpPr>
        <p:spPr>
          <a:xfrm>
            <a:off x="7714723" y="2352830"/>
            <a:ext cx="3857344" cy="13949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提升决策质量：准确的风险识别能够帮助企业做出更加明智的决策，因为企业能够充分了解自身面临的各种风险，并权衡不同决策的潜在后果。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072" name="矩形: 圆角 28"/>
          <p:cNvSpPr/>
          <p:nvPr>
            <p:custDataLst>
              <p:tags r:id="rId9"/>
            </p:custDataLst>
          </p:nvPr>
        </p:nvSpPr>
        <p:spPr>
          <a:xfrm>
            <a:off x="608330" y="3992816"/>
            <a:ext cx="5418575" cy="139496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074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33360" y="4131174"/>
            <a:ext cx="1476670" cy="1120912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76" name="标题"/>
          <p:cNvSpPr txBox="1"/>
          <p:nvPr>
            <p:custDataLst>
              <p:tags r:id="rId11"/>
            </p:custDataLst>
          </p:nvPr>
        </p:nvSpPr>
        <p:spPr>
          <a:xfrm>
            <a:off x="733360" y="4089286"/>
            <a:ext cx="1146525" cy="120396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78" name="正文"/>
          <p:cNvSpPr txBox="1"/>
          <p:nvPr>
            <p:custDataLst>
              <p:tags r:id="rId12"/>
            </p:custDataLst>
          </p:nvPr>
        </p:nvSpPr>
        <p:spPr>
          <a:xfrm>
            <a:off x="2169617" y="3994085"/>
            <a:ext cx="3857344" cy="13949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增强企业竞争力：在竞争激烈的市场环境中，具备高效风险识别和应对能力的企业更有可能获得竞争优势，因为它们能够更好地应对不确定性和变化。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080" name="矩形: 圆角 24"/>
          <p:cNvSpPr/>
          <p:nvPr>
            <p:custDataLst>
              <p:tags r:id="rId13"/>
            </p:custDataLst>
          </p:nvPr>
        </p:nvSpPr>
        <p:spPr>
          <a:xfrm>
            <a:off x="6159148" y="3992816"/>
            <a:ext cx="5418575" cy="139496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082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7831" y="4129905"/>
            <a:ext cx="1476670" cy="1120912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84" name="标题"/>
          <p:cNvSpPr txBox="1"/>
          <p:nvPr>
            <p:custDataLst>
              <p:tags r:id="rId15"/>
            </p:custDataLst>
          </p:nvPr>
        </p:nvSpPr>
        <p:spPr>
          <a:xfrm>
            <a:off x="6277831" y="4088016"/>
            <a:ext cx="1146525" cy="120396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86" name="正文"/>
          <p:cNvSpPr txBox="1"/>
          <p:nvPr>
            <p:custDataLst>
              <p:tags r:id="rId16"/>
            </p:custDataLst>
          </p:nvPr>
        </p:nvSpPr>
        <p:spPr>
          <a:xfrm>
            <a:off x="7714723" y="3994720"/>
            <a:ext cx="3857344" cy="13949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促进可持续发展：通过识别和管理风险，企业可以确保其业务活动与可持续发展目标保持一致，从而为未来的成功奠定基础。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风险识别的关键要素</a:t>
            </a:r>
            <a:endParaRPr altLang="en-US" lang="zh-CN"/>
          </a:p>
        </p:txBody>
      </p:sp>
      <p:sp>
        <p:nvSpPr>
          <p:cNvPr id="1049122" name="圆角矩形 26"/>
          <p:cNvSpPr/>
          <p:nvPr>
            <p:custDataLst>
              <p:tags r:id="rId1"/>
            </p:custDataLst>
          </p:nvPr>
        </p:nvSpPr>
        <p:spPr>
          <a:xfrm>
            <a:off x="608330" y="1863850"/>
            <a:ext cx="1993561" cy="40116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4" name="圆角矩形 28"/>
          <p:cNvSpPr/>
          <p:nvPr>
            <p:custDataLst>
              <p:tags r:id="rId2"/>
            </p:custDataLst>
          </p:nvPr>
        </p:nvSpPr>
        <p:spPr>
          <a:xfrm>
            <a:off x="610874" y="1863850"/>
            <a:ext cx="1989354" cy="21317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26" name="文本框 31"/>
          <p:cNvSpPr txBox="1"/>
          <p:nvPr>
            <p:custDataLst>
              <p:tags r:id="rId3"/>
            </p:custDataLst>
          </p:nvPr>
        </p:nvSpPr>
        <p:spPr>
          <a:xfrm>
            <a:off x="692927" y="2285563"/>
            <a:ext cx="1825970" cy="345511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确定风险范围：明确需要关注的风险领域和范围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圆角矩形 29"/>
          <p:cNvSpPr/>
          <p:nvPr>
            <p:custDataLst>
              <p:tags r:id="rId4"/>
            </p:custDataLst>
          </p:nvPr>
        </p:nvSpPr>
        <p:spPr>
          <a:xfrm>
            <a:off x="2852377" y="1863850"/>
            <a:ext cx="1993561" cy="40116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30" name="圆角矩形 32"/>
          <p:cNvSpPr/>
          <p:nvPr>
            <p:custDataLst>
              <p:tags r:id="rId5"/>
            </p:custDataLst>
          </p:nvPr>
        </p:nvSpPr>
        <p:spPr>
          <a:xfrm>
            <a:off x="2854921" y="1863850"/>
            <a:ext cx="1989354" cy="21317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32" name="文本框 34"/>
          <p:cNvSpPr txBox="1"/>
          <p:nvPr>
            <p:custDataLst>
              <p:tags r:id="rId6"/>
            </p:custDataLst>
          </p:nvPr>
        </p:nvSpPr>
        <p:spPr>
          <a:xfrm>
            <a:off x="2936974" y="2285563"/>
            <a:ext cx="1825970" cy="345648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收集信息：通过各种渠道收集与风险相关的信息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圆角矩形 3"/>
          <p:cNvSpPr/>
          <p:nvPr>
            <p:custDataLst>
              <p:tags r:id="rId7"/>
            </p:custDataLst>
          </p:nvPr>
        </p:nvSpPr>
        <p:spPr>
          <a:xfrm>
            <a:off x="5096424" y="1863850"/>
            <a:ext cx="1993561" cy="40116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36" name="圆角矩形 4"/>
          <p:cNvSpPr/>
          <p:nvPr>
            <p:custDataLst>
              <p:tags r:id="rId8"/>
            </p:custDataLst>
          </p:nvPr>
        </p:nvSpPr>
        <p:spPr>
          <a:xfrm>
            <a:off x="5098333" y="1863850"/>
            <a:ext cx="1989354" cy="21317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38" name="文本框 5"/>
          <p:cNvSpPr txBox="1"/>
          <p:nvPr>
            <p:custDataLst>
              <p:tags r:id="rId9"/>
            </p:custDataLst>
          </p:nvPr>
        </p:nvSpPr>
        <p:spPr>
          <a:xfrm>
            <a:off x="5180385" y="2285563"/>
            <a:ext cx="1825970" cy="345648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分析信息：对收集到的信息进行深入分析，识别潜在的风险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圆角矩形 8"/>
          <p:cNvSpPr/>
          <p:nvPr>
            <p:custDataLst>
              <p:tags r:id="rId10"/>
            </p:custDataLst>
          </p:nvPr>
        </p:nvSpPr>
        <p:spPr>
          <a:xfrm>
            <a:off x="7340471" y="1863850"/>
            <a:ext cx="1993561" cy="40116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2" name="圆角矩形 9"/>
          <p:cNvSpPr/>
          <p:nvPr>
            <p:custDataLst>
              <p:tags r:id="rId11"/>
            </p:custDataLst>
          </p:nvPr>
        </p:nvSpPr>
        <p:spPr>
          <a:xfrm>
            <a:off x="7342380" y="1863850"/>
            <a:ext cx="1989354" cy="21317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44" name="文本框 10"/>
          <p:cNvSpPr txBox="1"/>
          <p:nvPr>
            <p:custDataLst>
              <p:tags r:id="rId12"/>
            </p:custDataLst>
          </p:nvPr>
        </p:nvSpPr>
        <p:spPr>
          <a:xfrm>
            <a:off x="7424432" y="2285563"/>
            <a:ext cx="1825970" cy="345648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评估风险：对识别出的风险进行评估，确定其可能性和影响程度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圆角矩形 6"/>
          <p:cNvSpPr/>
          <p:nvPr>
            <p:custDataLst>
              <p:tags r:id="rId13"/>
            </p:custDataLst>
          </p:nvPr>
        </p:nvSpPr>
        <p:spPr>
          <a:xfrm>
            <a:off x="9584519" y="1865122"/>
            <a:ext cx="1993561" cy="40116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8" name="圆角矩形 7"/>
          <p:cNvSpPr/>
          <p:nvPr>
            <p:custDataLst>
              <p:tags r:id="rId14"/>
            </p:custDataLst>
          </p:nvPr>
        </p:nvSpPr>
        <p:spPr>
          <a:xfrm>
            <a:off x="9586427" y="1865122"/>
            <a:ext cx="1989354" cy="21317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0" name="文本框 11"/>
          <p:cNvSpPr txBox="1"/>
          <p:nvPr>
            <p:custDataLst>
              <p:tags r:id="rId15"/>
            </p:custDataLst>
          </p:nvPr>
        </p:nvSpPr>
        <p:spPr>
          <a:xfrm>
            <a:off x="9668480" y="2287471"/>
            <a:ext cx="1825970" cy="345648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记录和报告：将风险识别过程和结果进行记录和报告，以便后续跟踪和管理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8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风险识别的方法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风险识别流程</a:t>
            </a:r>
            <a:endParaRPr altLang="en-US" lang="zh-CN"/>
          </a:p>
        </p:txBody>
      </p:sp>
      <p:sp>
        <p:nvSpPr>
          <p:cNvPr id="1049250" name="矩形 15"/>
          <p:cNvSpPr/>
          <p:nvPr>
            <p:custDataLst>
              <p:tags r:id="rId1"/>
            </p:custDataLst>
          </p:nvPr>
        </p:nvSpPr>
        <p:spPr>
          <a:xfrm>
            <a:off x="2691787" y="1558433"/>
            <a:ext cx="6805736" cy="49930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收集信息：通过各种渠道收集与风险相关的信息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任意多边形 17"/>
          <p:cNvSpPr/>
          <p:nvPr>
            <p:custDataLst>
              <p:tags r:id="rId2"/>
            </p:custDataLst>
          </p:nvPr>
        </p:nvSpPr>
        <p:spPr>
          <a:xfrm flipV="1">
            <a:off x="2619161" y="1490345"/>
            <a:ext cx="1217255" cy="22922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任意多边形 18"/>
          <p:cNvSpPr/>
          <p:nvPr>
            <p:custDataLst>
              <p:tags r:id="rId3"/>
            </p:custDataLst>
          </p:nvPr>
        </p:nvSpPr>
        <p:spPr>
          <a:xfrm flipH="1">
            <a:off x="8350626" y="1896601"/>
            <a:ext cx="1217255" cy="22922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矩形 27"/>
          <p:cNvSpPr/>
          <p:nvPr>
            <p:custDataLst>
              <p:tags r:id="rId4"/>
            </p:custDataLst>
          </p:nvPr>
        </p:nvSpPr>
        <p:spPr>
          <a:xfrm>
            <a:off x="2691787" y="2589582"/>
            <a:ext cx="6805736" cy="49930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识别风险：对收集到的信息进行分析，找出潜在的风险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任意多边形 29"/>
          <p:cNvSpPr/>
          <p:nvPr>
            <p:custDataLst>
              <p:tags r:id="rId5"/>
            </p:custDataLst>
          </p:nvPr>
        </p:nvSpPr>
        <p:spPr>
          <a:xfrm flipV="1">
            <a:off x="2619161" y="2521494"/>
            <a:ext cx="1217255" cy="22922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任意多边形 30"/>
          <p:cNvSpPr/>
          <p:nvPr>
            <p:custDataLst>
              <p:tags r:id="rId6"/>
            </p:custDataLst>
          </p:nvPr>
        </p:nvSpPr>
        <p:spPr>
          <a:xfrm flipH="1">
            <a:off x="8350626" y="2927750"/>
            <a:ext cx="1217255" cy="22922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矩形 5"/>
          <p:cNvSpPr/>
          <p:nvPr>
            <p:custDataLst>
              <p:tags r:id="rId7"/>
            </p:custDataLst>
          </p:nvPr>
        </p:nvSpPr>
        <p:spPr>
          <a:xfrm>
            <a:off x="2691787" y="3620731"/>
            <a:ext cx="6805736" cy="49930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评估风险：对识别出的风险进行评估，确定其可能性和影响程度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任意多边形 7"/>
          <p:cNvSpPr/>
          <p:nvPr>
            <p:custDataLst>
              <p:tags r:id="rId8"/>
            </p:custDataLst>
          </p:nvPr>
        </p:nvSpPr>
        <p:spPr>
          <a:xfrm flipV="1">
            <a:off x="2619161" y="3552643"/>
            <a:ext cx="1217255" cy="22922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任意多边形 8"/>
          <p:cNvSpPr/>
          <p:nvPr>
            <p:custDataLst>
              <p:tags r:id="rId9"/>
            </p:custDataLst>
          </p:nvPr>
        </p:nvSpPr>
        <p:spPr>
          <a:xfrm flipH="1">
            <a:off x="8350626" y="3958900"/>
            <a:ext cx="1217255" cy="22922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矩形 10"/>
          <p:cNvSpPr/>
          <p:nvPr>
            <p:custDataLst>
              <p:tags r:id="rId10"/>
            </p:custDataLst>
          </p:nvPr>
        </p:nvSpPr>
        <p:spPr>
          <a:xfrm>
            <a:off x="2691787" y="4651880"/>
            <a:ext cx="6805736" cy="49930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记录风险：将识别和评估的结果记录下来，形成风险清单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任意多边形 12"/>
          <p:cNvSpPr/>
          <p:nvPr>
            <p:custDataLst>
              <p:tags r:id="rId11"/>
            </p:custDataLst>
          </p:nvPr>
        </p:nvSpPr>
        <p:spPr>
          <a:xfrm flipV="1">
            <a:off x="2619161" y="4583793"/>
            <a:ext cx="1217255" cy="22922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任意多边形 13"/>
          <p:cNvSpPr/>
          <p:nvPr>
            <p:custDataLst>
              <p:tags r:id="rId12"/>
            </p:custDataLst>
          </p:nvPr>
        </p:nvSpPr>
        <p:spPr>
          <a:xfrm flipH="1">
            <a:off x="8350626" y="4990049"/>
            <a:ext cx="1217255" cy="22922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矩形 19"/>
          <p:cNvSpPr/>
          <p:nvPr>
            <p:custDataLst>
              <p:tags r:id="rId13"/>
            </p:custDataLst>
          </p:nvPr>
        </p:nvSpPr>
        <p:spPr>
          <a:xfrm>
            <a:off x="2691787" y="5683030"/>
            <a:ext cx="6805736" cy="49930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报告风险：将风险清单报告给相关人员，以便采取应对措施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任意多边形 21"/>
          <p:cNvSpPr/>
          <p:nvPr>
            <p:custDataLst>
              <p:tags r:id="rId14"/>
            </p:custDataLst>
          </p:nvPr>
        </p:nvSpPr>
        <p:spPr>
          <a:xfrm flipV="1">
            <a:off x="2619161" y="5614942"/>
            <a:ext cx="1217255" cy="22922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任意多边形 22"/>
          <p:cNvSpPr/>
          <p:nvPr>
            <p:custDataLst>
              <p:tags r:id="rId15"/>
            </p:custDataLst>
          </p:nvPr>
        </p:nvSpPr>
        <p:spPr>
          <a:xfrm flipH="1">
            <a:off x="8350626" y="6021198"/>
            <a:ext cx="1217255" cy="22922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风险识别工具和技术</a:t>
            </a:r>
            <a:endParaRPr altLang="en-US" lang="zh-CN"/>
          </a:p>
        </p:txBody>
      </p:sp>
      <p:sp>
        <p:nvSpPr>
          <p:cNvPr id="1049314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6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8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0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2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风险清单法：列出可能存在的风险，并对每个风险进行评估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风险矩阵法：将风险按照发生的可能性和影响程度进行分类和排序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6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风险指数法：通过数学模型对风险进行量化评估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8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风险模拟法：通过模拟实验或情景分析来预测风险的发生概率和影响程度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风险识别的局限性</a:t>
            </a:r>
            <a:endParaRPr altLang="en-US" lang="zh-CN"/>
          </a:p>
        </p:txBody>
      </p:sp>
      <p:sp>
        <p:nvSpPr>
          <p:cNvPr id="10493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主观性：识别结果受个人经验、知识水平等因素影响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客观性：缺乏客观标准，难以量化评估风险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局限性：可能存在遗漏或误判的风险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动态性：随着环境变化，风险识别需要不断更新和调整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2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应对风险的能力建设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建立风险应对策略</a:t>
            </a:r>
            <a:endParaRPr altLang="en-US" lang="zh-CN"/>
          </a:p>
        </p:txBody>
      </p:sp>
      <p:sp>
        <p:nvSpPr>
          <p:cNvPr id="1049486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8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0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2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4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评估风险：对已识别的风险进行评估，确定其可能性和影响程度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识别风险：对可能出现的风险进行预测和识别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制定应对策略：根据风险评估结果，制定相应的应对策略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实施应对措施：按照应对策略，采取具体的应对措施，降低风险的影响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提高风险应对能力的方法</a:t>
            </a:r>
            <a:endParaRPr altLang="en-US" lang="zh-CN"/>
          </a:p>
        </p:txBody>
      </p:sp>
      <p:sp>
        <p:nvSpPr>
          <p:cNvPr id="1049536" name="矩形 3"/>
          <p:cNvSpPr/>
          <p:nvPr>
            <p:custDataLst>
              <p:tags r:id="rId1"/>
            </p:custDataLst>
          </p:nvPr>
        </p:nvSpPr>
        <p:spPr>
          <a:xfrm>
            <a:off x="972659" y="1775118"/>
            <a:ext cx="4918283" cy="124163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38" name="矩形 13"/>
          <p:cNvSpPr/>
          <p:nvPr>
            <p:custDataLst>
              <p:tags r:id="rId2"/>
            </p:custDataLst>
          </p:nvPr>
        </p:nvSpPr>
        <p:spPr>
          <a:xfrm>
            <a:off x="608330" y="1775118"/>
            <a:ext cx="177674" cy="124163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540" name="文本框 4"/>
          <p:cNvSpPr txBox="1"/>
          <p:nvPr>
            <p:custDataLst>
              <p:tags r:id="rId3"/>
            </p:custDataLst>
          </p:nvPr>
        </p:nvSpPr>
        <p:spPr>
          <a:xfrm>
            <a:off x="1160596" y="1882236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建立风险识别机制：通过定期评估、风险识别和预测，及时发现潜在风险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39"/>
          <p:cNvSpPr/>
          <p:nvPr>
            <p:custDataLst>
              <p:tags r:id="rId4"/>
            </p:custDataLst>
          </p:nvPr>
        </p:nvSpPr>
        <p:spPr>
          <a:xfrm>
            <a:off x="972659" y="3249110"/>
            <a:ext cx="4918283" cy="124163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44" name="矩形 5"/>
          <p:cNvSpPr/>
          <p:nvPr>
            <p:custDataLst>
              <p:tags r:id="rId5"/>
            </p:custDataLst>
          </p:nvPr>
        </p:nvSpPr>
        <p:spPr>
          <a:xfrm>
            <a:off x="608330" y="3249110"/>
            <a:ext cx="177674" cy="124163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46" name="文本框 41"/>
          <p:cNvSpPr txBox="1"/>
          <p:nvPr>
            <p:custDataLst>
              <p:tags r:id="rId6"/>
            </p:custDataLst>
          </p:nvPr>
        </p:nvSpPr>
        <p:spPr>
          <a:xfrm>
            <a:off x="1160596" y="3356227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制定应对策略：针对不同风险，制定相应的应对策略，包括预防措施、应急预案和恢复计划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12"/>
          <p:cNvSpPr/>
          <p:nvPr>
            <p:custDataLst>
              <p:tags r:id="rId7"/>
            </p:custDataLst>
          </p:nvPr>
        </p:nvSpPr>
        <p:spPr>
          <a:xfrm>
            <a:off x="972659" y="4723101"/>
            <a:ext cx="4918283" cy="124163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50" name="矩形 17"/>
          <p:cNvSpPr/>
          <p:nvPr>
            <p:custDataLst>
              <p:tags r:id="rId8"/>
            </p:custDataLst>
          </p:nvPr>
        </p:nvSpPr>
        <p:spPr>
          <a:xfrm>
            <a:off x="608330" y="4723101"/>
            <a:ext cx="177674" cy="124163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52" name="文本框 19"/>
          <p:cNvSpPr txBox="1"/>
          <p:nvPr>
            <p:custDataLst>
              <p:tags r:id="rId9"/>
            </p:custDataLst>
          </p:nvPr>
        </p:nvSpPr>
        <p:spPr>
          <a:xfrm>
            <a:off x="1160596" y="4830218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提升风险管理能力：通过培训和学习，提高员工和管理者的风险管理意识和能力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49"/>
          <p:cNvSpPr/>
          <p:nvPr>
            <p:custDataLst>
              <p:tags r:id="rId10"/>
            </p:custDataLst>
          </p:nvPr>
        </p:nvSpPr>
        <p:spPr>
          <a:xfrm>
            <a:off x="6659519" y="1775118"/>
            <a:ext cx="4918283" cy="124163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56" name="矩形 26"/>
          <p:cNvSpPr/>
          <p:nvPr>
            <p:custDataLst>
              <p:tags r:id="rId11"/>
            </p:custDataLst>
          </p:nvPr>
        </p:nvSpPr>
        <p:spPr>
          <a:xfrm>
            <a:off x="6295191" y="1775118"/>
            <a:ext cx="177674" cy="124163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58" name="文本框 27"/>
          <p:cNvSpPr txBox="1"/>
          <p:nvPr>
            <p:custDataLst>
              <p:tags r:id="rId12"/>
            </p:custDataLst>
          </p:nvPr>
        </p:nvSpPr>
        <p:spPr>
          <a:xfrm>
            <a:off x="6847457" y="1882236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建立风险应对团队：组建专业的风险应对团队，负责风险识别、评估和应对工作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64"/>
          <p:cNvSpPr/>
          <p:nvPr>
            <p:custDataLst>
              <p:tags r:id="rId13"/>
            </p:custDataLst>
          </p:nvPr>
        </p:nvSpPr>
        <p:spPr>
          <a:xfrm>
            <a:off x="6659519" y="3249110"/>
            <a:ext cx="4918283" cy="124163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62" name="矩形 65"/>
          <p:cNvSpPr/>
          <p:nvPr>
            <p:custDataLst>
              <p:tags r:id="rId14"/>
            </p:custDataLst>
          </p:nvPr>
        </p:nvSpPr>
        <p:spPr>
          <a:xfrm>
            <a:off x="6295191" y="3249110"/>
            <a:ext cx="177674" cy="124163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64" name="文本框 66"/>
          <p:cNvSpPr txBox="1"/>
          <p:nvPr>
            <p:custDataLst>
              <p:tags r:id="rId15"/>
            </p:custDataLst>
          </p:nvPr>
        </p:nvSpPr>
        <p:spPr>
          <a:xfrm>
            <a:off x="6847457" y="3356227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建立风险信息共享机制：通过信息共享，提高风险应对的效率和准确性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67"/>
          <p:cNvSpPr/>
          <p:nvPr>
            <p:custDataLst>
              <p:tags r:id="rId16"/>
            </p:custDataLst>
          </p:nvPr>
        </p:nvSpPr>
        <p:spPr>
          <a:xfrm>
            <a:off x="6659519" y="4723101"/>
            <a:ext cx="4918283" cy="1241634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68" name="矩形 68"/>
          <p:cNvSpPr/>
          <p:nvPr>
            <p:custDataLst>
              <p:tags r:id="rId17"/>
            </p:custDataLst>
          </p:nvPr>
        </p:nvSpPr>
        <p:spPr>
          <a:xfrm>
            <a:off x="6295191" y="4723101"/>
            <a:ext cx="177674" cy="1241634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70" name="文本框 69"/>
          <p:cNvSpPr txBox="1"/>
          <p:nvPr>
            <p:custDataLst>
              <p:tags r:id="rId18"/>
            </p:custDataLst>
          </p:nvPr>
        </p:nvSpPr>
        <p:spPr>
          <a:xfrm>
            <a:off x="6847457" y="4830218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持续改进：不断总结经验教训，持续改进风险应对能力，确保企业稳健发展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风险应对的流程和工具</a:t>
            </a:r>
            <a:endParaRPr altLang="en-US" lang="zh-CN"/>
          </a:p>
        </p:txBody>
      </p:sp>
      <p:sp>
        <p:nvSpPr>
          <p:cNvPr id="1049606" name="任意多边形: 形状 16"/>
          <p:cNvSpPr/>
          <p:nvPr>
            <p:custDataLst>
              <p:tags r:id="rId1"/>
            </p:custDataLst>
          </p:nvPr>
        </p:nvSpPr>
        <p:spPr>
          <a:xfrm>
            <a:off x="608330" y="1506593"/>
            <a:ext cx="5545114" cy="91456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8" name="Freeform 488"/>
          <p:cNvSpPr/>
          <p:nvPr>
            <p:custDataLst>
              <p:tags r:id="rId2"/>
            </p:custDataLst>
          </p:nvPr>
        </p:nvSpPr>
        <p:spPr>
          <a:xfrm rot="5400000">
            <a:off x="5213290" y="1491800"/>
            <a:ext cx="826230" cy="943545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0" name="序号"/>
          <p:cNvSpPr txBox="1"/>
          <p:nvPr>
            <p:custDataLst>
              <p:tags r:id="rId3"/>
            </p:custDataLst>
          </p:nvPr>
        </p:nvSpPr>
        <p:spPr>
          <a:xfrm>
            <a:off x="5340090" y="1722153"/>
            <a:ext cx="572224" cy="525277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12" name="标题"/>
          <p:cNvSpPr txBox="1"/>
          <p:nvPr>
            <p:custDataLst>
              <p:tags r:id="rId4"/>
            </p:custDataLst>
          </p:nvPr>
        </p:nvSpPr>
        <p:spPr>
          <a:xfrm>
            <a:off x="996479" y="1559426"/>
            <a:ext cx="3744087" cy="39138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识别风险：收集信息，分析问题，确定可能的风险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14" name="正文"/>
          <p:cNvSpPr txBox="1"/>
          <p:nvPr>
            <p:custDataLst>
              <p:tags r:id="rId5"/>
            </p:custDataLst>
          </p:nvPr>
        </p:nvSpPr>
        <p:spPr>
          <a:xfrm>
            <a:off x="996479" y="2019429"/>
            <a:ext cx="3744087" cy="3814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16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560" y="2053243"/>
            <a:ext cx="5545114" cy="91456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8" name="Freeform 488"/>
          <p:cNvSpPr/>
          <p:nvPr>
            <p:custDataLst>
              <p:tags r:id="rId7"/>
            </p:custDataLst>
          </p:nvPr>
        </p:nvSpPr>
        <p:spPr>
          <a:xfrm rot="5400000">
            <a:off x="6147385" y="2038449"/>
            <a:ext cx="826230" cy="943545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0" name="序号"/>
          <p:cNvSpPr txBox="1"/>
          <p:nvPr>
            <p:custDataLst>
              <p:tags r:id="rId8"/>
            </p:custDataLst>
          </p:nvPr>
        </p:nvSpPr>
        <p:spPr>
          <a:xfrm>
            <a:off x="6255869" y="2263167"/>
            <a:ext cx="572224" cy="52527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622" name="任意多边形: 形状 2"/>
          <p:cNvSpPr/>
          <p:nvPr>
            <p:custDataLst>
              <p:tags r:id="rId9"/>
            </p:custDataLst>
          </p:nvPr>
        </p:nvSpPr>
        <p:spPr>
          <a:xfrm>
            <a:off x="608330" y="2599892"/>
            <a:ext cx="5545114" cy="91456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24" name="Freeform 488"/>
          <p:cNvSpPr/>
          <p:nvPr>
            <p:custDataLst>
              <p:tags r:id="rId10"/>
            </p:custDataLst>
          </p:nvPr>
        </p:nvSpPr>
        <p:spPr>
          <a:xfrm rot="5400000">
            <a:off x="5213290" y="2585099"/>
            <a:ext cx="826230" cy="943545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6" name="序号"/>
          <p:cNvSpPr txBox="1"/>
          <p:nvPr>
            <p:custDataLst>
              <p:tags r:id="rId11"/>
            </p:custDataLst>
          </p:nvPr>
        </p:nvSpPr>
        <p:spPr>
          <a:xfrm>
            <a:off x="5340090" y="2814748"/>
            <a:ext cx="572224" cy="52527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628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560" y="3141611"/>
            <a:ext cx="5545114" cy="91456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30" name="Freeform 488"/>
          <p:cNvSpPr/>
          <p:nvPr>
            <p:custDataLst>
              <p:tags r:id="rId13"/>
            </p:custDataLst>
          </p:nvPr>
        </p:nvSpPr>
        <p:spPr>
          <a:xfrm rot="5400000">
            <a:off x="6147385" y="3127522"/>
            <a:ext cx="826230" cy="943545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2" name="序号"/>
          <p:cNvSpPr txBox="1"/>
          <p:nvPr>
            <p:custDataLst>
              <p:tags r:id="rId14"/>
            </p:custDataLst>
          </p:nvPr>
        </p:nvSpPr>
        <p:spPr>
          <a:xfrm>
            <a:off x="6255869" y="3348718"/>
            <a:ext cx="572224" cy="525277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4" name="任意多边形: 形状 12"/>
          <p:cNvSpPr/>
          <p:nvPr>
            <p:custDataLst>
              <p:tags r:id="rId15"/>
            </p:custDataLst>
          </p:nvPr>
        </p:nvSpPr>
        <p:spPr>
          <a:xfrm>
            <a:off x="608330" y="3692487"/>
            <a:ext cx="5545114" cy="91456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36" name="Freeform 488"/>
          <p:cNvSpPr/>
          <p:nvPr>
            <p:custDataLst>
              <p:tags r:id="rId16"/>
            </p:custDataLst>
          </p:nvPr>
        </p:nvSpPr>
        <p:spPr>
          <a:xfrm rot="5400000">
            <a:off x="5213290" y="3678398"/>
            <a:ext cx="826230" cy="943545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8" name="序号"/>
          <p:cNvSpPr txBox="1"/>
          <p:nvPr>
            <p:custDataLst>
              <p:tags r:id="rId17"/>
            </p:custDataLst>
          </p:nvPr>
        </p:nvSpPr>
        <p:spPr>
          <a:xfrm>
            <a:off x="5340090" y="3908048"/>
            <a:ext cx="572224" cy="52527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640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560" y="4230684"/>
            <a:ext cx="5545114" cy="91456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42" name="Freeform 488"/>
          <p:cNvSpPr/>
          <p:nvPr>
            <p:custDataLst>
              <p:tags r:id="rId19"/>
            </p:custDataLst>
          </p:nvPr>
        </p:nvSpPr>
        <p:spPr>
          <a:xfrm rot="5400000">
            <a:off x="6147385" y="4215890"/>
            <a:ext cx="826230" cy="943545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4" name="序号"/>
          <p:cNvSpPr txBox="1"/>
          <p:nvPr>
            <p:custDataLst>
              <p:tags r:id="rId20"/>
            </p:custDataLst>
          </p:nvPr>
        </p:nvSpPr>
        <p:spPr>
          <a:xfrm>
            <a:off x="6255869" y="4437086"/>
            <a:ext cx="572224" cy="525277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6" name="任意多边形: 形状 27"/>
          <p:cNvSpPr/>
          <p:nvPr>
            <p:custDataLst>
              <p:tags r:id="rId21"/>
            </p:custDataLst>
          </p:nvPr>
        </p:nvSpPr>
        <p:spPr>
          <a:xfrm>
            <a:off x="608330" y="4785787"/>
            <a:ext cx="5545114" cy="91456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48" name="Freeform 488"/>
          <p:cNvSpPr/>
          <p:nvPr>
            <p:custDataLst>
              <p:tags r:id="rId22"/>
            </p:custDataLst>
          </p:nvPr>
        </p:nvSpPr>
        <p:spPr>
          <a:xfrm rot="5400000">
            <a:off x="5213290" y="4770993"/>
            <a:ext cx="826230" cy="943545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0" name="序号"/>
          <p:cNvSpPr txBox="1"/>
          <p:nvPr>
            <p:custDataLst>
              <p:tags r:id="rId23"/>
            </p:custDataLst>
          </p:nvPr>
        </p:nvSpPr>
        <p:spPr>
          <a:xfrm>
            <a:off x="5340090" y="5001347"/>
            <a:ext cx="572224" cy="52527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652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2560" y="5319052"/>
            <a:ext cx="5545114" cy="91456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54" name="Freeform 488"/>
          <p:cNvSpPr/>
          <p:nvPr>
            <p:custDataLst>
              <p:tags r:id="rId25"/>
            </p:custDataLst>
          </p:nvPr>
        </p:nvSpPr>
        <p:spPr>
          <a:xfrm rot="5400000">
            <a:off x="6147385" y="5304963"/>
            <a:ext cx="826230" cy="943545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6" name="序号"/>
          <p:cNvSpPr txBox="1"/>
          <p:nvPr>
            <p:custDataLst>
              <p:tags r:id="rId26"/>
            </p:custDataLst>
          </p:nvPr>
        </p:nvSpPr>
        <p:spPr>
          <a:xfrm>
            <a:off x="6255869" y="5526159"/>
            <a:ext cx="572224" cy="525277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8" name="标题"/>
          <p:cNvSpPr txBox="1"/>
          <p:nvPr>
            <p:custDataLst>
              <p:tags r:id="rId27"/>
            </p:custDataLst>
          </p:nvPr>
        </p:nvSpPr>
        <p:spPr>
          <a:xfrm>
            <a:off x="7445678" y="2094805"/>
            <a:ext cx="3744087" cy="39138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评估风险：对风险进行量化和定性评估，确定风险的等级和影响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60" name="正文"/>
          <p:cNvSpPr txBox="1"/>
          <p:nvPr>
            <p:custDataLst>
              <p:tags r:id="rId28"/>
            </p:custDataLst>
          </p:nvPr>
        </p:nvSpPr>
        <p:spPr>
          <a:xfrm>
            <a:off x="7445678" y="2554103"/>
            <a:ext cx="3744087" cy="3814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62" name="标题"/>
          <p:cNvSpPr txBox="1"/>
          <p:nvPr>
            <p:custDataLst>
              <p:tags r:id="rId29"/>
            </p:custDataLst>
          </p:nvPr>
        </p:nvSpPr>
        <p:spPr>
          <a:xfrm>
            <a:off x="996479" y="2654135"/>
            <a:ext cx="3744087" cy="39138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制定应对策略：根据风险评估结果，制定相应的应对策略和措施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64" name="正文"/>
          <p:cNvSpPr txBox="1"/>
          <p:nvPr>
            <p:custDataLst>
              <p:tags r:id="rId30"/>
            </p:custDataLst>
          </p:nvPr>
        </p:nvSpPr>
        <p:spPr>
          <a:xfrm>
            <a:off x="996479" y="3113433"/>
            <a:ext cx="3744087" cy="3814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66" name="标题"/>
          <p:cNvSpPr txBox="1"/>
          <p:nvPr>
            <p:custDataLst>
              <p:tags r:id="rId31"/>
            </p:custDataLst>
          </p:nvPr>
        </p:nvSpPr>
        <p:spPr>
          <a:xfrm>
            <a:off x="7445678" y="3188809"/>
            <a:ext cx="3744087" cy="39138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实施应对措施：按照应对策略，采取具体的行动来降低风险  风险应对的工具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68" name="正文"/>
          <p:cNvSpPr txBox="1"/>
          <p:nvPr>
            <p:custDataLst>
              <p:tags r:id="rId32"/>
            </p:custDataLst>
          </p:nvPr>
        </p:nvSpPr>
        <p:spPr>
          <a:xfrm>
            <a:off x="7445678" y="3648107"/>
            <a:ext cx="3744087" cy="3814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风险应对的工具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70" name="标题"/>
          <p:cNvSpPr txBox="1"/>
          <p:nvPr>
            <p:custDataLst>
              <p:tags r:id="rId33"/>
            </p:custDataLst>
          </p:nvPr>
        </p:nvSpPr>
        <p:spPr>
          <a:xfrm>
            <a:off x="996479" y="3741094"/>
            <a:ext cx="3744087" cy="39138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风险矩阵：用于识别和评估风险的工具，将风险按照发生的概率和影响程度进行分类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72" name="正文"/>
          <p:cNvSpPr txBox="1"/>
          <p:nvPr>
            <p:custDataLst>
              <p:tags r:id="rId34"/>
            </p:custDataLst>
          </p:nvPr>
        </p:nvSpPr>
        <p:spPr>
          <a:xfrm>
            <a:off x="996479" y="4200392"/>
            <a:ext cx="3744087" cy="3814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74" name="标题"/>
          <p:cNvSpPr txBox="1"/>
          <p:nvPr>
            <p:custDataLst>
              <p:tags r:id="rId35"/>
            </p:custDataLst>
          </p:nvPr>
        </p:nvSpPr>
        <p:spPr>
          <a:xfrm>
            <a:off x="7445678" y="4286335"/>
            <a:ext cx="3744087" cy="39138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风险清单：用于记录和管理风险的工具，将所有已知的风险进行记录和跟踪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76" name="正文"/>
          <p:cNvSpPr txBox="1"/>
          <p:nvPr>
            <p:custDataLst>
              <p:tags r:id="rId36"/>
            </p:custDataLst>
          </p:nvPr>
        </p:nvSpPr>
        <p:spPr>
          <a:xfrm>
            <a:off x="7445678" y="4745633"/>
            <a:ext cx="3744087" cy="3814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78" name="标题"/>
          <p:cNvSpPr txBox="1"/>
          <p:nvPr>
            <p:custDataLst>
              <p:tags r:id="rId37"/>
            </p:custDataLst>
          </p:nvPr>
        </p:nvSpPr>
        <p:spPr>
          <a:xfrm>
            <a:off x="996479" y="4820304"/>
            <a:ext cx="3744087" cy="391383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风险仪表板：用于展示风险状况的工具，将风险数据以图表形式展示出来，帮助决策者了解风险状况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80" name="正文"/>
          <p:cNvSpPr txBox="1"/>
          <p:nvPr>
            <p:custDataLst>
              <p:tags r:id="rId38"/>
            </p:custDataLst>
          </p:nvPr>
        </p:nvSpPr>
        <p:spPr>
          <a:xfrm>
            <a:off x="996479" y="5280307"/>
            <a:ext cx="3744087" cy="3814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82" name="标题"/>
          <p:cNvSpPr txBox="1"/>
          <p:nvPr>
            <p:custDataLst>
              <p:tags r:id="rId39"/>
            </p:custDataLst>
          </p:nvPr>
        </p:nvSpPr>
        <p:spPr>
          <a:xfrm>
            <a:off x="7445678" y="5367659"/>
            <a:ext cx="3744087" cy="391383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应急预案：用于应对突发事件和风险的工具，提前制定好应对措施和方案，以便在需要时快速响应。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84" name="正文"/>
          <p:cNvSpPr txBox="1"/>
          <p:nvPr>
            <p:custDataLst>
              <p:tags r:id="rId40"/>
            </p:custDataLst>
          </p:nvPr>
        </p:nvSpPr>
        <p:spPr>
          <a:xfrm>
            <a:off x="7445678" y="5827661"/>
            <a:ext cx="3744087" cy="3814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应对特定类型的风险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市场风险</a:t>
            </a:r>
            <a:endParaRPr altLang="en-US" lang="zh-CN"/>
          </a:p>
        </p:txBody>
      </p:sp>
      <p:sp>
        <p:nvSpPr>
          <p:cNvPr id="1049784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8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2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0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案例分析：以某公司为例，介绍其如何识别并应对市场风险，取得良好效果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2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总结：建立完善的市场风险识别和应对能力是企业稳健发展的关键，需要不断加强和完善相关机制和措施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4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定义：市场风险是指由于市场价格波动、政策变化等因素导致的风险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6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应对措施：建立完善的市场风险识别机制，及时发现并评估风险；制定相应的应对策略，如调整投资组合、采取对冲措施等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技术风险</a:t>
            </a:r>
            <a:endParaRPr altLang="en-US" lang="zh-CN"/>
          </a:p>
        </p:txBody>
      </p:sp>
      <p:sp>
        <p:nvSpPr>
          <p:cNvPr id="1049842" name="Freeform 27"/>
          <p:cNvSpPr/>
          <p:nvPr>
            <p:custDataLst>
              <p:tags r:id="rId1"/>
            </p:custDataLst>
          </p:nvPr>
        </p:nvSpPr>
        <p:spPr bwMode="auto">
          <a:xfrm>
            <a:off x="690958" y="5987812"/>
            <a:ext cx="186962" cy="171840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844" name="矩形: 圆角 32"/>
          <p:cNvSpPr/>
          <p:nvPr>
            <p:custDataLst>
              <p:tags r:id="rId2"/>
            </p:custDataLst>
          </p:nvPr>
        </p:nvSpPr>
        <p:spPr>
          <a:xfrm flipH="1">
            <a:off x="819020" y="1490345"/>
            <a:ext cx="2208155" cy="4759016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6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690958" y="5188857"/>
            <a:ext cx="2183899" cy="903873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848" name="正文"/>
          <p:cNvSpPr txBox="1"/>
          <p:nvPr>
            <p:custDataLst>
              <p:tags r:id="rId4"/>
            </p:custDataLst>
          </p:nvPr>
        </p:nvSpPr>
        <p:spPr>
          <a:xfrm>
            <a:off x="952180" y="1580180"/>
            <a:ext cx="1942039" cy="3589181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技术风险定义：技术风险是指由于技术进步、技术落后或技术失误等原因导致企业或项目遭受损失的可能性。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50" name="标题"/>
          <p:cNvSpPr txBox="1"/>
          <p:nvPr>
            <p:custDataLst>
              <p:tags r:id="rId5"/>
            </p:custDataLst>
          </p:nvPr>
        </p:nvSpPr>
        <p:spPr>
          <a:xfrm>
            <a:off x="759768" y="5237915"/>
            <a:ext cx="2087918" cy="6587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52" name="Freeform 27"/>
          <p:cNvSpPr/>
          <p:nvPr>
            <p:custDataLst>
              <p:tags r:id="rId6"/>
            </p:custDataLst>
          </p:nvPr>
        </p:nvSpPr>
        <p:spPr bwMode="auto">
          <a:xfrm>
            <a:off x="3513423" y="5987812"/>
            <a:ext cx="186962" cy="171840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854" name="矩形: 圆角 38"/>
          <p:cNvSpPr/>
          <p:nvPr>
            <p:custDataLst>
              <p:tags r:id="rId7"/>
            </p:custDataLst>
          </p:nvPr>
        </p:nvSpPr>
        <p:spPr>
          <a:xfrm flipH="1">
            <a:off x="3641485" y="1490345"/>
            <a:ext cx="2208155" cy="4759016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6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13423" y="5188857"/>
            <a:ext cx="2183899" cy="903873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858" name="正文"/>
          <p:cNvSpPr txBox="1"/>
          <p:nvPr>
            <p:custDataLst>
              <p:tags r:id="rId9"/>
            </p:custDataLst>
          </p:nvPr>
        </p:nvSpPr>
        <p:spPr>
          <a:xfrm>
            <a:off x="3774644" y="1580180"/>
            <a:ext cx="1942039" cy="3589181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技术风险识别：通过了解行业趋势、技术发展动态、竞争对手情况等信息，及时发现潜在的技术风险。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60" name="标题"/>
          <p:cNvSpPr txBox="1"/>
          <p:nvPr>
            <p:custDataLst>
              <p:tags r:id="rId10"/>
            </p:custDataLst>
          </p:nvPr>
        </p:nvSpPr>
        <p:spPr>
          <a:xfrm>
            <a:off x="3582232" y="5237915"/>
            <a:ext cx="2087918" cy="6587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62" name="Freeform 27"/>
          <p:cNvSpPr/>
          <p:nvPr>
            <p:custDataLst>
              <p:tags r:id="rId11"/>
            </p:custDataLst>
          </p:nvPr>
        </p:nvSpPr>
        <p:spPr bwMode="auto">
          <a:xfrm>
            <a:off x="6335887" y="5987812"/>
            <a:ext cx="186962" cy="171840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864" name="矩形: 圆角 68"/>
          <p:cNvSpPr/>
          <p:nvPr>
            <p:custDataLst>
              <p:tags r:id="rId12"/>
            </p:custDataLst>
          </p:nvPr>
        </p:nvSpPr>
        <p:spPr>
          <a:xfrm flipH="1">
            <a:off x="6463949" y="1490345"/>
            <a:ext cx="2208155" cy="4759016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66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5887" y="5188857"/>
            <a:ext cx="2183899" cy="903873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868" name="正文"/>
          <p:cNvSpPr txBox="1"/>
          <p:nvPr>
            <p:custDataLst>
              <p:tags r:id="rId14"/>
            </p:custDataLst>
          </p:nvPr>
        </p:nvSpPr>
        <p:spPr>
          <a:xfrm>
            <a:off x="6597109" y="1580180"/>
            <a:ext cx="1942039" cy="3589181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技术风险应对措施：采取相应的技术措施和管理措施，降低技术风险对企业或项目的影响，如加强技术研发、引进先进技术、建立技术风险预警机制等。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70" name="标题"/>
          <p:cNvSpPr txBox="1"/>
          <p:nvPr>
            <p:custDataLst>
              <p:tags r:id="rId15"/>
            </p:custDataLst>
          </p:nvPr>
        </p:nvSpPr>
        <p:spPr>
          <a:xfrm>
            <a:off x="6404697" y="5237915"/>
            <a:ext cx="2087918" cy="6587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72" name="Freeform 27"/>
          <p:cNvSpPr/>
          <p:nvPr>
            <p:custDataLst>
              <p:tags r:id="rId16"/>
            </p:custDataLst>
          </p:nvPr>
        </p:nvSpPr>
        <p:spPr bwMode="auto">
          <a:xfrm>
            <a:off x="9158352" y="5987812"/>
            <a:ext cx="186962" cy="171840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874" name="矩形: 圆角 74"/>
          <p:cNvSpPr/>
          <p:nvPr>
            <p:custDataLst>
              <p:tags r:id="rId17"/>
            </p:custDataLst>
          </p:nvPr>
        </p:nvSpPr>
        <p:spPr>
          <a:xfrm flipH="1">
            <a:off x="9287051" y="1490345"/>
            <a:ext cx="2208155" cy="4759016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6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158352" y="5188857"/>
            <a:ext cx="2183899" cy="903873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878" name="正文"/>
          <p:cNvSpPr txBox="1"/>
          <p:nvPr>
            <p:custDataLst>
              <p:tags r:id="rId19"/>
            </p:custDataLst>
          </p:nvPr>
        </p:nvSpPr>
        <p:spPr>
          <a:xfrm>
            <a:off x="9419573" y="1580180"/>
            <a:ext cx="1942039" cy="3589181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技术风险评估与监控：定期对技术风险进行评估和监控，及时发现和解决潜在的技术风险问题，确保企业或项目的稳定发展。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80" name="标题"/>
          <p:cNvSpPr txBox="1"/>
          <p:nvPr>
            <p:custDataLst>
              <p:tags r:id="rId20"/>
            </p:custDataLst>
          </p:nvPr>
        </p:nvSpPr>
        <p:spPr>
          <a:xfrm>
            <a:off x="9227798" y="5237915"/>
            <a:ext cx="2087918" cy="6587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财务风险</a:t>
            </a:r>
            <a:endParaRPr altLang="en-US" lang="zh-CN"/>
          </a:p>
        </p:txBody>
      </p:sp>
      <p:sp>
        <p:nvSpPr>
          <p:cNvPr id="1049916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8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0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2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4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类型：筹资风险、投资风险、资金回收风险和收益分配风险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定义：财务风险是指企业在经营过程中因资金运动而产生的风险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8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应对措施：建立有效的财务预警机制、加强内部控制、合理规划和管理现金流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0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注意事项：关注市场动态、保持财务弹性、合理利用财务杠杆效应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法律风险</a:t>
            </a:r>
            <a:endParaRPr altLang="en-US" lang="zh-CN"/>
          </a:p>
        </p:txBody>
      </p:sp>
      <p:sp>
        <p:nvSpPr>
          <p:cNvPr id="1049966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8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70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定义：法律风险是指企业在经营过程中因违反法律法规、合同约定等而面临的法律责任和后果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4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6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类型：合同风险、知识产权风险、反垄断风险、劳动法风险等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0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2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应对措施：建立法律风险防范机制、加强合同管理、保护知识产权、遵守反垄断法规、规范劳动用工等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6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8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案例分析：某企业因违反劳动法规定而导致巨额罚款和声誉损失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2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建立风险识别和应对能力的关键要素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培养风险管理意识</a:t>
            </a:r>
            <a:endParaRPr altLang="en-US" lang="zh-CN"/>
          </a:p>
        </p:txBody>
      </p:sp>
      <p:sp>
        <p:nvSpPr>
          <p:cNvPr id="1050088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2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了解风险：对可能出现的风险进行预测和识别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评估风险：对风险进行量化和定性评估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制定应对策略：根据风险评估结果制定相应的应对措施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持续监控：对风险进行持续监控，及时调整应对策略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建立风险管理团队</a:t>
            </a:r>
            <a:endParaRPr altLang="en-US" lang="zh-CN"/>
          </a:p>
        </p:txBody>
      </p:sp>
      <p:sp>
        <p:nvSpPr>
          <p:cNvPr id="1050146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组建专业团队：具备风险管理专业知识和经验的人员组成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52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明确职责与分工：团队成员之间明确职责，分工合作，协同完成风险管理工作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58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建立沟通机制：保持团队内部及与其他部门之间的有效沟通，确保信息畅通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64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培训与提升：定期组织风险管理培训，提高团队成员的专业素养和应对能力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完善风险管理流程</a:t>
            </a:r>
            <a:endParaRPr altLang="en-US" lang="zh-CN"/>
          </a:p>
        </p:txBody>
      </p:sp>
      <p:sp>
        <p:nvSpPr>
          <p:cNvPr id="1050204" name="弧形 58"/>
          <p:cNvSpPr/>
          <p:nvPr>
            <p:custDataLst>
              <p:tags r:id="rId1"/>
            </p:custDataLst>
          </p:nvPr>
        </p:nvSpPr>
        <p:spPr>
          <a:xfrm>
            <a:off x="8107943" y="2135001"/>
            <a:ext cx="3470815" cy="347081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6" name="弧形 57"/>
          <p:cNvSpPr/>
          <p:nvPr>
            <p:custDataLst>
              <p:tags r:id="rId2"/>
            </p:custDataLst>
          </p:nvPr>
        </p:nvSpPr>
        <p:spPr>
          <a:xfrm>
            <a:off x="608330" y="2135001"/>
            <a:ext cx="3470815" cy="347081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8" name="椭圆 22"/>
          <p:cNvSpPr/>
          <p:nvPr>
            <p:custDataLst>
              <p:tags r:id="rId3"/>
            </p:custDataLst>
          </p:nvPr>
        </p:nvSpPr>
        <p:spPr>
          <a:xfrm>
            <a:off x="8449133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0" name="椭圆 23"/>
          <p:cNvSpPr/>
          <p:nvPr>
            <p:custDataLst>
              <p:tags r:id="rId4"/>
            </p:custDataLst>
          </p:nvPr>
        </p:nvSpPr>
        <p:spPr>
          <a:xfrm>
            <a:off x="8835314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正文"/>
          <p:cNvSpPr txBox="1"/>
          <p:nvPr>
            <p:custDataLst>
              <p:tags r:id="rId5"/>
            </p:custDataLst>
          </p:nvPr>
        </p:nvSpPr>
        <p:spPr>
          <a:xfrm>
            <a:off x="8901865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持续监控和改进风险管理流程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14" name="椭圆 24"/>
          <p:cNvSpPr/>
          <p:nvPr>
            <p:custDataLst>
              <p:tags r:id="rId6"/>
            </p:custDataLst>
          </p:nvPr>
        </p:nvSpPr>
        <p:spPr>
          <a:xfrm>
            <a:off x="601675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椭圆 25"/>
          <p:cNvSpPr/>
          <p:nvPr>
            <p:custDataLst>
              <p:tags r:id="rId7"/>
            </p:custDataLst>
          </p:nvPr>
        </p:nvSpPr>
        <p:spPr>
          <a:xfrm>
            <a:off x="6401994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正文"/>
          <p:cNvSpPr txBox="1"/>
          <p:nvPr>
            <p:custDataLst>
              <p:tags r:id="rId8"/>
            </p:custDataLst>
          </p:nvPr>
        </p:nvSpPr>
        <p:spPr>
          <a:xfrm>
            <a:off x="6469482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制定风险应对策略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椭圆 7"/>
          <p:cNvSpPr/>
          <p:nvPr>
            <p:custDataLst>
              <p:tags r:id="rId9"/>
            </p:custDataLst>
          </p:nvPr>
        </p:nvSpPr>
        <p:spPr>
          <a:xfrm>
            <a:off x="3584367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2" name="椭圆 9"/>
          <p:cNvSpPr/>
          <p:nvPr>
            <p:custDataLst>
              <p:tags r:id="rId10"/>
            </p:custDataLst>
          </p:nvPr>
        </p:nvSpPr>
        <p:spPr>
          <a:xfrm>
            <a:off x="3969611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4" name="正文"/>
          <p:cNvSpPr txBox="1"/>
          <p:nvPr>
            <p:custDataLst>
              <p:tags r:id="rId11"/>
            </p:custDataLst>
          </p:nvPr>
        </p:nvSpPr>
        <p:spPr>
          <a:xfrm>
            <a:off x="4037099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建立风险识别机制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26" name="椭圆 5"/>
          <p:cNvSpPr/>
          <p:nvPr>
            <p:custDataLst>
              <p:tags r:id="rId12"/>
            </p:custDataLst>
          </p:nvPr>
        </p:nvSpPr>
        <p:spPr>
          <a:xfrm>
            <a:off x="87547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8" name="椭圆 4"/>
          <p:cNvSpPr/>
          <p:nvPr>
            <p:custDataLst>
              <p:tags r:id="rId13"/>
            </p:custDataLst>
          </p:nvPr>
        </p:nvSpPr>
        <p:spPr>
          <a:xfrm>
            <a:off x="1260715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0" name="正文"/>
          <p:cNvSpPr txBox="1"/>
          <p:nvPr>
            <p:custDataLst>
              <p:tags r:id="rId14"/>
            </p:custDataLst>
          </p:nvPr>
        </p:nvSpPr>
        <p:spPr>
          <a:xfrm>
            <a:off x="1328203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明确风险管理目标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提高风险管理技术水平</a:t>
            </a:r>
            <a:endParaRPr altLang="en-US" lang="zh-CN"/>
          </a:p>
        </p:txBody>
      </p:sp>
      <p:sp>
        <p:nvSpPr>
          <p:cNvPr id="10502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2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8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掌握风险管理理论和方法：学习并掌握风险识别、评估、控制和监控等方面的理论和方法，提高风险管理能力。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制定风险管理计划：根据风险识别结果，制定详细的风险管理计划，包括风险应对措施、资源分配和时间表等。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0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8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0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提高应对能力：通过培训和实践，提高应对风险的能力，包括快速响应、有效沟通和协作等方面的能力。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建立风险识别机制：通过定期的风险评估和识别，及时发现潜在的风险，并采取相应的措施加以应对。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34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总结建立风险识别和应对能力对企业的重要性</a:t>
            </a:r>
            <a:endParaRPr altLang="en-US" lang="zh-CN"/>
          </a:p>
        </p:txBody>
      </p:sp>
      <p:sp>
        <p:nvSpPr>
          <p:cNvPr id="1050404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6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8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提升企业应对风险的能力：通过建立风险识别和应对能力，企业能够更好地应对各种风险，减少损失，提高应对风险的能力。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2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4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增强企业竞争力：具备强大的风险识别和应对能力，可以使企业在激烈的市场竞争中保持领先地位，赢得更多市场份额。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6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8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0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促进企业可持续发展：通过建立风险识别和应对能力，企业能够更好地规划和管理未来，实现可持续发展。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4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6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提高企业声誉和形象：具备强大的风险识别和应对能力，可以使企业在公众心目中树立良好的形象和声誉，提高企业的社会认可度。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展望未来风险管理的发展趋势和挑战</a:t>
            </a:r>
            <a:endParaRPr altLang="en-US" lang="zh-CN"/>
          </a:p>
        </p:txBody>
      </p:sp>
      <p:sp>
        <p:nvSpPr>
          <p:cNvPr id="1050462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4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6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风险管理技术的不断进步和创新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68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0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2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应对复杂多变的风险环境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74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6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8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提高风险管理的效率和效果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80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2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4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培养专业的风险管理人才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8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520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7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7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7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7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7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7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7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7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custom20230917_7*l_h_i*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7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7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7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SLIDE_ID" val="custom20230917_7"/>
  <p:tag name="KSO_WM_TEMPLATE_SUBCATEGORY" val="29"/>
  <p:tag name="KSO_WM_TEMPLATE_MASTER_TYPE" val="0"/>
  <p:tag name="KSO_WM_TEMPLATE_COLOR_TYPE" val="0"/>
  <p:tag name="KSO_WM_SLIDE_ITEM_CNT" val="7"/>
  <p:tag name="KSO_WM_SLIDE_INDEX" val="7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4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1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2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3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3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4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4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5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5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71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26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87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14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2023-12-19T13:33:36Z</dcterms:created>
  <dcterms:modified xsi:type="dcterms:W3CDTF">2023-12-19T13:33:36Z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93f6bf1fb8424779ab82d6cdb7ec8e13_21</vt:lpwstr>
  </property>
</Properties>
</file>