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061" r:id="rId1"/>
    <p:sldMasterId id="2147490098" r:id="rId2"/>
  </p:sldMasterIdLst>
  <p:notesMasterIdLst>
    <p:notesMasterId r:id="rId3"/>
  </p:notesMasterIdLst>
  <p:sldIdLst>
    <p:sldId id="3013" r:id="rId4"/>
    <p:sldId id="3016" r:id="rId5"/>
    <p:sldId id="3019" r:id="rId6"/>
    <p:sldId id="3022" r:id="rId7"/>
    <p:sldId id="3025" r:id="rId8"/>
    <p:sldId id="3028" r:id="rId9"/>
    <p:sldId id="3031" r:id="rId10"/>
    <p:sldId id="3034" r:id="rId11"/>
    <p:sldId id="3037" r:id="rId12"/>
    <p:sldId id="3040" r:id="rId13"/>
    <p:sldId id="3043" r:id="rId14"/>
    <p:sldId id="3046" r:id="rId15"/>
    <p:sldId id="3049" r:id="rId16"/>
    <p:sldId id="3052" r:id="rId17"/>
    <p:sldId id="3055" r:id="rId18"/>
    <p:sldId id="3058" r:id="rId19"/>
    <p:sldId id="3061" r:id="rId20"/>
    <p:sldId id="3064" r:id="rId21"/>
    <p:sldId id="3067" r:id="rId22"/>
    <p:sldId id="3070" r:id="rId23"/>
    <p:sldId id="3073" r:id="rId24"/>
    <p:sldId id="3076" r:id="rId25"/>
    <p:sldId id="3079" r:id="rId26"/>
    <p:sldId id="3082" r:id="rId27"/>
    <p:sldId id="3085" r:id="rId28"/>
    <p:sldId id="3088" r:id="rId29"/>
    <p:sldId id="3091" r:id="rId30"/>
    <p:sldId id="309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062" r:id="rId1"/>
    <p:sldLayoutId id="2147490063" r:id="rId2"/>
    <p:sldLayoutId id="2147490064" r:id="rId3"/>
    <p:sldLayoutId id="2147490065" r:id="rId4"/>
    <p:sldLayoutId id="2147490066" r:id="rId5"/>
    <p:sldLayoutId id="2147490067" r:id="rId6"/>
    <p:sldLayoutId id="2147490068" r:id="rId7"/>
    <p:sldLayoutId id="2147490069" r:id="rId8"/>
    <p:sldLayoutId id="2147490070" r:id="rId9"/>
    <p:sldLayoutId id="2147490071" r:id="rId10"/>
    <p:sldLayoutId id="214749007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099" r:id="rId1"/>
    <p:sldLayoutId id="2147490100" r:id="rId2"/>
    <p:sldLayoutId id="2147490101" r:id="rId3"/>
    <p:sldLayoutId id="2147490102" r:id="rId4"/>
    <p:sldLayoutId id="2147490103" r:id="rId5"/>
    <p:sldLayoutId id="2147490104" r:id="rId6"/>
    <p:sldLayoutId id="2147490105" r:id="rId7"/>
    <p:sldLayoutId id="2147490106" r:id="rId8"/>
    <p:sldLayoutId id="2147490107" r:id="rId9"/>
    <p:sldLayoutId id="2147490108" r:id="rId10"/>
    <p:sldLayoutId id="214749010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tags" Target="../tags/tag149.xml"/><Relationship Id="rId18" Type="http://schemas.openxmlformats.org/officeDocument/2006/relationships/tags" Target="../tags/tag150.xml"/><Relationship Id="rId19" Type="http://schemas.openxmlformats.org/officeDocument/2006/relationships/tags" Target="../tags/tag151.xml"/><Relationship Id="rId20" Type="http://schemas.openxmlformats.org/officeDocument/2006/relationships/tags" Target="../tags/tag152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tags" Target="../tags/tag212.xml"/><Relationship Id="rId22" Type="http://schemas.openxmlformats.org/officeDocument/2006/relationships/tags" Target="../tags/tag213.xml"/><Relationship Id="rId23" Type="http://schemas.openxmlformats.org/officeDocument/2006/relationships/tags" Target="../tags/tag214.xml"/><Relationship Id="rId24" Type="http://schemas.openxmlformats.org/officeDocument/2006/relationships/tags" Target="../tags/tag215.xml"/><Relationship Id="rId25" Type="http://schemas.openxmlformats.org/officeDocument/2006/relationships/tags" Target="../tags/tag216.xml"/><Relationship Id="rId26" Type="http://schemas.openxmlformats.org/officeDocument/2006/relationships/tags" Target="../tags/tag217.xml"/><Relationship Id="rId27" Type="http://schemas.openxmlformats.org/officeDocument/2006/relationships/tags" Target="../tags/tag218.xml"/><Relationship Id="rId28" Type="http://schemas.openxmlformats.org/officeDocument/2006/relationships/tags" Target="../tags/tag219.xml"/><Relationship Id="rId29" Type="http://schemas.openxmlformats.org/officeDocument/2006/relationships/tags" Target="../tags/tag220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小学教育中的数学教学与数学思维培养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小学教育中的数学教学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数学思维培养的重要性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小学数学教学中如何培养数学思维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数学思维培养的实践案例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数学思维培养的挑战与展望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小学教育中的数学教学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数学教学的目标</a:t>
            </a:r>
            <a:endParaRPr altLang="en-US" lang="zh-CN"/>
          </a:p>
        </p:txBody>
      </p:sp>
      <p:sp>
        <p:nvSpPr>
          <p:cNvPr id="104884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4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掌握基础的数学知识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5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培养数学思维能力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5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6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激发学生对数学的兴趣和好奇心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数学教学方法</a:t>
            </a:r>
            <a:endParaRPr altLang="en-US" lang="zh-CN"/>
          </a:p>
        </p:txBody>
      </p:sp>
      <p:sp>
        <p:nvSpPr>
          <p:cNvPr id="104890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情境教学：创设生活情境，引导学生运用数学知识解决实际问题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直观教学：通过实物、图片等直观手段帮助学生理解数学概念和原理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游戏化教学：将数学知识融入游戏中，让学生在玩乐中学习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小组合作教学：通过小组合作的形式，培养学生的协作能力和数学思维能力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数学教学评价</a:t>
            </a:r>
            <a:endParaRPr altLang="en-US" lang="zh-CN"/>
          </a:p>
        </p:txBody>
      </p:sp>
      <p:sp>
        <p:nvSpPr>
          <p:cNvPr id="1048954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教学目标：评价是否达到预期的教学目标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教学内容：评价教学内容是否符合学生需求和认知水平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教学方法：评价教学方法是否能够激发学生的学习兴趣和思维能力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教学反馈：评价教师对学生的反馈是否及时、准确，以及是否有助于学生改进学习方法和提高学习成绩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数学教学中的问题与对策</a:t>
            </a:r>
            <a:endParaRPr altLang="en-US" lang="zh-CN"/>
          </a:p>
        </p:txBody>
      </p:sp>
      <p:sp>
        <p:nvSpPr>
          <p:cNvPr id="104901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问题：部分学生对数学缺乏兴趣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对策：采用趣味性的教学方法，如游戏化教学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问题：学生数学基础参差不齐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对对策：实施分层教学，针对不同基础的学生制定不同的教学方案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数学思维培养的重要性</a:t>
            </a:r>
            <a:endParaRPr altLang="en-US" dirty="0" lang="zh-CN"/>
          </a:p>
        </p:txBody>
      </p:sp>
      <p:sp>
        <p:nvSpPr>
          <p:cNvPr id="10490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数学思维的概念</a:t>
            </a:r>
            <a:endParaRPr altLang="en-US" lang="zh-CN"/>
          </a:p>
        </p:txBody>
      </p:sp>
      <p:sp>
        <p:nvSpPr>
          <p:cNvPr id="104909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数学思维是一种逻辑思维能力，通过数学方法解决问题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数学思维具有抽象性、严密性和精确性等特点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数学思维有助于培养学生的创新能力和解决问题的能力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数学思维在日常生活和工作中具有广泛应用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数学思维的特点</a:t>
            </a:r>
            <a:endParaRPr altLang="en-US" lang="zh-CN"/>
          </a:p>
        </p:txBody>
      </p:sp>
      <p:sp>
        <p:nvSpPr>
          <p:cNvPr id="10491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逻辑性：数学思维强调推理和论证，注重逻辑严密和条理清晰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创造性：数学思维鼓励创新和探索，能够发现新的数学规律和解决新问题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应用性：数学思维具有广泛的应用价值，能够解决实际生活中的各种问题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抽象性：数学思维通过抽象化的方式，将具体问题转化为数学模型进行解决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数学思维对其他学科的影响</a:t>
            </a:r>
            <a:endParaRPr altLang="en-US" lang="zh-CN"/>
          </a:p>
        </p:txBody>
      </p:sp>
      <p:sp>
        <p:nvSpPr>
          <p:cNvPr id="1049214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数学思维有助于理解抽象概念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0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数学思维有助于解决实际问题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6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数学思维有助于培养创新精神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2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数学思维有助于提高逻辑思维能力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数学思维在日常生活中的应用</a:t>
            </a:r>
            <a:endParaRPr altLang="en-US" lang="zh-CN"/>
          </a:p>
        </p:txBody>
      </p:sp>
      <p:sp>
        <p:nvSpPr>
          <p:cNvPr id="10492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4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购物时计算找零钱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0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制作简单的数学游戏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6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解决日常生活中的数学问题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8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2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理解数学概念和原理在现实生活中的应用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小学数学教学中如何培养数学思维</a:t>
            </a:r>
            <a:endParaRPr altLang="en-US" dirty="0" lang="zh-CN"/>
          </a:p>
        </p:txBody>
      </p:sp>
      <p:sp>
        <p:nvSpPr>
          <p:cNvPr id="10493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创设问题情境</a:t>
            </a:r>
            <a:endParaRPr altLang="en-US" lang="zh-CN"/>
          </a:p>
        </p:txBody>
      </p:sp>
      <p:sp>
        <p:nvSpPr>
          <p:cNvPr id="1049358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0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62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通过设置有趣的问题，激发学生的好奇心和探究欲望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6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8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利用生活中的实例，将数学知识与实际生活相结合，帮助学生理解抽象概念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2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4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引导学生自主发现问题、分析问题，培养其独立思考和解决问题的能力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8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0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通过小组合作、讨论等方式，培养学生的合作精神和交流表达能力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引导学生主动探究</a:t>
            </a:r>
            <a:endParaRPr altLang="en-US" lang="zh-CN"/>
          </a:p>
        </p:txBody>
      </p:sp>
      <p:sp>
        <p:nvSpPr>
          <p:cNvPr id="1049416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8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8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2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6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6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8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0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创设问题情境，激发学生探究欲望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引导自主探究，培养独立思考能力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组织数学活动，让学生在实践中体验数学思维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鼓励猜想与验证，培养数学直觉思维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强化思维训练</a:t>
            </a:r>
            <a:endParaRPr altLang="en-US" lang="zh-CN"/>
          </a:p>
        </p:txBody>
      </p:sp>
      <p:sp>
        <p:nvSpPr>
          <p:cNvPr id="10494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创设问题情境，引导学生主动思考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注重实践操作，培养空间观念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强化思维训练，提高解题能力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鼓励一题多解，拓展思维广度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创新教学方式方法</a:t>
            </a:r>
            <a:endParaRPr altLang="en-US" lang="zh-CN"/>
          </a:p>
        </p:txBody>
      </p:sp>
      <p:sp>
        <p:nvSpPr>
          <p:cNvPr id="104956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引入生活实例：将数学问题与实际生活相结合，激发学生的学习兴趣和思考能力。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互动式教学：通过小组讨论、竞赛等方式，鼓励学生积极参与，提高思维活跃度。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探究式教学：引导学生发现问题、分析问题并解决问题，培养其独立思考和解决问题的能力。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信息技术应用：利用数字化工具和软件，辅助教学，使抽象的数学知识更加形象化，便于学生理解。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注重实践应用</a:t>
            </a:r>
            <a:endParaRPr altLang="en-US" lang="zh-CN"/>
          </a:p>
        </p:txBody>
      </p:sp>
      <p:sp>
        <p:nvSpPr>
          <p:cNvPr id="104961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小学数学教学中应注重实践应用，通过实际操作和问题解决来培养数学思维。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教师可以设计具有实际背景的数学问题，引导学生运用数学知识解决实际问题，培养数学思维。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在数学教学中，应鼓励学生动手操作，通过观察、实验、推理等活动培养数学思维。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教师可以组织数学活动课程，让学生在活动中体验数学知识的应用，培养数学思维。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数学思维培养的实践案例</a:t>
            </a:r>
            <a:endParaRPr altLang="en-US" dirty="0" lang="zh-CN"/>
          </a:p>
        </p:txBody>
      </p:sp>
      <p:sp>
        <p:nvSpPr>
          <p:cNvPr id="10496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小学数学教学中的经典案例</a:t>
            </a:r>
            <a:endParaRPr altLang="en-US" lang="zh-CN"/>
          </a:p>
        </p:txBody>
      </p:sp>
      <p:sp>
        <p:nvSpPr>
          <p:cNvPr id="104969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数学游戏：利用游戏的形式激发学生的学习兴趣和主动性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生活中的数学：引导学生发现生活中的数学问题，培养其解决实际问题的能力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鸡兔同笼问题：通过实际情境引导学生理解代数思维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图形变换：培养学生的空间想象能力和逻辑推理能力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数学思维培养的优秀教案</a:t>
            </a:r>
            <a:endParaRPr altLang="en-US" lang="zh-CN"/>
          </a:p>
        </p:txBody>
      </p:sp>
      <p:sp>
        <p:nvSpPr>
          <p:cNvPr id="104975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教学目标：让学生掌握分数加减法的计算方法，培养其逻辑思维和推理能力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教案名称：《分数加减法》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教学内容：通过实际例子引导学生理解分数加减法的意义，并让学生自主探究计算方法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教学方法：采用小组合作、互动讨论等形式，鼓励学生积极参与，培养其合作精神和表达能力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数学思维培养的课堂实录</a:t>
            </a:r>
            <a:endParaRPr altLang="en-US" lang="zh-CN"/>
          </a:p>
        </p:txBody>
      </p:sp>
      <p:sp>
        <p:nvSpPr>
          <p:cNvPr id="1049804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案例名称：鸡兔同笼问题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案例描述：通过解决鸡兔同笼问题，引导学生运用数学思维解决问题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案例目标：培养学生的逻辑思维和推理能力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案例实施：在课堂上组织学生进行小组讨论，引导学生自主探究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数学思维培养的教学反思</a:t>
            </a:r>
            <a:endParaRPr altLang="en-US" lang="zh-CN"/>
          </a:p>
        </p:txBody>
      </p:sp>
      <p:sp>
        <p:nvSpPr>
          <p:cNvPr id="104986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案例实施：详细介绍案例的实施过程，包括教学目标、教学内容、教学方法等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案例选择：选择具有代表性的案例，能够体现数学思维的应用和实践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案例效果：对案例实施效果进行分析和评估，包括学生反馈、教学效果等方面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反思与改进：对案例实施过程中存在的问题和不足进行反思，并提出改进措施和未来发展方向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数学思维培养的挑战与展望</a:t>
            </a:r>
            <a:endParaRPr altLang="en-US" dirty="0" lang="zh-CN"/>
          </a:p>
        </p:txBody>
      </p:sp>
      <p:sp>
        <p:nvSpPr>
          <p:cNvPr id="10499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当前数学思维培养面临的挑战</a:t>
            </a:r>
            <a:endParaRPr altLang="en-US" lang="zh-CN"/>
          </a:p>
        </p:txBody>
      </p:sp>
      <p:sp>
        <p:nvSpPr>
          <p:cNvPr id="104994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学生缺乏数学兴趣和动力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教师教学方法传统，缺乏创新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教材内容过于注重知识传授，忽视思维培养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家庭和社会对数学教育的认知偏差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提高数学思维培养效果的策略</a:t>
            </a:r>
            <a:endParaRPr altLang="en-US" lang="zh-CN"/>
          </a:p>
        </p:txBody>
      </p:sp>
      <p:sp>
        <p:nvSpPr>
          <p:cNvPr id="1049982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开展数学活动，让学生在实践中提升思维能力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92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结合生活实际，增强数学应用意识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注重思维过程，而非仅关注答案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04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创设问题情境，引导学生主动思考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未来数学思维培养的发展趋势</a:t>
            </a:r>
            <a:endParaRPr altLang="en-US" lang="zh-CN"/>
          </a:p>
        </p:txBody>
      </p:sp>
      <p:sp>
        <p:nvSpPr>
          <p:cNvPr id="1050044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个性化教学：根据学生的特点和需求，制定个性化的培养方案，提高学生的学习效果和思维能力。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0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创新教学方式：采用探究式、项目式、合作学习等教学方式，培养学生的创新思维和实践能力。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6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跨学科融合：将数学与其他学科进行融合，拓展学生的知识面和思维方式，提高学生的综合素质。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2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信息技术应用：利用信息技术手段，如人工智能、大数据等，提高教学效率和学生的学习效果。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0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35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2024-01-05T08:19:50Z</dcterms:created>
  <dcterms:modified xsi:type="dcterms:W3CDTF">2024-01-05T08:19:50Z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2240e7c1acd444dbb673b0785d2174a5_21</vt:lpwstr>
  </property>
</Properties>
</file>