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184" r:id="rId1"/>
    <p:sldMasterId id="2147490221" r:id="rId2"/>
  </p:sldMasterIdLst>
  <p:notesMasterIdLst>
    <p:notesMasterId r:id="rId3"/>
  </p:notesMasterIdLst>
  <p:sldIdLst>
    <p:sldId id="3384" r:id="rId4"/>
    <p:sldId id="3387" r:id="rId5"/>
    <p:sldId id="3390" r:id="rId6"/>
    <p:sldId id="3393" r:id="rId7"/>
    <p:sldId id="3396" r:id="rId8"/>
    <p:sldId id="3399" r:id="rId9"/>
    <p:sldId id="3402" r:id="rId10"/>
    <p:sldId id="3405" r:id="rId11"/>
    <p:sldId id="3408" r:id="rId12"/>
    <p:sldId id="3411" r:id="rId13"/>
    <p:sldId id="3414" r:id="rId14"/>
    <p:sldId id="3417" r:id="rId15"/>
    <p:sldId id="3420" r:id="rId16"/>
    <p:sldId id="3423" r:id="rId17"/>
    <p:sldId id="3426" r:id="rId18"/>
    <p:sldId id="3429" r:id="rId19"/>
    <p:sldId id="3432" r:id="rId20"/>
    <p:sldId id="3435" r:id="rId21"/>
    <p:sldId id="3438" r:id="rId22"/>
    <p:sldId id="3441" r:id="rId23"/>
    <p:sldId id="3444" r:id="rId24"/>
    <p:sldId id="3447" r:id="rId25"/>
    <p:sldId id="3450" r:id="rId26"/>
    <p:sldId id="3453" r:id="rId27"/>
    <p:sldId id="3456" r:id="rId28"/>
    <p:sldId id="3459" r:id="rId29"/>
    <p:sldId id="3462" r:id="rId30"/>
    <p:sldId id="3465" r:id="rId31"/>
    <p:sldId id="3468" r:id="rId32"/>
    <p:sldId id="3471" r:id="rId33"/>
    <p:sldId id="3474" r:id="rId34"/>
    <p:sldId id="3477"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image" Target="../media/image2.png"/><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3.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image" Target="../media/image1.png"/><Relationship Id="rId4" Type="http://schemas.openxmlformats.org/officeDocument/2006/relationships/tags" Target="../tags/tag23.xml"/><Relationship Id="rId5" Type="http://schemas.openxmlformats.org/officeDocument/2006/relationships/image" Target="../media/image4.png"/><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image" Target="../media/image1.png"/><Relationship Id="rId4" Type="http://schemas.openxmlformats.org/officeDocument/2006/relationships/tags" Target="../tags/tag61.xml"/><Relationship Id="rId5" Type="http://schemas.openxmlformats.org/officeDocument/2006/relationships/image" Target="../media/image4.png"/><Relationship Id="rId6" Type="http://schemas.openxmlformats.org/officeDocument/2006/relationships/tags" Target="../tags/tag62.xml"/><Relationship Id="rId7" Type="http://schemas.openxmlformats.org/officeDocument/2006/relationships/tags" Target="../tags/tag63.xml"/><Relationship Id="rId8" Type="http://schemas.openxmlformats.org/officeDocument/2006/relationships/tags" Target="../tags/tag64.xml"/><Relationship Id="rId9" Type="http://schemas.openxmlformats.org/officeDocument/2006/relationships/tags" Target="../tags/tag65.xml"/><Relationship Id="rId10" Type="http://schemas.openxmlformats.org/officeDocument/2006/relationships/tags" Target="../tags/tag66.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矩形 9"/>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svg_bg2_封面" descr="C:/Users/kingsoft/AppData/Local/Temp/fig2wpp/@svg_bg2_封面.svg"/>
          <p:cNvPicPr>
            <a:picLocks noChangeAspect="1"/>
          </p:cNvPicPr>
          <p:nvPr userDrawn="1">
            <p:custDataLst>
              <p:tags r:id="rId2"/>
            </p:custDataLst>
          </p:nvPr>
        </p:nvPicPr>
        <p:blipFill>
          <a:blip xmlns:r="http://schemas.openxmlformats.org/officeDocument/2006/relationships" r:embed="rId3"/>
          <a:stretch>
            <a:fillRect/>
          </a:stretch>
        </p:blipFill>
        <p:spPr>
          <a:xfrm>
            <a:off x="0" y="0"/>
            <a:ext cx="12188825" cy="6858000"/>
          </a:xfrm>
          <a:prstGeom prst="rect"/>
        </p:spPr>
      </p:pic>
      <p:pic>
        <p:nvPicPr>
          <p:cNvPr id="2097157" name="@png2x_01_封面" descr="C:/Users/kingsoft/AppData/Local/Temp/fig2wpp/@png2x_01_封面.png"/>
          <p:cNvPicPr>
            <a:picLocks noChangeAspect="1"/>
          </p:cNvPicPr>
          <p:nvPr userDrawn="1">
            <p:custDataLst>
              <p:tags r:id="rId4"/>
            </p:custDataLst>
          </p:nvPr>
        </p:nvPicPr>
        <p:blipFill>
          <a:blip xmlns:r="http://schemas.openxmlformats.org/officeDocument/2006/relationships" r:embed="rId5"/>
          <a:stretch>
            <a:fillRect/>
          </a:stretch>
        </p:blipFill>
        <p:spPr>
          <a:xfrm>
            <a:off x="-3175" y="0"/>
            <a:ext cx="12188825" cy="6858000"/>
          </a:xfrm>
          <a:prstGeom prst="rect"/>
        </p:spPr>
      </p:pic>
      <p:sp>
        <p:nvSpPr>
          <p:cNvPr id="1048670" name="标题 1"/>
          <p:cNvSpPr>
            <a:spLocks noGrp="1"/>
          </p:cNvSpPr>
          <p:nvPr>
            <p:ph type="ctrTitle" hasCustomPrompt="1"/>
            <p:custDataLst>
              <p:tags r:id="rId6"/>
            </p:custDataLst>
          </p:nvPr>
        </p:nvSpPr>
        <p:spPr>
          <a:xfrm>
            <a:off x="1014730" y="2591670"/>
            <a:ext cx="6861187" cy="1418335"/>
          </a:xfrm>
          <a:noFill/>
        </p:spPr>
        <p:txBody>
          <a:bodyPr anchor="t" wrap="square">
            <a:normAutofit/>
          </a:bodyPr>
          <a:lstStyle>
            <a:lvl1pPr algn="l">
              <a:lnSpc>
                <a:spcPct val="100000"/>
              </a:lnSpc>
              <a:defRPr b="0" sz="6400">
                <a:solidFill>
                  <a:schemeClr val="tx2"/>
                </a:solidFill>
                <a:latin typeface="+mj-ea"/>
                <a:ea typeface="+mj-ea"/>
              </a:defRPr>
            </a:lvl1pPr>
          </a:lstStyle>
          <a:p>
            <a:r>
              <a:rPr altLang="en-US" dirty="0" lang="zh-CN"/>
              <a:t>单击编辑标题</a:t>
            </a:r>
            <a:endParaRPr altLang="en-US" dirty="0" lang="zh-CN"/>
          </a:p>
        </p:txBody>
      </p:sp>
      <p:sp>
        <p:nvSpPr>
          <p:cNvPr id="1048672" name="副标题 2"/>
          <p:cNvSpPr>
            <a:spLocks noGrp="1"/>
          </p:cNvSpPr>
          <p:nvPr>
            <p:ph type="subTitle" idx="1" hasCustomPrompt="1"/>
            <p:custDataLst>
              <p:tags r:id="rId7"/>
            </p:custDataLst>
          </p:nvPr>
        </p:nvSpPr>
        <p:spPr>
          <a:xfrm>
            <a:off x="1014730" y="1334530"/>
            <a:ext cx="6860933" cy="1142224"/>
          </a:xfrm>
          <a:noFill/>
        </p:spPr>
        <p:txBody>
          <a:bodyPr anchor="b" wrap="square">
            <a:normAutofit/>
          </a:bodyPr>
          <a:lstStyle>
            <a:lvl1pPr algn="l" indent="0" marL="0">
              <a:lnSpc>
                <a:spcPct val="100000"/>
              </a:lnSpc>
              <a:buNone/>
              <a:defRPr b="0" sz="2400">
                <a:solidFill>
                  <a:schemeClr val="tx2"/>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8674" name="日期占位符 3"/>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9"/>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10"/>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80" name="文本占位符 23"/>
          <p:cNvSpPr>
            <a:spLocks noGrp="1"/>
          </p:cNvSpPr>
          <p:nvPr>
            <p:ph type="body" sz="quarter" idx="17" hasCustomPrompt="1"/>
            <p:custDataLst>
              <p:tags r:id="rId11"/>
            </p:custDataLst>
          </p:nvPr>
        </p:nvSpPr>
        <p:spPr>
          <a:xfrm>
            <a:off x="1014730" y="4169663"/>
            <a:ext cx="6787780" cy="1353807"/>
          </a:xfrm>
          <a:noFill/>
        </p:spPr>
        <p:txBody>
          <a:bodyPr anchor="t" wrap="square">
            <a:normAutofit/>
          </a:bodyPr>
          <a:lstStyle>
            <a:lvl1pPr algn="l" indent="0" marL="0">
              <a:lnSpc>
                <a:spcPct val="100000"/>
              </a:lnSpc>
              <a:buNone/>
              <a:defRPr b="0" sz="20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2" name="标题 1"/>
          <p:cNvSpPr>
            <a:spLocks noGrp="1"/>
          </p:cNvSpPr>
          <p:nvPr>
            <p:ph type="title"/>
            <p:custDataLst>
              <p:tags r:id="rId1"/>
            </p:custDataLst>
          </p:nvPr>
        </p:nvSpPr>
        <p:spPr/>
        <p:txBody>
          <a:bodyPr anchor="ctr" wrap="square">
            <a:normAutofit/>
          </a:bodyPr>
          <a:p>
            <a:r>
              <a:rPr altLang="en-US" dirty="0" lang="zh-CN"/>
              <a:t>单击此处编辑母版标题样式</a:t>
            </a:r>
            <a:endParaRPr altLang="en-US" dirty="0" lang="zh-CN"/>
          </a:p>
        </p:txBody>
      </p:sp>
      <p:sp>
        <p:nvSpPr>
          <p:cNvPr id="1048684" name="内容占位符 2"/>
          <p:cNvSpPr>
            <a:spLocks noGrp="1"/>
          </p:cNvSpPr>
          <p:nvPr>
            <p:ph idx="1"/>
            <p:custDataLst>
              <p:tags r:id="rId2"/>
            </p:custDataLst>
          </p:nvPr>
        </p:nvSpPr>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86"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4"/>
          <p:cNvSpPr>
            <a:spLocks noGrp="1"/>
          </p:cNvSpPr>
          <p:nvPr>
            <p:ph type="ftr" sz="quarter" idx="11"/>
            <p:custDataLst>
              <p:tags r:id="rId4"/>
            </p:custDataLst>
          </p:nvPr>
        </p:nvSpPr>
        <p:spPr/>
        <p:txBody>
          <a:bodyPr/>
          <a:p>
            <a:endParaRPr altLang="en-US" lang="zh-CN"/>
          </a:p>
        </p:txBody>
      </p:sp>
      <p:sp>
        <p:nvSpPr>
          <p:cNvPr id="1048690"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矩形 2"/>
          <p:cNvSpPr/>
          <p:nvPr userDrawn="1">
            <p:custDataLst>
              <p:tags r:id="rId1"/>
            </p:custDataLst>
          </p:nvPr>
        </p:nvSpPr>
        <p:spPr>
          <a:xfrm>
            <a:off x="0" y="0"/>
            <a:ext cx="12188825" cy="6858000"/>
          </a:xfrm>
          <a:prstGeom prst="rect"/>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9" name="@png2x_目录" descr="C:/Users/kingsoft/AppData/Local/Temp/fig2wpp/@png2x_目录.png"/>
          <p:cNvPicPr>
            <a:picLocks noChangeAspect="1"/>
          </p:cNvPicPr>
          <p:nvPr userDrawn="1">
            <p:custDataLst>
              <p:tags r:id="rId2"/>
            </p:custDataLst>
          </p:nvPr>
        </p:nvPicPr>
        <p:blipFill>
          <a:blip xmlns:r="http://schemas.openxmlformats.org/officeDocument/2006/relationships" r:embed="rId3"/>
          <a:stretch>
            <a:fillRect/>
          </a:stretch>
        </p:blipFill>
        <p:spPr>
          <a:xfrm>
            <a:off x="0" y="0"/>
            <a:ext cx="12188825" cy="2130425"/>
          </a:xfrm>
          <a:prstGeom prst="rect"/>
        </p:spPr>
      </p:pic>
      <p:sp>
        <p:nvSpPr>
          <p:cNvPr id="1048694" name="标题 1"/>
          <p:cNvSpPr>
            <a:spLocks noGrp="1"/>
          </p:cNvSpPr>
          <p:nvPr>
            <p:ph type="title" hasCustomPrompt="1"/>
            <p:custDataLst>
              <p:tags r:id="rId4"/>
            </p:custDataLst>
          </p:nvPr>
        </p:nvSpPr>
        <p:spPr>
          <a:xfrm>
            <a:off x="1014984" y="640080"/>
            <a:ext cx="10158984" cy="896112"/>
          </a:xfrm>
          <a:noFill/>
        </p:spPr>
        <p:txBody>
          <a:bodyPr anchor="ctr" wrap="square">
            <a:normAutofit/>
          </a:bodyPr>
          <a:lstStyle>
            <a:lvl1pPr algn="r">
              <a:defRPr b="0" sz="5400">
                <a:solidFill>
                  <a:schemeClr val="tx2"/>
                </a:solidFill>
                <a:latin typeface="+mj-ea"/>
                <a:ea typeface="+mj-ea"/>
              </a:defRPr>
            </a:lvl1pPr>
          </a:lstStyle>
          <a:p>
            <a:r>
              <a:rPr altLang="en-US" dirty="0" lang="zh-CN"/>
              <a:t>标题</a:t>
            </a:r>
            <a:endParaRPr altLang="en-US" dirty="0" lang="zh-CN"/>
          </a:p>
        </p:txBody>
      </p:sp>
      <p:sp>
        <p:nvSpPr>
          <p:cNvPr id="1048696" name="日期占位符 6"/>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98" name="页脚占位符 7"/>
          <p:cNvSpPr>
            <a:spLocks noGrp="1"/>
          </p:cNvSpPr>
          <p:nvPr>
            <p:ph type="ftr" sz="quarter" idx="11"/>
            <p:custDataLst>
              <p:tags r:id="rId6"/>
            </p:custDataLst>
          </p:nvPr>
        </p:nvSpPr>
        <p:spPr/>
        <p:txBody>
          <a:bodyPr/>
          <a:p>
            <a:endParaRPr altLang="en-US" lang="zh-CN"/>
          </a:p>
        </p:txBody>
      </p:sp>
      <p:sp>
        <p:nvSpPr>
          <p:cNvPr id="1048700" name="灯片编号占位符 8"/>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02" name="矩形 2"/>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1" name="@svg_bg4" descr="C:/Users/kingsoft/AppData/Local/Temp/fig2wpp/@svg_bg4.svg"/>
          <p:cNvPicPr>
            <a:picLocks noChangeAspect="1"/>
          </p:cNvPicPr>
          <p:nvPr userDrawn="1">
            <p:custDataLst>
              <p:tags r:id="rId2"/>
            </p:custDataLst>
          </p:nvPr>
        </p:nvPicPr>
        <p:blipFill>
          <a:blip xmlns:r="http://schemas.openxmlformats.org/officeDocument/2006/relationships" r:embed="rId3"/>
          <a:stretch>
            <a:fillRect/>
          </a:stretch>
        </p:blipFill>
        <p:spPr>
          <a:xfrm>
            <a:off x="3175" y="0"/>
            <a:ext cx="12188825" cy="6858000"/>
          </a:xfrm>
          <a:prstGeom prst="rect"/>
        </p:spPr>
      </p:pic>
      <p:pic>
        <p:nvPicPr>
          <p:cNvPr id="2097163" name="@png2x" descr="C:/Users/kingsoft/AppData/Local/Temp/fig2wpp/@png2x.png"/>
          <p:cNvPicPr>
            <a:picLocks noChangeAspect="1"/>
          </p:cNvPicPr>
          <p:nvPr userDrawn="1">
            <p:custDataLst>
              <p:tags r:id="rId4"/>
            </p:custDataLst>
          </p:nvPr>
        </p:nvPicPr>
        <p:blipFill>
          <a:blip xmlns:r="http://schemas.openxmlformats.org/officeDocument/2006/relationships" r:embed="rId5"/>
          <a:stretch>
            <a:fillRect/>
          </a:stretch>
        </p:blipFill>
        <p:spPr>
          <a:xfrm>
            <a:off x="6350" y="0"/>
            <a:ext cx="12188825" cy="6858000"/>
          </a:xfrm>
          <a:prstGeom prst="rect"/>
        </p:spPr>
      </p:pic>
      <p:sp>
        <p:nvSpPr>
          <p:cNvPr id="1048704" name="标题 1"/>
          <p:cNvSpPr>
            <a:spLocks noGrp="1"/>
          </p:cNvSpPr>
          <p:nvPr>
            <p:ph type="title"/>
            <p:custDataLst>
              <p:tags r:id="rId6"/>
            </p:custDataLst>
          </p:nvPr>
        </p:nvSpPr>
        <p:spPr>
          <a:xfrm>
            <a:off x="2943860" y="3042181"/>
            <a:ext cx="8229600" cy="2265897"/>
          </a:xfrm>
          <a:noFill/>
        </p:spPr>
        <p:txBody>
          <a:bodyPr anchor="t" wrap="square">
            <a:normAutofit/>
          </a:bodyPr>
          <a:lstStyle>
            <a:lvl1pPr algn="r">
              <a:defRPr b="0" sz="4400">
                <a:solidFill>
                  <a:schemeClr val="tx2"/>
                </a:solidFill>
                <a:latin typeface="+mj-ea"/>
                <a:ea typeface="+mj-ea"/>
              </a:defRPr>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7"/>
            </p:custDataLst>
          </p:nvPr>
        </p:nvSpPr>
        <p:spPr/>
        <p:txBody>
          <a:bodyPr wrap="square">
            <a:normAutofit/>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8"/>
            </p:custDataLst>
          </p:nvPr>
        </p:nvSpPr>
        <p:spPr/>
        <p:txBody>
          <a:bodyPr>
            <a:normAutofit/>
          </a:bodyPr>
          <a:p>
            <a:endParaRPr altLang="en-US" lang="zh-CN"/>
          </a:p>
        </p:txBody>
      </p:sp>
      <p:sp>
        <p:nvSpPr>
          <p:cNvPr id="1048710" name="灯片编号占位符 5"/>
          <p:cNvSpPr>
            <a:spLocks noGrp="1"/>
          </p:cNvSpPr>
          <p:nvPr>
            <p:ph type="sldNum" sz="quarter" idx="12"/>
            <p:custDataLst>
              <p:tags r:id="rId9"/>
            </p:custDataLst>
          </p:nvPr>
        </p:nvSpPr>
        <p:spPr/>
        <p:txBody>
          <a:bodyPr wrap="square">
            <a:normAutofit/>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10"/>
            </p:custDataLst>
          </p:nvPr>
        </p:nvSpPr>
        <p:spPr>
          <a:xfrm>
            <a:off x="1014730" y="1014730"/>
            <a:ext cx="10158730" cy="1795377"/>
          </a:xfrm>
          <a:noFill/>
        </p:spPr>
        <p:txBody>
          <a:bodyPr anchor="t" wrap="square">
            <a:normAutofit/>
          </a:bodyPr>
          <a:lstStyle>
            <a:lvl1pPr algn="r" indent="0" marL="0">
              <a:buNone/>
              <a:defRPr b="0" sz="9400">
                <a:solidFill>
                  <a:schemeClr val="accent1"/>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1014984" y="1929160"/>
            <a:ext cx="4824984" cy="4248439"/>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18" name="内容占位符 3"/>
          <p:cNvSpPr>
            <a:spLocks noGrp="1"/>
          </p:cNvSpPr>
          <p:nvPr>
            <p:ph sz="half" idx="2"/>
            <p:custDataLst>
              <p:tags r:id="rId3"/>
            </p:custDataLst>
          </p:nvPr>
        </p:nvSpPr>
        <p:spPr>
          <a:xfrm>
            <a:off x="6348984" y="1929160"/>
            <a:ext cx="4824984" cy="4248439"/>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20"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1014984" y="457200"/>
            <a:ext cx="10158984" cy="1069848"/>
          </a:xfrm>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1014984" y="1624588"/>
            <a:ext cx="4802061"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1014984" y="2262127"/>
            <a:ext cx="4802061" cy="3927535"/>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2" name="文本占位符 4"/>
          <p:cNvSpPr>
            <a:spLocks noGrp="1"/>
          </p:cNvSpPr>
          <p:nvPr>
            <p:ph type="body" sz="quarter" idx="3"/>
            <p:custDataLst>
              <p:tags r:id="rId4"/>
            </p:custDataLst>
          </p:nvPr>
        </p:nvSpPr>
        <p:spPr>
          <a:xfrm>
            <a:off x="6348259" y="1624588"/>
            <a:ext cx="4825710"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348259" y="2262127"/>
            <a:ext cx="4825710" cy="3927535"/>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6"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58"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1014984" y="457200"/>
            <a:ext cx="10158984" cy="1069848"/>
          </a:xfrm>
          <a:noFill/>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1014984" y="1658138"/>
            <a:ext cx="10158984" cy="576000"/>
          </a:xfrm>
        </p:spPr>
        <p:txBody>
          <a:bodyPr anchor="t" wrap="square">
            <a:normAutofit/>
          </a:bodyPr>
          <a:lstStyle>
            <a:lvl1pPr indent="0" marL="0">
              <a:buNone/>
              <a:defRPr b="0" sz="20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endParaRPr altLang="en-US" dirty="0" lang="zh-CN"/>
          </a:p>
        </p:txBody>
      </p:sp>
      <p:sp>
        <p:nvSpPr>
          <p:cNvPr id="1048768"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74" name="矩形 2"/>
          <p:cNvSpPr/>
          <p:nvPr userDrawn="1">
            <p:custDataLst>
              <p:tags r:id="rId1"/>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5" name="@svg_bg2" descr="C:/Users/kingsoft/AppData/Local/Temp/fig2wpp/@svg_bg2.svg"/>
          <p:cNvPicPr>
            <a:picLocks noChangeAspect="1"/>
          </p:cNvPicPr>
          <p:nvPr userDrawn="1">
            <p:custDataLst>
              <p:tags r:id="rId2"/>
            </p:custDataLst>
          </p:nvPr>
        </p:nvPicPr>
        <p:blipFill>
          <a:blip xmlns:r="http://schemas.openxmlformats.org/officeDocument/2006/relationships" r:embed="rId3"/>
          <a:stretch>
            <a:fillRect/>
          </a:stretch>
        </p:blipFill>
        <p:spPr>
          <a:xfrm>
            <a:off x="3175" y="0"/>
            <a:ext cx="12188825" cy="6858000"/>
          </a:xfrm>
          <a:prstGeom prst="rect"/>
        </p:spPr>
      </p:pic>
      <p:pic>
        <p:nvPicPr>
          <p:cNvPr id="2097167" name="@png2x" descr="C:/Users/kingsoft/AppData/Local/Temp/fig2wpp/@png2x.png"/>
          <p:cNvPicPr>
            <a:picLocks noChangeAspect="1"/>
          </p:cNvPicPr>
          <p:nvPr userDrawn="1">
            <p:custDataLst>
              <p:tags r:id="rId4"/>
            </p:custDataLst>
          </p:nvPr>
        </p:nvPicPr>
        <p:blipFill>
          <a:blip xmlns:r="http://schemas.openxmlformats.org/officeDocument/2006/relationships" r:embed="rId5"/>
          <a:stretch>
            <a:fillRect/>
          </a:stretch>
        </p:blipFill>
        <p:spPr>
          <a:xfrm>
            <a:off x="0" y="0"/>
            <a:ext cx="12188825" cy="6858000"/>
          </a:xfrm>
          <a:prstGeom prst="rect"/>
        </p:spPr>
      </p:pic>
      <p:sp>
        <p:nvSpPr>
          <p:cNvPr id="1048776" name="标题 1"/>
          <p:cNvSpPr>
            <a:spLocks noGrp="1"/>
          </p:cNvSpPr>
          <p:nvPr>
            <p:ph type="ctrTitle"/>
            <p:custDataLst>
              <p:tags r:id="rId6"/>
            </p:custDataLst>
          </p:nvPr>
        </p:nvSpPr>
        <p:spPr>
          <a:xfrm>
            <a:off x="1014984" y="606577"/>
            <a:ext cx="10158984" cy="2958491"/>
          </a:xfrm>
          <a:noFill/>
        </p:spPr>
        <p:txBody>
          <a:bodyPr anchor="b" wrap="square">
            <a:normAutofit/>
          </a:bodyPr>
          <a:lstStyle>
            <a:lvl1pPr algn="ctr">
              <a:lnSpc>
                <a:spcPct val="100000"/>
              </a:lnSpc>
              <a:defRPr b="0" sz="6400">
                <a:solidFill>
                  <a:schemeClr val="tx2"/>
                </a:solidFill>
                <a:latin typeface="+mj-ea"/>
                <a:ea typeface="+mj-ea"/>
              </a:defRPr>
            </a:lvl1pPr>
          </a:lstStyle>
          <a:p>
            <a:r>
              <a:rPr altLang="en-US" dirty="0" lang="zh-CN"/>
              <a:t>单击此处编辑母版标题样式</a:t>
            </a:r>
            <a:endParaRPr altLang="en-US" dirty="0" lang="zh-CN"/>
          </a:p>
        </p:txBody>
      </p:sp>
      <p:sp>
        <p:nvSpPr>
          <p:cNvPr id="1048778" name="日期占位符 3"/>
          <p:cNvSpPr>
            <a:spLocks noGrp="1"/>
          </p:cNvSpPr>
          <p:nvPr>
            <p:ph type="dt" sz="half" idx="10"/>
            <p:custDataLst>
              <p:tags r:id="rId7"/>
            </p:custDataLst>
          </p:nvPr>
        </p:nvSpPr>
        <p:spPr/>
        <p:txBody>
          <a:bodyPr wrap="square">
            <a:normAutofit/>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8"/>
            </p:custDataLst>
          </p:nvPr>
        </p:nvSpPr>
        <p:spPr/>
        <p:txBody>
          <a:bodyPr/>
          <a:p>
            <a:endParaRPr altLang="en-US" lang="zh-CN"/>
          </a:p>
        </p:txBody>
      </p:sp>
      <p:sp>
        <p:nvSpPr>
          <p:cNvPr id="1048782" name="灯片编号占位符 5"/>
          <p:cNvSpPr>
            <a:spLocks noGrp="1"/>
          </p:cNvSpPr>
          <p:nvPr>
            <p:ph type="sldNum" sz="quarter" idx="12"/>
            <p:custDataLst>
              <p:tags r:id="rId9"/>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84" name="文本占位符 23"/>
          <p:cNvSpPr>
            <a:spLocks noGrp="1"/>
          </p:cNvSpPr>
          <p:nvPr>
            <p:ph type="body" sz="quarter" idx="17" hasCustomPrompt="1"/>
            <p:custDataLst>
              <p:tags r:id="rId10"/>
            </p:custDataLst>
          </p:nvPr>
        </p:nvSpPr>
        <p:spPr>
          <a:xfrm>
            <a:off x="1014984" y="3758184"/>
            <a:ext cx="10158984" cy="1962392"/>
          </a:xfrm>
          <a:noFill/>
        </p:spPr>
        <p:txBody>
          <a:bodyPr anchor="t" wrap="square">
            <a:normAutofit/>
          </a:bodyPr>
          <a:lstStyle>
            <a:lvl1pPr algn="ctr" indent="0" marL="0">
              <a:lnSpc>
                <a:spcPct val="100000"/>
              </a:lnSpc>
              <a:buNone/>
              <a:defRPr b="0" sz="1800">
                <a:solidFill>
                  <a:schemeClr val="tx2"/>
                </a:solidFill>
                <a:latin typeface="+mj-ea"/>
                <a:ea typeface="+mj-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tags" Target="../tags/tag68.xml"/><Relationship Id="rId14" Type="http://schemas.openxmlformats.org/officeDocument/2006/relationships/image" Target="../media/image1.png"/><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185" r:id="rId1"/>
    <p:sldLayoutId id="2147490186" r:id="rId2"/>
    <p:sldLayoutId id="2147490187" r:id="rId3"/>
    <p:sldLayoutId id="2147490188" r:id="rId4"/>
    <p:sldLayoutId id="2147490189" r:id="rId5"/>
    <p:sldLayoutId id="2147490190" r:id="rId6"/>
    <p:sldLayoutId id="2147490191" r:id="rId7"/>
    <p:sldLayoutId id="2147490192" r:id="rId8"/>
    <p:sldLayoutId id="2147490193" r:id="rId9"/>
    <p:sldLayoutId id="2147490194" r:id="rId10"/>
    <p:sldLayoutId id="214749019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userDrawn="1">
            <p:custDataLst>
              <p:tags r:id="rId12"/>
            </p:custDataLst>
          </p:nvPr>
        </p:nvSpPr>
        <p:spPr>
          <a:xfrm>
            <a:off x="0" y="-9054"/>
            <a:ext cx="12192000" cy="6867054"/>
          </a:xfrm>
          <a:prstGeom prst="rect"/>
          <a:gradFill flip="none" rotWithShape="1">
            <a:gsLst>
              <a:gs pos="0">
                <a:schemeClr val="accent4">
                  <a:lumMod val="60000"/>
                  <a:lumOff val="40000"/>
                </a:schemeClr>
              </a:gs>
              <a:gs pos="100000">
                <a:schemeClr val="accent4">
                  <a:lumMod val="60000"/>
                  <a:lumOff val="40000"/>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svg_bg3" descr="C:/Users/kingsoft/AppData/Local/Temp/fig2wpp/@svg_bg3.svg"/>
          <p:cNvPicPr>
            <a:picLocks noChangeAspect="1"/>
          </p:cNvPicPr>
          <p:nvPr userDrawn="1">
            <p:custDataLst>
              <p:tags r:id="rId13"/>
            </p:custDataLst>
          </p:nvPr>
        </p:nvPicPr>
        <p:blipFill>
          <a:blip xmlns:r="http://schemas.openxmlformats.org/officeDocument/2006/relationships" r:embed="rId14"/>
          <a:stretch>
            <a:fillRect/>
          </a:stretch>
        </p:blipFill>
        <p:spPr>
          <a:xfrm>
            <a:off x="-31955" y="-9054"/>
            <a:ext cx="12188825" cy="6858000"/>
          </a:xfrm>
          <a:prstGeom prst="rect"/>
        </p:spPr>
      </p:pic>
      <p:sp>
        <p:nvSpPr>
          <p:cNvPr id="1048656" name="标题占位符 1"/>
          <p:cNvSpPr>
            <a:spLocks noGrp="1"/>
          </p:cNvSpPr>
          <p:nvPr>
            <p:ph type="title"/>
            <p:custDataLst>
              <p:tags r:id="rId15"/>
            </p:custDataLst>
          </p:nvPr>
        </p:nvSpPr>
        <p:spPr>
          <a:xfrm>
            <a:off x="1014984" y="457200"/>
            <a:ext cx="10158984" cy="1069848"/>
          </a:xfrm>
          <a:prstGeom prst="rect"/>
          <a:noFill/>
        </p:spPr>
        <p:txBody>
          <a:bodyPr anchor="ctr" bIns="0" lIns="0" rIns="0" rtlCol="0" tIns="0" vert="horz" wrap="square">
            <a:normAutofit/>
          </a:bodyPr>
          <a:p>
            <a:pPr lvl="0"/>
            <a:r>
              <a:rPr altLang="en-US" dirty="0" lang="zh-CN"/>
              <a:t>单击此处编辑母版标题样式</a:t>
            </a:r>
            <a:endParaRPr altLang="en-US" dirty="0" lang="zh-CN"/>
          </a:p>
        </p:txBody>
      </p:sp>
      <p:sp>
        <p:nvSpPr>
          <p:cNvPr id="1048658" name="文本占位符 2"/>
          <p:cNvSpPr>
            <a:spLocks noGrp="1"/>
          </p:cNvSpPr>
          <p:nvPr>
            <p:ph type="body" idx="1"/>
            <p:custDataLst>
              <p:tags r:id="rId16"/>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7"/>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8"/>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endParaRPr altLang="en-US" lang="zh-CN"/>
          </a:p>
        </p:txBody>
      </p:sp>
      <p:sp>
        <p:nvSpPr>
          <p:cNvPr id="1048664" name="灯片编号占位符 5"/>
          <p:cNvSpPr>
            <a:spLocks noGrp="1"/>
          </p:cNvSpPr>
          <p:nvPr>
            <p:ph type="sldNum" sz="quarter" idx="4"/>
            <p:custDataLst>
              <p:tags r:id="rId19"/>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latin typeface="汉仪正圆-75W" panose="00020600040101010101" charset="-122"/>
                <a:ea typeface="汉仪正圆-75W" panose="00020600040101010101" charset="-122"/>
                <a:cs typeface="汉仪正圆-75W" panose="00020600040101010101" charset="-122"/>
              </a:defRPr>
            </a:lvl1pPr>
          </a:lstStyle>
          <a:p>
            <a:fld id="{BE5F26B5-172A-4DC2-B0B7-181CFC56B87C}" type="slidenum">
              <a:rPr altLang="en-US" lang="zh-CN" smtClean="0"/>
            </a:fld>
            <a:endParaRPr altLang="en-US"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222" r:id="rId1"/>
    <p:sldLayoutId id="2147490223" r:id="rId2"/>
    <p:sldLayoutId id="2147490224" r:id="rId3"/>
    <p:sldLayoutId id="2147490225" r:id="rId4"/>
    <p:sldLayoutId id="2147490226" r:id="rId5"/>
    <p:sldLayoutId id="2147490227" r:id="rId6"/>
    <p:sldLayoutId id="2147490228" r:id="rId7"/>
    <p:sldLayoutId id="2147490229" r:id="rId8"/>
    <p:sldLayoutId id="2147490230" r:id="rId9"/>
    <p:sldLayoutId id="2147490231" r:id="rId10"/>
    <p:sldLayoutId id="2147490232" r:id="rId11"/>
  </p:sldLayoutIdLst>
  <p:txStyles>
    <p:titleStyle>
      <a:lvl1pPr algn="ctr" defTabSz="914400" eaLnBrk="1" hangingPunct="1" latinLnBrk="0" rtl="0">
        <a:lnSpc>
          <a:spcPct val="100000"/>
        </a:lnSpc>
        <a:spcBef>
          <a:spcPct val="0"/>
        </a:spcBef>
        <a:buNone/>
        <a:defRPr altLang="en-US" b="0" dirty="0" sz="3400" kern="1200" lang="zh-CN">
          <a:solidFill>
            <a:schemeClr val="tx2"/>
          </a:solidFill>
          <a:latin typeface="+mj-ea"/>
          <a:ea typeface="+mj-ea"/>
          <a:cs typeface="汉仪正圆-75W" panose="00020600040101010101" charset="-122"/>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1800" kern="1200">
          <a:solidFill>
            <a:schemeClr val="tx2"/>
          </a:solidFill>
          <a:latin typeface="+mn-ea"/>
          <a:ea typeface="+mn-ea"/>
          <a:cs typeface="汉仪正圆-75W" panose="00020600040101010101" charset="-122"/>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tx2"/>
          </a:solidFill>
          <a:latin typeface="+mn-ea"/>
          <a:ea typeface="+mn-ea"/>
          <a:cs typeface="汉仪正圆-75W" panose="00020600040101010101" charset="-122"/>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tx2"/>
          </a:solidFill>
          <a:latin typeface="+mn-ea"/>
          <a:ea typeface="+mn-ea"/>
          <a:cs typeface="汉仪正圆-75W" panose="00020600040101010101" charset="-122"/>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tx2"/>
          </a:solidFill>
          <a:latin typeface="+mn-ea"/>
          <a:ea typeface="+mn-ea"/>
          <a:cs typeface="汉仪正圆-75W" panose="00020600040101010101" charset="-122"/>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tx2"/>
          </a:solidFill>
          <a:latin typeface="+mn-ea"/>
          <a:ea typeface="+mn-ea"/>
          <a:cs typeface="汉仪正圆-75W" panose="0002060004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tags" Target="../tags/tag76.xml"/><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tags" Target="../tags/tag85.xml"/><Relationship Id="rId8" Type="http://schemas.openxmlformats.org/officeDocument/2006/relationships/tags" Target="../tags/tag86.xml"/><Relationship Id="rId9" Type="http://schemas.openxmlformats.org/officeDocument/2006/relationships/tags" Target="../tags/tag87.xml"/><Relationship Id="rId10" Type="http://schemas.openxmlformats.org/officeDocument/2006/relationships/tags" Target="../tags/tag88.xml"/><Relationship Id="rId11" Type="http://schemas.openxmlformats.org/officeDocument/2006/relationships/tags" Target="../tags/tag89.xml"/><Relationship Id="rId12" Type="http://schemas.openxmlformats.org/officeDocument/2006/relationships/tags" Target="../tags/tag90.xml"/><Relationship Id="rId13" Type="http://schemas.openxmlformats.org/officeDocument/2006/relationships/tags" Target="../tags/tag91.xml"/><Relationship Id="rId14" Type="http://schemas.openxmlformats.org/officeDocument/2006/relationships/tags" Target="../tags/tag92.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tags" Target="../tags/tag233.xml"/><Relationship Id="rId18" Type="http://schemas.openxmlformats.org/officeDocument/2006/relationships/tags" Target="../tags/tag234.xml"/><Relationship Id="rId19" Type="http://schemas.openxmlformats.org/officeDocument/2006/relationships/tags" Target="../tags/tag235.xml"/><Relationship Id="rId20" Type="http://schemas.openxmlformats.org/officeDocument/2006/relationships/tags" Target="../tags/tag236.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tags" Target="../tags/tag267.xml"/><Relationship Id="rId16" Type="http://schemas.openxmlformats.org/officeDocument/2006/relationships/tags" Target="../tags/tag268.xml"/><Relationship Id="rId17" Type="http://schemas.openxmlformats.org/officeDocument/2006/relationships/tags" Target="../tags/tag269.xml"/><Relationship Id="rId18" Type="http://schemas.openxmlformats.org/officeDocument/2006/relationships/tags" Target="../tags/tag270.xml"/><Relationship Id="rId19" Type="http://schemas.openxmlformats.org/officeDocument/2006/relationships/tags" Target="../tags/tag271.xml"/><Relationship Id="rId20" Type="http://schemas.openxmlformats.org/officeDocument/2006/relationships/tags" Target="../tags/tag272.xml"/><Relationship Id="rId21" Type="http://schemas.openxmlformats.org/officeDocument/2006/relationships/tags" Target="../tags/tag273.xml"/><Relationship Id="rId22" Type="http://schemas.openxmlformats.org/officeDocument/2006/relationships/tags" Target="../tags/tag274.xml"/><Relationship Id="rId23" Type="http://schemas.openxmlformats.org/officeDocument/2006/relationships/tags" Target="../tags/tag275.xml"/><Relationship Id="rId24" Type="http://schemas.openxmlformats.org/officeDocument/2006/relationships/tags" Target="../tags/tag276.xml"/><Relationship Id="rId25" Type="http://schemas.openxmlformats.org/officeDocument/2006/relationships/tags" Target="../tags/tag277.xml"/><Relationship Id="rId26" Type="http://schemas.openxmlformats.org/officeDocument/2006/relationships/tags" Target="../tags/tag278.xml"/><Relationship Id="rId27" Type="http://schemas.openxmlformats.org/officeDocument/2006/relationships/tags" Target="../tags/tag279.xml"/><Relationship Id="rId28" Type="http://schemas.openxmlformats.org/officeDocument/2006/relationships/tags" Target="../tags/tag280.xml"/><Relationship Id="rId29" Type="http://schemas.openxmlformats.org/officeDocument/2006/relationships/tags" Target="../tags/tag281.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tags" Target="../tags/tag300.xml"/><Relationship Id="rId17" Type="http://schemas.openxmlformats.org/officeDocument/2006/relationships/tags" Target="../tags/tag301.xml"/><Relationship Id="rId18" Type="http://schemas.openxmlformats.org/officeDocument/2006/relationships/tags" Target="../tags/tag302.xml"/><Relationship Id="rId19" Type="http://schemas.openxmlformats.org/officeDocument/2006/relationships/tags" Target="../tags/tag303.xml"/><Relationship Id="rId20" Type="http://schemas.openxmlformats.org/officeDocument/2006/relationships/tags" Target="../tags/tag304.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tags" Target="../tags/tag356.xml"/><Relationship Id="rId14" Type="http://schemas.openxmlformats.org/officeDocument/2006/relationships/tags" Target="../tags/tag357.xml"/><Relationship Id="rId15" Type="http://schemas.openxmlformats.org/officeDocument/2006/relationships/tags" Target="../tags/tag358.xml"/><Relationship Id="rId16" Type="http://schemas.openxmlformats.org/officeDocument/2006/relationships/tags" Target="../tags/tag359.xml"/><Relationship Id="rId17" Type="http://schemas.openxmlformats.org/officeDocument/2006/relationships/tags" Target="../tags/tag360.xml"/><Relationship Id="rId18" Type="http://schemas.openxmlformats.org/officeDocument/2006/relationships/tags" Target="../tags/tag361.xml"/><Relationship Id="rId19" Type="http://schemas.openxmlformats.org/officeDocument/2006/relationships/tags" Target="../tags/tag362.xml"/><Relationship Id="rId20" Type="http://schemas.openxmlformats.org/officeDocument/2006/relationships/tags" Target="../tags/tag363.xml"/><Relationship Id="rId21" Type="http://schemas.openxmlformats.org/officeDocument/2006/relationships/tags" Target="../tags/tag364.xml"/><Relationship Id="rId22" Type="http://schemas.openxmlformats.org/officeDocument/2006/relationships/tags" Target="../tags/tag365.xml"/><Relationship Id="rId23" Type="http://schemas.openxmlformats.org/officeDocument/2006/relationships/tags" Target="../tags/tag366.xml"/><Relationship Id="rId24" Type="http://schemas.openxmlformats.org/officeDocument/2006/relationships/tags" Target="../tags/tag367.xml"/><Relationship Id="rId25" Type="http://schemas.openxmlformats.org/officeDocument/2006/relationships/tags" Target="../tags/tag368.xml"/><Relationship Id="rId26" Type="http://schemas.openxmlformats.org/officeDocument/2006/relationships/tags" Target="../tags/tag369.xml"/><Relationship Id="rId27" Type="http://schemas.openxmlformats.org/officeDocument/2006/relationships/tags" Target="../tags/tag370.xml"/><Relationship Id="rId28" Type="http://schemas.openxmlformats.org/officeDocument/2006/relationships/tags" Target="../tags/tag371.xml"/><Relationship Id="rId29" Type="http://schemas.openxmlformats.org/officeDocument/2006/relationships/tags" Target="../tags/tag372.xml"/><Relationship Id="rId30"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tags" Target="../tags/tag394.xml"/><Relationship Id="rId11" Type="http://schemas.openxmlformats.org/officeDocument/2006/relationships/tags" Target="../tags/tag395.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tags" Target="../tags/tag409.xml"/><Relationship Id="rId10" Type="http://schemas.openxmlformats.org/officeDocument/2006/relationships/tags" Target="../tags/tag410.xml"/><Relationship Id="rId11" Type="http://schemas.openxmlformats.org/officeDocument/2006/relationships/tags" Target="../tags/tag411.xml"/><Relationship Id="rId12" Type="http://schemas.openxmlformats.org/officeDocument/2006/relationships/tags" Target="../tags/tag412.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a:xfrm>
            <a:off x="1014730" y="2591670"/>
            <a:ext cx="6861187" cy="1418335"/>
          </a:xfrm>
        </p:spPr>
        <p:txBody>
          <a:bodyPr wrap="square">
            <a:normAutofit fontScale="90000"/>
          </a:bodyPr>
          <a:p>
            <a:r>
              <a:rPr altLang="en-US" dirty="0" lang="zh-CN"/>
              <a:t>2024年家用电器与消费电子行业市场分析与投资前景预测</a:t>
            </a:r>
            <a:endParaRPr altLang="en-US" dirty="0" lang="zh-CN"/>
          </a:p>
        </p:txBody>
      </p:sp>
      <p:sp>
        <p:nvSpPr>
          <p:cNvPr id="1048650" name="副标题 4"/>
          <p:cNvSpPr>
            <a:spLocks noGrp="1"/>
          </p:cNvSpPr>
          <p:nvPr>
            <p:ph type="subTitle" idx="1"/>
            <p:custDataLst>
              <p:tags r:id="rId2"/>
            </p:custDataLst>
          </p:nvPr>
        </p:nvSpPr>
        <p:spPr>
          <a:xfrm>
            <a:off x="1014983" y="1334530"/>
            <a:ext cx="6860933" cy="1142224"/>
          </a:xfrm>
        </p:spPr>
        <p:txBody>
          <a:bodyPr wrap="square">
            <a:normAutofit/>
          </a:bodyPr>
          <a:p>
            <a:r>
              <a:rPr altLang="en-US" dirty="0" lang="zh-CN"/>
              <a:t>添加文档副标题</a:t>
            </a:r>
            <a:endParaRPr altLang="en-US" dirty="0" lang="zh-CN"/>
          </a:p>
        </p:txBody>
      </p:sp>
      <p:sp>
        <p:nvSpPr>
          <p:cNvPr id="1048652" name="文本占位符 5"/>
          <p:cNvSpPr>
            <a:spLocks noGrp="1"/>
          </p:cNvSpPr>
          <p:nvPr>
            <p:ph type="body" sz="quarter" idx="17"/>
            <p:custDataLst>
              <p:tags r:id="rId3"/>
            </p:custDataLst>
          </p:nvPr>
        </p:nvSpPr>
        <p:spPr>
          <a:xfrm>
            <a:off x="1088136" y="4169663"/>
            <a:ext cx="6787780" cy="1353807"/>
          </a:xfrm>
        </p:spPr>
        <p:txBody>
          <a:bodyPr wrap="square">
            <a:normAutofit/>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0" name="序号"/>
          <p:cNvSpPr txBox="1"/>
          <p:nvPr>
            <p:custDataLst>
              <p:tags r:id="rId1"/>
            </p:custDataLst>
          </p:nvPr>
        </p:nvSpPr>
        <p:spPr>
          <a:xfrm>
            <a:off x="1446510" y="270893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01</a:t>
            </a:r>
            <a:endParaRPr dirty="0" sz="3600" lang="en-US">
              <a:solidFill>
                <a:schemeClr val="accent1"/>
              </a:solidFill>
              <a:latin typeface="+mj-ea"/>
              <a:ea typeface="+mj-ea"/>
              <a:cs typeface="汉仪正圆-75W" panose="00020600040101010101" charset="-122"/>
            </a:endParaRPr>
          </a:p>
        </p:txBody>
      </p:sp>
      <p:sp>
        <p:nvSpPr>
          <p:cNvPr id="1048802" name="项标题"/>
          <p:cNvSpPr txBox="1"/>
          <p:nvPr>
            <p:custDataLst>
              <p:tags r:id="rId2"/>
            </p:custDataLst>
          </p:nvPr>
        </p:nvSpPr>
        <p:spPr>
          <a:xfrm>
            <a:off x="2464075" y="270893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家用电器与消费电子行业概述</a:t>
            </a:r>
            <a:endParaRPr altLang="en-US" dirty="0" sz="2400" lang="zh-CN" spc="300">
              <a:solidFill>
                <a:schemeClr val="tx2"/>
              </a:solidFill>
              <a:latin typeface="+mj-ea"/>
              <a:ea typeface="+mj-ea"/>
              <a:cs typeface="汉仪正圆-75W" panose="00020600040101010101" charset="-122"/>
            </a:endParaRPr>
          </a:p>
        </p:txBody>
      </p:sp>
      <p:sp>
        <p:nvSpPr>
          <p:cNvPr id="1048804" name="序号"/>
          <p:cNvSpPr txBox="1"/>
          <p:nvPr>
            <p:custDataLst>
              <p:tags r:id="rId3"/>
            </p:custDataLst>
          </p:nvPr>
        </p:nvSpPr>
        <p:spPr>
          <a:xfrm>
            <a:off x="6170910" y="270893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02</a:t>
            </a:r>
            <a:endParaRPr dirty="0" sz="3600" lang="en-US">
              <a:solidFill>
                <a:schemeClr val="accent1"/>
              </a:solidFill>
              <a:latin typeface="+mj-ea"/>
              <a:ea typeface="+mj-ea"/>
              <a:cs typeface="汉仪正圆-75W" panose="00020600040101010101" charset="-122"/>
            </a:endParaRPr>
          </a:p>
        </p:txBody>
      </p:sp>
      <p:sp>
        <p:nvSpPr>
          <p:cNvPr id="1048806" name="项标题"/>
          <p:cNvSpPr txBox="1"/>
          <p:nvPr>
            <p:custDataLst>
              <p:tags r:id="rId4"/>
            </p:custDataLst>
          </p:nvPr>
        </p:nvSpPr>
        <p:spPr>
          <a:xfrm>
            <a:off x="7188475" y="270893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家用电器市场分析</a:t>
            </a:r>
            <a:endParaRPr altLang="en-US" dirty="0" sz="2400" lang="zh-CN" spc="300">
              <a:solidFill>
                <a:schemeClr val="tx2"/>
              </a:solidFill>
              <a:latin typeface="+mj-ea"/>
              <a:ea typeface="+mj-ea"/>
              <a:cs typeface="汉仪正圆-75W" panose="00020600040101010101" charset="-122"/>
            </a:endParaRPr>
          </a:p>
        </p:txBody>
      </p:sp>
      <p:sp>
        <p:nvSpPr>
          <p:cNvPr id="1048808" name="序号"/>
          <p:cNvSpPr txBox="1"/>
          <p:nvPr>
            <p:custDataLst>
              <p:tags r:id="rId5"/>
            </p:custDataLst>
          </p:nvPr>
        </p:nvSpPr>
        <p:spPr>
          <a:xfrm>
            <a:off x="6170910" y="396792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04</a:t>
            </a:r>
            <a:endParaRPr dirty="0" sz="3600" lang="en-US">
              <a:solidFill>
                <a:schemeClr val="accent1"/>
              </a:solidFill>
              <a:latin typeface="+mj-ea"/>
              <a:ea typeface="+mj-ea"/>
              <a:cs typeface="汉仪正圆-75W" panose="00020600040101010101" charset="-122"/>
            </a:endParaRPr>
          </a:p>
        </p:txBody>
      </p:sp>
      <p:sp>
        <p:nvSpPr>
          <p:cNvPr id="1048810" name="项标题"/>
          <p:cNvSpPr txBox="1"/>
          <p:nvPr>
            <p:custDataLst>
              <p:tags r:id="rId6"/>
            </p:custDataLst>
          </p:nvPr>
        </p:nvSpPr>
        <p:spPr>
          <a:xfrm>
            <a:off x="7188475" y="396792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投资前景预测</a:t>
            </a:r>
            <a:endParaRPr altLang="en-US" dirty="0" sz="2400" lang="zh-CN" spc="300">
              <a:solidFill>
                <a:schemeClr val="tx2"/>
              </a:solidFill>
              <a:latin typeface="+mj-ea"/>
              <a:ea typeface="+mj-ea"/>
              <a:cs typeface="汉仪正圆-75W" panose="00020600040101010101" charset="-122"/>
            </a:endParaRPr>
          </a:p>
        </p:txBody>
      </p:sp>
      <p:sp>
        <p:nvSpPr>
          <p:cNvPr id="1048812" name="序号"/>
          <p:cNvSpPr txBox="1"/>
          <p:nvPr>
            <p:custDataLst>
              <p:tags r:id="rId7"/>
            </p:custDataLst>
          </p:nvPr>
        </p:nvSpPr>
        <p:spPr>
          <a:xfrm>
            <a:off x="1446510" y="3967920"/>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03</a:t>
            </a:r>
            <a:endParaRPr dirty="0" sz="3600" lang="en-US">
              <a:solidFill>
                <a:schemeClr val="accent1"/>
              </a:solidFill>
              <a:latin typeface="+mj-ea"/>
              <a:ea typeface="+mj-ea"/>
              <a:cs typeface="汉仪正圆-75W" panose="00020600040101010101" charset="-122"/>
            </a:endParaRPr>
          </a:p>
        </p:txBody>
      </p:sp>
      <p:sp>
        <p:nvSpPr>
          <p:cNvPr id="1048814" name="项标题"/>
          <p:cNvSpPr txBox="1"/>
          <p:nvPr>
            <p:custDataLst>
              <p:tags r:id="rId8"/>
            </p:custDataLst>
          </p:nvPr>
        </p:nvSpPr>
        <p:spPr>
          <a:xfrm>
            <a:off x="2464075" y="3967920"/>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消费电子市场分析</a:t>
            </a:r>
            <a:endParaRPr altLang="en-US" dirty="0" sz="2400" lang="zh-CN" spc="300">
              <a:solidFill>
                <a:schemeClr val="tx2"/>
              </a:solidFill>
              <a:latin typeface="+mj-ea"/>
              <a:ea typeface="+mj-ea"/>
              <a:cs typeface="汉仪正圆-75W" panose="00020600040101010101" charset="-122"/>
            </a:endParaRPr>
          </a:p>
        </p:txBody>
      </p:sp>
      <p:sp>
        <p:nvSpPr>
          <p:cNvPr id="1048816" name="项标题"/>
          <p:cNvSpPr txBox="1"/>
          <p:nvPr>
            <p:custDataLst>
              <p:tags r:id="rId9"/>
            </p:custDataLst>
          </p:nvPr>
        </p:nvSpPr>
        <p:spPr>
          <a:xfrm>
            <a:off x="7188475" y="5226911"/>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企业竞争策略与市场策略</a:t>
            </a:r>
            <a:endParaRPr altLang="en-US" dirty="0" sz="2400" lang="zh-CN" spc="300">
              <a:solidFill>
                <a:schemeClr val="tx2"/>
              </a:solidFill>
              <a:latin typeface="+mj-ea"/>
              <a:ea typeface="+mj-ea"/>
              <a:cs typeface="汉仪正圆-75W" panose="00020600040101010101" charset="-122"/>
            </a:endParaRPr>
          </a:p>
        </p:txBody>
      </p:sp>
      <p:sp>
        <p:nvSpPr>
          <p:cNvPr id="1048818" name="序号"/>
          <p:cNvSpPr txBox="1"/>
          <p:nvPr>
            <p:custDataLst>
              <p:tags r:id="rId10"/>
            </p:custDataLst>
          </p:nvPr>
        </p:nvSpPr>
        <p:spPr>
          <a:xfrm>
            <a:off x="1446510" y="5226911"/>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05</a:t>
            </a:r>
            <a:endParaRPr dirty="0" sz="3600" lang="en-US">
              <a:solidFill>
                <a:schemeClr val="accent1"/>
              </a:solidFill>
              <a:latin typeface="+mj-ea"/>
              <a:ea typeface="+mj-ea"/>
              <a:cs typeface="汉仪正圆-75W" panose="00020600040101010101" charset="-122"/>
            </a:endParaRPr>
          </a:p>
        </p:txBody>
      </p:sp>
      <p:sp>
        <p:nvSpPr>
          <p:cNvPr id="1048820" name="项标题"/>
          <p:cNvSpPr txBox="1"/>
          <p:nvPr>
            <p:custDataLst>
              <p:tags r:id="rId11"/>
            </p:custDataLst>
          </p:nvPr>
        </p:nvSpPr>
        <p:spPr>
          <a:xfrm>
            <a:off x="2464075" y="5226911"/>
            <a:ext cx="3557016" cy="1080000"/>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j-ea"/>
                <a:ea typeface="+mj-ea"/>
                <a:cs typeface="汉仪正圆-75W" panose="00020600040101010101" charset="-122"/>
              </a:rPr>
              <a:t>政策环境与监管</a:t>
            </a:r>
            <a:endParaRPr altLang="en-US" dirty="0" sz="2400" lang="zh-CN" spc="300">
              <a:solidFill>
                <a:schemeClr val="tx2"/>
              </a:solidFill>
              <a:latin typeface="+mj-ea"/>
              <a:ea typeface="+mj-ea"/>
              <a:cs typeface="汉仪正圆-75W" panose="00020600040101010101" charset="-122"/>
            </a:endParaRPr>
          </a:p>
        </p:txBody>
      </p:sp>
      <p:sp>
        <p:nvSpPr>
          <p:cNvPr id="1048822" name="序号"/>
          <p:cNvSpPr txBox="1"/>
          <p:nvPr>
            <p:custDataLst>
              <p:tags r:id="rId12"/>
            </p:custDataLst>
          </p:nvPr>
        </p:nvSpPr>
        <p:spPr>
          <a:xfrm>
            <a:off x="6170910" y="5226911"/>
            <a:ext cx="753913" cy="108000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汉仪正圆-75W" panose="00020600040101010101" charset="-122"/>
              </a:rPr>
              <a:t>06</a:t>
            </a:r>
            <a:endParaRPr dirty="0" sz="3600" lang="en-US">
              <a:solidFill>
                <a:schemeClr val="accent1"/>
              </a:solidFill>
              <a:latin typeface="+mj-ea"/>
              <a:ea typeface="+mj-ea"/>
              <a:cs typeface="汉仪正圆-75W" panose="00020600040101010101" charset="-122"/>
            </a:endParaRPr>
          </a:p>
        </p:txBody>
      </p:sp>
      <p:sp>
        <p:nvSpPr>
          <p:cNvPr id="1048824" name="标题"/>
          <p:cNvSpPr>
            <a:spLocks noGrp="1"/>
          </p:cNvSpPr>
          <p:nvPr>
            <p:ph type="title"/>
            <p:custDataLst>
              <p:tags r:id="rId13"/>
            </p:custDataLst>
          </p:nvPr>
        </p:nvSpPr>
        <p:spPr>
          <a:xfrm>
            <a:off x="1014984" y="640080"/>
            <a:ext cx="10158984" cy="896112"/>
          </a:xfrm>
          <a:noFill/>
        </p:spPr>
        <p:txBody>
          <a:bodyPr anchor="ctr" wrap="square">
            <a:normAutofit/>
          </a:bodyPr>
          <a:p>
            <a:r>
              <a:rPr altLang="en-US" lang="zh-CN"/>
              <a:t>目录</a:t>
            </a:r>
            <a:endParaRPr altLang="en-US" lang="zh-CN"/>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0" name="标题"/>
          <p:cNvSpPr>
            <a:spLocks noGrp="1"/>
          </p:cNvSpPr>
          <p:nvPr>
            <p:ph type="title"/>
            <p:custDataLst>
              <p:tags r:id="rId1"/>
            </p:custDataLst>
          </p:nvPr>
        </p:nvSpPr>
        <p:spPr>
          <a:noFill/>
        </p:spPr>
        <p:txBody>
          <a:bodyPr anchor="t" bIns="0" lIns="0" rIns="0" rtlCol="0" tIns="0" vert="horz" wrap="square">
            <a:normAutofit/>
          </a:bodyPr>
          <a:p>
            <a:r>
              <a:rPr altLang="en-US" lang="zh-CN"/>
              <a:t>家用电器与消费电子行业概述</a:t>
            </a:r>
            <a:endParaRPr altLang="en-US" lang="zh-CN"/>
          </a:p>
        </p:txBody>
      </p:sp>
      <p:sp>
        <p:nvSpPr>
          <p:cNvPr id="1048862"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行业定义与分类</a:t>
            </a:r>
            <a:endParaRPr altLang="en-US" lang="zh-CN"/>
          </a:p>
        </p:txBody>
      </p:sp>
      <p:sp>
        <p:nvSpPr>
          <p:cNvPr id="1048904"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8"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6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行业定义：家用电器与消费电子行业是指生产和销售家用电器和消费电子产品的行业，包括冰箱、洗衣机、空调等家用电器，以及手机、平板电脑、数码相机等消费电子产品。</a:t>
            </a:r>
            <a:endParaRPr altLang="en-US" dirty="0" sz="2000" lang="zh-CN" spc="150">
              <a:solidFill>
                <a:schemeClr val="tx1">
                  <a:lumMod val="85000"/>
                  <a:lumOff val="15000"/>
                </a:schemeClr>
              </a:solidFill>
              <a:latin typeface="+mn-ea"/>
              <a:sym typeface="+mn-ea"/>
            </a:endParaRPr>
          </a:p>
        </p:txBody>
      </p:sp>
      <p:sp>
        <p:nvSpPr>
          <p:cNvPr id="1048910"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92857"/>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行业分类：根据产品类型和用途，家用电器与消费电子行业可以分为多个子行业，如家电制造、消费电子制造等。</a:t>
            </a:r>
            <a:endParaRPr altLang="en-US" dirty="0" sz="1400" lang="zh-CN" spc="150">
              <a:solidFill>
                <a:schemeClr val="tx1">
                  <a:lumMod val="85000"/>
                  <a:lumOff val="15000"/>
                </a:schemeClr>
              </a:solidFill>
              <a:latin typeface="+mn-ea"/>
              <a:sym typeface="+mn-ea"/>
            </a:endParaRPr>
          </a:p>
        </p:txBody>
      </p:sp>
      <p:sp>
        <p:nvSpPr>
          <p:cNvPr id="1048916"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行业特点：技术更新换代快，市场竞争激烈，品牌和品质是竞争的关键因素。</a:t>
            </a:r>
            <a:endParaRPr altLang="en-US" dirty="0" sz="1400" lang="zh-CN" spc="150">
              <a:solidFill>
                <a:schemeClr val="tx1">
                  <a:lumMod val="85000"/>
                  <a:lumOff val="15000"/>
                </a:schemeClr>
              </a:solidFill>
              <a:latin typeface="+mn-ea"/>
              <a:sym typeface="+mn-ea"/>
            </a:endParaRPr>
          </a:p>
        </p:txBody>
      </p:sp>
      <p:sp>
        <p:nvSpPr>
          <p:cNvPr id="1048922"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92857"/>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行业发展趋势：随着科技的不断进步和消费者需求的不断升级，智能化、绿色环保、跨界融合等成为行业发展的新趋势。</a:t>
            </a:r>
            <a:endParaRPr altLang="en-US" dirty="0" sz="14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2" name="标题 1"/>
          <p:cNvSpPr>
            <a:spLocks noGrp="1"/>
          </p:cNvSpPr>
          <p:nvPr>
            <p:ph type="title"/>
          </p:nvPr>
        </p:nvSpPr>
        <p:spPr/>
        <p:txBody>
          <a:bodyPr/>
          <a:p>
            <a:r>
              <a:rPr altLang="en-US" lang="zh-CN"/>
              <a:t>行业市场规模</a:t>
            </a:r>
            <a:endParaRPr altLang="en-US" lang="zh-CN"/>
          </a:p>
        </p:txBody>
      </p:sp>
      <p:sp>
        <p:nvSpPr>
          <p:cNvPr id="1048964"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6"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8"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2024年全球家用电器与消费电子市场规模预计达到1.5万亿美元</a:t>
            </a:r>
            <a:endParaRPr altLang="en-US" dirty="0" lang="zh-CN" spc="150">
              <a:solidFill>
                <a:schemeClr val="tx1">
                  <a:lumMod val="85000"/>
                  <a:lumOff val="15000"/>
                </a:schemeClr>
              </a:solidFill>
              <a:latin typeface="+mn-ea"/>
              <a:sym typeface="+mn-ea"/>
            </a:endParaRPr>
          </a:p>
        </p:txBody>
      </p:sp>
      <p:sp>
        <p:nvSpPr>
          <p:cNvPr id="1048970"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中国市场占据全球市场份额的30%以上</a:t>
            </a:r>
            <a:endParaRPr altLang="en-US" dirty="0" lang="zh-CN" spc="150">
              <a:solidFill>
                <a:schemeClr val="tx1">
                  <a:lumMod val="85000"/>
                  <a:lumOff val="15000"/>
                </a:schemeClr>
              </a:solidFill>
              <a:latin typeface="+mn-ea"/>
              <a:sym typeface="+mn-ea"/>
            </a:endParaRPr>
          </a:p>
        </p:txBody>
      </p:sp>
      <p:sp>
        <p:nvSpPr>
          <p:cNvPr id="1048976"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智能家居和物联网技术的快速发展推动行业增长</a:t>
            </a:r>
            <a:endParaRPr altLang="en-US" dirty="0" lang="zh-CN" spc="150">
              <a:solidFill>
                <a:schemeClr val="tx1">
                  <a:lumMod val="85000"/>
                  <a:lumOff val="15000"/>
                </a:schemeClr>
              </a:solidFill>
              <a:latin typeface="+mn-ea"/>
              <a:sym typeface="+mn-ea"/>
            </a:endParaRPr>
          </a:p>
        </p:txBody>
      </p:sp>
      <p:sp>
        <p:nvSpPr>
          <p:cNvPr id="1048982"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新兴消费电子产品如无人机、智能穿戴设备等成为行业新的增长点</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2" name="标题 1"/>
          <p:cNvSpPr>
            <a:spLocks noGrp="1"/>
          </p:cNvSpPr>
          <p:nvPr>
            <p:ph type="title"/>
          </p:nvPr>
        </p:nvSpPr>
        <p:spPr/>
        <p:txBody>
          <a:bodyPr/>
          <a:p>
            <a:r>
              <a:rPr altLang="en-US" lang="zh-CN"/>
              <a:t>行业发展趋势</a:t>
            </a:r>
            <a:endParaRPr altLang="en-US" lang="zh-CN"/>
          </a:p>
        </p:txBody>
      </p:sp>
      <p:sp>
        <p:nvSpPr>
          <p:cNvPr id="1049024"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6"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8"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0"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2"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4"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6"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8"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40"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个性化定制：随着消费者需求的多样化，家用电器与消费电子产品将更加注重个性化定制，满足不同消费者的需求。</a:t>
            </a:r>
            <a:endParaRPr altLang="en-US" dirty="0" sz="2400" lang="zh-CN">
              <a:latin typeface="+mn-ea"/>
              <a:ea typeface="+mn-ea"/>
            </a:endParaRPr>
          </a:p>
        </p:txBody>
      </p:sp>
      <p:sp>
        <p:nvSpPr>
          <p:cNvPr id="1049042"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跨界融合：未来，家用电器与消费电子产品将与智能家居、医疗、教育等领域进行跨界融合，拓展更广泛的应用场景。</a:t>
            </a:r>
            <a:endParaRPr altLang="en-US" dirty="0" sz="2400" lang="zh-CN">
              <a:latin typeface="+mn-ea"/>
              <a:ea typeface="+mn-ea"/>
            </a:endParaRPr>
          </a:p>
        </p:txBody>
      </p:sp>
      <p:sp>
        <p:nvSpPr>
          <p:cNvPr id="1049044"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智能化：随着人工智能技术的发展，家用电器与消费电子产品的智能化程度将越来越高。</a:t>
            </a:r>
            <a:endParaRPr altLang="en-US" dirty="0" sz="2400" lang="zh-CN">
              <a:latin typeface="+mn-ea"/>
              <a:ea typeface="+mn-ea"/>
            </a:endParaRPr>
          </a:p>
        </p:txBody>
      </p:sp>
      <p:sp>
        <p:nvSpPr>
          <p:cNvPr id="1049046"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绿色环保：随着消费者对环保意识的提高，家用电器与消费电子产品将更加注重节能减排和环保材料的使用。</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2" name="标题"/>
          <p:cNvSpPr>
            <a:spLocks noGrp="1"/>
          </p:cNvSpPr>
          <p:nvPr>
            <p:ph type="title"/>
            <p:custDataLst>
              <p:tags r:id="rId1"/>
            </p:custDataLst>
          </p:nvPr>
        </p:nvSpPr>
        <p:spPr>
          <a:noFill/>
        </p:spPr>
        <p:txBody>
          <a:bodyPr anchor="t" bIns="0" lIns="0" rIns="0" rtlCol="0" tIns="0" vert="horz" wrap="square">
            <a:normAutofit/>
          </a:bodyPr>
          <a:p>
            <a:r>
              <a:rPr altLang="en-US" lang="zh-CN"/>
              <a:t>家用电器市场分析</a:t>
            </a:r>
            <a:endParaRPr altLang="en-US" lang="zh-CN"/>
          </a:p>
        </p:txBody>
      </p:sp>
      <p:sp>
        <p:nvSpPr>
          <p:cNvPr id="1049084"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冰箱市场分析</a:t>
            </a:r>
            <a:endParaRPr altLang="en-US" lang="zh-CN"/>
          </a:p>
        </p:txBody>
      </p:sp>
      <p:sp>
        <p:nvSpPr>
          <p:cNvPr id="1049126"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8"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0"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2"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4"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冰箱市场竞争格局：海尔、美的、西门子等品牌占据市场份额超过XX%。</a:t>
            </a:r>
            <a:endParaRPr altLang="en-US" sz="1400" lang="zh-CN" spc="150">
              <a:solidFill>
                <a:schemeClr val="tx1"/>
              </a:solidFill>
              <a:effectLst/>
              <a:latin typeface="+mn-ea"/>
              <a:sym typeface="+mn-ea"/>
            </a:endParaRPr>
          </a:p>
        </p:txBody>
      </p:sp>
      <p:sp>
        <p:nvSpPr>
          <p:cNvPr id="1049136"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冰箱市场规模：2024年预计达到XX亿元人民币，同比增长XX%。</a:t>
            </a:r>
            <a:endParaRPr altLang="en-US" dirty="0" sz="1400" lang="zh-CN" spc="150">
              <a:solidFill>
                <a:schemeClr val="tx1"/>
              </a:solidFill>
              <a:effectLst/>
              <a:latin typeface="+mn-ea"/>
              <a:sym typeface="+mn-ea"/>
            </a:endParaRPr>
          </a:p>
        </p:txBody>
      </p:sp>
      <p:sp>
        <p:nvSpPr>
          <p:cNvPr id="1049138"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冰箱市场消费趋势：智能化、节能环保、大容量和多功能成为消费热点。</a:t>
            </a:r>
            <a:endParaRPr altLang="en-US" sz="1400" lang="zh-CN" spc="150">
              <a:solidFill>
                <a:schemeClr val="tx1"/>
              </a:solidFill>
              <a:effectLst/>
              <a:latin typeface="+mn-ea"/>
              <a:sym typeface="+mn-ea"/>
            </a:endParaRPr>
          </a:p>
        </p:txBody>
      </p:sp>
      <p:sp>
        <p:nvSpPr>
          <p:cNvPr id="1049140"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冰箱市场投资前景：随着消费升级和科技创新，投资机会主要集中在高端市场和技术创新领域。</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6" name="标题 1"/>
          <p:cNvSpPr>
            <a:spLocks noGrp="1"/>
          </p:cNvSpPr>
          <p:nvPr>
            <p:ph type="title"/>
          </p:nvPr>
        </p:nvSpPr>
        <p:spPr/>
        <p:txBody>
          <a:bodyPr/>
          <a:p>
            <a:r>
              <a:rPr altLang="en-US" lang="zh-CN"/>
              <a:t>空调市场分析</a:t>
            </a:r>
            <a:endParaRPr altLang="en-US" lang="zh-CN"/>
          </a:p>
        </p:txBody>
      </p:sp>
      <p:sp>
        <p:nvSpPr>
          <p:cNvPr id="1049178"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2"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空调市场规模：2024年预计达到XX亿元，年复合增长率XX%。</a:t>
            </a:r>
            <a:endParaRPr altLang="en-US" dirty="0" lang="zh-CN" spc="150">
              <a:solidFill>
                <a:schemeClr val="tx1">
                  <a:lumMod val="85000"/>
                  <a:lumOff val="15000"/>
                </a:schemeClr>
              </a:solidFill>
              <a:latin typeface="+mn-ea"/>
              <a:sym typeface="+mn-ea"/>
            </a:endParaRPr>
          </a:p>
        </p:txBody>
      </p:sp>
      <p:sp>
        <p:nvSpPr>
          <p:cNvPr id="1049184"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空调市场竞争格局：美的、格力、海尔三大品牌占据市场份额超过XX%。</a:t>
            </a:r>
            <a:endParaRPr altLang="en-US" dirty="0" sz="2000" lang="zh-CN" spc="150">
              <a:solidFill>
                <a:schemeClr val="tx1">
                  <a:lumMod val="85000"/>
                  <a:lumOff val="15000"/>
                </a:schemeClr>
              </a:solidFill>
              <a:latin typeface="+mn-ea"/>
              <a:sym typeface="+mn-ea"/>
            </a:endParaRPr>
          </a:p>
        </p:txBody>
      </p:sp>
      <p:sp>
        <p:nvSpPr>
          <p:cNvPr id="1049190"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空调市场趋势：智能家居、节能环保、个性化定制等成为市场主流趋势。</a:t>
            </a:r>
            <a:endParaRPr altLang="en-US" dirty="0" sz="2000" lang="zh-CN" spc="150">
              <a:solidFill>
                <a:schemeClr val="tx1">
                  <a:lumMod val="85000"/>
                  <a:lumOff val="15000"/>
                </a:schemeClr>
              </a:solidFill>
              <a:latin typeface="+mn-ea"/>
              <a:sym typeface="+mn-ea"/>
            </a:endParaRPr>
          </a:p>
        </p:txBody>
      </p:sp>
      <p:sp>
        <p:nvSpPr>
          <p:cNvPr id="1049196"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0"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空调市场前景预测：随着消费升级和城市化进程加速，未来空调市场仍将保持稳定增长。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6" name="标题 1"/>
          <p:cNvSpPr>
            <a:spLocks noGrp="1"/>
          </p:cNvSpPr>
          <p:nvPr>
            <p:ph type="title"/>
          </p:nvPr>
        </p:nvSpPr>
        <p:spPr/>
        <p:txBody>
          <a:bodyPr/>
          <a:p>
            <a:r>
              <a:rPr altLang="en-US" lang="zh-CN"/>
              <a:t>洗衣机市场分析</a:t>
            </a:r>
            <a:endParaRPr altLang="en-US" lang="zh-CN"/>
          </a:p>
        </p:txBody>
      </p:sp>
      <p:sp>
        <p:nvSpPr>
          <p:cNvPr id="1049238" name="正文"/>
          <p:cNvSpPr txBox="1"/>
          <p:nvPr>
            <p:custDataLst>
              <p:tags r:id="rId1"/>
            </p:custDataLst>
          </p:nvPr>
        </p:nvSpPr>
        <p:spPr>
          <a:xfrm>
            <a:off x="2863958" y="1773936"/>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市场规模：2024年洗衣机市场规模预计达到XX亿元，同比增长XX%。</a:t>
            </a:r>
            <a:endParaRPr altLang="en-US" dirty="0" sz="1200" lang="zh-CN" spc="150">
              <a:solidFill>
                <a:schemeClr val="tx1">
                  <a:lumMod val="65000"/>
                  <a:lumOff val="35000"/>
                </a:schemeClr>
              </a:solidFill>
              <a:latin typeface="+mn-ea"/>
              <a:sym typeface="+mn-ea"/>
            </a:endParaRPr>
          </a:p>
        </p:txBody>
      </p:sp>
      <p:sp>
        <p:nvSpPr>
          <p:cNvPr id="1049240" name="正文"/>
          <p:cNvSpPr txBox="1"/>
          <p:nvPr>
            <p:custDataLst>
              <p:tags r:id="rId2"/>
            </p:custDataLst>
          </p:nvPr>
        </p:nvSpPr>
        <p:spPr>
          <a:xfrm>
            <a:off x="2863958" y="2885205"/>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竞争格局：洗衣机市场竞争激烈，主要品牌包括海尔、美的、西门子等。</a:t>
            </a:r>
            <a:endParaRPr altLang="en-US" dirty="0" sz="1200" lang="zh-CN" spc="150">
              <a:solidFill>
                <a:schemeClr val="tx1">
                  <a:lumMod val="65000"/>
                  <a:lumOff val="35000"/>
                </a:schemeClr>
              </a:solidFill>
              <a:latin typeface="+mn-ea"/>
              <a:sym typeface="+mn-ea"/>
            </a:endParaRPr>
          </a:p>
        </p:txBody>
      </p:sp>
      <p:sp>
        <p:nvSpPr>
          <p:cNvPr id="1049242" name="正文"/>
          <p:cNvSpPr txBox="1"/>
          <p:nvPr>
            <p:custDataLst>
              <p:tags r:id="rId3"/>
            </p:custDataLst>
          </p:nvPr>
        </p:nvSpPr>
        <p:spPr>
          <a:xfrm>
            <a:off x="2863958" y="3996473"/>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技术趋势：智能、节能、环保成为洗衣机技术发展的主要趋势。</a:t>
            </a:r>
            <a:endParaRPr altLang="en-US" dirty="0" sz="1200" lang="zh-CN" spc="150">
              <a:solidFill>
                <a:schemeClr val="tx1">
                  <a:lumMod val="65000"/>
                  <a:lumOff val="35000"/>
                </a:schemeClr>
              </a:solidFill>
              <a:latin typeface="+mn-ea"/>
              <a:sym typeface="+mn-ea"/>
            </a:endParaRPr>
          </a:p>
        </p:txBody>
      </p:sp>
      <p:sp>
        <p:nvSpPr>
          <p:cNvPr id="1049244" name="正文"/>
          <p:cNvSpPr txBox="1"/>
          <p:nvPr>
            <p:custDataLst>
              <p:tags r:id="rId4"/>
            </p:custDataLst>
          </p:nvPr>
        </p:nvSpPr>
        <p:spPr>
          <a:xfrm>
            <a:off x="2863958" y="5107742"/>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消费者需求：消费者对洗衣机的品质、功能、价格等方面有更高的要求。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厨卫电器市场分析</a:t>
            </a:r>
            <a:endParaRPr altLang="en-US" lang="zh-CN"/>
          </a:p>
        </p:txBody>
      </p:sp>
      <p:sp>
        <p:nvSpPr>
          <p:cNvPr id="1049282"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4"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6"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8"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0"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2"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4"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6"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8"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消费者需求：消费者对厨卫电器的品质、功能、智能化等方面要求越来越高。</a:t>
            </a:r>
            <a:endParaRPr altLang="en-US" dirty="0" sz="2400" lang="zh-CN">
              <a:latin typeface="+mn-ea"/>
              <a:ea typeface="+mn-ea"/>
            </a:endParaRPr>
          </a:p>
        </p:txBody>
      </p:sp>
      <p:sp>
        <p:nvSpPr>
          <p:cNvPr id="1049300"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791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技术创新：厨卫电器企业不断推出新技术、新产品，满足消费者需求，提高市场竞争力。</a:t>
            </a:r>
            <a:endParaRPr altLang="en-US" dirty="0" sz="2400" lang="zh-CN">
              <a:latin typeface="+mn-ea"/>
              <a:ea typeface="+mn-ea"/>
            </a:endParaRPr>
          </a:p>
        </p:txBody>
      </p:sp>
      <p:sp>
        <p:nvSpPr>
          <p:cNvPr id="1049302"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fontScale="91667"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市场规模：厨卫电器市场规模持续增长，成为家电市场的重要支柱。</a:t>
            </a:r>
            <a:endParaRPr altLang="en-US" dirty="0" sz="2400" lang="zh-CN">
              <a:latin typeface="+mn-ea"/>
              <a:ea typeface="+mn-ea"/>
            </a:endParaRPr>
          </a:p>
        </p:txBody>
      </p:sp>
      <p:sp>
        <p:nvSpPr>
          <p:cNvPr id="1049304"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fontScale="83333"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竞争格局：厨卫电器市场竞争激烈，品牌竞争、价格竞争、技术竞争并存。</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0" name="标题"/>
          <p:cNvSpPr>
            <a:spLocks noGrp="1"/>
          </p:cNvSpPr>
          <p:nvPr>
            <p:ph type="title"/>
            <p:custDataLst>
              <p:tags r:id="rId1"/>
            </p:custDataLst>
          </p:nvPr>
        </p:nvSpPr>
        <p:spPr>
          <a:noFill/>
        </p:spPr>
        <p:txBody>
          <a:bodyPr anchor="t" bIns="0" lIns="0" rIns="0" rtlCol="0" tIns="0" vert="horz" wrap="square">
            <a:normAutofit/>
          </a:bodyPr>
          <a:p>
            <a:r>
              <a:rPr altLang="en-US" lang="zh-CN"/>
              <a:t>消费电子市场分析</a:t>
            </a:r>
            <a:endParaRPr altLang="en-US" lang="zh-CN"/>
          </a:p>
        </p:txBody>
      </p:sp>
      <p:sp>
        <p:nvSpPr>
          <p:cNvPr id="1049342"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03</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2" name="标题 1"/>
          <p:cNvSpPr>
            <a:spLocks noGrp="1"/>
          </p:cNvSpPr>
          <p:nvPr>
            <p:ph type="title"/>
          </p:nvPr>
        </p:nvSpPr>
        <p:spPr/>
        <p:txBody>
          <a:bodyPr/>
          <a:p>
            <a:r>
              <a:rPr altLang="en-US" lang="zh-CN"/>
              <a:t>手机市场分析</a:t>
            </a:r>
            <a:endParaRPr altLang="en-US" lang="zh-CN"/>
          </a:p>
        </p:txBody>
      </p:sp>
      <p:sp>
        <p:nvSpPr>
          <p:cNvPr id="1049384"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6"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0"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文本框 3"/>
          <p:cNvSpPr txBox="1"/>
          <p:nvPr>
            <p:custDataLst>
              <p:tags r:id="rId5"/>
            </p:custDataLst>
          </p:nvPr>
        </p:nvSpPr>
        <p:spPr>
          <a:xfrm>
            <a:off x="3377823" y="4661646"/>
            <a:ext cx="2903966" cy="1272424"/>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竞争格局：华为、苹果、三星等品牌占据高端市场，小米、OPPO、vivo等品牌占据中低端市场</a:t>
            </a:r>
            <a:endParaRPr altLang="en-US" sz="1400" lang="zh-CN" spc="150">
              <a:solidFill>
                <a:schemeClr val="tx1"/>
              </a:solidFill>
              <a:effectLst/>
              <a:latin typeface="+mn-ea"/>
              <a:sym typeface="+mn-ea"/>
            </a:endParaRPr>
          </a:p>
        </p:txBody>
      </p:sp>
      <p:sp>
        <p:nvSpPr>
          <p:cNvPr id="1049394"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市场规模：全球手机市场规模持续增长，2024年预计达到XXXX亿美元</a:t>
            </a:r>
            <a:endParaRPr altLang="en-US" dirty="0" sz="1400" lang="zh-CN" spc="150">
              <a:solidFill>
                <a:schemeClr val="tx1"/>
              </a:solidFill>
              <a:effectLst/>
              <a:latin typeface="+mn-ea"/>
              <a:sym typeface="+mn-ea"/>
            </a:endParaRPr>
          </a:p>
        </p:txBody>
      </p:sp>
      <p:sp>
        <p:nvSpPr>
          <p:cNvPr id="1049396"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技术创新：5G、折叠屏、AI等新技术成为手机市场发展的新动力</a:t>
            </a:r>
            <a:endParaRPr altLang="en-US" sz="1400" lang="zh-CN" spc="150">
              <a:solidFill>
                <a:schemeClr val="tx1"/>
              </a:solidFill>
              <a:effectLst/>
              <a:latin typeface="+mn-ea"/>
              <a:sym typeface="+mn-ea"/>
            </a:endParaRPr>
          </a:p>
        </p:txBody>
      </p:sp>
      <p:sp>
        <p:nvSpPr>
          <p:cNvPr id="1049398"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消费者需求：消费者对手机的拍照、游戏、续航等性能要求越来越高</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平板电脑市场分析</a:t>
            </a:r>
            <a:endParaRPr altLang="en-US" lang="zh-CN"/>
          </a:p>
        </p:txBody>
      </p:sp>
      <p:sp>
        <p:nvSpPr>
          <p:cNvPr id="1049436"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8"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40"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平板电脑市场规模：2024年预计达到XX亿美元，年复合增长率为XX%。</a:t>
            </a:r>
            <a:endParaRPr altLang="en-US" dirty="0" sz="2000" lang="zh-CN" spc="200">
              <a:solidFill>
                <a:schemeClr val="tx1">
                  <a:lumMod val="85000"/>
                  <a:lumOff val="15000"/>
                </a:schemeClr>
              </a:solidFill>
              <a:latin typeface="+mn-ea"/>
              <a:sym typeface="+mn-ea"/>
            </a:endParaRPr>
          </a:p>
        </p:txBody>
      </p:sp>
      <p:sp>
        <p:nvSpPr>
          <p:cNvPr id="1049442"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4"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46" name="文本框 34"/>
          <p:cNvSpPr txBox="1"/>
          <p:nvPr>
            <p:custDataLst>
              <p:tags r:id="rId6"/>
            </p:custDataLst>
          </p:nvPr>
        </p:nvSpPr>
        <p:spPr>
          <a:xfrm>
            <a:off x="3746792"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平板电脑市场竞争格局：苹果、三星、华为等品牌占据主要市场份额，其中苹果占比最高。</a:t>
            </a:r>
            <a:endParaRPr altLang="en-US" dirty="0" sz="2000" lang="zh-CN" spc="200">
              <a:solidFill>
                <a:schemeClr val="tx1">
                  <a:lumMod val="85000"/>
                  <a:lumOff val="15000"/>
                </a:schemeClr>
              </a:solidFill>
              <a:latin typeface="+mn-ea"/>
              <a:sym typeface="+mn-ea"/>
            </a:endParaRPr>
          </a:p>
        </p:txBody>
      </p:sp>
      <p:sp>
        <p:nvSpPr>
          <p:cNvPr id="1049448"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0"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52" name="文本框 5"/>
          <p:cNvSpPr txBox="1"/>
          <p:nvPr>
            <p:custDataLst>
              <p:tags r:id="rId9"/>
            </p:custDataLst>
          </p:nvPr>
        </p:nvSpPr>
        <p:spPr>
          <a:xfrm>
            <a:off x="6332127" y="2404948"/>
            <a:ext cx="2111688" cy="315490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平板电脑市场发展趋势：随着5G技术的普及和AI应用的深入，平板电脑将更加智能化、个性化，并拓展更多应用场景。</a:t>
            </a:r>
            <a:endParaRPr altLang="en-US" dirty="0" sz="2000" lang="zh-CN" spc="200">
              <a:solidFill>
                <a:schemeClr val="tx1">
                  <a:lumMod val="85000"/>
                  <a:lumOff val="15000"/>
                </a:schemeClr>
              </a:solidFill>
              <a:latin typeface="+mn-ea"/>
              <a:sym typeface="+mn-ea"/>
            </a:endParaRPr>
          </a:p>
        </p:txBody>
      </p:sp>
      <p:sp>
        <p:nvSpPr>
          <p:cNvPr id="1049454"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6"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58" name="文本框 10"/>
          <p:cNvSpPr txBox="1"/>
          <p:nvPr>
            <p:custDataLst>
              <p:tags r:id="rId12"/>
            </p:custDataLst>
          </p:nvPr>
        </p:nvSpPr>
        <p:spPr>
          <a:xfrm>
            <a:off x="8918050" y="2404948"/>
            <a:ext cx="2111688" cy="315490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平板电脑市场投资前景：看好平板电脑市场的投资前景，特别是对于技术创新和品牌建设的企业。</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4" name="标题 1"/>
          <p:cNvSpPr>
            <a:spLocks noGrp="1"/>
          </p:cNvSpPr>
          <p:nvPr>
            <p:ph type="title"/>
          </p:nvPr>
        </p:nvSpPr>
        <p:spPr/>
        <p:txBody>
          <a:bodyPr/>
          <a:p>
            <a:r>
              <a:rPr altLang="en-US" lang="zh-CN"/>
              <a:t>可穿戴设备市场分析</a:t>
            </a:r>
            <a:endParaRPr altLang="en-US" lang="zh-CN"/>
          </a:p>
        </p:txBody>
      </p:sp>
      <p:sp>
        <p:nvSpPr>
          <p:cNvPr id="1049496"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8"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0"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2"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4"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竞争格局：众多品牌竞争激烈，技术创新成为突围关键。</a:t>
            </a:r>
            <a:endParaRPr altLang="en-US" sz="1400" lang="zh-CN" spc="150">
              <a:solidFill>
                <a:schemeClr val="tx1"/>
              </a:solidFill>
              <a:effectLst/>
              <a:latin typeface="+mn-ea"/>
              <a:sym typeface="+mn-ea"/>
            </a:endParaRPr>
          </a:p>
        </p:txBody>
      </p:sp>
      <p:sp>
        <p:nvSpPr>
          <p:cNvPr id="1049506"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市场规模：随着人们对健康和便捷生活的需求增加，可穿戴设备市场规模持续扩大。</a:t>
            </a:r>
            <a:endParaRPr altLang="en-US" dirty="0" sz="1400" lang="zh-CN" spc="150">
              <a:solidFill>
                <a:schemeClr val="tx1"/>
              </a:solidFill>
              <a:effectLst/>
              <a:latin typeface="+mn-ea"/>
              <a:sym typeface="+mn-ea"/>
            </a:endParaRPr>
          </a:p>
        </p:txBody>
      </p:sp>
      <p:sp>
        <p:nvSpPr>
          <p:cNvPr id="1049508"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应用领域：健身、医疗、教育等多领域应用广泛，市场潜力巨大。</a:t>
            </a:r>
            <a:endParaRPr altLang="en-US" sz="1400" lang="zh-CN" spc="150">
              <a:solidFill>
                <a:schemeClr val="tx1"/>
              </a:solidFill>
              <a:effectLst/>
              <a:latin typeface="+mn-ea"/>
              <a:sym typeface="+mn-ea"/>
            </a:endParaRPr>
          </a:p>
        </p:txBody>
      </p:sp>
      <p:sp>
        <p:nvSpPr>
          <p:cNvPr id="1049510"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发展趋势：智能化、个性化、集成化成为未来发展主流。</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游戏机市场分析</a:t>
            </a:r>
            <a:endParaRPr altLang="en-US" lang="zh-CN"/>
          </a:p>
        </p:txBody>
      </p:sp>
      <p:sp>
        <p:nvSpPr>
          <p:cNvPr id="1049548"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0"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2"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4"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6"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8"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0"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2"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4"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技术创新：4K、8K、云游戏等新技术推动游戏机市场升级</a:t>
            </a:r>
            <a:endParaRPr altLang="en-US" dirty="0" sz="2400" lang="zh-CN">
              <a:latin typeface="+mn-ea"/>
              <a:ea typeface="+mn-ea"/>
            </a:endParaRPr>
          </a:p>
        </p:txBody>
      </p:sp>
      <p:sp>
        <p:nvSpPr>
          <p:cNvPr id="1049566"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95833"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用户需求：个性化、社交化、沉浸式等需求驱动游戏机产品创新</a:t>
            </a:r>
            <a:endParaRPr altLang="en-US" dirty="0" sz="2400" lang="zh-CN">
              <a:latin typeface="+mn-ea"/>
              <a:ea typeface="+mn-ea"/>
            </a:endParaRPr>
          </a:p>
        </p:txBody>
      </p:sp>
      <p:sp>
        <p:nvSpPr>
          <p:cNvPr id="1049568"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fontScale="87500"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市场规模：全球游戏机市场规模持续增长，2024年预计达到XX亿美元</a:t>
            </a:r>
            <a:endParaRPr altLang="en-US" dirty="0" sz="2400" lang="zh-CN">
              <a:latin typeface="+mn-ea"/>
              <a:ea typeface="+mn-ea"/>
            </a:endParaRPr>
          </a:p>
        </p:txBody>
      </p:sp>
      <p:sp>
        <p:nvSpPr>
          <p:cNvPr id="1049570"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fontScale="87500"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竞争格局：微软、索尼、任天堂等巨头主导市场，新兴品牌逐步崛起</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6" name="标题"/>
          <p:cNvSpPr>
            <a:spLocks noGrp="1"/>
          </p:cNvSpPr>
          <p:nvPr>
            <p:ph type="title"/>
            <p:custDataLst>
              <p:tags r:id="rId1"/>
            </p:custDataLst>
          </p:nvPr>
        </p:nvSpPr>
        <p:spPr>
          <a:noFill/>
        </p:spPr>
        <p:txBody>
          <a:bodyPr anchor="t" bIns="0" lIns="0" rIns="0" rtlCol="0" tIns="0" vert="horz" wrap="square">
            <a:normAutofit/>
          </a:bodyPr>
          <a:p>
            <a:r>
              <a:rPr altLang="en-US" lang="zh-CN"/>
              <a:t>投资前景预测</a:t>
            </a:r>
            <a:endParaRPr altLang="en-US" lang="zh-CN"/>
          </a:p>
        </p:txBody>
      </p:sp>
      <p:sp>
        <p:nvSpPr>
          <p:cNvPr id="1049608"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04</a:t>
            </a:r>
            <a:endParaRPr altLang="zh-CN"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8" name="标题 1"/>
          <p:cNvSpPr>
            <a:spLocks noGrp="1"/>
          </p:cNvSpPr>
          <p:nvPr>
            <p:ph type="title"/>
          </p:nvPr>
        </p:nvSpPr>
        <p:spPr/>
        <p:txBody>
          <a:bodyPr/>
          <a:p>
            <a:r>
              <a:rPr altLang="en-US" lang="zh-CN"/>
              <a:t>投资机会与风险</a:t>
            </a:r>
            <a:endParaRPr altLang="en-US" lang="zh-CN"/>
          </a:p>
        </p:txBody>
      </p:sp>
      <p:sp>
        <p:nvSpPr>
          <p:cNvPr id="1049650"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投资机会：随着科技的发展和消费者需求的升级，家用电器与消费电子行业将迎来更多的投资机会。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建议：投资者应关注行业趋势，了解市场需求，选择具有潜力的领域和优质企业进行投资。</a:t>
            </a:r>
            <a:endParaRPr dirty="0" sz="1600" err="1">
              <a:solidFill>
                <a:schemeClr val="tx1">
                  <a:lumMod val="75000"/>
                  <a:lumOff val="25000"/>
                </a:schemeClr>
              </a:solidFill>
              <a:latin typeface="+mn-ea"/>
              <a:ea typeface="+mn-ea"/>
              <a:cs typeface="+mn-ea"/>
              <a:sym typeface="+mn-lt"/>
            </a:endParaRPr>
          </a:p>
        </p:txBody>
      </p:sp>
      <p:sp>
        <p:nvSpPr>
          <p:cNvPr id="1049670"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76"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案例分析：通过分析成功和失败的投资案例，总结经验教训，为未来的投资决策提供参考。</a:t>
            </a:r>
            <a:endParaRPr dirty="0" sz="1600" err="1">
              <a:solidFill>
                <a:schemeClr val="tx1">
                  <a:lumMod val="75000"/>
                  <a:lumOff val="25000"/>
                </a:schemeClr>
              </a:solidFill>
              <a:latin typeface="+mn-ea"/>
              <a:ea typeface="+mn-ea"/>
              <a:cs typeface="+mn-ea"/>
              <a:sym typeface="+mn-lt"/>
            </a:endParaRPr>
          </a:p>
        </p:txBody>
      </p:sp>
      <p:sp>
        <p:nvSpPr>
          <p:cNvPr id="10496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风险：市场竞争激烈，技术更新换代快，投资需谨慎评估风险。</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行业发展趋势对投资的影响</a:t>
            </a:r>
            <a:endParaRPr altLang="en-US" lang="zh-CN"/>
          </a:p>
        </p:txBody>
      </p:sp>
      <p:sp>
        <p:nvSpPr>
          <p:cNvPr id="1049726"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智能化：随着技术的进步，智能家居和智能家电成为趋势，投资者可关注相关领域。</a:t>
            </a:r>
            <a:endParaRPr altLang="en-US" dirty="0" sz="1200" lang="zh-CN" spc="150">
              <a:solidFill>
                <a:schemeClr val="tx1">
                  <a:lumMod val="65000"/>
                  <a:lumOff val="35000"/>
                </a:schemeClr>
              </a:solidFill>
              <a:latin typeface="+mn-ea"/>
              <a:sym typeface="+mn-ea"/>
            </a:endParaRPr>
          </a:p>
        </p:txBody>
      </p:sp>
      <p:sp>
        <p:nvSpPr>
          <p:cNvPr id="1049728"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绿色环保：消费者对环保意识的提高，促使企业推出更多环保产品，投资者可关注相关企业。</a:t>
            </a:r>
            <a:endParaRPr altLang="en-US" dirty="0" sz="1200" lang="zh-CN" spc="150">
              <a:solidFill>
                <a:schemeClr val="tx1">
                  <a:lumMod val="65000"/>
                  <a:lumOff val="35000"/>
                </a:schemeClr>
              </a:solidFill>
              <a:latin typeface="+mn-ea"/>
              <a:sym typeface="+mn-ea"/>
            </a:endParaRPr>
          </a:p>
        </p:txBody>
      </p:sp>
      <p:sp>
        <p:nvSpPr>
          <p:cNvPr id="1049730"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线上线下融合：电商和实体店的融合，为投资者提供了新的投资机会。</a:t>
            </a:r>
            <a:endParaRPr altLang="en-US" dirty="0" sz="1200" lang="zh-CN" spc="150">
              <a:solidFill>
                <a:schemeClr val="tx1">
                  <a:lumMod val="65000"/>
                  <a:lumOff val="35000"/>
                </a:schemeClr>
              </a:solidFill>
              <a:latin typeface="+mn-ea"/>
              <a:sym typeface="+mn-ea"/>
            </a:endParaRPr>
          </a:p>
        </p:txBody>
      </p:sp>
      <p:sp>
        <p:nvSpPr>
          <p:cNvPr id="1049732"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品牌化：品牌影响力成为消费者选择的重要因素，投资者可关注品牌建设的企业。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8" name="标题 1"/>
          <p:cNvSpPr>
            <a:spLocks noGrp="1"/>
          </p:cNvSpPr>
          <p:nvPr>
            <p:ph type="title"/>
          </p:nvPr>
        </p:nvSpPr>
        <p:spPr/>
        <p:txBody>
          <a:bodyPr/>
          <a:p>
            <a:r>
              <a:rPr altLang="en-US" lang="zh-CN"/>
              <a:t>未来市场增长点与投资重点</a:t>
            </a:r>
            <a:endParaRPr altLang="en-US" lang="zh-CN"/>
          </a:p>
        </p:txBody>
      </p:sp>
      <p:sp>
        <p:nvSpPr>
          <p:cNvPr id="1049770"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2"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74"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1400" lang="zh-CN" spc="200">
                <a:solidFill>
                  <a:schemeClr val="tx1">
                    <a:lumMod val="85000"/>
                    <a:lumOff val="15000"/>
                  </a:schemeClr>
                </a:solidFill>
                <a:latin typeface="+mn-ea"/>
                <a:sym typeface="+mn-ea"/>
              </a:rPr>
              <a:t>智能家居：随着物联网技术的发展，智能家居将成为未来市场的重要增长点，投资者可以关注相关家用电器和消费电子产品。</a:t>
            </a:r>
            <a:endParaRPr altLang="en-US" dirty="0" sz="1400" lang="zh-CN" spc="200">
              <a:solidFill>
                <a:schemeClr val="tx1">
                  <a:lumMod val="85000"/>
                  <a:lumOff val="15000"/>
                </a:schemeClr>
              </a:solidFill>
              <a:latin typeface="+mn-ea"/>
              <a:sym typeface="+mn-ea"/>
            </a:endParaRPr>
          </a:p>
        </p:txBody>
      </p:sp>
      <p:sp>
        <p:nvSpPr>
          <p:cNvPr id="1049776"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8"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0"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1400" lang="zh-CN" spc="200">
                <a:solidFill>
                  <a:schemeClr val="tx1">
                    <a:lumMod val="85000"/>
                    <a:lumOff val="15000"/>
                  </a:schemeClr>
                </a:solidFill>
                <a:latin typeface="+mn-ea"/>
                <a:sym typeface="+mn-ea"/>
              </a:rPr>
              <a:t>绿色环保：环保意识的提高将推动绿色家电和环保消费电子产品的市场需求增长，投资者可以关注相关领域的创新和技术进步。</a:t>
            </a:r>
            <a:endParaRPr altLang="en-US" dirty="0" sz="1400" lang="zh-CN" spc="200">
              <a:solidFill>
                <a:schemeClr val="tx1">
                  <a:lumMod val="85000"/>
                  <a:lumOff val="15000"/>
                </a:schemeClr>
              </a:solidFill>
              <a:latin typeface="+mn-ea"/>
              <a:sym typeface="+mn-ea"/>
            </a:endParaRPr>
          </a:p>
        </p:txBody>
      </p:sp>
      <p:sp>
        <p:nvSpPr>
          <p:cNvPr id="1049782"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4"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6" name="文本框 5"/>
          <p:cNvSpPr txBox="1"/>
          <p:nvPr>
            <p:custDataLst>
              <p:tags r:id="rId9"/>
            </p:custDataLst>
          </p:nvPr>
        </p:nvSpPr>
        <p:spPr>
          <a:xfrm>
            <a:off x="6332127" y="2404948"/>
            <a:ext cx="2111688" cy="3154904"/>
          </a:xfrm>
          <a:prstGeom prst="rect"/>
          <a:noFill/>
        </p:spPr>
        <p:txBody>
          <a:bodyPr anchor="t" anchorCtr="0" rtlCol="0" wrap="square">
            <a:normAutofit/>
          </a:bodyPr>
          <a:p>
            <a:pPr algn="just" lvl="0">
              <a:lnSpc>
                <a:spcPct val="120000"/>
              </a:lnSpc>
              <a:buClrTx/>
              <a:buSzTx/>
              <a:buFontTx/>
            </a:pPr>
            <a:r>
              <a:rPr altLang="en-US" dirty="0" sz="1400" lang="zh-CN" spc="200">
                <a:solidFill>
                  <a:schemeClr val="tx1">
                    <a:lumMod val="85000"/>
                    <a:lumOff val="15000"/>
                  </a:schemeClr>
                </a:solidFill>
                <a:latin typeface="+mn-ea"/>
                <a:sym typeface="+mn-ea"/>
              </a:rPr>
              <a:t>5G技术应用：5G技术的应用将为家用电器和消费电子产品带来新的增长点，如智能电视、智能音响等，投资者可以关注相关产品的研发和市场推广。</a:t>
            </a:r>
            <a:endParaRPr altLang="en-US" dirty="0" sz="1400" lang="zh-CN" spc="200">
              <a:solidFill>
                <a:schemeClr val="tx1">
                  <a:lumMod val="85000"/>
                  <a:lumOff val="15000"/>
                </a:schemeClr>
              </a:solidFill>
              <a:latin typeface="+mn-ea"/>
              <a:sym typeface="+mn-ea"/>
            </a:endParaRPr>
          </a:p>
        </p:txBody>
      </p:sp>
      <p:sp>
        <p:nvSpPr>
          <p:cNvPr id="1049788"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90"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92" name="文本框 10"/>
          <p:cNvSpPr txBox="1"/>
          <p:nvPr>
            <p:custDataLst>
              <p:tags r:id="rId12"/>
            </p:custDataLst>
          </p:nvPr>
        </p:nvSpPr>
        <p:spPr>
          <a:xfrm>
            <a:off x="8918050" y="2404948"/>
            <a:ext cx="2111688" cy="3154904"/>
          </a:xfrm>
          <a:prstGeom prst="rect"/>
          <a:noFill/>
        </p:spPr>
        <p:txBody>
          <a:bodyPr anchor="t" anchorCtr="0" rtlCol="0" wrap="square">
            <a:normAutofit fontScale="7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人工智能：人工智能技术的不断发展和普及将为家用电器和消费电子产品带来新的功能和应用场景，如智能语音助手、智能家居控制系统等，投资者可以关注相关领域的创新和技术进步。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8" name="标题 1"/>
          <p:cNvSpPr>
            <a:spLocks noGrp="1"/>
          </p:cNvSpPr>
          <p:nvPr>
            <p:ph type="title"/>
          </p:nvPr>
        </p:nvSpPr>
        <p:spPr/>
        <p:txBody>
          <a:bodyPr/>
          <a:p>
            <a:r>
              <a:rPr altLang="en-US" lang="zh-CN"/>
              <a:t>投资建议与策略</a:t>
            </a:r>
            <a:endParaRPr altLang="en-US" lang="zh-CN"/>
          </a:p>
        </p:txBody>
      </p:sp>
      <p:sp>
        <p:nvSpPr>
          <p:cNvPr id="1049830"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2"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4"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6"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8"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0"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2"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4"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6"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8"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0"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2"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4"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6"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8"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60"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62"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64"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66" name="正文"/>
          <p:cNvSpPr txBox="1"/>
          <p:nvPr>
            <p:custDataLst>
              <p:tags r:id="rId26"/>
            </p:custDataLst>
          </p:nvPr>
        </p:nvSpPr>
        <p:spPr>
          <a:xfrm>
            <a:off x="1014984"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关注行业发展趋势，选择具有潜力的领域进行投资</a:t>
            </a:r>
            <a:endParaRPr altLang="en-US" dirty="0" sz="1200" lang="zh-CN" spc="150">
              <a:solidFill>
                <a:schemeClr val="tx1">
                  <a:lumMod val="65000"/>
                  <a:lumOff val="35000"/>
                </a:schemeClr>
              </a:solidFill>
              <a:latin typeface="+mn-ea"/>
              <a:sym typeface="+mn-ea"/>
            </a:endParaRPr>
          </a:p>
        </p:txBody>
      </p:sp>
      <p:sp>
        <p:nvSpPr>
          <p:cNvPr id="1049868"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分散投资，降低风险</a:t>
            </a:r>
            <a:endParaRPr altLang="en-US" dirty="0" sz="1200" lang="zh-CN" spc="150">
              <a:solidFill>
                <a:schemeClr val="tx1">
                  <a:lumMod val="65000"/>
                  <a:lumOff val="35000"/>
                </a:schemeClr>
              </a:solidFill>
              <a:latin typeface="+mn-ea"/>
              <a:sym typeface="+mn-ea"/>
            </a:endParaRPr>
          </a:p>
        </p:txBody>
      </p:sp>
      <p:sp>
        <p:nvSpPr>
          <p:cNvPr id="1049870" name="正文"/>
          <p:cNvSpPr txBox="1"/>
          <p:nvPr>
            <p:custDataLst>
              <p:tags r:id="rId28"/>
            </p:custDataLst>
          </p:nvPr>
        </p:nvSpPr>
        <p:spPr>
          <a:xfrm>
            <a:off x="6993314" y="1826310"/>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关注政策动向，把握政策红利</a:t>
            </a:r>
            <a:endParaRPr altLang="en-US" dirty="0" sz="1200" lang="zh-CN" spc="150">
              <a:solidFill>
                <a:schemeClr val="tx1">
                  <a:lumMod val="65000"/>
                  <a:lumOff val="35000"/>
                </a:schemeClr>
              </a:solidFill>
              <a:latin typeface="+mn-ea"/>
              <a:sym typeface="+mn-ea"/>
            </a:endParaRPr>
          </a:p>
        </p:txBody>
      </p:sp>
      <p:sp>
        <p:nvSpPr>
          <p:cNvPr id="1049872" name="正文"/>
          <p:cNvSpPr txBox="1"/>
          <p:nvPr>
            <p:custDataLst>
              <p:tags r:id="rId29"/>
            </p:custDataLst>
          </p:nvPr>
        </p:nvSpPr>
        <p:spPr>
          <a:xfrm>
            <a:off x="3197011" y="1826310"/>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深入研究企业基本面，选择优质企业进行长期持有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8" name="标题"/>
          <p:cNvSpPr>
            <a:spLocks noGrp="1"/>
          </p:cNvSpPr>
          <p:nvPr>
            <p:ph type="title"/>
            <p:custDataLst>
              <p:tags r:id="rId1"/>
            </p:custDataLst>
          </p:nvPr>
        </p:nvSpPr>
        <p:spPr>
          <a:noFill/>
        </p:spPr>
        <p:txBody>
          <a:bodyPr anchor="t" bIns="0" lIns="0" rIns="0" rtlCol="0" tIns="0" vert="horz" wrap="square">
            <a:normAutofit/>
          </a:bodyPr>
          <a:p>
            <a:r>
              <a:rPr altLang="en-US" lang="zh-CN"/>
              <a:t>政策环境与监管</a:t>
            </a:r>
            <a:endParaRPr altLang="en-US" lang="zh-CN"/>
          </a:p>
        </p:txBody>
      </p:sp>
      <p:sp>
        <p:nvSpPr>
          <p:cNvPr id="1049910"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05</a:t>
            </a:r>
            <a:endParaRPr altLang="zh-CN"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0" name="标题 1"/>
          <p:cNvSpPr>
            <a:spLocks noGrp="1"/>
          </p:cNvSpPr>
          <p:nvPr>
            <p:ph type="title"/>
          </p:nvPr>
        </p:nvSpPr>
        <p:spPr/>
        <p:txBody>
          <a:bodyPr/>
          <a:p>
            <a:r>
              <a:rPr altLang="en-US" lang="zh-CN"/>
              <a:t>政策环境分析</a:t>
            </a:r>
            <a:endParaRPr altLang="en-US" lang="zh-CN"/>
          </a:p>
        </p:txBody>
      </p:sp>
      <p:sp>
        <p:nvSpPr>
          <p:cNvPr id="1049952"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政策支持：国家对家用电器与消费电子行业的扶持政策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税收优惠：针对家用电器与消费电子行业的税收优惠政策</a:t>
            </a:r>
            <a:endParaRPr dirty="0" sz="2000" err="1">
              <a:solidFill>
                <a:schemeClr val="tx1">
                  <a:lumMod val="75000"/>
                  <a:lumOff val="25000"/>
                </a:schemeClr>
              </a:solidFill>
              <a:latin typeface="+mn-ea"/>
              <a:ea typeface="+mn-ea"/>
              <a:cs typeface="+mn-ea"/>
              <a:sym typeface="+mn-lt"/>
            </a:endParaRPr>
          </a:p>
        </p:txBody>
      </p:sp>
      <p:sp>
        <p:nvSpPr>
          <p:cNvPr id="1049972"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78"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法律法规：家用电器与消费电子行业相关的法律法规及标准</a:t>
            </a:r>
            <a:endParaRPr dirty="0" sz="2000" err="1">
              <a:solidFill>
                <a:schemeClr val="tx1">
                  <a:lumMod val="75000"/>
                  <a:lumOff val="25000"/>
                </a:schemeClr>
              </a:solidFill>
              <a:latin typeface="+mn-ea"/>
              <a:ea typeface="+mn-ea"/>
              <a:cs typeface="+mn-ea"/>
              <a:sym typeface="+mn-lt"/>
            </a:endParaRPr>
          </a:p>
        </p:txBody>
      </p:sp>
      <p:sp>
        <p:nvSpPr>
          <p:cNvPr id="10499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监管措施：行业监管部门对家用电器与消费电子行业的监管政策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26" name="标题 1"/>
          <p:cNvSpPr>
            <a:spLocks noGrp="1"/>
          </p:cNvSpPr>
          <p:nvPr>
            <p:ph type="title"/>
          </p:nvPr>
        </p:nvSpPr>
        <p:spPr/>
        <p:txBody>
          <a:bodyPr/>
          <a:p>
            <a:r>
              <a:rPr altLang="en-US" lang="zh-CN"/>
              <a:t>监管要求与标准</a:t>
            </a:r>
            <a:endParaRPr altLang="en-US" lang="zh-CN"/>
          </a:p>
        </p:txBody>
      </p:sp>
      <p:sp>
        <p:nvSpPr>
          <p:cNvPr id="1050028"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标准体系：中国国家标准、行业标准和企业标准等</a:t>
            </a:r>
            <a:endParaRPr altLang="zh-CN" dirty="0" sz="1400" lang="en-US">
              <a:solidFill>
                <a:schemeClr val="dk1">
                  <a:lumMod val="80000"/>
                  <a:lumOff val="20000"/>
                </a:schemeClr>
              </a:solidFill>
              <a:latin typeface="+mn-ea"/>
              <a:sym typeface="+mn-ea"/>
            </a:endParaRPr>
          </a:p>
        </p:txBody>
      </p:sp>
      <p:sp>
        <p:nvSpPr>
          <p:cNvPr id="1050036"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监管机构：国家市场监督管理总局、国家标准化管理委员会等</a:t>
            </a:r>
            <a:endParaRPr altLang="en-US" dirty="0" sz="1400" lang="zh-CN">
              <a:solidFill>
                <a:schemeClr val="dk1">
                  <a:lumMod val="80000"/>
                  <a:lumOff val="20000"/>
                </a:schemeClr>
              </a:solidFill>
              <a:latin typeface="+mn-ea"/>
              <a:sym typeface="+mn-ea"/>
            </a:endParaRPr>
          </a:p>
        </p:txBody>
      </p:sp>
      <p:sp>
        <p:nvSpPr>
          <p:cNvPr id="1050044"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监管要求：确保产品质量安全、环保、能效等方面符合相关法规和标准</a:t>
            </a:r>
            <a:endParaRPr altLang="en-US" dirty="0" sz="1400" lang="zh-CN">
              <a:solidFill>
                <a:schemeClr val="dk1">
                  <a:lumMod val="80000"/>
                  <a:lumOff val="20000"/>
                </a:schemeClr>
              </a:solidFill>
              <a:latin typeface="+mn-ea"/>
              <a:sym typeface="+mn-ea"/>
            </a:endParaRPr>
          </a:p>
        </p:txBody>
      </p:sp>
      <p:sp>
        <p:nvSpPr>
          <p:cNvPr id="1050052"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85556"/>
          </a:bodyPr>
          <a:p>
            <a:pPr>
              <a:lnSpc>
                <a:spcPct val="150000"/>
              </a:lnSpc>
            </a:pPr>
            <a:r>
              <a:rPr altLang="zh-CN" dirty="0" lang="en-US">
                <a:solidFill>
                  <a:schemeClr val="dk1">
                    <a:lumMod val="80000"/>
                    <a:lumOff val="20000"/>
                  </a:schemeClr>
                </a:solidFill>
                <a:latin typeface="+mn-ea"/>
                <a:sym typeface="+mn-ea"/>
              </a:rPr>
              <a:t>标准化改革：加强标准制定与实施，推动标准化与科技创新、产业升级等融合发展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政策对行业发展的影响</a:t>
            </a:r>
            <a:endParaRPr altLang="en-US" lang="zh-CN"/>
          </a:p>
        </p:txBody>
      </p:sp>
      <p:sp>
        <p:nvSpPr>
          <p:cNvPr id="1050096"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0"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政策环境对家用电器与消费电子行业的发展具有重要影响，包括产业政策、税收政策、环保政策等。</a:t>
            </a:r>
            <a:endParaRPr altLang="en-US" dirty="0" sz="2000" lang="zh-CN" spc="150">
              <a:solidFill>
                <a:schemeClr val="tx1">
                  <a:lumMod val="85000"/>
                  <a:lumOff val="15000"/>
                </a:schemeClr>
              </a:solidFill>
              <a:latin typeface="+mn-ea"/>
              <a:sym typeface="+mn-ea"/>
            </a:endParaRPr>
          </a:p>
        </p:txBody>
      </p:sp>
      <p:sp>
        <p:nvSpPr>
          <p:cNvPr id="1050102"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6"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政策的变化可能带来行业的机遇与挑战，企业需要关注政策动向，及时调整战略。</a:t>
            </a:r>
            <a:endParaRPr altLang="en-US" dirty="0" sz="2000" lang="zh-CN" spc="150">
              <a:solidFill>
                <a:schemeClr val="tx1">
                  <a:lumMod val="85000"/>
                  <a:lumOff val="15000"/>
                </a:schemeClr>
              </a:solidFill>
              <a:latin typeface="+mn-ea"/>
              <a:sym typeface="+mn-ea"/>
            </a:endParaRPr>
          </a:p>
        </p:txBody>
      </p:sp>
      <p:sp>
        <p:nvSpPr>
          <p:cNvPr id="1050108"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2"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监管政策对产品质量、安全等方面具有重要影响，企业需要加强自律，提高产品质量。</a:t>
            </a:r>
            <a:endParaRPr altLang="en-US" dirty="0" sz="2000" lang="zh-CN" spc="150">
              <a:solidFill>
                <a:schemeClr val="tx1">
                  <a:lumMod val="85000"/>
                  <a:lumOff val="15000"/>
                </a:schemeClr>
              </a:solidFill>
              <a:latin typeface="+mn-ea"/>
              <a:sym typeface="+mn-ea"/>
            </a:endParaRPr>
          </a:p>
        </p:txBody>
      </p:sp>
      <p:sp>
        <p:nvSpPr>
          <p:cNvPr id="1050114"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6"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8"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政策对行业发展的影响是多方面的，需要全面考虑，企业需要加强与政府部门的沟通与合作，共同推动行业健康发展。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54" name="标题 1"/>
          <p:cNvSpPr>
            <a:spLocks noGrp="1"/>
          </p:cNvSpPr>
          <p:nvPr>
            <p:ph type="title"/>
          </p:nvPr>
        </p:nvSpPr>
        <p:spPr/>
        <p:txBody>
          <a:bodyPr/>
          <a:p>
            <a:r>
              <a:rPr altLang="en-US" lang="zh-CN"/>
              <a:t>企业应对策略与建议</a:t>
            </a:r>
            <a:endParaRPr altLang="en-US" lang="zh-CN"/>
          </a:p>
        </p:txBody>
      </p:sp>
      <p:sp>
        <p:nvSpPr>
          <p:cNvPr id="1050156"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8"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60"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62"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64"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加强与政府部门的沟通，争取政策支持</a:t>
            </a:r>
            <a:endParaRPr altLang="en-US" sz="1400" lang="zh-CN" spc="150">
              <a:solidFill>
                <a:schemeClr val="tx1"/>
              </a:solidFill>
              <a:effectLst/>
              <a:latin typeface="+mn-ea"/>
              <a:sym typeface="+mn-ea"/>
            </a:endParaRPr>
          </a:p>
        </p:txBody>
      </p:sp>
      <p:sp>
        <p:nvSpPr>
          <p:cNvPr id="1050166"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了解政策动向，及时调整经营策略</a:t>
            </a:r>
            <a:endParaRPr altLang="en-US" dirty="0" sz="1400" lang="zh-CN" spc="150">
              <a:solidFill>
                <a:schemeClr val="tx1"/>
              </a:solidFill>
              <a:effectLst/>
              <a:latin typeface="+mn-ea"/>
              <a:sym typeface="+mn-ea"/>
            </a:endParaRPr>
          </a:p>
        </p:txBody>
      </p:sp>
      <p:sp>
        <p:nvSpPr>
          <p:cNvPr id="1050168"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提升产品质量，加强品牌建设，提高市场竞争力</a:t>
            </a:r>
            <a:endParaRPr altLang="en-US" sz="1400" lang="zh-CN" spc="150">
              <a:solidFill>
                <a:schemeClr val="tx1"/>
              </a:solidFill>
              <a:effectLst/>
              <a:latin typeface="+mn-ea"/>
              <a:sym typeface="+mn-ea"/>
            </a:endParaRPr>
          </a:p>
        </p:txBody>
      </p:sp>
      <p:sp>
        <p:nvSpPr>
          <p:cNvPr id="1050170"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关注行业发展趋势，积极布局新兴领域</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06" name="标题"/>
          <p:cNvSpPr>
            <a:spLocks noGrp="1"/>
          </p:cNvSpPr>
          <p:nvPr>
            <p:ph type="title"/>
            <p:custDataLst>
              <p:tags r:id="rId1"/>
            </p:custDataLst>
          </p:nvPr>
        </p:nvSpPr>
        <p:spPr>
          <a:noFill/>
        </p:spPr>
        <p:txBody>
          <a:bodyPr anchor="t" bIns="0" lIns="0" rIns="0" rtlCol="0" tIns="0" vert="horz" wrap="square">
            <a:normAutofit/>
          </a:bodyPr>
          <a:p>
            <a:r>
              <a:rPr altLang="en-US" lang="zh-CN"/>
              <a:t>企业竞争策略与市场策略</a:t>
            </a:r>
            <a:endParaRPr altLang="en-US" lang="zh-CN"/>
          </a:p>
        </p:txBody>
      </p:sp>
      <p:sp>
        <p:nvSpPr>
          <p:cNvPr id="1050208" name="节编号"/>
          <p:cNvSpPr>
            <a:spLocks noGrp="1"/>
          </p:cNvSpPr>
          <p:nvPr>
            <p:ph type="body" sz="quarter" idx="13"/>
            <p:custDataLst>
              <p:tags r:id="rId2"/>
            </p:custDataLst>
          </p:nvPr>
        </p:nvSpPr>
        <p:spPr>
          <a:noFill/>
        </p:spPr>
        <p:txBody>
          <a:bodyPr anchor="t" wrap="square">
            <a:normAutofit fontScale="98936" lnSpcReduction="10000"/>
          </a:bodyPr>
          <a:p>
            <a:r>
              <a:rPr altLang="zh-CN" lang="en-US"/>
              <a:t>06</a:t>
            </a:r>
            <a:endParaRPr altLang="zh-CN"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48" name="标题 1"/>
          <p:cNvSpPr>
            <a:spLocks noGrp="1"/>
          </p:cNvSpPr>
          <p:nvPr>
            <p:ph type="title"/>
          </p:nvPr>
        </p:nvSpPr>
        <p:spPr/>
        <p:txBody>
          <a:bodyPr/>
          <a:p>
            <a:r>
              <a:rPr altLang="en-US" lang="zh-CN"/>
              <a:t>企业竞争现状与格局</a:t>
            </a:r>
            <a:endParaRPr altLang="en-US" lang="zh-CN"/>
          </a:p>
        </p:txBody>
      </p:sp>
      <p:sp>
        <p:nvSpPr>
          <p:cNvPr id="1050250"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2"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4"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6"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8"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0"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2"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4"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6"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8"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70"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72"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4"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6"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8"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0"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2"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4"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6" name="正文"/>
          <p:cNvSpPr txBox="1"/>
          <p:nvPr>
            <p:custDataLst>
              <p:tags r:id="rId26"/>
            </p:custDataLst>
          </p:nvPr>
        </p:nvSpPr>
        <p:spPr>
          <a:xfrm>
            <a:off x="1014984"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家电与消费电子行业的企业数量众多，竞争激烈</a:t>
            </a:r>
            <a:endParaRPr altLang="en-US" dirty="0" sz="1200" lang="zh-CN" spc="150">
              <a:solidFill>
                <a:schemeClr val="tx1">
                  <a:lumMod val="65000"/>
                  <a:lumOff val="35000"/>
                </a:schemeClr>
              </a:solidFill>
              <a:latin typeface="+mn-ea"/>
              <a:sym typeface="+mn-ea"/>
            </a:endParaRPr>
          </a:p>
        </p:txBody>
      </p:sp>
      <p:sp>
        <p:nvSpPr>
          <p:cNvPr id="1050288"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技术创新和品质保障成为企业竞争的重要手段</a:t>
            </a:r>
            <a:endParaRPr altLang="en-US" dirty="0" sz="1200" lang="zh-CN" spc="150">
              <a:solidFill>
                <a:schemeClr val="tx1">
                  <a:lumMod val="65000"/>
                  <a:lumOff val="35000"/>
                </a:schemeClr>
              </a:solidFill>
              <a:latin typeface="+mn-ea"/>
              <a:sym typeface="+mn-ea"/>
            </a:endParaRPr>
          </a:p>
        </p:txBody>
      </p:sp>
      <p:sp>
        <p:nvSpPr>
          <p:cNvPr id="1050290" name="正文"/>
          <p:cNvSpPr txBox="1"/>
          <p:nvPr>
            <p:custDataLst>
              <p:tags r:id="rId28"/>
            </p:custDataLst>
          </p:nvPr>
        </p:nvSpPr>
        <p:spPr>
          <a:xfrm>
            <a:off x="6993314" y="1826310"/>
            <a:ext cx="1998694" cy="74913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品牌竞争激烈，品牌知名度和美誉度成为企业核心竞争力</a:t>
            </a:r>
            <a:endParaRPr altLang="en-US" dirty="0" sz="1200" lang="zh-CN" spc="150">
              <a:solidFill>
                <a:schemeClr val="tx1">
                  <a:lumMod val="65000"/>
                  <a:lumOff val="35000"/>
                </a:schemeClr>
              </a:solidFill>
              <a:latin typeface="+mn-ea"/>
              <a:sym typeface="+mn-ea"/>
            </a:endParaRPr>
          </a:p>
        </p:txBody>
      </p:sp>
      <p:sp>
        <p:nvSpPr>
          <p:cNvPr id="1050292" name="正文"/>
          <p:cNvSpPr txBox="1"/>
          <p:nvPr>
            <p:custDataLst>
              <p:tags r:id="rId29"/>
            </p:custDataLst>
          </p:nvPr>
        </p:nvSpPr>
        <p:spPr>
          <a:xfrm>
            <a:off x="3197011" y="1826310"/>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市场份额高度分散，企业规模普遍较小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28" name="标题 1"/>
          <p:cNvSpPr>
            <a:spLocks noGrp="1"/>
          </p:cNvSpPr>
          <p:nvPr>
            <p:ph type="title"/>
          </p:nvPr>
        </p:nvSpPr>
        <p:spPr/>
        <p:txBody>
          <a:bodyPr/>
          <a:p>
            <a:r>
              <a:rPr altLang="en-US" lang="zh-CN"/>
              <a:t>市场竞争策略与创新点</a:t>
            </a:r>
            <a:endParaRPr altLang="en-US" lang="zh-CN"/>
          </a:p>
        </p:txBody>
      </p:sp>
      <p:sp>
        <p:nvSpPr>
          <p:cNvPr id="1050330"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差异化竞争：通过产品、服务、品牌等方面与竞争对手区分开来，提高市场占有率。</a:t>
            </a:r>
            <a:endParaRPr altLang="en-US" dirty="0" sz="1200" lang="zh-CN" spc="150">
              <a:solidFill>
                <a:schemeClr val="tx1">
                  <a:lumMod val="85000"/>
                  <a:lumOff val="15000"/>
                </a:schemeClr>
              </a:solidFill>
              <a:latin typeface="+mn-ea"/>
              <a:sym typeface="+mn-ea"/>
            </a:endParaRPr>
          </a:p>
        </p:txBody>
      </p:sp>
      <p:sp>
        <p:nvSpPr>
          <p:cNvPr id="1050332"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4"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6"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成本领先：通过降低成本、提高效率等方式，提供更具竞争力的价格，吸引消费者。</a:t>
            </a:r>
            <a:endParaRPr altLang="en-US" dirty="0" sz="1200" lang="zh-CN" spc="150">
              <a:solidFill>
                <a:schemeClr val="tx1">
                  <a:lumMod val="85000"/>
                  <a:lumOff val="15000"/>
                </a:schemeClr>
              </a:solidFill>
              <a:latin typeface="+mn-ea"/>
              <a:sym typeface="+mn-ea"/>
            </a:endParaRPr>
          </a:p>
        </p:txBody>
      </p:sp>
      <p:sp>
        <p:nvSpPr>
          <p:cNvPr id="1050338"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0"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创新驱动：不断推出新产品、新技术、新服务，引领市场潮流，满足消费者需求。</a:t>
            </a:r>
            <a:endParaRPr altLang="en-US" dirty="0" sz="1200" lang="zh-CN" spc="150">
              <a:solidFill>
                <a:schemeClr val="tx1">
                  <a:lumMod val="85000"/>
                  <a:lumOff val="15000"/>
                </a:schemeClr>
              </a:solidFill>
              <a:latin typeface="+mn-ea"/>
              <a:sym typeface="+mn-ea"/>
            </a:endParaRPr>
          </a:p>
        </p:txBody>
      </p:sp>
      <p:sp>
        <p:nvSpPr>
          <p:cNvPr id="1050344"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6"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8"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品牌建设：加强品牌宣传、提升品牌形象，提高消费者对品牌的认知度和忠诚度。</a:t>
            </a:r>
            <a:endParaRPr altLang="en-US" dirty="0" sz="1200" lang="zh-CN" spc="150">
              <a:solidFill>
                <a:schemeClr val="tx1">
                  <a:lumMod val="85000"/>
                  <a:lumOff val="15000"/>
                </a:schemeClr>
              </a:solidFill>
              <a:latin typeface="+mn-ea"/>
              <a:sym typeface="+mn-ea"/>
            </a:endParaRPr>
          </a:p>
        </p:txBody>
      </p:sp>
      <p:sp>
        <p:nvSpPr>
          <p:cNvPr id="1050350"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2"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88" name="标题 1"/>
          <p:cNvSpPr>
            <a:spLocks noGrp="1"/>
          </p:cNvSpPr>
          <p:nvPr>
            <p:ph type="title"/>
          </p:nvPr>
        </p:nvSpPr>
        <p:spPr/>
        <p:txBody>
          <a:bodyPr/>
          <a:p>
            <a:r>
              <a:rPr altLang="en-US" lang="zh-CN"/>
              <a:t>市场定位与差异化竞争</a:t>
            </a:r>
            <a:endParaRPr altLang="en-US" lang="zh-CN"/>
          </a:p>
        </p:txBody>
      </p:sp>
      <p:sp>
        <p:nvSpPr>
          <p:cNvPr id="1050390"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品牌建设：企业通过品牌塑造、品牌传播等方式，提升品牌知名度和美誉度，增强消费者忠诚度。</a:t>
            </a:r>
            <a:endParaRPr altLang="zh-CN" dirty="0" sz="1100" lang="en-US">
              <a:solidFill>
                <a:schemeClr val="dk1">
                  <a:lumMod val="80000"/>
                  <a:lumOff val="20000"/>
                </a:schemeClr>
              </a:solidFill>
              <a:latin typeface="+mn-ea"/>
              <a:sym typeface="+mn-ea"/>
            </a:endParaRPr>
          </a:p>
        </p:txBody>
      </p:sp>
      <p:sp>
        <p:nvSpPr>
          <p:cNvPr id="1050398"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0"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市场定位：企业根据自身优势和市场需求，选择一个或几个特定的市场领域，集中资源进行竞争。</a:t>
            </a:r>
            <a:endParaRPr altLang="en-US" dirty="0" sz="1100" lang="zh-CN">
              <a:solidFill>
                <a:schemeClr val="dk1">
                  <a:lumMod val="80000"/>
                  <a:lumOff val="20000"/>
                </a:schemeClr>
              </a:solidFill>
              <a:latin typeface="+mn-ea"/>
              <a:sym typeface="+mn-ea"/>
            </a:endParaRPr>
          </a:p>
        </p:txBody>
      </p:sp>
      <p:sp>
        <p:nvSpPr>
          <p:cNvPr id="1050406"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8"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文本框 8"/>
          <p:cNvSpPr txBox="1"/>
          <p:nvPr>
            <p:custDataLst>
              <p:tags r:id="rId12"/>
            </p:custDataLst>
          </p:nvPr>
        </p:nvSpPr>
        <p:spPr>
          <a:xfrm>
            <a:off x="2576324" y="3035203"/>
            <a:ext cx="7304376" cy="669651"/>
          </a:xfrm>
          <a:prstGeom prst="rect"/>
          <a:noFill/>
        </p:spPr>
        <p:txBody>
          <a:bodyPr anchor="ctr" anchorCtr="0" bIns="107950" rtlCol="0" tIns="0" wrap="square">
            <a:normAutofit fontScale="65556"/>
          </a:bodyPr>
          <a:p>
            <a:pPr>
              <a:lnSpc>
                <a:spcPct val="150000"/>
              </a:lnSpc>
            </a:pPr>
            <a:r>
              <a:rPr altLang="en-US" dirty="0" lang="zh-CN">
                <a:solidFill>
                  <a:schemeClr val="dk1">
                    <a:lumMod val="80000"/>
                    <a:lumOff val="20000"/>
                  </a:schemeClr>
                </a:solidFill>
                <a:latin typeface="+mn-ea"/>
                <a:sym typeface="+mn-ea"/>
              </a:rPr>
              <a:t>差异化竞争：企业通过产品、服务、品牌、渠道等方面的差异化，形成独特的竞争优势，提高市场占有率。</a:t>
            </a:r>
            <a:endParaRPr altLang="en-US" dirty="0" lang="zh-CN">
              <a:solidFill>
                <a:schemeClr val="dk1">
                  <a:lumMod val="80000"/>
                  <a:lumOff val="20000"/>
                </a:schemeClr>
              </a:solidFill>
              <a:latin typeface="+mn-ea"/>
              <a:sym typeface="+mn-ea"/>
            </a:endParaRPr>
          </a:p>
        </p:txBody>
      </p:sp>
      <p:sp>
        <p:nvSpPr>
          <p:cNvPr id="1050414"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6"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65556"/>
          </a:bodyPr>
          <a:p>
            <a:pPr>
              <a:lnSpc>
                <a:spcPct val="150000"/>
              </a:lnSpc>
            </a:pPr>
            <a:r>
              <a:rPr altLang="zh-CN" dirty="0" lang="en-US">
                <a:solidFill>
                  <a:schemeClr val="dk1">
                    <a:lumMod val="80000"/>
                    <a:lumOff val="20000"/>
                  </a:schemeClr>
                </a:solidFill>
                <a:latin typeface="+mn-ea"/>
                <a:sym typeface="+mn-ea"/>
              </a:rPr>
              <a:t>创新驱动：企业不断推出新产品、新技术、新服务，满足消费者日益多样化的需求，保持市场竞争力。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56" name="标题 1"/>
          <p:cNvSpPr>
            <a:spLocks noGrp="1"/>
          </p:cNvSpPr>
          <p:nvPr>
            <p:ph type="title"/>
          </p:nvPr>
        </p:nvSpPr>
        <p:spPr/>
        <p:txBody>
          <a:bodyPr/>
          <a:p>
            <a:r>
              <a:rPr altLang="en-US" lang="zh-CN"/>
              <a:t>企业合作与产业链整合</a:t>
            </a:r>
            <a:endParaRPr altLang="en-US" lang="zh-CN"/>
          </a:p>
        </p:txBody>
      </p:sp>
      <p:sp>
        <p:nvSpPr>
          <p:cNvPr id="1050458"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企业合作：通过建立战略合作伙伴关系，共同开发新产品、拓展市场，提高竞争力。</a:t>
            </a:r>
            <a:endParaRPr altLang="en-US" dirty="0" sz="1200" lang="zh-CN" spc="150">
              <a:solidFill>
                <a:schemeClr val="tx1">
                  <a:lumMod val="85000"/>
                  <a:lumOff val="15000"/>
                </a:schemeClr>
              </a:solidFill>
              <a:latin typeface="+mn-ea"/>
              <a:sym typeface="+mn-ea"/>
            </a:endParaRPr>
          </a:p>
        </p:txBody>
      </p:sp>
      <p:sp>
        <p:nvSpPr>
          <p:cNvPr id="1050460"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62"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64"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产业链整合：优化上下游企业间的合作，实现资源共享、降低成本、提高效率，增强整体竞争力。</a:t>
            </a:r>
            <a:endParaRPr altLang="en-US" dirty="0" sz="1200" lang="zh-CN" spc="150">
              <a:solidFill>
                <a:schemeClr val="tx1">
                  <a:lumMod val="85000"/>
                  <a:lumOff val="15000"/>
                </a:schemeClr>
              </a:solidFill>
              <a:latin typeface="+mn-ea"/>
              <a:sym typeface="+mn-ea"/>
            </a:endParaRPr>
          </a:p>
        </p:txBody>
      </p:sp>
      <p:sp>
        <p:nvSpPr>
          <p:cNvPr id="1050466"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68"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0"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协同创新：企业间共同开展技术创新、产品创新，提升整个行业的创新能力。</a:t>
            </a:r>
            <a:endParaRPr altLang="en-US" dirty="0" sz="1200" lang="zh-CN" spc="150">
              <a:solidFill>
                <a:schemeClr val="tx1">
                  <a:lumMod val="85000"/>
                  <a:lumOff val="15000"/>
                </a:schemeClr>
              </a:solidFill>
              <a:latin typeface="+mn-ea"/>
              <a:sym typeface="+mn-ea"/>
            </a:endParaRPr>
          </a:p>
        </p:txBody>
      </p:sp>
      <p:sp>
        <p:nvSpPr>
          <p:cNvPr id="1050472"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4"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6"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共赢发展：通过企业合作与产业链整合，实现整个行业的共赢发展，推动产业升级和经济增长。</a:t>
            </a:r>
            <a:endParaRPr altLang="en-US" dirty="0" sz="1200" lang="zh-CN" spc="150">
              <a:solidFill>
                <a:schemeClr val="tx1">
                  <a:lumMod val="85000"/>
                  <a:lumOff val="15000"/>
                </a:schemeClr>
              </a:solidFill>
              <a:latin typeface="+mn-ea"/>
              <a:sym typeface="+mn-ea"/>
            </a:endParaRPr>
          </a:p>
        </p:txBody>
      </p:sp>
      <p:sp>
        <p:nvSpPr>
          <p:cNvPr id="1050478"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80"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16" name="标题"/>
          <p:cNvSpPr>
            <a:spLocks noGrp="1"/>
          </p:cNvSpPr>
          <p:nvPr>
            <p:ph type="ctrTitle"/>
            <p:custDataLst>
              <p:tags r:id="rId1"/>
            </p:custDataLst>
          </p:nvPr>
        </p:nvSpPr>
        <p:spPr>
          <a:xfrm>
            <a:off x="1014984" y="606577"/>
            <a:ext cx="10158984" cy="2958491"/>
          </a:xfrm>
          <a:noFill/>
        </p:spPr>
        <p:txBody>
          <a:bodyPr anchor="b" bIns="0" lIns="0" rIns="0" rtlCol="0" tIns="0" vert="horz" wrap="square">
            <a:normAutofit/>
          </a:bodyPr>
          <a:p>
            <a:r>
              <a:rPr altLang="en-US" lang="zh-CN"/>
              <a:t>THANK YOU</a:t>
            </a:r>
            <a:endParaRPr altLang="en-US" dirty="0" lang="zh-CN"/>
          </a:p>
        </p:txBody>
      </p:sp>
      <p:sp>
        <p:nvSpPr>
          <p:cNvPr id="1050518" name="署名"/>
          <p:cNvSpPr>
            <a:spLocks noGrp="1"/>
          </p:cNvSpPr>
          <p:nvPr>
            <p:ph type="body" sz="quarter" idx="17"/>
            <p:custDataLst>
              <p:tags r:id="rId2"/>
            </p:custDataLst>
          </p:nvPr>
        </p:nvSpPr>
        <p:spPr>
          <a:xfrm>
            <a:off x="1014984" y="3758184"/>
            <a:ext cx="10158984" cy="1962392"/>
          </a:xfrm>
          <a:noFill/>
        </p:spPr>
        <p:txBody>
          <a:bodyPr anchor="t" wrap="square">
            <a:normAutofit/>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18"/>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18"/>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18"/>
  <p:tag name="KSO_WM_TEMPLATE_THUMBS_INDEX" val="1、9"/>
</p:tagLst>
</file>

<file path=ppt/tags/tag7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18_1*a*1"/>
  <p:tag name="KSO_WM_TEMPLATE_CATEGORY" val="custom"/>
  <p:tag name="KSO_WM_TEMPLATE_INDEX" val="20231418"/>
  <p:tag name="KSO_WM_UNIT_LAYERLEVEL" val="1"/>
  <p:tag name="KSO_WM_TAG_VERSION" val="1.0"/>
  <p:tag name="KSO_WM_BEAUTIFY_FLAG" val="#wm#"/>
  <p:tag name="KSO_WM_UNIT_PRESET_TEXT" val="添加文档标题"/>
</p:tagLst>
</file>

<file path=ppt/tags/tag7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18_1*b*1"/>
  <p:tag name="KSO_WM_TEMPLATE_CATEGORY" val="custom"/>
  <p:tag name="KSO_WM_TEMPLATE_INDEX" val="20231418"/>
  <p:tag name="KSO_WM_UNIT_LAYERLEVEL" val="1"/>
  <p:tag name="KSO_WM_TAG_VERSION" val="1.0"/>
  <p:tag name="KSO_WM_BEAUTIFY_FLAG" val="#wm#"/>
  <p:tag name="KSO_WM_UNIT_PRESET_TEXT" val="添加文档副标题"/>
</p:tagLst>
</file>

<file path=ppt/tags/tag77.xml><?xml version="1.0" encoding="utf-8"?>
<p:tagLst xmlns:p="http://schemas.openxmlformats.org/presentationml/2006/main">
  <p:tag name="KSO_WM_UNIT_SUBTYPE" val="b"/>
  <p:tag name="KSO_WM_UNIT_NOCLEAR" val="0"/>
  <p:tag name="KSO_WM_UNIT_VALUE" val="63"/>
  <p:tag name="KSO_WM_UNIT_HIGHLIGHT" val="0"/>
  <p:tag name="KSO_WM_UNIT_COMPATIBLE" val="0"/>
  <p:tag name="KSO_WM_UNIT_DIAGRAM_ISNUMVISUAL" val="0"/>
  <p:tag name="KSO_WM_UNIT_DIAGRAM_ISREFERUNIT" val="0"/>
  <p:tag name="KSO_WM_UNIT_TYPE" val="f"/>
  <p:tag name="KSO_WM_UNIT_INDEX" val="1"/>
  <p:tag name="KSO_WM_UNIT_ID" val="custom20231418_1*f*1"/>
  <p:tag name="KSO_WM_TEMPLATE_CATEGORY" val="custom"/>
  <p:tag name="KSO_WM_TEMPLATE_INDEX" val="20231418"/>
  <p:tag name="KSO_WM_UNIT_LAYERLEVEL" val="1"/>
  <p:tag name="KSO_WM_TAG_VERSION" val="1.0"/>
  <p:tag name="KSO_WM_BEAUTIFY_FLAG" val="#wm#"/>
  <p:tag name="KSO_WM_UNIT_PRESET_TEXT" val="汇报人：WPS"/>
</p:tagLst>
</file>

<file path=ppt/tags/tag78.xml><?xml version="1.0" encoding="utf-8"?>
<p:tagLst xmlns:p="http://schemas.openxmlformats.org/presentationml/2006/main">
  <p:tag name="KSO_WM_SLIDE_ID" val="custom20231418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18"/>
  <p:tag name="KSO_WM_SLIDE_LAYOUT" val="a_b_f"/>
  <p:tag name="KSO_WM_SLIDE_LAYOUT_CNT" val="1_1_1"/>
  <p:tag name="KSO_WM_TEMPLATE_THUMBS_INDEX" val="1、9"/>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18_6*l_h_i*1_1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18_6*l_h_a*1_1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18_6*l_h_i*1_2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18_6*l_h_a*1_2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18_6*l_h_i*1_4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18_6*l_h_a*1_4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18_6*l_h_i*1_3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18_6*l_h_a*1_3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18_6*l_h_a*1_6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18_6*l_h_i*1_5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18_6*l_h_a*1_5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18_6*l_h_i*1_6_1"/>
  <p:tag name="KSO_WM_TEMPLATE_CATEGORY" val="custom"/>
  <p:tag name="KSO_WM_TEMPLATE_INDEX" val="2023141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3.3055905511811,&quot;width&quot;:732.203228346456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6*a*1"/>
  <p:tag name="KSO_WM_TEMPLATE_CATEGORY" val="custom"/>
  <p:tag name="KSO_WM_TEMPLATE_INDEX" val="2023141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2.xml><?xml version="1.0" encoding="utf-8"?>
<p:tagLst xmlns:p="http://schemas.openxmlformats.org/presentationml/2006/main">
  <p:tag name="KSO_WM_SLIDE_ID" val="custom2023141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18"/>
  <p:tag name="KSO_WM_SLIDE_LAYOUT" val="a_l"/>
  <p:tag name="KSO_WM_SLIDE_LAYOUT_CNT" val="1_1"/>
  <p:tag name="KSO_WM_SLIDE_TYPE" val="contents"/>
  <p:tag name="KSO_WM_SLIDE_SUBTYPE" val="diag"/>
  <p:tag name="KSO_WM_DIAGRAM_GROUP_CODE" val="l1-1"/>
  <p:tag name="KSO_WM_SLIDE_DIAGTYPE" val="l"/>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5.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4.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3.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6.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4.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7*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8_7*e*1"/>
  <p:tag name="KSO_WM_TEMPLATE_CATEGORY" val="custom"/>
  <p:tag name="KSO_WM_TEMPLATE_INDEX" val="20231418"/>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43.xml><?xml version="1.0" encoding="utf-8"?>
<p:tagLst xmlns:p="http://schemas.openxmlformats.org/presentationml/2006/main">
  <p:tag name="KSO_WM_SLIDE_ID" val="custom2023141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8"/>
  <p:tag name="KSO_WM_SLIDE_TYPE" val="sectionTitle"/>
  <p:tag name="KSO_WM_SLIDE_SUBTYPE" val="pureTxt"/>
  <p:tag name="KSO_WM_SLIDE_LAYOUT" val="a_e"/>
  <p:tag name="KSO_WM_SLIDE_LAYOUT_CNT" val="1_1"/>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9*a*1"/>
  <p:tag name="KSO_WM_TEMPLATE_CATEGORY" val="custom"/>
  <p:tag name="KSO_WM_TEMPLATE_INDEX" val="2023141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8_9*f*4"/>
  <p:tag name="KSO_WM_TEMPLATE_CATEGORY" val="custom"/>
  <p:tag name="KSO_WM_TEMPLATE_INDEX" val="20231418"/>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415.xml><?xml version="1.0" encoding="utf-8"?>
<p:tagLst xmlns:p="http://schemas.openxmlformats.org/presentationml/2006/main">
  <p:tag name="KSO_WM_SLIDE_ID" val="custom2023141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18"/>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9">
      <a:dk1>
        <a:sysClr lastClr="000000" val="windowText"/>
      </a:dk1>
      <a:lt1>
        <a:sysClr lastClr="FFFFFF" val="window"/>
      </a:lt1>
      <a:dk2>
        <a:srgbClr val="0F3656"/>
      </a:dk2>
      <a:lt2>
        <a:srgbClr val="CBE7FE"/>
      </a:lt2>
      <a:accent1>
        <a:srgbClr val="FB7C07"/>
      </a:accent1>
      <a:accent2>
        <a:srgbClr val="ECB938"/>
      </a:accent2>
      <a:accent3>
        <a:srgbClr val="FC5A3A"/>
      </a:accent3>
      <a:accent4>
        <a:srgbClr val="3590DB"/>
      </a:accent4>
      <a:accent5>
        <a:srgbClr val="41CCFD"/>
      </a:accent5>
      <a:accent6>
        <a:srgbClr val="C83DFF"/>
      </a:accent6>
      <a:hlink>
        <a:srgbClr val="658BD5"/>
      </a:hlink>
      <a:folHlink>
        <a:srgbClr val="A16AA5"/>
      </a:folHlink>
    </a:clrScheme>
    <a:fontScheme name="自定义 79">
      <a:majorFont>
        <a:latin typeface="汉仪粗圆简"/>
        <a:ea typeface="汉仪粗圆简"/>
        <a:cs typeface=""/>
      </a:majorFont>
      <a:minorFont>
        <a:latin typeface="汉仪正圆-75W"/>
        <a:ea typeface="汉仪正圆-45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2024-01-06T02:03:56Z</dcterms:created>
  <dcterms:modified xsi:type="dcterms:W3CDTF">2024-01-06T02:03:56Z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7b94fc38b1164000af638c548b90b264_21</vt:lpwstr>
  </property>
</Properties>
</file>