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64" r:id="rId1"/>
    <p:sldMasterId id="2147484101" r:id="rId2"/>
  </p:sldMasterIdLst>
  <p:notesMasterIdLst>
    <p:notesMasterId r:id="rId3"/>
  </p:notesMasterIdLst>
  <p:sldIdLst>
    <p:sldId id="465" r:id="rId4"/>
    <p:sldId id="470" r:id="rId5"/>
    <p:sldId id="474" r:id="rId6"/>
    <p:sldId id="477" r:id="rId7"/>
    <p:sldId id="483" r:id="rId9"/>
    <p:sldId id="486" r:id="rId10"/>
    <p:sldId id="489" r:id="rId11"/>
    <p:sldId id="492" r:id="rId12"/>
    <p:sldId id="498" r:id="rId14"/>
    <p:sldId id="501" r:id="rId15"/>
    <p:sldId id="504" r:id="rId16"/>
    <p:sldId id="507" r:id="rId17"/>
    <p:sldId id="513" r:id="rId19"/>
    <p:sldId id="516" r:id="rId20"/>
    <p:sldId id="519" r:id="rId21"/>
    <p:sldId id="522" r:id="rId22"/>
    <p:sldId id="528" r:id="rId24"/>
    <p:sldId id="531" r:id="rId25"/>
    <p:sldId id="534" r:id="rId26"/>
    <p:sldId id="537" r:id="rId27"/>
    <p:sldId id="543" r:id="rId29"/>
    <p:sldId id="546" r:id="rId30"/>
    <p:sldId id="549" r:id="rId31"/>
    <p:sldId id="552" r:id="rId32"/>
    <p:sldId id="558" r:id="rId34"/>
    <p:sldId id="561" r:id="rId35"/>
    <p:sldId id="564"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8.xml"/><Relationship Id="rId2" Type="http://schemas.openxmlformats.org/officeDocument/2006/relationships/tags" Target="../tags/tag739.xml"/><Relationship Id="rId3" Type="http://schemas.openxmlformats.org/officeDocument/2006/relationships/tags" Target="../tags/tag740.xml"/><Relationship Id="rId4" Type="http://schemas.openxmlformats.org/officeDocument/2006/relationships/tags" Target="../tags/tag741.xml"/><Relationship Id="rId5" Type="http://schemas.openxmlformats.org/officeDocument/2006/relationships/tags" Target="../tags/tag742.xml"/><Relationship Id="rId6" Type="http://schemas.openxmlformats.org/officeDocument/2006/relationships/tags" Target="../tags/tag743.xml"/><Relationship Id="rId7" Type="http://schemas.openxmlformats.org/officeDocument/2006/relationships/tags" Target="../tags/tag744.xml"/><Relationship Id="rId8" Type="http://schemas.openxmlformats.org/officeDocument/2006/relationships/tags" Target="../tags/tag745.xml"/><Relationship Id="rId9" Type="http://schemas.openxmlformats.org/officeDocument/2006/relationships/tags" Target="../tags/tag746.xml"/><Relationship Id="rId10" Type="http://schemas.openxmlformats.org/officeDocument/2006/relationships/tags" Target="../tags/tag747.xml"/><Relationship Id="rId11" Type="http://schemas.openxmlformats.org/officeDocument/2006/relationships/tags" Target="../tags/tag748.xml"/><Relationship Id="rId12" Type="http://schemas.openxmlformats.org/officeDocument/2006/relationships/tags" Target="../tags/tag74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50.xml"/><Relationship Id="rId2" Type="http://schemas.openxmlformats.org/officeDocument/2006/relationships/tags" Target="../tags/tag751.xml"/><Relationship Id="rId3" Type="http://schemas.openxmlformats.org/officeDocument/2006/relationships/tags" Target="../tags/tag7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53.xml"/><Relationship Id="rId2" Type="http://schemas.openxmlformats.org/officeDocument/2006/relationships/tags" Target="../tags/tag754.xml"/><Relationship Id="rId3" Type="http://schemas.openxmlformats.org/officeDocument/2006/relationships/tags" Target="../tags/tag755.xml"/><Relationship Id="rId4" Type="http://schemas.openxmlformats.org/officeDocument/2006/relationships/tags" Target="../tags/tag756.xml"/><Relationship Id="rId5" Type="http://schemas.openxmlformats.org/officeDocument/2006/relationships/tags" Target="../tags/tag757.xml"/><Relationship Id="rId6" Type="http://schemas.openxmlformats.org/officeDocument/2006/relationships/tags" Target="../tags/tag758.xml"/><Relationship Id="rId7" Type="http://schemas.openxmlformats.org/officeDocument/2006/relationships/tags" Target="../tags/tag759.xml"/><Relationship Id="rId8" Type="http://schemas.openxmlformats.org/officeDocument/2006/relationships/tags" Target="../tags/tag760.xml"/><Relationship Id="rId9" Type="http://schemas.openxmlformats.org/officeDocument/2006/relationships/tags" Target="../tags/tag761.xml"/><Relationship Id="rId10" Type="http://schemas.openxmlformats.org/officeDocument/2006/relationships/tags" Target="../tags/tag762.xml"/><Relationship Id="rId11" Type="http://schemas.openxmlformats.org/officeDocument/2006/relationships/tags" Target="../tags/tag763.xml"/><Relationship Id="rId12" Type="http://schemas.openxmlformats.org/officeDocument/2006/relationships/tags" Target="../tags/tag76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65.xml"/><Relationship Id="rId2" Type="http://schemas.openxmlformats.org/officeDocument/2006/relationships/tags" Target="../tags/tag766.xml"/><Relationship Id="rId3" Type="http://schemas.openxmlformats.org/officeDocument/2006/relationships/tags" Target="../tags/tag767.xml"/><Relationship Id="rId4" Type="http://schemas.openxmlformats.org/officeDocument/2006/relationships/tags" Target="../tags/tag768.xml"/><Relationship Id="rId5" Type="http://schemas.openxmlformats.org/officeDocument/2006/relationships/tags" Target="../tags/tag769.xml"/><Relationship Id="rId6" Type="http://schemas.openxmlformats.org/officeDocument/2006/relationships/tags" Target="../tags/tag770.xml"/><Relationship Id="rId7" Type="http://schemas.openxmlformats.org/officeDocument/2006/relationships/tags" Target="../tags/tag771.xml"/><Relationship Id="rId8" Type="http://schemas.openxmlformats.org/officeDocument/2006/relationships/tags" Target="../tags/tag772.xml"/><Relationship Id="rId9" Type="http://schemas.openxmlformats.org/officeDocument/2006/relationships/tags" Target="../tags/tag773.xml"/><Relationship Id="rId10" Type="http://schemas.openxmlformats.org/officeDocument/2006/relationships/tags" Target="../tags/tag774.xml"/><Relationship Id="rId11" Type="http://schemas.openxmlformats.org/officeDocument/2006/relationships/tags" Target="../tags/tag775.xml"/><Relationship Id="rId12" Type="http://schemas.openxmlformats.org/officeDocument/2006/relationships/tags" Target="../tags/tag776.xml"/><Relationship Id="rId13" Type="http://schemas.openxmlformats.org/officeDocument/2006/relationships/tags" Target="../tags/tag777.xml"/><Relationship Id="rId14" Type="http://schemas.openxmlformats.org/officeDocument/2006/relationships/tags" Target="../tags/tag778.xml"/><Relationship Id="rId15" Type="http://schemas.openxmlformats.org/officeDocument/2006/relationships/tags" Target="../tags/tag779.xml"/><Relationship Id="rId16" Type="http://schemas.openxmlformats.org/officeDocument/2006/relationships/tags" Target="../tags/tag780.xml"/><Relationship Id="rId17" Type="http://schemas.openxmlformats.org/officeDocument/2006/relationships/tags" Target="../tags/tag781.xml"/><Relationship Id="rId18" Type="http://schemas.openxmlformats.org/officeDocument/2006/relationships/tags" Target="../tags/tag782.xml"/><Relationship Id="rId19" Type="http://schemas.openxmlformats.org/officeDocument/2006/relationships/tags" Target="../tags/tag783.xml"/><Relationship Id="rId20" Type="http://schemas.openxmlformats.org/officeDocument/2006/relationships/tags" Target="../tags/tag784.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85.xml"/><Relationship Id="rId2" Type="http://schemas.openxmlformats.org/officeDocument/2006/relationships/tags" Target="../tags/tag786.xml"/><Relationship Id="rId3" Type="http://schemas.openxmlformats.org/officeDocument/2006/relationships/tags" Target="../tags/tag787.xml"/><Relationship Id="rId4" Type="http://schemas.openxmlformats.org/officeDocument/2006/relationships/tags" Target="../tags/tag788.xml"/><Relationship Id="rId5" Type="http://schemas.openxmlformats.org/officeDocument/2006/relationships/tags" Target="../tags/tag789.xml"/><Relationship Id="rId6" Type="http://schemas.openxmlformats.org/officeDocument/2006/relationships/tags" Target="../tags/tag790.xml"/><Relationship Id="rId7" Type="http://schemas.openxmlformats.org/officeDocument/2006/relationships/tags" Target="../tags/tag791.xml"/><Relationship Id="rId8" Type="http://schemas.openxmlformats.org/officeDocument/2006/relationships/tags" Target="../tags/tag792.xml"/><Relationship Id="rId9" Type="http://schemas.openxmlformats.org/officeDocument/2006/relationships/tags" Target="../tags/tag793.xml"/><Relationship Id="rId1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794.xml"/><Relationship Id="rId2" Type="http://schemas.openxmlformats.org/officeDocument/2006/relationships/tags" Target="../tags/tag795.xml"/><Relationship Id="rId3" Type="http://schemas.openxmlformats.org/officeDocument/2006/relationships/tags" Target="../tags/tag79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797.xml"/><Relationship Id="rId2" Type="http://schemas.openxmlformats.org/officeDocument/2006/relationships/tags" Target="../tags/tag798.xml"/><Relationship Id="rId3" Type="http://schemas.openxmlformats.org/officeDocument/2006/relationships/tags" Target="../tags/tag799.xml"/><Relationship Id="rId4" Type="http://schemas.openxmlformats.org/officeDocument/2006/relationships/tags" Target="../tags/tag800.xml"/><Relationship Id="rId5" Type="http://schemas.openxmlformats.org/officeDocument/2006/relationships/tags" Target="../tags/tag801.xml"/><Relationship Id="rId6" Type="http://schemas.openxmlformats.org/officeDocument/2006/relationships/tags" Target="../tags/tag802.xml"/><Relationship Id="rId7" Type="http://schemas.openxmlformats.org/officeDocument/2006/relationships/tags" Target="../tags/tag803.xml"/><Relationship Id="rId8" Type="http://schemas.openxmlformats.org/officeDocument/2006/relationships/tags" Target="../tags/tag804.xml"/><Relationship Id="rId9" Type="http://schemas.openxmlformats.org/officeDocument/2006/relationships/tags" Target="../tags/tag805.xml"/><Relationship Id="rId10" Type="http://schemas.openxmlformats.org/officeDocument/2006/relationships/tags" Target="../tags/tag806.xml"/><Relationship Id="rId11" Type="http://schemas.openxmlformats.org/officeDocument/2006/relationships/tags" Target="../tags/tag807.xml"/><Relationship Id="rId12" Type="http://schemas.openxmlformats.org/officeDocument/2006/relationships/tags" Target="../tags/tag808.xml"/><Relationship Id="rId13" Type="http://schemas.openxmlformats.org/officeDocument/2006/relationships/tags" Target="../tags/tag809.xml"/><Relationship Id="rId14" Type="http://schemas.openxmlformats.org/officeDocument/2006/relationships/tags" Target="../tags/tag810.xml"/><Relationship Id="rId15" Type="http://schemas.openxmlformats.org/officeDocument/2006/relationships/tags" Target="../tags/tag811.xml"/><Relationship Id="rId16" Type="http://schemas.openxmlformats.org/officeDocument/2006/relationships/tags" Target="../tags/tag81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13.xml"/><Relationship Id="rId2" Type="http://schemas.openxmlformats.org/officeDocument/2006/relationships/tags" Target="../tags/tag814.xml"/><Relationship Id="rId3" Type="http://schemas.openxmlformats.org/officeDocument/2006/relationships/tags" Target="../tags/tag815.xml"/><Relationship Id="rId4" Type="http://schemas.openxmlformats.org/officeDocument/2006/relationships/tags" Target="../tags/tag816.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17.xml"/><Relationship Id="rId2" Type="http://schemas.openxmlformats.org/officeDocument/2006/relationships/tags" Target="../tags/tag818.xml"/><Relationship Id="rId3" Type="http://schemas.openxmlformats.org/officeDocument/2006/relationships/tags" Target="../tags/tag819.xml"/><Relationship Id="rId4" Type="http://schemas.openxmlformats.org/officeDocument/2006/relationships/tags" Target="../tags/tag820.xml"/><Relationship Id="rId5" Type="http://schemas.openxmlformats.org/officeDocument/2006/relationships/tags" Target="../tags/tag821.xml"/><Relationship Id="rId6" Type="http://schemas.openxmlformats.org/officeDocument/2006/relationships/tags" Target="../tags/tag822.xml"/><Relationship Id="rId7" Type="http://schemas.openxmlformats.org/officeDocument/2006/relationships/tags" Target="../tags/tag823.xml"/><Relationship Id="rId8" Type="http://schemas.openxmlformats.org/officeDocument/2006/relationships/tags" Target="../tags/tag824.xml"/><Relationship Id="rId9" Type="http://schemas.openxmlformats.org/officeDocument/2006/relationships/tags" Target="../tags/tag825.xml"/><Relationship Id="rId10" Type="http://schemas.openxmlformats.org/officeDocument/2006/relationships/tags" Target="../tags/tag826.xml"/><Relationship Id="rId11" Type="http://schemas.openxmlformats.org/officeDocument/2006/relationships/tags" Target="../tags/tag827.xml"/><Relationship Id="rId12" Type="http://schemas.openxmlformats.org/officeDocument/2006/relationships/tags" Target="../tags/tag82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29.xml"/><Relationship Id="rId2" Type="http://schemas.openxmlformats.org/officeDocument/2006/relationships/tags" Target="../tags/tag830.xml"/><Relationship Id="rId3" Type="http://schemas.openxmlformats.org/officeDocument/2006/relationships/tags" Target="../tags/tag831.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32.xml"/><Relationship Id="rId2" Type="http://schemas.openxmlformats.org/officeDocument/2006/relationships/tags" Target="../tags/tag833.xml"/><Relationship Id="rId3" Type="http://schemas.openxmlformats.org/officeDocument/2006/relationships/tags" Target="../tags/tag834.xml"/><Relationship Id="rId4" Type="http://schemas.openxmlformats.org/officeDocument/2006/relationships/tags" Target="../tags/tag835.xml"/><Relationship Id="rId5" Type="http://schemas.openxmlformats.org/officeDocument/2006/relationships/tags" Target="../tags/tag836.xml"/><Relationship Id="rId6" Type="http://schemas.openxmlformats.org/officeDocument/2006/relationships/tags" Target="../tags/tag837.xml"/><Relationship Id="rId7" Type="http://schemas.openxmlformats.org/officeDocument/2006/relationships/tags" Target="../tags/tag838.xml"/><Relationship Id="rId8" Type="http://schemas.openxmlformats.org/officeDocument/2006/relationships/tags" Target="../tags/tag839.xml"/><Relationship Id="rId9" Type="http://schemas.openxmlformats.org/officeDocument/2006/relationships/tags" Target="../tags/tag840.xml"/><Relationship Id="rId10" Type="http://schemas.openxmlformats.org/officeDocument/2006/relationships/tags" Target="../tags/tag841.xml"/><Relationship Id="rId11" Type="http://schemas.openxmlformats.org/officeDocument/2006/relationships/tags" Target="../tags/tag842.xml"/><Relationship Id="rId12" Type="http://schemas.openxmlformats.org/officeDocument/2006/relationships/tags" Target="../tags/tag843.xml"/><Relationship Id="rId13" Type="http://schemas.openxmlformats.org/officeDocument/2006/relationships/tags" Target="../tags/tag844.xml"/><Relationship Id="rId14" Type="http://schemas.openxmlformats.org/officeDocument/2006/relationships/tags" Target="../tags/tag845.xml"/><Relationship Id="rId15" Type="http://schemas.openxmlformats.org/officeDocument/2006/relationships/tags" Target="../tags/tag846.xml"/><Relationship Id="rId16" Type="http://schemas.openxmlformats.org/officeDocument/2006/relationships/tags" Target="../tags/tag84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tags" Target="../tags/tag852.xml"/><Relationship Id="rId6" Type="http://schemas.openxmlformats.org/officeDocument/2006/relationships/tags" Target="../tags/tag853.xml"/><Relationship Id="rId7" Type="http://schemas.openxmlformats.org/officeDocument/2006/relationships/tags" Target="../tags/tag854.xml"/><Relationship Id="rId8" Type="http://schemas.openxmlformats.org/officeDocument/2006/relationships/tags" Target="../tags/tag855.xml"/><Relationship Id="rId9" Type="http://schemas.openxmlformats.org/officeDocument/2006/relationships/tags" Target="../tags/tag856.xml"/><Relationship Id="rId10" Type="http://schemas.openxmlformats.org/officeDocument/2006/relationships/tags" Target="../tags/tag857.xml"/><Relationship Id="rId11" Type="http://schemas.openxmlformats.org/officeDocument/2006/relationships/tags" Target="../tags/tag858.xml"/><Relationship Id="rId12" Type="http://schemas.openxmlformats.org/officeDocument/2006/relationships/tags" Target="../tags/tag85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60.xml"/><Relationship Id="rId2" Type="http://schemas.openxmlformats.org/officeDocument/2006/relationships/tags" Target="../tags/tag861.xml"/><Relationship Id="rId3" Type="http://schemas.openxmlformats.org/officeDocument/2006/relationships/tags" Target="../tags/tag862.xml"/><Relationship Id="rId4" Type="http://schemas.openxmlformats.org/officeDocument/2006/relationships/tags" Target="../tags/tag86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867.xml"/><Relationship Id="rId2" Type="http://schemas.openxmlformats.org/officeDocument/2006/relationships/tags" Target="../tags/tag868.xml"/><Relationship Id="rId3" Type="http://schemas.openxmlformats.org/officeDocument/2006/relationships/tags" Target="../tags/tag869.xml"/><Relationship Id="rId4" Type="http://schemas.openxmlformats.org/officeDocument/2006/relationships/tags" Target="../tags/tag870.xml"/><Relationship Id="rId5" Type="http://schemas.openxmlformats.org/officeDocument/2006/relationships/tags" Target="../tags/tag871.xml"/><Relationship Id="rId6" Type="http://schemas.openxmlformats.org/officeDocument/2006/relationships/tags" Target="../tags/tag872.xml"/><Relationship Id="rId7" Type="http://schemas.openxmlformats.org/officeDocument/2006/relationships/tags" Target="../tags/tag873.xml"/><Relationship Id="rId8" Type="http://schemas.openxmlformats.org/officeDocument/2006/relationships/tags" Target="../tags/tag874.xml"/><Relationship Id="rId9" Type="http://schemas.openxmlformats.org/officeDocument/2006/relationships/tags" Target="../tags/tag875.xml"/><Relationship Id="rId10" Type="http://schemas.openxmlformats.org/officeDocument/2006/relationships/tags" Target="../tags/tag876.xml"/><Relationship Id="rId11" Type="http://schemas.openxmlformats.org/officeDocument/2006/relationships/tags" Target="../tags/tag877.xml"/><Relationship Id="rId12" Type="http://schemas.openxmlformats.org/officeDocument/2006/relationships/tags" Target="../tags/tag87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tags" Target="../tags/tag882.xml"/><Relationship Id="rId5" Type="http://schemas.openxmlformats.org/officeDocument/2006/relationships/tags" Target="../tags/tag883.xml"/><Relationship Id="rId6" Type="http://schemas.openxmlformats.org/officeDocument/2006/relationships/tags" Target="../tags/tag884.xml"/><Relationship Id="rId7" Type="http://schemas.openxmlformats.org/officeDocument/2006/relationships/tags" Target="../tags/tag885.xml"/><Relationship Id="rId8" Type="http://schemas.openxmlformats.org/officeDocument/2006/relationships/tags" Target="../tags/tag886.xml"/><Relationship Id="rId9" Type="http://schemas.openxmlformats.org/officeDocument/2006/relationships/tags" Target="../tags/tag887.xml"/><Relationship Id="rId10" Type="http://schemas.openxmlformats.org/officeDocument/2006/relationships/tags" Target="../tags/tag888.xml"/><Relationship Id="rId11" Type="http://schemas.openxmlformats.org/officeDocument/2006/relationships/tags" Target="../tags/tag889.xml"/><Relationship Id="rId12" Type="http://schemas.openxmlformats.org/officeDocument/2006/relationships/tags" Target="../tags/tag89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891.xml"/><Relationship Id="rId2" Type="http://schemas.openxmlformats.org/officeDocument/2006/relationships/tags" Target="../tags/tag892.xml"/><Relationship Id="rId3" Type="http://schemas.openxmlformats.org/officeDocument/2006/relationships/tags" Target="../tags/tag893.xml"/><Relationship Id="rId4" Type="http://schemas.openxmlformats.org/officeDocument/2006/relationships/tags" Target="../tags/tag894.xml"/><Relationship Id="rId5" Type="http://schemas.openxmlformats.org/officeDocument/2006/relationships/tags" Target="../tags/tag895.xml"/><Relationship Id="rId6" Type="http://schemas.openxmlformats.org/officeDocument/2006/relationships/tags" Target="../tags/tag896.xml"/><Relationship Id="rId7" Type="http://schemas.openxmlformats.org/officeDocument/2006/relationships/tags" Target="../tags/tag897.xml"/><Relationship Id="rId8" Type="http://schemas.openxmlformats.org/officeDocument/2006/relationships/tags" Target="../tags/tag898.xml"/><Relationship Id="rId9" Type="http://schemas.openxmlformats.org/officeDocument/2006/relationships/tags" Target="../tags/tag899.xml"/><Relationship Id="rId10" Type="http://schemas.openxmlformats.org/officeDocument/2006/relationships/tags" Target="../tags/tag900.xml"/><Relationship Id="rId11" Type="http://schemas.openxmlformats.org/officeDocument/2006/relationships/tags" Target="../tags/tag901.xml"/><Relationship Id="rId12" Type="http://schemas.openxmlformats.org/officeDocument/2006/relationships/tags" Target="../tags/tag90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03.xml"/><Relationship Id="rId2" Type="http://schemas.openxmlformats.org/officeDocument/2006/relationships/tags" Target="../tags/tag904.xml"/><Relationship Id="rId3" Type="http://schemas.openxmlformats.org/officeDocument/2006/relationships/tags" Target="../tags/tag90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906.xml"/><Relationship Id="rId2" Type="http://schemas.openxmlformats.org/officeDocument/2006/relationships/tags" Target="../tags/tag907.xml"/><Relationship Id="rId3" Type="http://schemas.openxmlformats.org/officeDocument/2006/relationships/tags" Target="../tags/tag908.xml"/><Relationship Id="rId4" Type="http://schemas.openxmlformats.org/officeDocument/2006/relationships/tags" Target="../tags/tag909.xml"/><Relationship Id="rId5" Type="http://schemas.openxmlformats.org/officeDocument/2006/relationships/tags" Target="../tags/tag910.xml"/><Relationship Id="rId6" Type="http://schemas.openxmlformats.org/officeDocument/2006/relationships/tags" Target="../tags/tag911.xml"/><Relationship Id="rId7" Type="http://schemas.openxmlformats.org/officeDocument/2006/relationships/tags" Target="../tags/tag912.xml"/><Relationship Id="rId8" Type="http://schemas.openxmlformats.org/officeDocument/2006/relationships/tags" Target="../tags/tag913.xml"/><Relationship Id="rId9" Type="http://schemas.openxmlformats.org/officeDocument/2006/relationships/tags" Target="../tags/tag914.xml"/><Relationship Id="rId10" Type="http://schemas.openxmlformats.org/officeDocument/2006/relationships/tags" Target="../tags/tag915.xml"/><Relationship Id="rId11" Type="http://schemas.openxmlformats.org/officeDocument/2006/relationships/tags" Target="../tags/tag916.xml"/><Relationship Id="rId12" Type="http://schemas.openxmlformats.org/officeDocument/2006/relationships/tags" Target="../tags/tag91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18.xml"/><Relationship Id="rId2" Type="http://schemas.openxmlformats.org/officeDocument/2006/relationships/tags" Target="../tags/tag919.xml"/><Relationship Id="rId3" Type="http://schemas.openxmlformats.org/officeDocument/2006/relationships/tags" Target="../tags/tag920.xml"/><Relationship Id="rId4" Type="http://schemas.openxmlformats.org/officeDocument/2006/relationships/tags" Target="../tags/tag921.xml"/><Relationship Id="rId5" Type="http://schemas.openxmlformats.org/officeDocument/2006/relationships/tags" Target="../tags/tag922.xml"/><Relationship Id="rId6" Type="http://schemas.openxmlformats.org/officeDocument/2006/relationships/tags" Target="../tags/tag923.xml"/><Relationship Id="rId7" Type="http://schemas.openxmlformats.org/officeDocument/2006/relationships/tags" Target="../tags/tag924.xml"/><Relationship Id="rId8" Type="http://schemas.openxmlformats.org/officeDocument/2006/relationships/tags" Target="../tags/tag925.xml"/><Relationship Id="rId9" Type="http://schemas.openxmlformats.org/officeDocument/2006/relationships/tags" Target="../tags/tag926.xml"/><Relationship Id="rId10" Type="http://schemas.openxmlformats.org/officeDocument/2006/relationships/tags" Target="../tags/tag927.xml"/><Relationship Id="rId11" Type="http://schemas.openxmlformats.org/officeDocument/2006/relationships/tags" Target="../tags/tag928.xml"/><Relationship Id="rId12" Type="http://schemas.openxmlformats.org/officeDocument/2006/relationships/tags" Target="../tags/tag929.xml"/><Relationship Id="rId13" Type="http://schemas.openxmlformats.org/officeDocument/2006/relationships/tags" Target="../tags/tag930.xml"/><Relationship Id="rId14" Type="http://schemas.openxmlformats.org/officeDocument/2006/relationships/tags" Target="../tags/tag931.xml"/><Relationship Id="rId15" Type="http://schemas.openxmlformats.org/officeDocument/2006/relationships/tags" Target="../tags/tag932.xml"/><Relationship Id="rId16"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33.xml"/><Relationship Id="rId2" Type="http://schemas.openxmlformats.org/officeDocument/2006/relationships/tags" Target="../tags/tag934.xml"/><Relationship Id="rId3" Type="http://schemas.openxmlformats.org/officeDocument/2006/relationships/tags" Target="../tags/tag93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2024年市场调研行业工作总结及展望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2024年市场调研行业工作总结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市场调研行业发展趋势分析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市场调研行业未来展望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市场调研行业政策环境分析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市场调研行业概述</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行业定义与发展历程</a:t>
            </a:r>
            <a:endParaRPr altLang="en-US" lang="zh-CN"/>
          </a:p>
        </p:txBody>
      </p:sp>
      <p:sp>
        <p:nvSpPr>
          <p:cNvPr id="105175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市场调研行业的定义和范围</a:t>
            </a:r>
            <a:endParaRPr altLang="en-US" dirty="0" sz="1200" lang="zh-CN" spc="150">
              <a:solidFill>
                <a:schemeClr val="tx1">
                  <a:lumMod val="65000"/>
                  <a:lumOff val="35000"/>
                </a:schemeClr>
              </a:solidFill>
              <a:latin typeface="+mn-ea"/>
              <a:sym typeface="+mn-ea"/>
            </a:endParaRPr>
          </a:p>
        </p:txBody>
      </p:sp>
      <p:sp>
        <p:nvSpPr>
          <p:cNvPr id="105175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市场调研行业的发展历程和历史背景</a:t>
            </a:r>
            <a:endParaRPr altLang="en-US" dirty="0" sz="1200" lang="zh-CN" spc="150">
              <a:solidFill>
                <a:schemeClr val="tx1">
                  <a:lumMod val="65000"/>
                  <a:lumOff val="35000"/>
                </a:schemeClr>
              </a:solidFill>
              <a:latin typeface="+mn-ea"/>
              <a:sym typeface="+mn-ea"/>
            </a:endParaRPr>
          </a:p>
        </p:txBody>
      </p:sp>
      <p:sp>
        <p:nvSpPr>
          <p:cNvPr id="105175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市场调研行业在经济发展中的作用和意义</a:t>
            </a:r>
            <a:endParaRPr altLang="en-US" dirty="0" sz="1200" lang="zh-CN" spc="150">
              <a:solidFill>
                <a:schemeClr val="tx1">
                  <a:lumMod val="65000"/>
                  <a:lumOff val="35000"/>
                </a:schemeClr>
              </a:solidFill>
              <a:latin typeface="+mn-ea"/>
              <a:sym typeface="+mn-ea"/>
            </a:endParaRPr>
          </a:p>
        </p:txBody>
      </p:sp>
      <p:sp>
        <p:nvSpPr>
          <p:cNvPr id="105175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市场调研行业的现状和未来发展趋势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44" name="标题 2"/>
          <p:cNvSpPr>
            <a:spLocks noGrp="1"/>
          </p:cNvSpPr>
          <p:nvPr>
            <p:ph type="title" idx="44"/>
          </p:nvPr>
        </p:nvSpPr>
        <p:spPr/>
        <p:txBody>
          <a:bodyPr/>
          <a:p>
            <a:r>
              <a:rPr altLang="en-US" lang="zh-CN"/>
              <a:t>市场规模与增长趋势</a:t>
            </a:r>
            <a:endParaRPr altLang="en-US" lang="zh-CN"/>
          </a:p>
        </p:txBody>
      </p:sp>
      <p:sp>
        <p:nvSpPr>
          <p:cNvPr id="105204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4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205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市场规模：全球市场调研行业规模庞大，涉及多个领域和行业</a:t>
            </a:r>
            <a:endParaRPr altLang="en-US" dirty="0" sz="2000" lang="zh-CN" spc="200">
              <a:solidFill>
                <a:schemeClr val="tx1">
                  <a:lumMod val="85000"/>
                  <a:lumOff val="15000"/>
                </a:schemeClr>
              </a:solidFill>
              <a:latin typeface="+mn-ea"/>
              <a:sym typeface="+mn-ea"/>
            </a:endParaRPr>
          </a:p>
        </p:txBody>
      </p:sp>
      <p:sp>
        <p:nvSpPr>
          <p:cNvPr id="105205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5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05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增长趋势：随着数字化和互联网的快速发展，市场调研行业呈现出快速增长的趋势</a:t>
            </a:r>
            <a:endParaRPr altLang="en-US" dirty="0" sz="2000" lang="zh-CN" spc="200">
              <a:solidFill>
                <a:schemeClr val="tx1">
                  <a:lumMod val="85000"/>
                  <a:lumOff val="15000"/>
                </a:schemeClr>
              </a:solidFill>
              <a:latin typeface="+mn-ea"/>
              <a:sym typeface="+mn-ea"/>
            </a:endParaRPr>
          </a:p>
        </p:txBody>
      </p:sp>
      <p:sp>
        <p:nvSpPr>
          <p:cNvPr id="105205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6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06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影响因素：政策法规、技术创新、市场需求等因素对市场调研行业的发展产生重要影响</a:t>
            </a:r>
            <a:endParaRPr altLang="en-US" dirty="0" sz="2000" lang="zh-CN" spc="200">
              <a:solidFill>
                <a:schemeClr val="tx1">
                  <a:lumMod val="85000"/>
                  <a:lumOff val="15000"/>
                </a:schemeClr>
              </a:solidFill>
              <a:latin typeface="+mn-ea"/>
              <a:sym typeface="+mn-ea"/>
            </a:endParaRPr>
          </a:p>
        </p:txBody>
      </p:sp>
      <p:sp>
        <p:nvSpPr>
          <p:cNvPr id="105206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6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06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未来展望：市场调研行业将继续保持快速增长，未来将更加注重数据挖掘和分析能力，同时加强与其他行业的融合与合作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54" name="内容占位符 1"/>
          <p:cNvSpPr>
            <a:spLocks noGrp="1"/>
          </p:cNvSpPr>
          <p:nvPr>
            <p:ph idx="45"/>
          </p:nvPr>
        </p:nvSpPr>
        <p:spPr/>
        <p:txBody>
          <a:bodyPr>
            <a:normAutofit fontScale="90000" lnSpcReduction="10000"/>
          </a:bodyPr>
          <a:p>
            <a:r>
              <a:rPr altLang="en-US" lang="zh-CN"/>
              <a:t>主要参与者：市场调研公司、咨询公司、数据分析公司等</a:t>
            </a:r>
            <a:endParaRPr altLang="en-US" lang="zh-CN"/>
          </a:p>
          <a:p>
            <a:r>
              <a:rPr altLang="en-US" lang="zh-CN"/>
              <a:t>竞争格局：市场调研行业存在激烈的竞争，主要参与者通过提供高质量的调研报告和咨询服务来争夺市场份额  我正在写一份主题为“2024年市场调研行业工作总结及展望”的PPT,现在准备介绍“市场调研行业概述”,请帮我生成“市场调研行业的发展历程”为标题的内容 市场调研行业的发展历程</a:t>
            </a:r>
            <a:endParaRPr altLang="en-US" lang="zh-CN"/>
          </a:p>
          <a:p>
            <a:pPr lvl="1"/>
            <a:r>
              <a:rPr altLang="en-US" lang="zh-CN"/>
              <a:t>我正在写一份主题为“2024年市场调研行业工作总结及展望”的PPT,现在准备介绍“市场调研行业概述”,请帮我生成“市场调研行业的发展历程”为标题的内容</a:t>
            </a:r>
            <a:endParaRPr altLang="en-US" lang="zh-CN"/>
          </a:p>
          <a:p>
            <a:pPr lvl="1"/>
            <a:r>
              <a:rPr altLang="en-US" lang="zh-CN"/>
              <a:t>市场调研行业的发展历程</a:t>
            </a:r>
            <a:endParaRPr altLang="en-US" lang="zh-CN"/>
          </a:p>
          <a:p>
            <a:r>
              <a:rPr altLang="en-US" lang="zh-CN"/>
              <a:t>早期发展：市场调研行业起源于20世纪初，当时主要用于了解消费者需求和市场趋势</a:t>
            </a:r>
            <a:endParaRPr altLang="en-US" lang="zh-CN"/>
          </a:p>
          <a:p>
            <a:r>
              <a:rPr altLang="en-US" lang="zh-CN"/>
              <a:t>快速发展：随着市场竞争的加剧和消费者需求的多样化，市场调研行业迅速发展，成为企业决策的重要依据</a:t>
            </a:r>
            <a:endParaRPr altLang="en-US" lang="zh-CN"/>
          </a:p>
          <a:p>
            <a:r>
              <a:rPr altLang="en-US" lang="zh-CN"/>
              <a:t>数字化转型：近年来，随着大数据和人工智能技术的广泛应用，市场调研行业正经历数字化转型，提高数据收集和分析的效率</a:t>
            </a:r>
            <a:endParaRPr altLang="en-US" lang="zh-CN"/>
          </a:p>
          <a:p>
            <a:r>
              <a:rPr altLang="en-US" lang="zh-CN"/>
              <a:t>未来展望：随着技术的不断进步和市场需求的不断变化，市场调研行业将继续发展壮大，为企业提供更加精准的市场分析和决策支持</a:t>
            </a:r>
            <a:endParaRPr altLang="en-US" lang="zh-CN"/>
          </a:p>
        </p:txBody>
      </p:sp>
      <p:sp>
        <p:nvSpPr>
          <p:cNvPr id="1052356" name="标题 2"/>
          <p:cNvSpPr>
            <a:spLocks noGrp="1"/>
          </p:cNvSpPr>
          <p:nvPr>
            <p:ph type="title" idx="44"/>
          </p:nvPr>
        </p:nvSpPr>
        <p:spPr/>
        <p:txBody>
          <a:bodyPr/>
          <a:p>
            <a:r>
              <a:rPr altLang="en-US" lang="zh-CN"/>
              <a:t>主要参与者与竞争格局</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42" name="标题 1"/>
          <p:cNvSpPr>
            <a:spLocks noGrp="1"/>
          </p:cNvSpPr>
          <p:nvPr>
            <p:ph type="title" idx="2"/>
            <p:custDataLst>
              <p:tags r:id="rId1"/>
            </p:custDataLst>
          </p:nvPr>
        </p:nvSpPr>
        <p:spPr/>
        <p:txBody>
          <a:bodyPr/>
          <a:p>
            <a:r>
              <a:rPr altLang="en-US" lang="zh-CN"/>
              <a:t>2024年市场调研行业工作总结</a:t>
            </a:r>
            <a:endParaRPr altLang="en-US" lang="zh-CN"/>
          </a:p>
        </p:txBody>
      </p:sp>
      <p:sp>
        <p:nvSpPr>
          <p:cNvPr id="105264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82" name="标题 2"/>
          <p:cNvSpPr>
            <a:spLocks noGrp="1"/>
          </p:cNvSpPr>
          <p:nvPr>
            <p:ph type="title" idx="44"/>
          </p:nvPr>
        </p:nvSpPr>
        <p:spPr/>
        <p:txBody>
          <a:bodyPr/>
          <a:p>
            <a:r>
              <a:rPr altLang="en-US" lang="zh-CN"/>
              <a:t>工作成果与亮点</a:t>
            </a:r>
            <a:endParaRPr altLang="en-US" lang="zh-CN"/>
          </a:p>
        </p:txBody>
      </p:sp>
      <p:sp>
        <p:nvSpPr>
          <p:cNvPr id="105338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8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成功完成多个市场调研项目</a:t>
            </a:r>
            <a:endParaRPr altLang="en-US" dirty="0" sz="2000" lang="zh-CN" spc="150">
              <a:solidFill>
                <a:schemeClr val="tx1">
                  <a:lumMod val="85000"/>
                  <a:lumOff val="15000"/>
                </a:schemeClr>
              </a:solidFill>
              <a:latin typeface="+mn-ea"/>
              <a:sym typeface="+mn-ea"/>
            </a:endParaRPr>
          </a:p>
        </p:txBody>
      </p:sp>
      <p:sp>
        <p:nvSpPr>
          <p:cNvPr id="105339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9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9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提高了市场调研效率和准确性</a:t>
            </a:r>
            <a:endParaRPr altLang="en-US" dirty="0" sz="2000" lang="zh-CN" spc="150">
              <a:solidFill>
                <a:schemeClr val="tx1">
                  <a:lumMod val="85000"/>
                  <a:lumOff val="15000"/>
                </a:schemeClr>
              </a:solidFill>
              <a:latin typeface="+mn-ea"/>
              <a:sym typeface="+mn-ea"/>
            </a:endParaRPr>
          </a:p>
        </p:txBody>
      </p:sp>
      <p:sp>
        <p:nvSpPr>
          <p:cNvPr id="105339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9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0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拓展了市场调研领域和客户群体</a:t>
            </a:r>
            <a:endParaRPr altLang="en-US" dirty="0" sz="2000" lang="zh-CN" spc="150">
              <a:solidFill>
                <a:schemeClr val="tx1">
                  <a:lumMod val="85000"/>
                  <a:lumOff val="15000"/>
                </a:schemeClr>
              </a:solidFill>
              <a:latin typeface="+mn-ea"/>
              <a:sym typeface="+mn-ea"/>
            </a:endParaRPr>
          </a:p>
        </p:txBody>
      </p:sp>
      <p:sp>
        <p:nvSpPr>
          <p:cNvPr id="105340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0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0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获得了客户的高度认可和好评</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92" name="标题 2"/>
          <p:cNvSpPr>
            <a:spLocks noGrp="1"/>
          </p:cNvSpPr>
          <p:nvPr>
            <p:ph type="title" idx="44"/>
          </p:nvPr>
        </p:nvSpPr>
        <p:spPr/>
        <p:txBody>
          <a:bodyPr/>
          <a:p>
            <a:r>
              <a:rPr altLang="en-US" lang="zh-CN"/>
              <a:t>面临的挑战与困难</a:t>
            </a:r>
            <a:endParaRPr altLang="en-US" lang="zh-CN"/>
          </a:p>
        </p:txBody>
      </p:sp>
      <p:sp>
        <p:nvSpPr>
          <p:cNvPr id="105369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9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9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数据收集难度大：市场竞争激烈，数据收集难度增加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数据分析能力不足：缺乏专业的数据分析人才</a:t>
            </a:r>
            <a:endParaRPr dirty="0" sz="2000" err="1">
              <a:solidFill>
                <a:schemeClr val="tx1">
                  <a:lumMod val="75000"/>
                  <a:lumOff val="25000"/>
                </a:schemeClr>
              </a:solidFill>
              <a:latin typeface="+mn-ea"/>
              <a:ea typeface="+mn-ea"/>
              <a:cs typeface="+mn-ea"/>
              <a:sym typeface="+mn-lt"/>
            </a:endParaRPr>
          </a:p>
        </p:txBody>
      </p:sp>
      <p:sp>
        <p:nvSpPr>
          <p:cNvPr id="105371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1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1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72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法律法规限制：市场调研行业受到相关法律法规的限制</a:t>
            </a:r>
            <a:endParaRPr dirty="0" sz="2000" err="1">
              <a:solidFill>
                <a:schemeClr val="tx1">
                  <a:lumMod val="75000"/>
                  <a:lumOff val="25000"/>
                </a:schemeClr>
              </a:solidFill>
              <a:latin typeface="+mn-ea"/>
              <a:ea typeface="+mn-ea"/>
              <a:cs typeface="+mn-ea"/>
              <a:sym typeface="+mn-lt"/>
            </a:endParaRPr>
          </a:p>
        </p:txBody>
      </p:sp>
      <p:sp>
        <p:nvSpPr>
          <p:cNvPr id="10537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调研方法需要改进：传统的调研方法已经无法满足市场需求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18" name="标题 2"/>
          <p:cNvSpPr>
            <a:spLocks noGrp="1"/>
          </p:cNvSpPr>
          <p:nvPr>
            <p:ph type="title" idx="44"/>
          </p:nvPr>
        </p:nvSpPr>
        <p:spPr/>
        <p:txBody>
          <a:bodyPr/>
          <a:p>
            <a:r>
              <a:rPr altLang="en-US" lang="zh-CN"/>
              <a:t>解决方案与经验教训</a:t>
            </a:r>
            <a:endParaRPr altLang="en-US" lang="zh-CN"/>
          </a:p>
        </p:txBody>
      </p:sp>
      <p:sp>
        <p:nvSpPr>
          <p:cNvPr id="1054020" name="椭圆 21"/>
          <p:cNvSpPr/>
          <p:nvPr>
            <p:custDataLst>
              <p:tags r:id="rId1"/>
            </p:custDataLst>
          </p:nvPr>
        </p:nvSpPr>
        <p:spPr>
          <a:xfrm>
            <a:off x="613530" y="2084889"/>
            <a:ext cx="770470" cy="770470"/>
          </a:xfrm>
          <a:prstGeom prst="ellipse"/>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54022" name="椭圆 22"/>
          <p:cNvSpPr/>
          <p:nvPr>
            <p:custDataLst>
              <p:tags r:id="rId2"/>
            </p:custDataLst>
          </p:nvPr>
        </p:nvSpPr>
        <p:spPr>
          <a:xfrm>
            <a:off x="613530" y="4472218"/>
            <a:ext cx="770470" cy="770470"/>
          </a:xfrm>
          <a:prstGeom prst="ellipse"/>
          <a:solidFill>
            <a:schemeClr val="accent2"/>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cxnSp>
        <p:nvCxnSpPr>
          <p:cNvPr id="3145729" name="直接连接符 24"/>
          <p:cNvCxnSpPr>
            <a:cxnSpLocks/>
          </p:cNvCxnSpPr>
          <p:nvPr>
            <p:custDataLst>
              <p:tags r:id="rId3"/>
            </p:custDataLst>
          </p:nvPr>
        </p:nvCxnSpPr>
        <p:spPr>
          <a:xfrm>
            <a:off x="999278" y="3021559"/>
            <a:ext cx="0" cy="128548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
        <p:nvSpPr>
          <p:cNvPr id="1054024" name="文本框 34"/>
          <p:cNvSpPr txBox="1"/>
          <p:nvPr>
            <p:custDataLst>
              <p:tags r:id="rId4"/>
            </p:custDataLst>
          </p:nvPr>
        </p:nvSpPr>
        <p:spPr>
          <a:xfrm>
            <a:off x="608400" y="2194663"/>
            <a:ext cx="781756" cy="526300"/>
          </a:xfrm>
          <a:prstGeom prst="rect"/>
          <a:noFill/>
        </p:spPr>
        <p:txBody>
          <a:bodyPr anchor="ctr" anchorCtr="0" rtlCol="0" wrap="square">
            <a:normAutofit/>
          </a:bodyPr>
          <a:p>
            <a:pPr algn="ctr"/>
            <a:r>
              <a:rPr altLang="zh-CN" b="1" dirty="0" lang="en-US">
                <a:solidFill>
                  <a:srgbClr val="FFFFFF"/>
                </a:solidFill>
                <a:latin typeface="+mj-lt"/>
                <a:ea typeface="微软雅黑" panose="020B0503020204020204" pitchFamily="34" charset="-122"/>
                <a:cs typeface="+mj-lt"/>
              </a:rPr>
              <a:t>01</a:t>
            </a:r>
            <a:endParaRPr altLang="zh-CN" b="1" dirty="0" lang="en-US">
              <a:solidFill>
                <a:srgbClr val="FFFFFF"/>
              </a:solidFill>
              <a:latin typeface="+mj-lt"/>
              <a:ea typeface="微软雅黑" panose="020B0503020204020204" pitchFamily="34" charset="-122"/>
              <a:cs typeface="+mj-lt"/>
            </a:endParaRPr>
          </a:p>
        </p:txBody>
      </p:sp>
      <p:sp>
        <p:nvSpPr>
          <p:cNvPr id="1054026" name="文本框 35"/>
          <p:cNvSpPr txBox="1"/>
          <p:nvPr>
            <p:custDataLst>
              <p:tags r:id="rId5"/>
            </p:custDataLst>
          </p:nvPr>
        </p:nvSpPr>
        <p:spPr>
          <a:xfrm>
            <a:off x="608400" y="4597381"/>
            <a:ext cx="781756" cy="526300"/>
          </a:xfrm>
          <a:prstGeom prst="rect"/>
          <a:noFill/>
        </p:spPr>
        <p:txBody>
          <a:bodyPr anchor="ctr" anchorCtr="0" rtlCol="0" wrap="square">
            <a:normAutofit/>
          </a:bodyPr>
          <a:p>
            <a:pPr algn="ctr"/>
            <a:r>
              <a:rPr altLang="zh-CN" b="1" dirty="0" lang="en-US">
                <a:solidFill>
                  <a:srgbClr val="FFFFFF"/>
                </a:solidFill>
                <a:latin typeface="+mj-lt"/>
                <a:ea typeface="微软雅黑" panose="020B0503020204020204" pitchFamily="34" charset="-122"/>
                <a:cs typeface="+mj-lt"/>
              </a:rPr>
              <a:t>02</a:t>
            </a:r>
            <a:endParaRPr altLang="zh-CN" b="1" dirty="0" lang="en-US">
              <a:solidFill>
                <a:srgbClr val="FFFFFF"/>
              </a:solidFill>
              <a:latin typeface="+mj-lt"/>
              <a:ea typeface="微软雅黑" panose="020B0503020204020204" pitchFamily="34" charset="-122"/>
              <a:cs typeface="+mj-lt"/>
            </a:endParaRPr>
          </a:p>
        </p:txBody>
      </p:sp>
      <p:sp>
        <p:nvSpPr>
          <p:cNvPr id="1054028" name="矩形 19"/>
          <p:cNvSpPr/>
          <p:nvPr>
            <p:custDataLst>
              <p:tags r:id="rId6"/>
            </p:custDataLst>
          </p:nvPr>
        </p:nvSpPr>
        <p:spPr bwMode="auto">
          <a:xfrm>
            <a:off x="2003659" y="1787370"/>
            <a:ext cx="9573941" cy="616581"/>
          </a:xfrm>
          <a:prstGeom prst="rect"/>
          <a:noFill/>
          <a:ln>
            <a:noFill/>
          </a:ln>
        </p:spPr>
        <p:txBody>
          <a:bodyPr anchor="b" anchorCtr="0" bIns="0" lIns="90170" rIns="90170" rtlCol="0" tIns="46990" wrap="square">
            <a:normAutofit/>
          </a:bodyPr>
          <a:p>
            <a:pPr algn="l" lvl="0">
              <a:buClrTx/>
              <a:buSzTx/>
              <a:buFontTx/>
            </a:pPr>
            <a:r>
              <a:rPr altLang="en-US" b="1" sz="1600"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解决方案：针对市场调研行业中的问题，提出具体的解决方案和措施，如采用新的调研方法、优化数据分析流程等。</a:t>
            </a:r>
            <a:endParaRPr altLang="en-US" b="1" sz="1600"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54030" name="文本框 26"/>
          <p:cNvSpPr txBox="1"/>
          <p:nvPr>
            <p:custDataLst>
              <p:tags r:id="rId7"/>
            </p:custDataLst>
          </p:nvPr>
        </p:nvSpPr>
        <p:spPr>
          <a:xfrm>
            <a:off x="2003659" y="2404978"/>
            <a:ext cx="9573941" cy="1161348"/>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单击此处添加文本具体内容，简明扼要地阐述您的观点。根据需要可酌情增减文字，以便观者准确地理解您传达的思想</a:t>
            </a:r>
            <a:endParaRPr altLang="en-US" dirty="0" sz="1200" lang="zh-CN" spc="130">
              <a:ln>
                <a:noFill/>
                <a:prstDash val="sysDot"/>
              </a:ln>
              <a:sym typeface="+mn-ea"/>
            </a:endParaRPr>
          </a:p>
        </p:txBody>
      </p:sp>
      <p:sp>
        <p:nvSpPr>
          <p:cNvPr id="1054032" name="矩形 29"/>
          <p:cNvSpPr/>
          <p:nvPr>
            <p:custDataLst>
              <p:tags r:id="rId8"/>
            </p:custDataLst>
          </p:nvPr>
        </p:nvSpPr>
        <p:spPr bwMode="auto">
          <a:xfrm>
            <a:off x="2003659" y="4174700"/>
            <a:ext cx="9573941" cy="616581"/>
          </a:xfrm>
          <a:prstGeom prst="rect"/>
          <a:noFill/>
          <a:ln>
            <a:noFill/>
          </a:ln>
        </p:spPr>
        <p:txBody>
          <a:bodyPr anchor="b" anchorCtr="0" bIns="0" lIns="90170" rIns="90170" rtlCol="0" tIns="46990" wrap="square">
            <a:normAutofit fontScale="95556"/>
          </a:bodyPr>
          <a:p>
            <a:pPr algn="l" lvl="0">
              <a:buClrTx/>
              <a:buSzTx/>
              <a:buFontTx/>
            </a:pPr>
            <a:r>
              <a:rPr altLang="en-US" b="1"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经验教训：总结在市场调研行业中的经验教训，如如何提高调研效率、避免数据误差等，为未来的工作提供参考和借鉴。  以上内容仅供参考，具体内容可以根据您的需求进行调整优化。</a:t>
            </a:r>
            <a:endParaRPr altLang="en-US" b="1"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54034" name="文本框 31"/>
          <p:cNvSpPr txBox="1"/>
          <p:nvPr>
            <p:custDataLst>
              <p:tags r:id="rId9"/>
            </p:custDataLst>
          </p:nvPr>
        </p:nvSpPr>
        <p:spPr>
          <a:xfrm>
            <a:off x="2003659" y="4791281"/>
            <a:ext cx="9572915" cy="1161348"/>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以上内容仅供参考，具体内容可以根据您的需求进行调整优化。</a:t>
            </a:r>
            <a:endParaRPr altLang="en-US" dirty="0" sz="1200" lang="zh-CN" spc="130">
              <a:ln>
                <a:noFill/>
                <a:prstDash val="sysDot"/>
              </a:ln>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20" name="标题 1"/>
          <p:cNvSpPr>
            <a:spLocks noGrp="1"/>
          </p:cNvSpPr>
          <p:nvPr>
            <p:ph type="title" idx="2"/>
            <p:custDataLst>
              <p:tags r:id="rId1"/>
            </p:custDataLst>
          </p:nvPr>
        </p:nvSpPr>
        <p:spPr/>
        <p:txBody>
          <a:bodyPr/>
          <a:p>
            <a:r>
              <a:rPr altLang="en-US" lang="zh-CN"/>
              <a:t>市场调研行业发展趋势分析</a:t>
            </a:r>
            <a:endParaRPr altLang="en-US" lang="zh-CN"/>
          </a:p>
        </p:txBody>
      </p:sp>
      <p:sp>
        <p:nvSpPr>
          <p:cNvPr id="105432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60" name="标题 2"/>
          <p:cNvSpPr>
            <a:spLocks noGrp="1"/>
          </p:cNvSpPr>
          <p:nvPr>
            <p:ph type="title" idx="44"/>
          </p:nvPr>
        </p:nvSpPr>
        <p:spPr/>
        <p:txBody>
          <a:bodyPr/>
          <a:p>
            <a:r>
              <a:rPr altLang="en-US" lang="zh-CN"/>
              <a:t>技术创新与数字化转型</a:t>
            </a:r>
            <a:endParaRPr altLang="en-US" lang="zh-CN"/>
          </a:p>
        </p:txBody>
      </p:sp>
      <p:sp>
        <p:nvSpPr>
          <p:cNvPr id="10550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人工智能、大数据等技术在市场调研中的应用</a:t>
            </a:r>
            <a:endParaRPr altLang="zh-CN" dirty="0" lang="en-US">
              <a:solidFill>
                <a:schemeClr val="dk1">
                  <a:lumMod val="80000"/>
                  <a:lumOff val="20000"/>
                </a:schemeClr>
              </a:solidFill>
              <a:latin typeface="+mn-ea"/>
              <a:sym typeface="+mn-ea"/>
            </a:endParaRPr>
          </a:p>
        </p:txBody>
      </p:sp>
      <p:sp>
        <p:nvSpPr>
          <p:cNvPr id="10550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技术创新推动市场调研行业变革</a:t>
            </a:r>
            <a:endParaRPr altLang="en-US" dirty="0" lang="zh-CN">
              <a:solidFill>
                <a:schemeClr val="dk1">
                  <a:lumMod val="80000"/>
                  <a:lumOff val="20000"/>
                </a:schemeClr>
              </a:solidFill>
              <a:latin typeface="+mn-ea"/>
              <a:sym typeface="+mn-ea"/>
            </a:endParaRPr>
          </a:p>
        </p:txBody>
      </p:sp>
      <p:sp>
        <p:nvSpPr>
          <p:cNvPr id="10550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数字化转型提升市场调研效率与准确性</a:t>
            </a:r>
            <a:endParaRPr altLang="en-US" dirty="0" lang="zh-CN">
              <a:solidFill>
                <a:schemeClr val="dk1">
                  <a:lumMod val="80000"/>
                  <a:lumOff val="20000"/>
                </a:schemeClr>
              </a:solidFill>
              <a:latin typeface="+mn-ea"/>
              <a:sym typeface="+mn-ea"/>
            </a:endParaRPr>
          </a:p>
        </p:txBody>
      </p:sp>
      <p:sp>
        <p:nvSpPr>
          <p:cNvPr id="10550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未来市场调研行业的技术创新与数字化转型趋势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78" name="标题 2"/>
          <p:cNvSpPr>
            <a:spLocks noGrp="1"/>
          </p:cNvSpPr>
          <p:nvPr>
            <p:ph type="title" idx="44"/>
          </p:nvPr>
        </p:nvSpPr>
        <p:spPr/>
        <p:txBody>
          <a:bodyPr/>
          <a:p>
            <a:r>
              <a:rPr altLang="en-US" lang="zh-CN"/>
              <a:t>客户需求变化与市场细分</a:t>
            </a:r>
            <a:endParaRPr altLang="en-US" lang="zh-CN"/>
          </a:p>
        </p:txBody>
      </p:sp>
      <p:sp>
        <p:nvSpPr>
          <p:cNvPr id="105538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客户需求变化：随着消费者需求不断升级，市场调研行业需要更加关注消费者需求的变化，包括个性化、定制化、便捷化等方面的需求。</a:t>
            </a:r>
            <a:endParaRPr altLang="en-US" dirty="0" sz="1200" lang="zh-CN" spc="150">
              <a:solidFill>
                <a:schemeClr val="tx1">
                  <a:lumMod val="65000"/>
                  <a:lumOff val="35000"/>
                </a:schemeClr>
              </a:solidFill>
              <a:latin typeface="+mn-ea"/>
              <a:sym typeface="+mn-ea"/>
            </a:endParaRPr>
          </a:p>
        </p:txBody>
      </p:sp>
      <p:sp>
        <p:nvSpPr>
          <p:cNvPr id="105538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市场细分：市场调研行业需要更加注重市场细分，针对不同行业、不同领域、不同客户群体进行更加精准的市场调研，以满足客户的个性化需求。</a:t>
            </a:r>
            <a:endParaRPr altLang="en-US" dirty="0" sz="1200" lang="zh-CN" spc="150">
              <a:solidFill>
                <a:schemeClr val="tx1">
                  <a:lumMod val="65000"/>
                  <a:lumOff val="35000"/>
                </a:schemeClr>
              </a:solidFill>
              <a:latin typeface="+mn-ea"/>
              <a:sym typeface="+mn-ea"/>
            </a:endParaRPr>
          </a:p>
        </p:txBody>
      </p:sp>
      <p:sp>
        <p:nvSpPr>
          <p:cNvPr id="105538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数字化转型：随着数字化技术的不断发展，市场调研行业需要更加注重数字化转型，包括数据采集、数据分析、数据挖掘等方面的技术应用，以提高市场调研的效率和准确性。</a:t>
            </a:r>
            <a:endParaRPr altLang="en-US" dirty="0" sz="1200" lang="zh-CN" spc="150">
              <a:solidFill>
                <a:schemeClr val="tx1">
                  <a:lumMod val="65000"/>
                  <a:lumOff val="35000"/>
                </a:schemeClr>
              </a:solidFill>
              <a:latin typeface="+mn-ea"/>
              <a:sym typeface="+mn-ea"/>
            </a:endParaRPr>
          </a:p>
        </p:txBody>
      </p:sp>
      <p:sp>
        <p:nvSpPr>
          <p:cNvPr id="105538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国际化趋势：随着全球化的不断推进，市场调研行业需要更加注重国际化趋势，包括拓展海外市场、加强国际合作等方面的措施，以提高市场调研的全球竞争力。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72" name="标题 2"/>
          <p:cNvSpPr>
            <a:spLocks noGrp="1"/>
          </p:cNvSpPr>
          <p:nvPr>
            <p:ph type="title" idx="44"/>
          </p:nvPr>
        </p:nvSpPr>
        <p:spPr/>
        <p:txBody>
          <a:bodyPr/>
          <a:p>
            <a:r>
              <a:rPr altLang="en-US" lang="zh-CN"/>
              <a:t>竞争格局变化与合作模式创新</a:t>
            </a:r>
            <a:endParaRPr altLang="en-US" lang="zh-CN"/>
          </a:p>
        </p:txBody>
      </p:sp>
      <p:sp>
        <p:nvSpPr>
          <p:cNvPr id="105567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67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67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68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68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68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68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68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69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合作模式案例：介绍一些市场调研行业在合作模式创新方面的成功案例，包括企业间的合作、政府与企业的合作、学术界与企业的合作等。</a:t>
            </a:r>
            <a:endParaRPr altLang="en-US" dirty="0" sz="2200" lang="zh-CN">
              <a:latin typeface="+mn-ea"/>
              <a:ea typeface="+mn-ea"/>
            </a:endParaRPr>
          </a:p>
        </p:txBody>
      </p:sp>
      <p:sp>
        <p:nvSpPr>
          <p:cNvPr id="105569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未来展望：分析市场调研行业在竞争格局变化与合作模式创新方面的未来发展趋势，包括技术进步、政策法规、市场需求等方面的变化对行业的影响。</a:t>
            </a:r>
            <a:endParaRPr altLang="en-US" dirty="0" sz="2400" lang="zh-CN">
              <a:latin typeface="+mn-ea"/>
              <a:ea typeface="+mn-ea"/>
            </a:endParaRPr>
          </a:p>
        </p:txBody>
      </p:sp>
      <p:sp>
        <p:nvSpPr>
          <p:cNvPr id="105569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竞争格局变化：分析市场调研行业的竞争格局变化，包括市场份额、竞争对手、新兴技术等因素对行业的影响。</a:t>
            </a:r>
            <a:endParaRPr altLang="en-US" dirty="0" sz="2200" lang="zh-CN">
              <a:latin typeface="+mn-ea"/>
              <a:ea typeface="+mn-ea"/>
            </a:endParaRPr>
          </a:p>
        </p:txBody>
      </p:sp>
      <p:sp>
        <p:nvSpPr>
          <p:cNvPr id="105569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合作模式创新：探讨市场调研行业在竞争格局变化下的合作模式创新，包括跨行业合作、产业链整合、数据共享等方面的合作模式。</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5982" name="标题 1"/>
          <p:cNvSpPr>
            <a:spLocks noGrp="1"/>
          </p:cNvSpPr>
          <p:nvPr>
            <p:ph type="title" idx="2"/>
            <p:custDataLst>
              <p:tags r:id="rId1"/>
            </p:custDataLst>
          </p:nvPr>
        </p:nvSpPr>
        <p:spPr/>
        <p:txBody>
          <a:bodyPr/>
          <a:p>
            <a:r>
              <a:rPr altLang="en-US" lang="zh-CN"/>
              <a:t>市场调研行业未来展望</a:t>
            </a:r>
            <a:endParaRPr altLang="en-US" lang="zh-CN"/>
          </a:p>
        </p:txBody>
      </p:sp>
      <p:sp>
        <p:nvSpPr>
          <p:cNvPr id="105598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22" name="标题 2"/>
          <p:cNvSpPr>
            <a:spLocks noGrp="1"/>
          </p:cNvSpPr>
          <p:nvPr>
            <p:ph type="title" idx="44"/>
          </p:nvPr>
        </p:nvSpPr>
        <p:spPr/>
        <p:txBody>
          <a:bodyPr/>
          <a:p>
            <a:r>
              <a:rPr altLang="en-US" lang="zh-CN"/>
              <a:t>市场规模预测与增长点分析</a:t>
            </a:r>
            <a:endParaRPr altLang="en-US" lang="zh-CN"/>
          </a:p>
        </p:txBody>
      </p:sp>
      <p:sp>
        <p:nvSpPr>
          <p:cNvPr id="10567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未来发展趋势：探讨市场调研行业的未来发展趋势，包括行业趋势、技术趋势、市场趋势等，以及这些趋势对市场调研行业的影响和挑战。</a:t>
            </a:r>
            <a:endParaRPr altLang="zh-CN" dirty="0" lang="en-US">
              <a:solidFill>
                <a:schemeClr val="dk1">
                  <a:lumMod val="80000"/>
                  <a:lumOff val="20000"/>
                </a:schemeClr>
              </a:solidFill>
              <a:latin typeface="+mn-ea"/>
              <a:sym typeface="+mn-ea"/>
            </a:endParaRPr>
          </a:p>
        </p:txBody>
      </p:sp>
      <p:sp>
        <p:nvSpPr>
          <p:cNvPr id="10567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市场规模预测：根据历史数据和市场趋势，对未来市场规模进行预测，包括市场规模、增长率等指标。</a:t>
            </a:r>
            <a:endParaRPr altLang="en-US" dirty="0" lang="zh-CN">
              <a:solidFill>
                <a:schemeClr val="dk1">
                  <a:lumMod val="80000"/>
                  <a:lumOff val="20000"/>
                </a:schemeClr>
              </a:solidFill>
              <a:latin typeface="+mn-ea"/>
              <a:sym typeface="+mn-ea"/>
            </a:endParaRPr>
          </a:p>
        </p:txBody>
      </p:sp>
      <p:sp>
        <p:nvSpPr>
          <p:cNvPr id="10567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增长点分析：分析市场调研行业的增长点，包括新兴市场、新需求、新技术等，以及这些增长点对市场调研行业的影响和机遇。</a:t>
            </a:r>
            <a:endParaRPr altLang="en-US" dirty="0" lang="zh-CN">
              <a:solidFill>
                <a:schemeClr val="dk1">
                  <a:lumMod val="80000"/>
                  <a:lumOff val="20000"/>
                </a:schemeClr>
              </a:solidFill>
              <a:latin typeface="+mn-ea"/>
              <a:sym typeface="+mn-ea"/>
            </a:endParaRPr>
          </a:p>
        </p:txBody>
      </p:sp>
      <p:sp>
        <p:nvSpPr>
          <p:cNvPr id="10567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行业前景展望：对市场调研行业的未来前景进行展望，包括市场规模、增长点、发展趋势等，以及这些因素对市场调研行业的影响和机遇。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40" name="标题 2"/>
          <p:cNvSpPr>
            <a:spLocks noGrp="1"/>
          </p:cNvSpPr>
          <p:nvPr>
            <p:ph type="title" idx="44"/>
          </p:nvPr>
        </p:nvSpPr>
        <p:spPr/>
        <p:txBody>
          <a:bodyPr/>
          <a:p>
            <a:r>
              <a:rPr altLang="en-US" lang="zh-CN"/>
              <a:t>行业发展趋势预测与挑战应对</a:t>
            </a:r>
            <a:endParaRPr altLang="en-US" lang="zh-CN"/>
          </a:p>
        </p:txBody>
      </p:sp>
      <p:sp>
        <p:nvSpPr>
          <p:cNvPr id="1057042"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7044"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7046"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7048"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7050"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7052"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7054"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7056"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7058"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行业发展趋势：数字化、智能化、个性化等趋势将进一步推动市场调研行业的发展，未来市场调研将更加注重数据挖掘和分析，以提供更加精准的市场预测和决策支持。</a:t>
            </a:r>
            <a:endParaRPr altLang="en-US" dirty="0" sz="1300" lang="zh-CN">
              <a:solidFill>
                <a:schemeClr val="tx1">
                  <a:lumMod val="65000"/>
                  <a:lumOff val="35000"/>
                </a:schemeClr>
              </a:solidFill>
              <a:effectLst/>
              <a:latin typeface="+mn-ea"/>
              <a:cs typeface="mn-cs"/>
              <a:sym typeface="+mn-ea"/>
            </a:endParaRPr>
          </a:p>
        </p:txBody>
      </p:sp>
      <p:sp>
        <p:nvSpPr>
          <p:cNvPr id="1057060"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挑战应对：随着市场调研行业的不断发展，竞争也将更加激烈，企业需要不断提高自身的技术水平和创新能力，以应对市场变化和挑战。同时，企业也需要加强人才培养和团队建设，提高市场调研的质量和效率。</a:t>
            </a:r>
            <a:endParaRPr altLang="en-US" dirty="0" sz="1300" lang="zh-CN">
              <a:solidFill>
                <a:schemeClr val="tx1">
                  <a:lumMod val="65000"/>
                  <a:lumOff val="35000"/>
                </a:schemeClr>
              </a:solidFill>
              <a:effectLst/>
              <a:latin typeface="+mn-ea"/>
              <a:cs typeface="mn-cs"/>
              <a:sym typeface="+mn-ea"/>
            </a:endParaRPr>
          </a:p>
        </p:txBody>
      </p:sp>
      <p:sp>
        <p:nvSpPr>
          <p:cNvPr id="1057062" name="文本框 6"/>
          <p:cNvSpPr txBox="1"/>
          <p:nvPr>
            <p:custDataLst>
              <p:tags r:id="rId11"/>
            </p:custDataLst>
          </p:nvPr>
        </p:nvSpPr>
        <p:spPr>
          <a:xfrm>
            <a:off x="4324623" y="3989884"/>
            <a:ext cx="5798684" cy="982678"/>
          </a:xfrm>
          <a:prstGeom prst="rect"/>
          <a:noFill/>
        </p:spPr>
        <p:txBody>
          <a:bodyPr anchor="ctr" anchorCtr="0" rtlCol="0" wrap="square">
            <a:normAutofit lnSpcReduction="20000"/>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未来展望：未来市场调研行业将继续保持快速发展势头，市场规模将不断扩大，行业将更加注重技术创新和人才培养。同时，随着数字化、智能化等趋势的不断发展，市场调研行业将更加注重数据挖掘和分析，以提供更加精准的市场预测和决策支持。</a:t>
            </a:r>
            <a:endParaRPr altLang="en-US" dirty="0" sz="1300" lang="zh-CN">
              <a:solidFill>
                <a:schemeClr val="tx1">
                  <a:lumMod val="65000"/>
                  <a:lumOff val="35000"/>
                </a:schemeClr>
              </a:solidFill>
              <a:effectLst/>
              <a:latin typeface="+mn-ea"/>
              <a:cs typeface="mn-cs"/>
              <a:sym typeface="+mn-ea"/>
            </a:endParaRPr>
          </a:p>
        </p:txBody>
      </p:sp>
      <p:sp>
        <p:nvSpPr>
          <p:cNvPr id="1057064" name="文本框 8"/>
          <p:cNvSpPr txBox="1"/>
          <p:nvPr>
            <p:custDataLst>
              <p:tags r:id="rId12"/>
            </p:custDataLst>
          </p:nvPr>
        </p:nvSpPr>
        <p:spPr>
          <a:xfrm>
            <a:off x="4324623" y="5212329"/>
            <a:ext cx="5798684" cy="982678"/>
          </a:xfrm>
          <a:prstGeom prst="rect"/>
          <a:noFill/>
        </p:spPr>
        <p:txBody>
          <a:bodyPr anchor="ctr" anchorCtr="0" rtlCol="0" wrap="square">
            <a:normAutofit fontScale="90000" lnSpcReduction="1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总结：市场调研行业未来展望充满机遇和挑战，企业需要不断提高自身的技术水平和创新能力，以应对市场变化和挑战。同时，企业也需要加强人才培养和团队建设，提高市场调研的质量和效率。未来市场调研行业将继续保持快速发展势头，市场规模将不断扩大，行业将更加注重技术创新和人才培养。</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50" name="标题 2"/>
          <p:cNvSpPr>
            <a:spLocks noGrp="1"/>
          </p:cNvSpPr>
          <p:nvPr>
            <p:ph type="title" idx="44"/>
          </p:nvPr>
        </p:nvSpPr>
        <p:spPr/>
        <p:txBody>
          <a:bodyPr/>
          <a:p>
            <a:r>
              <a:rPr altLang="en-US" lang="zh-CN"/>
              <a:t>未来发展方向与重点任务</a:t>
            </a:r>
            <a:endParaRPr altLang="en-US" lang="zh-CN"/>
          </a:p>
        </p:txBody>
      </p:sp>
      <p:sp>
        <p:nvSpPr>
          <p:cNvPr id="105735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数字化转型：利用大数据、人工智能等技术提高市场调研效率</a:t>
            </a:r>
            <a:endParaRPr altLang="en-US" dirty="0" sz="1200" lang="zh-CN" spc="150">
              <a:solidFill>
                <a:schemeClr val="tx1">
                  <a:lumMod val="65000"/>
                  <a:lumOff val="35000"/>
                </a:schemeClr>
              </a:solidFill>
              <a:latin typeface="+mn-ea"/>
              <a:sym typeface="+mn-ea"/>
            </a:endParaRPr>
          </a:p>
        </p:txBody>
      </p:sp>
      <p:sp>
        <p:nvSpPr>
          <p:cNvPr id="105735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国际化拓展：加强与国际市场的交流与合作，推动市场调研行业全球化发展</a:t>
            </a:r>
            <a:endParaRPr altLang="en-US" dirty="0" sz="1200" lang="zh-CN" spc="150">
              <a:solidFill>
                <a:schemeClr val="tx1">
                  <a:lumMod val="65000"/>
                  <a:lumOff val="35000"/>
                </a:schemeClr>
              </a:solidFill>
              <a:latin typeface="+mn-ea"/>
              <a:sym typeface="+mn-ea"/>
            </a:endParaRPr>
          </a:p>
        </p:txBody>
      </p:sp>
      <p:sp>
        <p:nvSpPr>
          <p:cNvPr id="105735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专业化提升：提高市场调研人员的专业素养和技能水平，提升市场调研质量</a:t>
            </a:r>
            <a:endParaRPr altLang="en-US" dirty="0" sz="1200" lang="zh-CN" spc="150">
              <a:solidFill>
                <a:schemeClr val="tx1">
                  <a:lumMod val="65000"/>
                  <a:lumOff val="35000"/>
                </a:schemeClr>
              </a:solidFill>
              <a:latin typeface="+mn-ea"/>
              <a:sym typeface="+mn-ea"/>
            </a:endParaRPr>
          </a:p>
        </p:txBody>
      </p:sp>
      <p:sp>
        <p:nvSpPr>
          <p:cNvPr id="105735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标准化建设：制定行业标准，规范市场调研流程和方法，促进市场调研行业健康发展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44" name="标题 1"/>
          <p:cNvSpPr>
            <a:spLocks noGrp="1"/>
          </p:cNvSpPr>
          <p:nvPr>
            <p:ph type="title" idx="2"/>
            <p:custDataLst>
              <p:tags r:id="rId1"/>
            </p:custDataLst>
          </p:nvPr>
        </p:nvSpPr>
        <p:spPr/>
        <p:txBody>
          <a:bodyPr/>
          <a:p>
            <a:r>
              <a:rPr altLang="en-US" lang="zh-CN"/>
              <a:t>市场调研行业政策环境分析</a:t>
            </a:r>
            <a:endParaRPr altLang="en-US" lang="zh-CN"/>
          </a:p>
        </p:txBody>
      </p:sp>
      <p:sp>
        <p:nvSpPr>
          <p:cNvPr id="105764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84" name="标题 2"/>
          <p:cNvSpPr>
            <a:spLocks noGrp="1"/>
          </p:cNvSpPr>
          <p:nvPr>
            <p:ph type="title" idx="44"/>
          </p:nvPr>
        </p:nvSpPr>
        <p:spPr/>
        <p:txBody>
          <a:bodyPr/>
          <a:p>
            <a:r>
              <a:rPr altLang="en-US" lang="zh-CN"/>
              <a:t>政策法规对行业的影响分析</a:t>
            </a:r>
            <a:endParaRPr altLang="en-US" lang="zh-CN"/>
          </a:p>
        </p:txBody>
      </p:sp>
      <p:sp>
        <p:nvSpPr>
          <p:cNvPr id="105838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38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39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政策法规对市场调研行业的规范作用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39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39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39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政策法规对市场调研行业的推动作用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39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40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40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政策法规对市场调研行业的监管作用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40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40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40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政策法规对市场调研行业的挑战与机遇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694" name="标题 2"/>
          <p:cNvSpPr>
            <a:spLocks noGrp="1"/>
          </p:cNvSpPr>
          <p:nvPr>
            <p:ph type="title" idx="44"/>
          </p:nvPr>
        </p:nvSpPr>
        <p:spPr/>
        <p:txBody>
          <a:bodyPr/>
          <a:p>
            <a:r>
              <a:rPr altLang="en-US" lang="zh-CN"/>
              <a:t>政策环境变化趋势预测</a:t>
            </a:r>
            <a:endParaRPr altLang="en-US" lang="zh-CN"/>
          </a:p>
        </p:txBody>
      </p:sp>
      <p:sp>
        <p:nvSpPr>
          <p:cNvPr id="10586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6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7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7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7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7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政策环境对市场调研行业的影响：阐述政策环境变化对市场调研行业的影响，包括市场机会、竞争格局等方面</a:t>
            </a:r>
            <a:endParaRPr altLang="en-US" dirty="0" sz="2400" lang="zh-CN">
              <a:latin typeface="+mn-ea"/>
              <a:ea typeface="+mn-ea"/>
            </a:endParaRPr>
          </a:p>
        </p:txBody>
      </p:sp>
      <p:sp>
        <p:nvSpPr>
          <p:cNvPr id="10587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市场调研行业应对策略：提出市场调研行业应对政策环境变化的策略和建议，包括加强政策研究、提高合规意识等方面</a:t>
            </a:r>
            <a:endParaRPr altLang="en-US" dirty="0" sz="2400" lang="zh-CN">
              <a:latin typeface="+mn-ea"/>
              <a:ea typeface="+mn-ea"/>
            </a:endParaRPr>
          </a:p>
        </p:txBody>
      </p:sp>
      <p:sp>
        <p:nvSpPr>
          <p:cNvPr id="10587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政策环境概述：介绍当前市场调研行业政策环境的基本情况</a:t>
            </a:r>
            <a:endParaRPr altLang="en-US" dirty="0" sz="2400" lang="zh-CN">
              <a:latin typeface="+mn-ea"/>
              <a:ea typeface="+mn-ea"/>
            </a:endParaRPr>
          </a:p>
        </p:txBody>
      </p:sp>
      <p:sp>
        <p:nvSpPr>
          <p:cNvPr id="10587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政策环境变化趋势：分析市场调研行业政策环境的变化趋势，包括政策调整、法规完善等方面</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04" name="标题 2"/>
          <p:cNvSpPr>
            <a:spLocks noGrp="1"/>
          </p:cNvSpPr>
          <p:nvPr>
            <p:ph type="title" idx="44"/>
          </p:nvPr>
        </p:nvSpPr>
        <p:spPr/>
        <p:txBody>
          <a:bodyPr/>
          <a:p>
            <a:r>
              <a:rPr altLang="en-US" lang="zh-CN"/>
              <a:t>企业应对策略建议</a:t>
            </a:r>
            <a:endParaRPr altLang="en-US" lang="zh-CN"/>
          </a:p>
        </p:txBody>
      </p:sp>
      <p:sp>
        <p:nvSpPr>
          <p:cNvPr id="105900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0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关注政策变化，及时调整市场策略</a:t>
            </a:r>
            <a:endParaRPr altLang="en-US" dirty="0" sz="2000" lang="zh-CN" spc="150">
              <a:solidFill>
                <a:schemeClr val="tx1">
                  <a:lumMod val="75000"/>
                  <a:lumOff val="25000"/>
                </a:schemeClr>
              </a:solidFill>
              <a:latin typeface="+mn-ea"/>
              <a:sym typeface="+mn-ea"/>
            </a:endParaRPr>
          </a:p>
        </p:txBody>
      </p:sp>
      <p:sp>
        <p:nvSpPr>
          <p:cNvPr id="105901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01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1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加强与政府部门的沟通与合作，争取政策支持</a:t>
            </a:r>
            <a:endParaRPr altLang="en-US" dirty="0" sz="2000" lang="zh-CN" spc="150">
              <a:solidFill>
                <a:schemeClr val="tx1">
                  <a:lumMod val="75000"/>
                  <a:lumOff val="25000"/>
                </a:schemeClr>
              </a:solidFill>
              <a:latin typeface="+mn-ea"/>
              <a:sym typeface="+mn-ea"/>
            </a:endParaRPr>
          </a:p>
        </p:txBody>
      </p:sp>
      <p:sp>
        <p:nvSpPr>
          <p:cNvPr id="105901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01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2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提高自身竞争力，积极应对市场挑战</a:t>
            </a:r>
            <a:endParaRPr altLang="en-US" dirty="0" sz="2000" lang="zh-CN" spc="150">
              <a:solidFill>
                <a:schemeClr val="tx1">
                  <a:lumMod val="75000"/>
                  <a:lumOff val="25000"/>
                </a:schemeClr>
              </a:solidFill>
              <a:latin typeface="+mn-ea"/>
              <a:sym typeface="+mn-ea"/>
            </a:endParaRPr>
          </a:p>
        </p:txBody>
      </p:sp>
      <p:sp>
        <p:nvSpPr>
          <p:cNvPr id="105902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02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2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关注行业发展趋势，提前布局未来市场</a:t>
            </a:r>
            <a:endParaRPr altLang="en-US" dirty="0" sz="2000" lang="zh-CN" spc="150">
              <a:solidFill>
                <a:schemeClr val="tx1">
                  <a:lumMod val="75000"/>
                  <a:lumOff val="25000"/>
                </a:schemeClr>
              </a:solidFill>
              <a:latin typeface="+mn-ea"/>
              <a:sym typeface="+mn-ea"/>
            </a:endParaRPr>
          </a:p>
        </p:txBody>
      </p:sp>
      <p:sp>
        <p:nvSpPr>
          <p:cNvPr id="105902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14" name="标题 1"/>
          <p:cNvSpPr>
            <a:spLocks noGrp="1"/>
          </p:cNvSpPr>
          <p:nvPr>
            <p:ph type="title" idx="2"/>
            <p:custDataLst>
              <p:tags r:id="rId1"/>
            </p:custDataLst>
          </p:nvPr>
        </p:nvSpPr>
        <p:spPr/>
        <p:txBody>
          <a:bodyPr/>
          <a:p>
            <a:r>
              <a:rPr altLang="en-US" lang="zh-CN"/>
              <a:t>结论与建议</a:t>
            </a:r>
            <a:endParaRPr altLang="en-US" lang="zh-CN"/>
          </a:p>
        </p:txBody>
      </p:sp>
      <p:sp>
        <p:nvSpPr>
          <p:cNvPr id="1059316"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54" name="标题 2"/>
          <p:cNvSpPr>
            <a:spLocks noGrp="1"/>
          </p:cNvSpPr>
          <p:nvPr>
            <p:ph type="title" idx="44"/>
          </p:nvPr>
        </p:nvSpPr>
        <p:spPr/>
        <p:txBody>
          <a:bodyPr/>
          <a:p>
            <a:r>
              <a:rPr altLang="en-US" lang="zh-CN"/>
              <a:t>研究结论总结</a:t>
            </a:r>
            <a:endParaRPr altLang="en-US" lang="zh-CN"/>
          </a:p>
        </p:txBody>
      </p:sp>
      <p:sp>
        <p:nvSpPr>
          <p:cNvPr id="106005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05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6006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06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6006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06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6006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07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6007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客户需求变化：客户需求多样化，需要不断创新以满足客户需求</a:t>
            </a:r>
            <a:endParaRPr altLang="en-US" dirty="0" sz="2400" lang="zh-CN">
              <a:latin typeface="+mn-ea"/>
              <a:ea typeface="+mn-ea"/>
            </a:endParaRPr>
          </a:p>
        </p:txBody>
      </p:sp>
      <p:sp>
        <p:nvSpPr>
          <p:cNvPr id="106007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行业挑战与机遇：行业面临挑战与机遇并存，需要积极应对挑战并抓住机遇</a:t>
            </a:r>
            <a:endParaRPr altLang="en-US" dirty="0" sz="2400" lang="zh-CN">
              <a:latin typeface="+mn-ea"/>
              <a:ea typeface="+mn-ea"/>
            </a:endParaRPr>
          </a:p>
        </p:txBody>
      </p:sp>
      <p:sp>
        <p:nvSpPr>
          <p:cNvPr id="106007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行业趋势分析：未来市场调研行业将朝着数字化、智能化方向发展</a:t>
            </a:r>
            <a:endParaRPr altLang="en-US" dirty="0" sz="2400" lang="zh-CN">
              <a:latin typeface="+mn-ea"/>
              <a:ea typeface="+mn-ea"/>
            </a:endParaRPr>
          </a:p>
        </p:txBody>
      </p:sp>
      <p:sp>
        <p:nvSpPr>
          <p:cNvPr id="106007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市场竞争格局：市场竞争激烈，需要不断提升自身竞争力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364" name="标题 2"/>
          <p:cNvSpPr>
            <a:spLocks noGrp="1"/>
          </p:cNvSpPr>
          <p:nvPr>
            <p:ph type="title" idx="44"/>
          </p:nvPr>
        </p:nvSpPr>
        <p:spPr/>
        <p:txBody>
          <a:bodyPr/>
          <a:p>
            <a:r>
              <a:rPr altLang="en-US" lang="zh-CN"/>
              <a:t>对市场调研行业的建议</a:t>
            </a:r>
            <a:endParaRPr altLang="en-US" lang="zh-CN"/>
          </a:p>
        </p:txBody>
      </p:sp>
      <p:sp>
        <p:nvSpPr>
          <p:cNvPr id="1060366" name="圆角矩形 30"/>
          <p:cNvSpPr/>
          <p:nvPr>
            <p:custDataLst>
              <p:tags r:id="rId1"/>
            </p:custDataLst>
          </p:nvPr>
        </p:nvSpPr>
        <p:spPr>
          <a:xfrm>
            <a:off x="3068372" y="149040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368" name="圆角矩形 65"/>
          <p:cNvSpPr/>
          <p:nvPr>
            <p:custDataLst>
              <p:tags r:id="rId2"/>
            </p:custDataLst>
          </p:nvPr>
        </p:nvSpPr>
        <p:spPr>
          <a:xfrm>
            <a:off x="3068372" y="245673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370" name="圆角矩形 72"/>
          <p:cNvSpPr/>
          <p:nvPr>
            <p:custDataLst>
              <p:tags r:id="rId3"/>
            </p:custDataLst>
          </p:nvPr>
        </p:nvSpPr>
        <p:spPr>
          <a:xfrm>
            <a:off x="3068372" y="342307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372" name="圆角矩形 78"/>
          <p:cNvSpPr/>
          <p:nvPr>
            <p:custDataLst>
              <p:tags r:id="rId4"/>
            </p:custDataLst>
          </p:nvPr>
        </p:nvSpPr>
        <p:spPr>
          <a:xfrm>
            <a:off x="3068372" y="438940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374" name="圆角矩形 84"/>
          <p:cNvSpPr/>
          <p:nvPr>
            <p:custDataLst>
              <p:tags r:id="rId5"/>
            </p:custDataLst>
          </p:nvPr>
        </p:nvSpPr>
        <p:spPr>
          <a:xfrm>
            <a:off x="3068372" y="535574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376" name="圆角矩形 35"/>
          <p:cNvSpPr/>
          <p:nvPr>
            <p:custDataLst>
              <p:tags r:id="rId6"/>
            </p:custDataLst>
          </p:nvPr>
        </p:nvSpPr>
        <p:spPr>
          <a:xfrm>
            <a:off x="2749481" y="165890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378" name="圆角矩形 35"/>
          <p:cNvSpPr/>
          <p:nvPr>
            <p:custDataLst>
              <p:tags r:id="rId7"/>
            </p:custDataLst>
          </p:nvPr>
        </p:nvSpPr>
        <p:spPr>
          <a:xfrm>
            <a:off x="2749481" y="552424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380" name="圆角矩形 35"/>
          <p:cNvSpPr/>
          <p:nvPr>
            <p:custDataLst>
              <p:tags r:id="rId8"/>
            </p:custDataLst>
          </p:nvPr>
        </p:nvSpPr>
        <p:spPr>
          <a:xfrm>
            <a:off x="2749481" y="455791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382" name="圆角矩形 35"/>
          <p:cNvSpPr/>
          <p:nvPr>
            <p:custDataLst>
              <p:tags r:id="rId9"/>
            </p:custDataLst>
          </p:nvPr>
        </p:nvSpPr>
        <p:spPr>
          <a:xfrm>
            <a:off x="2749481" y="359157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384" name="圆角矩形 35"/>
          <p:cNvSpPr/>
          <p:nvPr>
            <p:custDataLst>
              <p:tags r:id="rId10"/>
            </p:custDataLst>
          </p:nvPr>
        </p:nvSpPr>
        <p:spPr>
          <a:xfrm>
            <a:off x="2749481" y="262524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386" name="文本框 4"/>
          <p:cNvSpPr txBox="1"/>
          <p:nvPr>
            <p:custDataLst>
              <p:tags r:id="rId11"/>
            </p:custDataLst>
          </p:nvPr>
        </p:nvSpPr>
        <p:spPr>
          <a:xfrm>
            <a:off x="4485260" y="250142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提高数据质量：通过采用先进的数据采集和分析技术，提高市场调研数据的准确性和可靠性。</a:t>
            </a:r>
            <a:endParaRPr altLang="en-US" dirty="0" sz="1400" lang="zh-CN">
              <a:solidFill>
                <a:schemeClr val="tx1">
                  <a:lumMod val="65000"/>
                  <a:lumOff val="35000"/>
                </a:schemeClr>
              </a:solidFill>
              <a:effectLst/>
              <a:latin typeface="+mn-ea"/>
              <a:cs typeface="mn-cs"/>
              <a:sym typeface="+mn-ea"/>
            </a:endParaRPr>
          </a:p>
        </p:txBody>
      </p:sp>
      <p:sp>
        <p:nvSpPr>
          <p:cNvPr id="1060388" name="文本框 5"/>
          <p:cNvSpPr txBox="1"/>
          <p:nvPr>
            <p:custDataLst>
              <p:tags r:id="rId12"/>
            </p:custDataLst>
          </p:nvPr>
        </p:nvSpPr>
        <p:spPr>
          <a:xfrm>
            <a:off x="4485260" y="346776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拓展应用领域：将市场调研应用于更多领域，如医疗、教育、金融等，为各行业提供更全面的市场分析和决策支持。</a:t>
            </a:r>
            <a:endParaRPr altLang="en-US" dirty="0" sz="1400" lang="zh-CN">
              <a:solidFill>
                <a:schemeClr val="tx1">
                  <a:lumMod val="65000"/>
                  <a:lumOff val="35000"/>
                </a:schemeClr>
              </a:solidFill>
              <a:effectLst/>
              <a:latin typeface="+mn-ea"/>
              <a:cs typeface="mn-cs"/>
              <a:sym typeface="+mn-ea"/>
            </a:endParaRPr>
          </a:p>
        </p:txBody>
      </p:sp>
      <p:sp>
        <p:nvSpPr>
          <p:cNvPr id="1060390" name="文本框 10"/>
          <p:cNvSpPr txBox="1"/>
          <p:nvPr>
            <p:custDataLst>
              <p:tags r:id="rId13"/>
            </p:custDataLst>
          </p:nvPr>
        </p:nvSpPr>
        <p:spPr>
          <a:xfrm>
            <a:off x="4485260" y="443409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加强人才培养：加大对市场调研人才的培养力度，提高从业人员的专业素养和综合能力。</a:t>
            </a:r>
            <a:endParaRPr altLang="en-US" dirty="0" sz="1400" lang="zh-CN">
              <a:solidFill>
                <a:schemeClr val="tx1">
                  <a:lumMod val="65000"/>
                  <a:lumOff val="35000"/>
                </a:schemeClr>
              </a:solidFill>
              <a:effectLst/>
              <a:latin typeface="+mn-ea"/>
              <a:cs typeface="mn-cs"/>
              <a:sym typeface="+mn-ea"/>
            </a:endParaRPr>
          </a:p>
        </p:txBody>
      </p:sp>
      <p:sp>
        <p:nvSpPr>
          <p:cNvPr id="1060392" name="文本框 11"/>
          <p:cNvSpPr txBox="1"/>
          <p:nvPr>
            <p:custDataLst>
              <p:tags r:id="rId14"/>
            </p:custDataLst>
          </p:nvPr>
        </p:nvSpPr>
        <p:spPr>
          <a:xfrm>
            <a:off x="4485260" y="540043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推动行业标准化：制定市场调研行业的标准和规范，促进市场调研行业的健康发展。</a:t>
            </a:r>
            <a:endParaRPr altLang="en-US" dirty="0" sz="1400" lang="zh-CN">
              <a:solidFill>
                <a:schemeClr val="tx1">
                  <a:lumMod val="65000"/>
                  <a:lumOff val="35000"/>
                </a:schemeClr>
              </a:solidFill>
              <a:effectLst/>
              <a:latin typeface="+mn-ea"/>
              <a:cs typeface="mn-cs"/>
              <a:sym typeface="+mn-ea"/>
            </a:endParaRPr>
          </a:p>
        </p:txBody>
      </p:sp>
      <p:sp>
        <p:nvSpPr>
          <p:cNvPr id="1060394" name="文本框 12"/>
          <p:cNvSpPr txBox="1"/>
          <p:nvPr>
            <p:custDataLst>
              <p:tags r:id="rId15"/>
            </p:custDataLst>
          </p:nvPr>
        </p:nvSpPr>
        <p:spPr>
          <a:xfrm>
            <a:off x="4485260" y="153509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加强数据安全保护：确保市场调研过程中的数据安全，防止数据泄露和滥用。</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68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682"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5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5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17_1*l_h_i*1_1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17_1*l_h_i*1_2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17_1*l_h_i*1_2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31017_1*l_h_i*1_1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3"/>
  <p:tag name="KSO_WM_UNIT_ID" val="diagram20231017_1*l_h_i*1_2_3"/>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17_1*l_h_a*1_1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UNIT_VALUE" val="25"/>
  <p:tag name="KSO_WM_UNIT_PRESET_TEXT" val="单击添加标题"/>
  <p:tag name="KSO_WM_UNIT_TEXT_FILL_FORE_SCHEMECOLOR_INDEX" val="5"/>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17_1*l_h_f*1_1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UNIT_VALUE" val="111"/>
  <p:tag name="KSO_WM_UNIT_PRESET_TEXT" val="单击此处添加文本具体内容，简明扼要地阐述您的观点。根据需要可酌情增减文字，以便观者准确地理解您传达的思想"/>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17_1*l_h_a*1_2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UNIT_VALUE" val="25"/>
  <p:tag name="KSO_WM_UNIT_PRESET_TEXT" val="单击添加标题"/>
  <p:tag name="KSO_WM_UNIT_TEXT_FILL_FORE_SCHEMECOLOR_INDEX" val="6"/>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17_1*l_h_f*1_2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UNIT_VALUE" val="74"/>
  <p:tag name="KSO_WM_UNIT_PRESET_TEXT" val="单击此处添加文本具体内容，简明扼要地阐述您的观点。根据需要可酌情增减文字，以便观者准确地理解您传达的思想"/>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9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79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3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86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0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90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5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4*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4*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4*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8_4*l_h_f*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4*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3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35.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2023-12-19T06:38:27Z</dcterms:created>
  <dcterms:modified xsi:type="dcterms:W3CDTF">2023-12-19T06:38:27Z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8757576807b8404d90d740b27c76f26a_21</vt:lpwstr>
  </property>
</Properties>
</file>