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13" r:id="rId1"/>
    <p:sldMasterId id="2147486050" r:id="rId2"/>
  </p:sldMasterIdLst>
  <p:notesMasterIdLst>
    <p:notesMasterId r:id="rId3"/>
  </p:notesMasterIdLst>
  <p:sldIdLst>
    <p:sldId id="1401" r:id="rId4"/>
    <p:sldId id="1404" r:id="rId5"/>
    <p:sldId id="1407" r:id="rId6"/>
    <p:sldId id="1410" r:id="rId7"/>
    <p:sldId id="1416" r:id="rId9"/>
    <p:sldId id="1419" r:id="rId10"/>
    <p:sldId id="1422" r:id="rId11"/>
    <p:sldId id="1425" r:id="rId12"/>
    <p:sldId id="1428" r:id="rId13"/>
    <p:sldId id="1431" r:id="rId14"/>
    <p:sldId id="1437" r:id="rId16"/>
    <p:sldId id="1440" r:id="rId17"/>
    <p:sldId id="1443" r:id="rId18"/>
    <p:sldId id="1446" r:id="rId19"/>
    <p:sldId id="1449" r:id="rId20"/>
    <p:sldId id="1452" r:id="rId21"/>
    <p:sldId id="1458" r:id="rId23"/>
    <p:sldId id="1461" r:id="rId24"/>
    <p:sldId id="1464" r:id="rId25"/>
    <p:sldId id="1467" r:id="rId26"/>
    <p:sldId id="1470" r:id="rId27"/>
    <p:sldId id="1473" r:id="rId28"/>
    <p:sldId id="1479" r:id="rId30"/>
    <p:sldId id="1482" r:id="rId31"/>
    <p:sldId id="1485" r:id="rId32"/>
    <p:sldId id="1488" r:id="rId33"/>
    <p:sldId id="1491" r:id="rId34"/>
    <p:sldId id="1494"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14" r:id="rId1"/>
    <p:sldLayoutId id="2147486015" r:id="rId2"/>
    <p:sldLayoutId id="2147486016" r:id="rId3"/>
    <p:sldLayoutId id="2147486017" r:id="rId4"/>
    <p:sldLayoutId id="2147486018" r:id="rId5"/>
    <p:sldLayoutId id="2147486019" r:id="rId6"/>
    <p:sldLayoutId id="2147486020" r:id="rId7"/>
    <p:sldLayoutId id="2147486021" r:id="rId8"/>
    <p:sldLayoutId id="2147486022" r:id="rId9"/>
    <p:sldLayoutId id="2147486023" r:id="rId10"/>
    <p:sldLayoutId id="214748602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051" r:id="rId1"/>
    <p:sldLayoutId id="2147486052" r:id="rId2"/>
    <p:sldLayoutId id="2147486053" r:id="rId3"/>
    <p:sldLayoutId id="2147486054" r:id="rId4"/>
    <p:sldLayoutId id="2147486055" r:id="rId5"/>
    <p:sldLayoutId id="2147486056" r:id="rId6"/>
    <p:sldLayoutId id="2147486057" r:id="rId7"/>
    <p:sldLayoutId id="2147486058" r:id="rId8"/>
    <p:sldLayoutId id="2147486059" r:id="rId9"/>
    <p:sldLayoutId id="2147486060" r:id="rId10"/>
    <p:sldLayoutId id="214748606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tags" Target="../tags/tag152.xml"/><Relationship Id="rId20" Type="http://schemas.openxmlformats.org/officeDocument/2006/relationships/tags" Target="../tags/tag153.xml"/><Relationship Id="rId21" Type="http://schemas.openxmlformats.org/officeDocument/2006/relationships/tags" Target="../tags/tag154.xml"/><Relationship Id="rId22" Type="http://schemas.openxmlformats.org/officeDocument/2006/relationships/tags" Target="../tags/tag155.xml"/><Relationship Id="rId23" Type="http://schemas.openxmlformats.org/officeDocument/2006/relationships/tags" Target="../tags/tag156.xml"/><Relationship Id="rId24" Type="http://schemas.openxmlformats.org/officeDocument/2006/relationships/tags" Target="../tags/tag157.xml"/><Relationship Id="rId25" Type="http://schemas.openxmlformats.org/officeDocument/2006/relationships/tags" Target="../tags/tag158.xml"/><Relationship Id="rId26" Type="http://schemas.openxmlformats.org/officeDocument/2006/relationships/tags" Target="../tags/tag159.xml"/><Relationship Id="rId27" Type="http://schemas.openxmlformats.org/officeDocument/2006/relationships/tags" Target="../tags/tag160.xml"/><Relationship Id="rId28" Type="http://schemas.openxmlformats.org/officeDocument/2006/relationships/tags" Target="../tags/tag161.xml"/><Relationship Id="rId29" Type="http://schemas.openxmlformats.org/officeDocument/2006/relationships/tags" Target="../tags/tag162.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tags" Target="../tags/tag183.xml"/><Relationship Id="rId18" Type="http://schemas.openxmlformats.org/officeDocument/2006/relationships/tags" Target="../tags/tag184.xml"/><Relationship Id="rId1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tags" Target="../tags/tag240.xml"/><Relationship Id="rId18" Type="http://schemas.openxmlformats.org/officeDocument/2006/relationships/tags" Target="../tags/tag241.xml"/><Relationship Id="rId19" Type="http://schemas.openxmlformats.org/officeDocument/2006/relationships/tags" Target="../tags/tag242.xml"/><Relationship Id="rId20" Type="http://schemas.openxmlformats.org/officeDocument/2006/relationships/tags" Target="../tags/tag243.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tags" Target="../tags/tag359.xml"/><Relationship Id="rId14" Type="http://schemas.openxmlformats.org/officeDocument/2006/relationships/tags" Target="../tags/tag360.xml"/><Relationship Id="rId15" Type="http://schemas.openxmlformats.org/officeDocument/2006/relationships/tags" Target="../tags/tag361.xml"/><Relationship Id="rId16" Type="http://schemas.openxmlformats.org/officeDocument/2006/relationships/tags" Target="../tags/tag362.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计算机科学行业2024工作总结及工作展望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1700" kern="0" lang="zh-CN" spc="100">
                <a:effectLst/>
                <a:latin typeface="+中文标题" charset="0"/>
                <a:ea typeface="+mj-ea"/>
              </a:rPr>
              <a:t>单击输入目录标题</a:t>
            </a:r>
            <a:endParaRPr altLang="en-US" b="1" dirty="0" sz="17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fontScale="67143"/>
          </a:bodyPr>
          <a:p>
            <a:pPr>
              <a:lnSpc>
                <a:spcPct val="100000"/>
              </a:lnSpc>
            </a:pPr>
            <a:r>
              <a:rPr altLang="en-US" b="1" dirty="0" sz="2800" kern="0" lang="zh-CN" spc="100">
                <a:effectLst/>
                <a:latin typeface="+中文标题" charset="0"/>
                <a:ea typeface="+mj-ea"/>
              </a:rPr>
              <a:t>2024年计算机科学行业工作总结</a:t>
            </a:r>
            <a:endParaRPr altLang="en-US" b="1" dirty="0" sz="28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fontScale="67143"/>
          </a:bodyPr>
          <a:p>
            <a:pPr>
              <a:lnSpc>
                <a:spcPct val="100000"/>
              </a:lnSpc>
            </a:pPr>
            <a:r>
              <a:rPr altLang="en-US" b="1" dirty="0" sz="2800" kern="0" lang="zh-CN" spc="100">
                <a:effectLst/>
                <a:latin typeface="+中文标题" charset="0"/>
                <a:ea typeface="+mj-ea"/>
              </a:rPr>
              <a:t>2024年计算机科学行业工作亮点</a:t>
            </a:r>
            <a:endParaRPr altLang="en-US" b="1" dirty="0" sz="28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fontScale="67143"/>
          </a:bodyPr>
          <a:p>
            <a:pPr>
              <a:lnSpc>
                <a:spcPct val="100000"/>
              </a:lnSpc>
            </a:pPr>
            <a:r>
              <a:rPr altLang="en-US" b="1" dirty="0" sz="2800" kern="0" lang="zh-CN" spc="100">
                <a:effectLst/>
                <a:latin typeface="+中文标题" charset="0"/>
                <a:ea typeface="+mj-ea"/>
              </a:rPr>
              <a:t>2024年计算机科学行业工作展望</a:t>
            </a:r>
            <a:endParaRPr altLang="en-US" b="1" dirty="0" sz="28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a:bodyPr>
          <a:p>
            <a:pPr>
              <a:lnSpc>
                <a:spcPct val="100000"/>
              </a:lnSpc>
            </a:pPr>
            <a:r>
              <a:rPr altLang="en-US" b="1" dirty="0" sz="1700" kern="0" lang="zh-CN" spc="100">
                <a:effectLst/>
                <a:latin typeface="+中文标题" charset="0"/>
                <a:ea typeface="+mj-ea"/>
              </a:rPr>
              <a:t>对计算机科学行业的建议与期望</a:t>
            </a:r>
            <a:endParaRPr altLang="en-US" b="1" dirty="0" sz="17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2024年计算机科学行业工作总结</a:t>
            </a:r>
            <a:endParaRPr altLang="en-US" dirty="0" lang="zh-CN">
              <a:solidFill>
                <a:schemeClr val="lt1">
                  <a:lumMod val="100000"/>
                </a:schemeClr>
              </a:solidFill>
            </a:endParaRPr>
          </a:p>
        </p:txBody>
      </p:sp>
      <p:sp>
        <p:nvSpPr>
          <p:cNvPr id="1048976"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0" name="标题 1"/>
          <p:cNvSpPr>
            <a:spLocks noGrp="1"/>
          </p:cNvSpPr>
          <p:nvPr>
            <p:ph type="title"/>
          </p:nvPr>
        </p:nvSpPr>
        <p:spPr/>
        <p:txBody>
          <a:bodyPr/>
          <a:p>
            <a:r>
              <a:rPr altLang="en-US" lang="zh-CN"/>
              <a:t>行业规模与增长</a:t>
            </a:r>
            <a:endParaRPr altLang="en-US" lang="zh-CN"/>
          </a:p>
        </p:txBody>
      </p:sp>
      <p:sp>
        <p:nvSpPr>
          <p:cNvPr id="1049052"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4"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6"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8"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0"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2"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4"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6"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0"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2"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4"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8"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2"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4"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6"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8"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行业规模：2024年计算机科学行业的规模和增长趋势</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行业趋势：2024年计算机科学行业的未来发展趋势和预测</a:t>
            </a:r>
            <a:endParaRPr altLang="en-US" dirty="0" sz="1200" lang="zh-CN" spc="150">
              <a:solidFill>
                <a:schemeClr val="tx1">
                  <a:lumMod val="65000"/>
                  <a:lumOff val="35000"/>
                </a:schemeClr>
              </a:solidFill>
              <a:latin typeface="+mn-ea"/>
              <a:sym typeface="+mn-ea"/>
            </a:endParaRPr>
          </a:p>
        </p:txBody>
      </p:sp>
      <p:sp>
        <p:nvSpPr>
          <p:cNvPr id="1049092"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行业细分领域：2024年计算机科学行业的主要细分领域及其增长情况</a:t>
            </a:r>
            <a:endParaRPr altLang="en-US" dirty="0" sz="1200" lang="zh-CN" spc="150">
              <a:solidFill>
                <a:schemeClr val="tx1">
                  <a:lumMod val="65000"/>
                  <a:lumOff val="35000"/>
                </a:schemeClr>
              </a:solidFill>
              <a:latin typeface="+mn-ea"/>
              <a:sym typeface="+mn-ea"/>
            </a:endParaRPr>
          </a:p>
        </p:txBody>
      </p:sp>
      <p:sp>
        <p:nvSpPr>
          <p:cNvPr id="1049094"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增长速度：与过去几年相比，2024年计算机科学行业的增长速度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2" name="标题 1"/>
          <p:cNvSpPr>
            <a:spLocks noGrp="1"/>
          </p:cNvSpPr>
          <p:nvPr>
            <p:ph type="title"/>
          </p:nvPr>
        </p:nvSpPr>
        <p:spPr/>
        <p:txBody>
          <a:bodyPr/>
          <a:p>
            <a:r>
              <a:rPr altLang="en-US" lang="zh-CN"/>
              <a:t>关键技术进展</a:t>
            </a:r>
            <a:endParaRPr altLang="en-US" lang="zh-CN"/>
          </a:p>
        </p:txBody>
      </p:sp>
      <p:sp>
        <p:nvSpPr>
          <p:cNvPr id="104913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人工智能技术：深度学习、自然语言处理、计算机视觉等技术的快速发展和应用</a:t>
            </a:r>
            <a:endParaRPr altLang="en-US" dirty="0" sz="1200" lang="zh-CN" spc="150">
              <a:solidFill>
                <a:schemeClr val="tx1">
                  <a:lumMod val="65000"/>
                  <a:lumOff val="35000"/>
                </a:schemeClr>
              </a:solidFill>
              <a:latin typeface="+mn-ea"/>
              <a:sym typeface="+mn-ea"/>
            </a:endParaRPr>
          </a:p>
        </p:txBody>
      </p:sp>
      <p:sp>
        <p:nvSpPr>
          <p:cNvPr id="104913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云计算技术：云计算的普及和应用，为计算机科学行业提供了更加高效、灵活和可靠的计算服务</a:t>
            </a:r>
            <a:endParaRPr altLang="en-US" dirty="0" sz="1200" lang="zh-CN" spc="150">
              <a:solidFill>
                <a:schemeClr val="tx1">
                  <a:lumMod val="65000"/>
                  <a:lumOff val="35000"/>
                </a:schemeClr>
              </a:solidFill>
              <a:latin typeface="+mn-ea"/>
              <a:sym typeface="+mn-ea"/>
            </a:endParaRPr>
          </a:p>
        </p:txBody>
      </p:sp>
      <p:sp>
        <p:nvSpPr>
          <p:cNvPr id="104913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大数据技术：大数据技术的兴起和应用，为计算机科学行业提供了更加全面、准确的数据分析和处理能力</a:t>
            </a:r>
            <a:endParaRPr altLang="en-US" dirty="0" sz="1200" lang="zh-CN" spc="150">
              <a:solidFill>
                <a:schemeClr val="tx1">
                  <a:lumMod val="65000"/>
                  <a:lumOff val="35000"/>
                </a:schemeClr>
              </a:solidFill>
              <a:latin typeface="+mn-ea"/>
              <a:sym typeface="+mn-ea"/>
            </a:endParaRPr>
          </a:p>
        </p:txBody>
      </p:sp>
      <p:sp>
        <p:nvSpPr>
          <p:cNvPr id="104914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区块链技术：区块链技术的出现和应用，为计算机科学行业提供了更加安全、透明和可信的数据存储和传输方式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行业应用领域拓展</a:t>
            </a:r>
            <a:endParaRPr altLang="en-US" lang="zh-CN"/>
          </a:p>
        </p:txBody>
      </p:sp>
      <p:sp>
        <p:nvSpPr>
          <p:cNvPr id="1049180" name="圆角矩形 26"/>
          <p:cNvSpPr/>
          <p:nvPr>
            <p:custDataLst>
              <p:tags r:id="rId1"/>
            </p:custDataLst>
          </p:nvPr>
        </p:nvSpPr>
        <p:spPr>
          <a:xfrm>
            <a:off x="55193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2" name="圆角矩形 28"/>
          <p:cNvSpPr/>
          <p:nvPr>
            <p:custDataLst>
              <p:tags r:id="rId2"/>
            </p:custDataLst>
          </p:nvPr>
        </p:nvSpPr>
        <p:spPr>
          <a:xfrm>
            <a:off x="553884"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84" name="文本框 31"/>
          <p:cNvSpPr txBox="1"/>
          <p:nvPr>
            <p:custDataLst>
              <p:tags r:id="rId3"/>
            </p:custDataLst>
          </p:nvPr>
        </p:nvSpPr>
        <p:spPr>
          <a:xfrm>
            <a:off x="657171" y="2303539"/>
            <a:ext cx="1469409" cy="329350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人工智能领域：深度学习、自然语言处理、计算机视觉等技术应用更加广泛</a:t>
            </a:r>
            <a:endParaRPr altLang="en-US" dirty="0" lang="zh-CN" spc="200">
              <a:solidFill>
                <a:schemeClr val="tx1">
                  <a:lumMod val="85000"/>
                  <a:lumOff val="15000"/>
                </a:schemeClr>
              </a:solidFill>
              <a:latin typeface="+mn-ea"/>
              <a:sym typeface="+mn-ea"/>
            </a:endParaRPr>
          </a:p>
        </p:txBody>
      </p:sp>
      <p:sp>
        <p:nvSpPr>
          <p:cNvPr id="1049186" name="圆角矩形 29"/>
          <p:cNvSpPr/>
          <p:nvPr>
            <p:custDataLst>
              <p:tags r:id="rId4"/>
            </p:custDataLst>
          </p:nvPr>
        </p:nvSpPr>
        <p:spPr>
          <a:xfrm>
            <a:off x="243384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8" name="圆角矩形 32"/>
          <p:cNvSpPr/>
          <p:nvPr>
            <p:custDataLst>
              <p:tags r:id="rId5"/>
            </p:custDataLst>
          </p:nvPr>
        </p:nvSpPr>
        <p:spPr>
          <a:xfrm>
            <a:off x="243579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0" name="文本框 34"/>
          <p:cNvSpPr txBox="1"/>
          <p:nvPr>
            <p:custDataLst>
              <p:tags r:id="rId6"/>
            </p:custDataLst>
          </p:nvPr>
        </p:nvSpPr>
        <p:spPr>
          <a:xfrm>
            <a:off x="2539081" y="23035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云计算领域：云计算技术为各行各业提供了更加高效、灵活和可靠的计算服务</a:t>
            </a:r>
            <a:endParaRPr altLang="en-US" dirty="0" lang="zh-CN" spc="200">
              <a:solidFill>
                <a:schemeClr val="tx1">
                  <a:lumMod val="85000"/>
                  <a:lumOff val="15000"/>
                </a:schemeClr>
              </a:solidFill>
              <a:latin typeface="+mn-ea"/>
              <a:sym typeface="+mn-ea"/>
            </a:endParaRPr>
          </a:p>
        </p:txBody>
      </p:sp>
      <p:sp>
        <p:nvSpPr>
          <p:cNvPr id="1049192" name="圆角矩形 3"/>
          <p:cNvSpPr/>
          <p:nvPr>
            <p:custDataLst>
              <p:tags r:id="rId7"/>
            </p:custDataLst>
          </p:nvPr>
        </p:nvSpPr>
        <p:spPr>
          <a:xfrm>
            <a:off x="4315754"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4" name="圆角矩形 4"/>
          <p:cNvSpPr/>
          <p:nvPr>
            <p:custDataLst>
              <p:tags r:id="rId8"/>
            </p:custDataLst>
          </p:nvPr>
        </p:nvSpPr>
        <p:spPr>
          <a:xfrm>
            <a:off x="431770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6" name="文本框 5"/>
          <p:cNvSpPr txBox="1"/>
          <p:nvPr>
            <p:custDataLst>
              <p:tags r:id="rId9"/>
            </p:custDataLst>
          </p:nvPr>
        </p:nvSpPr>
        <p:spPr>
          <a:xfrm>
            <a:off x="4420990" y="23035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大数据领域：大数据技术为各行各业提供了更加全面、准确的数据分析和预测能力</a:t>
            </a:r>
            <a:endParaRPr altLang="en-US" dirty="0" lang="zh-CN" spc="200">
              <a:solidFill>
                <a:schemeClr val="tx1">
                  <a:lumMod val="85000"/>
                  <a:lumOff val="15000"/>
                </a:schemeClr>
              </a:solidFill>
              <a:latin typeface="+mn-ea"/>
              <a:sym typeface="+mn-ea"/>
            </a:endParaRPr>
          </a:p>
        </p:txBody>
      </p:sp>
      <p:sp>
        <p:nvSpPr>
          <p:cNvPr id="1049198" name="圆角矩形 8"/>
          <p:cNvSpPr/>
          <p:nvPr>
            <p:custDataLst>
              <p:tags r:id="rId10"/>
            </p:custDataLst>
          </p:nvPr>
        </p:nvSpPr>
        <p:spPr>
          <a:xfrm>
            <a:off x="6197663"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0" name="圆角矩形 9"/>
          <p:cNvSpPr/>
          <p:nvPr>
            <p:custDataLst>
              <p:tags r:id="rId11"/>
            </p:custDataLst>
          </p:nvPr>
        </p:nvSpPr>
        <p:spPr>
          <a:xfrm>
            <a:off x="6199612"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2" name="文本框 10"/>
          <p:cNvSpPr txBox="1"/>
          <p:nvPr>
            <p:custDataLst>
              <p:tags r:id="rId12"/>
            </p:custDataLst>
          </p:nvPr>
        </p:nvSpPr>
        <p:spPr>
          <a:xfrm>
            <a:off x="6302900" y="2303539"/>
            <a:ext cx="1469409" cy="3294803"/>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物联网领域：物联网技术将各种设备、传感器等连接起来，实现更加智能化、自动化的应用场景</a:t>
            </a:r>
            <a:endParaRPr altLang="en-US" dirty="0" sz="2000" lang="zh-CN" spc="200">
              <a:solidFill>
                <a:schemeClr val="tx1">
                  <a:lumMod val="85000"/>
                  <a:lumOff val="15000"/>
                </a:schemeClr>
              </a:solidFill>
              <a:latin typeface="+mn-ea"/>
              <a:sym typeface="+mn-ea"/>
            </a:endParaRPr>
          </a:p>
        </p:txBody>
      </p:sp>
      <p:sp>
        <p:nvSpPr>
          <p:cNvPr id="1049204" name="圆角矩形 6"/>
          <p:cNvSpPr/>
          <p:nvPr>
            <p:custDataLst>
              <p:tags r:id="rId13"/>
            </p:custDataLst>
          </p:nvPr>
        </p:nvSpPr>
        <p:spPr>
          <a:xfrm>
            <a:off x="8079573"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6" name="圆角矩形 7"/>
          <p:cNvSpPr/>
          <p:nvPr>
            <p:custDataLst>
              <p:tags r:id="rId14"/>
            </p:custDataLst>
          </p:nvPr>
        </p:nvSpPr>
        <p:spPr>
          <a:xfrm>
            <a:off x="8081522"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8" name="文本框 11"/>
          <p:cNvSpPr txBox="1"/>
          <p:nvPr>
            <p:custDataLst>
              <p:tags r:id="rId15"/>
            </p:custDataLst>
          </p:nvPr>
        </p:nvSpPr>
        <p:spPr>
          <a:xfrm>
            <a:off x="8184809" y="23048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区块链领域：区块链技术为各行各业提供了更加安全、透明、可信的数据交换和存储方式</a:t>
            </a:r>
            <a:endParaRPr altLang="en-US" dirty="0" lang="zh-CN" spc="200">
              <a:solidFill>
                <a:schemeClr val="tx1">
                  <a:lumMod val="85000"/>
                  <a:lumOff val="15000"/>
                </a:schemeClr>
              </a:solidFill>
              <a:latin typeface="+mn-ea"/>
              <a:sym typeface="+mn-ea"/>
            </a:endParaRPr>
          </a:p>
        </p:txBody>
      </p:sp>
      <p:sp>
        <p:nvSpPr>
          <p:cNvPr id="1049210" name="圆角矩形 16"/>
          <p:cNvSpPr/>
          <p:nvPr>
            <p:custDataLst>
              <p:tags r:id="rId16"/>
            </p:custDataLst>
          </p:nvPr>
        </p:nvSpPr>
        <p:spPr>
          <a:xfrm>
            <a:off x="9961482"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2" name="圆角矩形 17"/>
          <p:cNvSpPr/>
          <p:nvPr>
            <p:custDataLst>
              <p:tags r:id="rId17"/>
            </p:custDataLst>
          </p:nvPr>
        </p:nvSpPr>
        <p:spPr>
          <a:xfrm>
            <a:off x="9963431"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14" name="文本框 18"/>
          <p:cNvSpPr txBox="1"/>
          <p:nvPr>
            <p:custDataLst>
              <p:tags r:id="rId18"/>
            </p:custDataLst>
          </p:nvPr>
        </p:nvSpPr>
        <p:spPr>
          <a:xfrm>
            <a:off x="10066719" y="2304839"/>
            <a:ext cx="1469409" cy="3294803"/>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生物信息学领域：生物信息学技术为生命科学领域提供了更加高效、准确的数据分析和预测能力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2" name="标题 1"/>
          <p:cNvSpPr>
            <a:spLocks noGrp="1"/>
          </p:cNvSpPr>
          <p:nvPr>
            <p:ph type="title"/>
          </p:nvPr>
        </p:nvSpPr>
        <p:spPr/>
        <p:txBody>
          <a:bodyPr/>
          <a:p>
            <a:r>
              <a:rPr altLang="en-US" lang="zh-CN"/>
              <a:t>市场竞争格局</a:t>
            </a:r>
            <a:endParaRPr altLang="en-US" lang="zh-CN"/>
          </a:p>
        </p:txBody>
      </p:sp>
      <p:sp>
        <p:nvSpPr>
          <p:cNvPr id="104925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市场竞争激烈：各大科技公司都在积极布局计算机科学领域，市场竞争激烈</a:t>
            </a:r>
            <a:endParaRPr altLang="en-US" dirty="0" sz="1200" lang="zh-CN" spc="150">
              <a:solidFill>
                <a:schemeClr val="tx1">
                  <a:lumMod val="65000"/>
                  <a:lumOff val="35000"/>
                </a:schemeClr>
              </a:solidFill>
              <a:latin typeface="+mn-ea"/>
              <a:sym typeface="+mn-ea"/>
            </a:endParaRPr>
          </a:p>
        </p:txBody>
      </p:sp>
      <p:sp>
        <p:nvSpPr>
          <p:cNvPr id="104925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技术创新不断：随着技术的不断发展，计算机科学行业不断涌现出新的技术和产品</a:t>
            </a:r>
            <a:endParaRPr altLang="en-US" dirty="0" sz="1200" lang="zh-CN" spc="150">
              <a:solidFill>
                <a:schemeClr val="tx1">
                  <a:lumMod val="65000"/>
                  <a:lumOff val="35000"/>
                </a:schemeClr>
              </a:solidFill>
              <a:latin typeface="+mn-ea"/>
              <a:sym typeface="+mn-ea"/>
            </a:endParaRPr>
          </a:p>
        </p:txBody>
      </p:sp>
      <p:sp>
        <p:nvSpPr>
          <p:cNvPr id="104925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人才争夺激烈：计算机科学行业对人才的需求越来越大，各大公司都在积极争夺优秀人才</a:t>
            </a:r>
            <a:endParaRPr altLang="en-US" dirty="0" sz="1200" lang="zh-CN" spc="150">
              <a:solidFill>
                <a:schemeClr val="tx1">
                  <a:lumMod val="65000"/>
                  <a:lumOff val="35000"/>
                </a:schemeClr>
              </a:solidFill>
              <a:latin typeface="+mn-ea"/>
              <a:sym typeface="+mn-ea"/>
            </a:endParaRPr>
          </a:p>
        </p:txBody>
      </p:sp>
      <p:sp>
        <p:nvSpPr>
          <p:cNvPr id="104926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行业趋势向好：随着计算机科学技术的不断发展，行业趋势向好，未来发展前景广阔</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298" name="标题 1"/>
          <p:cNvSpPr>
            <a:spLocks noGrp="1"/>
          </p:cNvSpPr>
          <p:nvPr>
            <p:ph type="title"/>
          </p:nvPr>
        </p:nvSpPr>
        <p:spPr/>
        <p:txBody>
          <a:bodyPr/>
          <a:p>
            <a:r>
              <a:rPr altLang="en-US" lang="zh-CN"/>
              <a:t>面临的挑战与机遇</a:t>
            </a:r>
            <a:endParaRPr altLang="en-US" lang="zh-CN"/>
          </a:p>
        </p:txBody>
      </p:sp>
      <p:sp>
        <p:nvSpPr>
          <p:cNvPr id="1049300" name="文本框 3"/>
          <p:cNvSpPr txBox="1"/>
          <p:nvPr>
            <p:custDataLst>
              <p:tags r:id="rId1"/>
            </p:custDataLst>
          </p:nvPr>
        </p:nvSpPr>
        <p:spPr>
          <a:xfrm>
            <a:off x="2581756" y="4093686"/>
            <a:ext cx="7028487" cy="478693"/>
          </a:xfrm>
          <a:prstGeom prst="rect"/>
          <a:noFill/>
        </p:spPr>
        <p:txBody>
          <a:bodyPr anchor="b" anchorCtr="0" bIns="0" lIns="0" rtlCol="0" wrap="square">
            <a:normAutofit/>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302" name="正文"/>
          <p:cNvSpPr txBox="1"/>
          <p:nvPr>
            <p:custDataLst>
              <p:tags r:id="rId2"/>
            </p:custDataLst>
          </p:nvPr>
        </p:nvSpPr>
        <p:spPr>
          <a:xfrm>
            <a:off x="2581756" y="4717711"/>
            <a:ext cx="7028487" cy="1459889"/>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机遇：随着人工智能、大数据、云计算等技术的不断发展，计算机科学行业有着广阔的应用前景；互联网和数字化转型的加速推进，为计算机科学行业提供了更多的发展机遇；政府和社会对数字化转型的重视和支持，为计算机科学行业提供了良好的发展环境。</a:t>
            </a:r>
            <a:endParaRPr altLang="en-US" dirty="0" sz="1200" lang="zh-CN" spc="150">
              <a:solidFill>
                <a:schemeClr val="tx1">
                  <a:lumMod val="65000"/>
                  <a:lumOff val="35000"/>
                </a:schemeClr>
              </a:solidFill>
              <a:latin typeface="+mn-ea"/>
              <a:sym typeface="+mn-ea"/>
            </a:endParaRPr>
          </a:p>
        </p:txBody>
      </p:sp>
      <p:sp>
        <p:nvSpPr>
          <p:cNvPr id="1049304" name="文本框 5"/>
          <p:cNvSpPr txBox="1"/>
          <p:nvPr>
            <p:custDataLst>
              <p:tags r:id="rId3"/>
            </p:custDataLst>
          </p:nvPr>
        </p:nvSpPr>
        <p:spPr>
          <a:xfrm>
            <a:off x="2581756" y="1364400"/>
            <a:ext cx="7029308" cy="478693"/>
          </a:xfrm>
          <a:prstGeom prst="rect"/>
          <a:noFill/>
        </p:spPr>
        <p:txBody>
          <a:bodyPr anchor="b" anchorCtr="0" bIns="0" lIns="0" rtlCol="0" wrap="square">
            <a:normAutofit/>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306" name="正文"/>
          <p:cNvSpPr txBox="1"/>
          <p:nvPr>
            <p:custDataLst>
              <p:tags r:id="rId4"/>
            </p:custDataLst>
          </p:nvPr>
        </p:nvSpPr>
        <p:spPr>
          <a:xfrm>
            <a:off x="2581756" y="1988425"/>
            <a:ext cx="7028487" cy="1459889"/>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挑战：技术更新迅速，需要不断学习和适应；行业竞争激烈，需要不断提升自身竞争力；数据隐私和安全问题日益突出，需要加强技术和管理措施。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4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2024年计算机科学行业工作亮点</a:t>
            </a:r>
            <a:endParaRPr altLang="en-US" dirty="0" lang="zh-CN">
              <a:solidFill>
                <a:schemeClr val="lt1">
                  <a:lumMod val="100000"/>
                </a:schemeClr>
              </a:solidFill>
            </a:endParaRPr>
          </a:p>
        </p:txBody>
      </p:sp>
      <p:sp>
        <p:nvSpPr>
          <p:cNvPr id="104934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人工智能技术应用</a:t>
            </a:r>
            <a:endParaRPr altLang="en-US" lang="zh-CN"/>
          </a:p>
        </p:txBody>
      </p:sp>
      <p:sp>
        <p:nvSpPr>
          <p:cNvPr id="104942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人工智能技术在计算机科学行业的应用范围不断扩大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2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2" name="TextBox 2"/>
          <p:cNvSpPr txBox="1"/>
          <p:nvPr>
            <p:custDataLst>
              <p:tags r:id="rId6"/>
            </p:custDataLst>
          </p:nvPr>
        </p:nvSpPr>
        <p:spPr>
          <a:xfrm>
            <a:off x="3536878" y="3030566"/>
            <a:ext cx="2303661" cy="1860187"/>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人工智能技术对于提高计算机科学行业的工作效率和准确性具有重要作用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3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人工智能技术为计算机科学行业带来了更多的创新和突破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人工智能技术在计算机科学行业的应用前景展望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82" name="标题 1"/>
          <p:cNvSpPr>
            <a:spLocks noGrp="1"/>
          </p:cNvSpPr>
          <p:nvPr>
            <p:ph type="title"/>
          </p:nvPr>
        </p:nvSpPr>
        <p:spPr/>
        <p:txBody>
          <a:bodyPr/>
          <a:p>
            <a:r>
              <a:rPr altLang="en-US" lang="zh-CN"/>
              <a:t>云计算与大数据技术发展</a:t>
            </a:r>
            <a:endParaRPr altLang="en-US" lang="zh-CN"/>
          </a:p>
        </p:txBody>
      </p:sp>
      <p:sp>
        <p:nvSpPr>
          <p:cNvPr id="10494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云计算技术的普及和应用</a:t>
            </a:r>
            <a:endParaRPr altLang="en-US" dirty="0" sz="1200" lang="zh-CN" spc="150">
              <a:solidFill>
                <a:schemeClr val="tx1">
                  <a:lumMod val="65000"/>
                  <a:lumOff val="35000"/>
                </a:schemeClr>
              </a:solidFill>
              <a:latin typeface="+mn-ea"/>
              <a:sym typeface="+mn-ea"/>
            </a:endParaRPr>
          </a:p>
        </p:txBody>
      </p:sp>
      <p:sp>
        <p:nvSpPr>
          <p:cNvPr id="10494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大数据技术的崛起和发展</a:t>
            </a:r>
            <a:endParaRPr altLang="en-US" dirty="0" sz="1200" lang="zh-CN" spc="150">
              <a:solidFill>
                <a:schemeClr val="tx1">
                  <a:lumMod val="65000"/>
                  <a:lumOff val="35000"/>
                </a:schemeClr>
              </a:solidFill>
              <a:latin typeface="+mn-ea"/>
              <a:sym typeface="+mn-ea"/>
            </a:endParaRPr>
          </a:p>
        </p:txBody>
      </p:sp>
      <p:sp>
        <p:nvSpPr>
          <p:cNvPr id="10494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云计算与大数据技术的融合与创新</a:t>
            </a:r>
            <a:endParaRPr altLang="en-US" dirty="0" sz="1200" lang="zh-CN" spc="150">
              <a:solidFill>
                <a:schemeClr val="tx1">
                  <a:lumMod val="65000"/>
                  <a:lumOff val="35000"/>
                </a:schemeClr>
              </a:solidFill>
              <a:latin typeface="+mn-ea"/>
              <a:sym typeface="+mn-ea"/>
            </a:endParaRPr>
          </a:p>
        </p:txBody>
      </p:sp>
      <p:sp>
        <p:nvSpPr>
          <p:cNvPr id="10494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云计算与大数据技术在计算机科学行业的应用和影响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28" name="标题 1"/>
          <p:cNvSpPr>
            <a:spLocks noGrp="1"/>
          </p:cNvSpPr>
          <p:nvPr>
            <p:ph type="title"/>
          </p:nvPr>
        </p:nvSpPr>
        <p:spPr/>
        <p:txBody>
          <a:bodyPr/>
          <a:p>
            <a:r>
              <a:rPr altLang="en-US" lang="zh-CN"/>
              <a:t>物联网与边缘计算应用</a:t>
            </a:r>
            <a:endParaRPr altLang="en-US" lang="zh-CN"/>
          </a:p>
        </p:txBody>
      </p:sp>
      <p:sp>
        <p:nvSpPr>
          <p:cNvPr id="104953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物联网技术发展迅速，应用场景不断拓展</a:t>
            </a:r>
            <a:endParaRPr altLang="en-US" dirty="0" sz="2000" lang="zh-CN" spc="150">
              <a:solidFill>
                <a:schemeClr val="tx1">
                  <a:lumMod val="75000"/>
                  <a:lumOff val="25000"/>
                </a:schemeClr>
              </a:solidFill>
              <a:latin typeface="+mn-ea"/>
              <a:sym typeface="+mn-ea"/>
            </a:endParaRPr>
          </a:p>
        </p:txBody>
      </p:sp>
      <p:sp>
        <p:nvSpPr>
          <p:cNvPr id="104953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边缘计算技术为物联网应用提供更高效、更安全的数据处理能力</a:t>
            </a:r>
            <a:endParaRPr altLang="en-US" dirty="0" sz="2000" lang="zh-CN" spc="150">
              <a:solidFill>
                <a:schemeClr val="tx1">
                  <a:lumMod val="75000"/>
                  <a:lumOff val="25000"/>
                </a:schemeClr>
              </a:solidFill>
              <a:latin typeface="+mn-ea"/>
              <a:sym typeface="+mn-ea"/>
            </a:endParaRPr>
          </a:p>
        </p:txBody>
      </p:sp>
      <p:sp>
        <p:nvSpPr>
          <p:cNvPr id="104954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物联网与边缘计算在智能家居、智能制造等领域的应用案例</a:t>
            </a:r>
            <a:endParaRPr altLang="en-US" dirty="0" sz="2000" lang="zh-CN" spc="150">
              <a:solidFill>
                <a:schemeClr val="tx1">
                  <a:lumMod val="75000"/>
                  <a:lumOff val="25000"/>
                </a:schemeClr>
              </a:solidFill>
              <a:latin typeface="+mn-ea"/>
              <a:sym typeface="+mn-ea"/>
            </a:endParaRPr>
          </a:p>
        </p:txBody>
      </p:sp>
      <p:sp>
        <p:nvSpPr>
          <p:cNvPr id="1049546"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物联网与边缘计算未来发展趋势及挑战</a:t>
            </a:r>
            <a:endParaRPr altLang="en-US" dirty="0" sz="2000" lang="zh-CN" spc="150">
              <a:solidFill>
                <a:schemeClr val="tx1">
                  <a:lumMod val="75000"/>
                  <a:lumOff val="25000"/>
                </a:schemeClr>
              </a:solidFill>
              <a:latin typeface="+mn-ea"/>
              <a:sym typeface="+mn-ea"/>
            </a:endParaRPr>
          </a:p>
        </p:txBody>
      </p:sp>
      <p:sp>
        <p:nvSpPr>
          <p:cNvPr id="104955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区块链技术应用与前景</a:t>
            </a:r>
            <a:endParaRPr altLang="en-US" lang="zh-CN"/>
          </a:p>
        </p:txBody>
      </p:sp>
      <p:sp>
        <p:nvSpPr>
          <p:cNvPr id="1049592"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17"/>
          <p:cNvSpPr/>
          <p:nvPr>
            <p:custDataLst>
              <p:tags r:id="rId3"/>
            </p:custDataLst>
          </p:nvPr>
        </p:nvSpPr>
        <p:spPr>
          <a:xfrm>
            <a:off x="1883568"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27"/>
          <p:cNvSpPr txBox="1"/>
          <p:nvPr>
            <p:custDataLst>
              <p:tags r:id="rId4"/>
            </p:custDataLst>
          </p:nvPr>
        </p:nvSpPr>
        <p:spPr>
          <a:xfrm>
            <a:off x="1916944" y="3491476"/>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区块链技术前景展望：分析区块链技术的发展趋势，如可扩展性、隐私保护、安全性等方面的改进，以及未来可能的应用场景和商业模式。</a:t>
            </a:r>
            <a:endParaRPr altLang="zh-CN" dirty="0" lang="en-US">
              <a:solidFill>
                <a:schemeClr val="dk1">
                  <a:lumMod val="80000"/>
                  <a:lumOff val="20000"/>
                </a:schemeClr>
              </a:solidFill>
              <a:latin typeface="+mn-ea"/>
              <a:sym typeface="+mn-ea"/>
            </a:endParaRPr>
          </a:p>
        </p:txBody>
      </p:sp>
      <p:sp>
        <p:nvSpPr>
          <p:cNvPr id="1049600"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54"/>
          <p:cNvSpPr/>
          <p:nvPr>
            <p:custDataLst>
              <p:tags r:id="rId7"/>
            </p:custDataLst>
          </p:nvPr>
        </p:nvSpPr>
        <p:spPr>
          <a:xfrm>
            <a:off x="1883568"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56"/>
          <p:cNvSpPr txBox="1"/>
          <p:nvPr>
            <p:custDataLst>
              <p:tags r:id="rId8"/>
            </p:custDataLst>
          </p:nvPr>
        </p:nvSpPr>
        <p:spPr>
          <a:xfrm>
            <a:off x="1916944" y="1496620"/>
            <a:ext cx="8656571" cy="69576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区块链技术概述：介绍区块链技术的定义、特点、应用场景等基本概念。</a:t>
            </a:r>
            <a:endParaRPr altLang="en-US" dirty="0" sz="1100" lang="zh-CN">
              <a:solidFill>
                <a:schemeClr val="dk1">
                  <a:lumMod val="80000"/>
                  <a:lumOff val="20000"/>
                </a:schemeClr>
              </a:solidFill>
              <a:latin typeface="+mn-ea"/>
              <a:sym typeface="+mn-ea"/>
            </a:endParaRPr>
          </a:p>
        </p:txBody>
      </p:sp>
      <p:sp>
        <p:nvSpPr>
          <p:cNvPr id="1049608"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7"/>
          <p:cNvSpPr/>
          <p:nvPr>
            <p:custDataLst>
              <p:tags r:id="rId11"/>
            </p:custDataLst>
          </p:nvPr>
        </p:nvSpPr>
        <p:spPr>
          <a:xfrm>
            <a:off x="1883568"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8"/>
          <p:cNvSpPr txBox="1"/>
          <p:nvPr>
            <p:custDataLst>
              <p:tags r:id="rId12"/>
            </p:custDataLst>
          </p:nvPr>
        </p:nvSpPr>
        <p:spPr>
          <a:xfrm>
            <a:off x="1916944" y="2497257"/>
            <a:ext cx="8656571" cy="695761"/>
          </a:xfrm>
          <a:prstGeom prst="rect"/>
          <a:noFill/>
        </p:spPr>
        <p:txBody>
          <a:bodyPr anchor="ctr" anchorCtr="0" bIns="107950" rtlCol="0" tIns="0" wrap="square">
            <a:normAutofit fontScale="71111"/>
          </a:bodyPr>
          <a:p>
            <a:pPr>
              <a:lnSpc>
                <a:spcPct val="150000"/>
              </a:lnSpc>
            </a:pPr>
            <a:r>
              <a:rPr altLang="en-US" dirty="0" lang="zh-CN">
                <a:solidFill>
                  <a:schemeClr val="dk1">
                    <a:lumMod val="80000"/>
                    <a:lumOff val="20000"/>
                  </a:schemeClr>
                </a:solidFill>
                <a:latin typeface="+mn-ea"/>
                <a:sym typeface="+mn-ea"/>
              </a:rPr>
              <a:t>2024年区块链技术应用亮点：列举2024年计算机科学行业在区块链技术应用方面的亮点，如智能合约、去中心化金融、供应链管理、数字身份验证等。</a:t>
            </a:r>
            <a:endParaRPr altLang="en-US" dirty="0" lang="zh-CN">
              <a:solidFill>
                <a:schemeClr val="dk1">
                  <a:lumMod val="80000"/>
                  <a:lumOff val="20000"/>
                </a:schemeClr>
              </a:solidFill>
              <a:latin typeface="+mn-ea"/>
              <a:sym typeface="+mn-ea"/>
            </a:endParaRPr>
          </a:p>
        </p:txBody>
      </p:sp>
      <p:sp>
        <p:nvSpPr>
          <p:cNvPr id="1049616"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直角三角形 11"/>
          <p:cNvSpPr/>
          <p:nvPr>
            <p:custDataLst>
              <p:tags r:id="rId15"/>
            </p:custDataLst>
          </p:nvPr>
        </p:nvSpPr>
        <p:spPr>
          <a:xfrm>
            <a:off x="1883568"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文本框 12"/>
          <p:cNvSpPr txBox="1"/>
          <p:nvPr>
            <p:custDataLst>
              <p:tags r:id="rId16"/>
            </p:custDataLst>
          </p:nvPr>
        </p:nvSpPr>
        <p:spPr>
          <a:xfrm>
            <a:off x="1916944" y="4485695"/>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区块链技术对计算机科学行业的影响：探讨区块链技术对计算机科学行业的影响，如对数据安全、分布式系统、云计算等方面的影响。</a:t>
            </a:r>
            <a:endParaRPr altLang="zh-CN" dirty="0" lang="en-US">
              <a:solidFill>
                <a:schemeClr val="dk1">
                  <a:lumMod val="80000"/>
                  <a:lumOff val="20000"/>
                </a:schemeClr>
              </a:solidFill>
              <a:latin typeface="+mn-ea"/>
              <a:sym typeface="+mn-ea"/>
            </a:endParaRPr>
          </a:p>
        </p:txBody>
      </p:sp>
      <p:sp>
        <p:nvSpPr>
          <p:cNvPr id="1049624"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直角三角形 19"/>
          <p:cNvSpPr/>
          <p:nvPr>
            <p:custDataLst>
              <p:tags r:id="rId19"/>
            </p:custDataLst>
          </p:nvPr>
        </p:nvSpPr>
        <p:spPr>
          <a:xfrm>
            <a:off x="1883568"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文本框 20"/>
          <p:cNvSpPr txBox="1"/>
          <p:nvPr>
            <p:custDataLst>
              <p:tags r:id="rId20"/>
            </p:custDataLst>
          </p:nvPr>
        </p:nvSpPr>
        <p:spPr>
          <a:xfrm>
            <a:off x="1916944" y="5479914"/>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区块链技术面临的挑战与机遇：分析区块链技术面临的挑战，如技术成熟度、监管政策、隐私保护等问题，并探讨未来的机遇和发展方向。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68" name="标题 1"/>
          <p:cNvSpPr>
            <a:spLocks noGrp="1"/>
          </p:cNvSpPr>
          <p:nvPr>
            <p:ph type="title"/>
          </p:nvPr>
        </p:nvSpPr>
        <p:spPr/>
        <p:txBody>
          <a:bodyPr/>
          <a:p>
            <a:r>
              <a:rPr altLang="en-US" lang="zh-CN"/>
              <a:t>网络安全与防护技术进步</a:t>
            </a:r>
            <a:endParaRPr altLang="en-US" lang="zh-CN"/>
          </a:p>
        </p:txBody>
      </p:sp>
      <p:sp>
        <p:nvSpPr>
          <p:cNvPr id="10496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网络安全威胁日益严重，需要加强防护措施</a:t>
            </a:r>
            <a:endParaRPr altLang="en-US" dirty="0" sz="2000" lang="zh-CN" spc="150">
              <a:solidFill>
                <a:schemeClr val="tx1">
                  <a:lumMod val="85000"/>
                  <a:lumOff val="15000"/>
                </a:schemeClr>
              </a:solidFill>
              <a:latin typeface="+mn-ea"/>
              <a:sym typeface="+mn-ea"/>
            </a:endParaRPr>
          </a:p>
        </p:txBody>
      </p:sp>
      <p:sp>
        <p:nvSpPr>
          <p:cNvPr id="10496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2024年计算机科学行业在网络安全方面取得了显著进展</a:t>
            </a:r>
            <a:endParaRPr altLang="en-US" dirty="0" sz="2000" lang="zh-CN" spc="150">
              <a:solidFill>
                <a:schemeClr val="tx1">
                  <a:lumMod val="85000"/>
                  <a:lumOff val="15000"/>
                </a:schemeClr>
              </a:solidFill>
              <a:latin typeface="+mn-ea"/>
              <a:sym typeface="+mn-ea"/>
            </a:endParaRPr>
          </a:p>
        </p:txBody>
      </p:sp>
      <p:sp>
        <p:nvSpPr>
          <p:cNvPr id="10496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介绍了多种网络安全技术和防护措施，如防火墙、入侵检测系统、加密技术等</a:t>
            </a:r>
            <a:endParaRPr altLang="en-US" dirty="0" sz="2000" lang="zh-CN" spc="150">
              <a:solidFill>
                <a:schemeClr val="tx1">
                  <a:lumMod val="85000"/>
                  <a:lumOff val="15000"/>
                </a:schemeClr>
              </a:solidFill>
              <a:latin typeface="+mn-ea"/>
              <a:sym typeface="+mn-ea"/>
            </a:endParaRPr>
          </a:p>
        </p:txBody>
      </p:sp>
      <p:sp>
        <p:nvSpPr>
          <p:cNvPr id="10496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强调了网络安全与防护技术对于保障个人隐私和企业数据安全的重要性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3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2024年计算机科学行业工作展望</a:t>
            </a:r>
            <a:endParaRPr altLang="en-US" dirty="0" lang="zh-CN">
              <a:solidFill>
                <a:schemeClr val="lt1">
                  <a:lumMod val="100000"/>
                </a:schemeClr>
              </a:solidFill>
            </a:endParaRPr>
          </a:p>
        </p:txBody>
      </p:sp>
      <p:sp>
        <p:nvSpPr>
          <p:cNvPr id="104973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未来发展趋势预测</a:t>
            </a:r>
            <a:endParaRPr altLang="en-US" lang="zh-CN"/>
          </a:p>
        </p:txBody>
      </p:sp>
      <p:sp>
        <p:nvSpPr>
          <p:cNvPr id="104980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云计算与边缘计算的融合应用</a:t>
            </a:r>
            <a:endParaRPr altLang="en-US" sz="1400" lang="zh-CN" spc="150">
              <a:solidFill>
                <a:schemeClr val="tx1"/>
              </a:solidFill>
              <a:effectLst/>
              <a:latin typeface="+mn-ea"/>
              <a:sym typeface="+mn-ea"/>
            </a:endParaRPr>
          </a:p>
        </p:txBody>
      </p:sp>
      <p:sp>
        <p:nvSpPr>
          <p:cNvPr id="104981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人工智能与机器学习技术的进一步发展</a:t>
            </a:r>
            <a:endParaRPr altLang="en-US" dirty="0" sz="1400" lang="zh-CN" spc="150">
              <a:solidFill>
                <a:schemeClr val="tx1"/>
              </a:solidFill>
              <a:effectLst/>
              <a:latin typeface="+mn-ea"/>
              <a:sym typeface="+mn-ea"/>
            </a:endParaRPr>
          </a:p>
        </p:txBody>
      </p:sp>
      <p:sp>
        <p:nvSpPr>
          <p:cNvPr id="104982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区块链技术在计算机科学行业的应用前景</a:t>
            </a:r>
            <a:endParaRPr altLang="en-US" sz="1400" lang="zh-CN" spc="150">
              <a:solidFill>
                <a:schemeClr val="tx1"/>
              </a:solidFill>
              <a:effectLst/>
              <a:latin typeface="+mn-ea"/>
              <a:sym typeface="+mn-ea"/>
            </a:endParaRPr>
          </a:p>
        </p:txBody>
      </p:sp>
      <p:sp>
        <p:nvSpPr>
          <p:cNvPr id="104982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5G技术的普及对计算机科学行业的影响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60" name="标题 1"/>
          <p:cNvSpPr>
            <a:spLocks noGrp="1"/>
          </p:cNvSpPr>
          <p:nvPr>
            <p:ph type="title"/>
          </p:nvPr>
        </p:nvSpPr>
        <p:spPr/>
        <p:txBody>
          <a:bodyPr/>
          <a:p>
            <a:r>
              <a:rPr altLang="en-US" lang="zh-CN"/>
              <a:t>技术创新方向探讨</a:t>
            </a:r>
            <a:endParaRPr altLang="en-US" lang="zh-CN"/>
          </a:p>
        </p:txBody>
      </p:sp>
      <p:sp>
        <p:nvSpPr>
          <p:cNvPr id="104986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人工智能与机器学习技术的进一步发展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区块链技术在各行业的应用与拓展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7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云计算技术的普及与优化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物联网技术的创新与应用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行业应用领域拓展前景</a:t>
            </a:r>
            <a:endParaRPr altLang="en-US" lang="zh-CN"/>
          </a:p>
        </p:txBody>
      </p:sp>
      <p:sp>
        <p:nvSpPr>
          <p:cNvPr id="1049924"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人工智能与机器学习：在更多领域实现自动化与智能化</a:t>
            </a:r>
            <a:endParaRPr altLang="en-US" dirty="0" sz="1200" lang="zh-CN" spc="150">
              <a:solidFill>
                <a:schemeClr val="tx1">
                  <a:lumMod val="65000"/>
                  <a:lumOff val="35000"/>
                </a:schemeClr>
              </a:solidFill>
              <a:latin typeface="+mn-ea"/>
              <a:sym typeface="+mn-ea"/>
            </a:endParaRPr>
          </a:p>
        </p:txBody>
      </p:sp>
      <p:sp>
        <p:nvSpPr>
          <p:cNvPr id="1049926"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云计算与大数据：提高数据处理与分析能力，助力企业决策</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物联网与智能家居：拓展应用场景，提升生活便利性</a:t>
            </a:r>
            <a:endParaRPr altLang="en-US" dirty="0" sz="1200" lang="zh-CN" spc="150">
              <a:solidFill>
                <a:schemeClr val="tx1">
                  <a:lumMod val="65000"/>
                  <a:lumOff val="35000"/>
                </a:schemeClr>
              </a:solidFill>
              <a:latin typeface="+mn-ea"/>
              <a:sym typeface="+mn-ea"/>
            </a:endParaRPr>
          </a:p>
        </p:txBody>
      </p:sp>
      <p:sp>
        <p:nvSpPr>
          <p:cNvPr id="1049930"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区块链技术：推动金融、供应链等行业实现去中心化与安全性</a:t>
            </a:r>
            <a:endParaRPr altLang="en-US" dirty="0" sz="1200" lang="zh-CN" spc="150">
              <a:solidFill>
                <a:schemeClr val="tx1">
                  <a:lumMod val="65000"/>
                  <a:lumOff val="35000"/>
                </a:schemeClr>
              </a:solidFill>
              <a:latin typeface="+mn-ea"/>
              <a:sym typeface="+mn-ea"/>
            </a:endParaRPr>
          </a:p>
        </p:txBody>
      </p:sp>
      <p:sp>
        <p:nvSpPr>
          <p:cNvPr id="1049932"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虚拟现实与增强现实：拓展娱乐、教育、医疗等领域的应用范围</a:t>
            </a:r>
            <a:endParaRPr altLang="en-US" dirty="0" sz="1200" lang="zh-CN" spc="150">
              <a:solidFill>
                <a:schemeClr val="tx1">
                  <a:lumMod val="65000"/>
                  <a:lumOff val="35000"/>
                </a:schemeClr>
              </a:solidFill>
              <a:latin typeface="+mn-ea"/>
              <a:sym typeface="+mn-ea"/>
            </a:endParaRPr>
          </a:p>
        </p:txBody>
      </p:sp>
      <p:sp>
        <p:nvSpPr>
          <p:cNvPr id="1049934"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自动驾驶技术：改善交通状况，提高出行效率与安全性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72" name="标题 1"/>
          <p:cNvSpPr>
            <a:spLocks noGrp="1"/>
          </p:cNvSpPr>
          <p:nvPr>
            <p:ph type="title"/>
          </p:nvPr>
        </p:nvSpPr>
        <p:spPr/>
        <p:txBody>
          <a:bodyPr/>
          <a:p>
            <a:r>
              <a:rPr altLang="en-US" lang="zh-CN"/>
              <a:t>市场竞争格局展望</a:t>
            </a:r>
            <a:endParaRPr altLang="en-US" lang="zh-CN"/>
          </a:p>
        </p:txBody>
      </p:sp>
      <p:sp>
        <p:nvSpPr>
          <p:cNvPr id="104997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市场竞争激烈，企业需要不断创新以保持竞争优势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8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人工智能、大数据等新技术将进一步推动计算机科学行业的发展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8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跨界合作将成为行业发展的新趋势，企业需要拓展业务范围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9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绿色环保和可持续发展将成为行业的重要发展方向</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面临的挑战与机遇分析</a:t>
            </a:r>
            <a:endParaRPr altLang="en-US" lang="zh-CN"/>
          </a:p>
        </p:txBody>
      </p:sp>
      <p:sp>
        <p:nvSpPr>
          <p:cNvPr id="1050036" name="标题 22"/>
          <p:cNvSpPr>
            <a:spLocks noGrp="1"/>
          </p:cNvSpPr>
          <p:nvPr>
            <p:custDataLst>
              <p:tags r:id="rId1"/>
            </p:custDataLst>
          </p:nvPr>
        </p:nvSpPr>
        <p:spPr>
          <a:xfrm>
            <a:off x="6593542" y="1364400"/>
            <a:ext cx="2660011" cy="1527731"/>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50038" name="正文"/>
          <p:cNvSpPr txBox="1"/>
          <p:nvPr>
            <p:custDataLst>
              <p:tags r:id="rId2"/>
            </p:custDataLst>
          </p:nvPr>
        </p:nvSpPr>
        <p:spPr>
          <a:xfrm>
            <a:off x="6593542" y="3020451"/>
            <a:ext cx="2660011" cy="3157149"/>
          </a:xfrm>
          <a:prstGeom prst="rect"/>
          <a:noFill/>
        </p:spPr>
        <p:txBody>
          <a:bodyPr anchor="t" anchorCtr="0" bIns="46990" lIns="0" rIns="0" rtlCol="0" tIns="0" wrap="square">
            <a:normAutofit/>
          </a:bodyPr>
          <a:p>
            <a:pPr algn="ctr" lvl="0">
              <a:lnSpc>
                <a:spcPct val="130000"/>
              </a:lnSpc>
              <a:buClrTx/>
              <a:buSzTx/>
              <a:buFontTx/>
            </a:pPr>
            <a:r>
              <a:rPr altLang="en-US" dirty="0" sz="1200" lang="zh-CN" spc="150">
                <a:solidFill>
                  <a:schemeClr val="tx1">
                    <a:lumMod val="65000"/>
                    <a:lumOff val="35000"/>
                  </a:schemeClr>
                </a:solidFill>
                <a:latin typeface="+mn-ea"/>
                <a:sym typeface="+mn-ea"/>
              </a:rPr>
              <a:t>机遇：随着人工智能、大数据、云计算等技术的不断发展，计算机科学行业有着广阔的应用前景；互联网、物联网等新兴领域的快速发展，为计算机科学行业提供了更多的发展机遇；国家对于科技创新和人才培养的支持，为计算机科学行业提供了有力的政策保障。</a:t>
            </a:r>
            <a:endParaRPr altLang="en-US" dirty="0" sz="1200" lang="zh-CN" spc="150">
              <a:solidFill>
                <a:schemeClr val="tx1">
                  <a:lumMod val="65000"/>
                  <a:lumOff val="35000"/>
                </a:schemeClr>
              </a:solidFill>
              <a:latin typeface="+mn-ea"/>
              <a:sym typeface="+mn-ea"/>
            </a:endParaRPr>
          </a:p>
        </p:txBody>
      </p:sp>
      <p:sp>
        <p:nvSpPr>
          <p:cNvPr id="1050040" name="正文"/>
          <p:cNvSpPr txBox="1"/>
          <p:nvPr>
            <p:custDataLst>
              <p:tags r:id="rId3"/>
            </p:custDataLst>
          </p:nvPr>
        </p:nvSpPr>
        <p:spPr>
          <a:xfrm>
            <a:off x="2938447" y="3020451"/>
            <a:ext cx="2660011" cy="3157149"/>
          </a:xfrm>
          <a:prstGeom prst="rect"/>
          <a:noFill/>
        </p:spPr>
        <p:txBody>
          <a:bodyPr anchor="t" anchorCtr="0" bIns="46990" lIns="0" rIns="0" rtlCol="0" tIns="0" wrap="square">
            <a:normAutofit/>
          </a:bodyPr>
          <a:p>
            <a:pPr algn="ctr" lvl="0">
              <a:lnSpc>
                <a:spcPct val="130000"/>
              </a:lnSpc>
              <a:buClrTx/>
              <a:buSzTx/>
              <a:buFontTx/>
            </a:pPr>
            <a:r>
              <a:rPr altLang="en-US" dirty="0" sz="1200" lang="zh-CN" spc="150">
                <a:solidFill>
                  <a:schemeClr val="tx1">
                    <a:lumMod val="65000"/>
                    <a:lumOff val="35000"/>
                  </a:schemeClr>
                </a:solidFill>
                <a:latin typeface="+mn-ea"/>
                <a:sym typeface="+mn-ea"/>
              </a:rPr>
              <a:t>挑战：技术更新迅速，需要不断学习和适应；行业竞争激烈，需要提高自身竞争力；数据隐私和安全问题日益突出，需要加强保护措施。</a:t>
            </a:r>
            <a:endParaRPr altLang="en-US" dirty="0" sz="1200" lang="zh-CN" spc="150">
              <a:solidFill>
                <a:schemeClr val="tx1">
                  <a:lumMod val="65000"/>
                  <a:lumOff val="35000"/>
                </a:schemeClr>
              </a:solidFill>
              <a:latin typeface="+mn-ea"/>
              <a:sym typeface="+mn-ea"/>
            </a:endParaRPr>
          </a:p>
        </p:txBody>
      </p:sp>
      <p:sp>
        <p:nvSpPr>
          <p:cNvPr id="1050042" name="标题 22"/>
          <p:cNvSpPr>
            <a:spLocks noGrp="1"/>
          </p:cNvSpPr>
          <p:nvPr>
            <p:custDataLst>
              <p:tags r:id="rId4"/>
            </p:custDataLst>
          </p:nvPr>
        </p:nvSpPr>
        <p:spPr>
          <a:xfrm>
            <a:off x="2938447" y="1364400"/>
            <a:ext cx="2660011" cy="1527731"/>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dirty="0" sz="1800" lang="zh-CN">
                <a:solidFill>
                  <a:schemeClr val="accent1"/>
                </a:solidFill>
              </a:rPr>
              <a:t>单击添加标题</a:t>
            </a:r>
            <a:endParaRPr altLang="en-US" dirty="0" sz="1800" lang="zh-CN">
              <a:solidFill>
                <a:schemeClr val="accent1"/>
              </a:solidFill>
            </a:endParaRPr>
          </a:p>
        </p:txBody>
      </p:sp>
      <p:cxnSp>
        <p:nvCxnSpPr>
          <p:cNvPr id="3145765" name="直接连接符 4"/>
          <p:cNvCxnSpPr>
            <a:cxnSpLocks/>
          </p:cNvCxnSpPr>
          <p:nvPr>
            <p:custDataLst>
              <p:tags r:id="rId5"/>
            </p:custDataLst>
          </p:nvPr>
        </p:nvCxnSpPr>
        <p:spPr>
          <a:xfrm>
            <a:off x="6095597" y="1392646"/>
            <a:ext cx="0" cy="3218485"/>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8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对计算机科学行业的建议与期望</a:t>
            </a:r>
            <a:endParaRPr altLang="en-US" dirty="0" lang="zh-CN">
              <a:solidFill>
                <a:schemeClr val="lt1">
                  <a:lumMod val="100000"/>
                </a:schemeClr>
              </a:solidFill>
            </a:endParaRPr>
          </a:p>
        </p:txBody>
      </p:sp>
      <p:sp>
        <p:nvSpPr>
          <p:cNvPr id="1050082"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156" name="标题 1"/>
          <p:cNvSpPr>
            <a:spLocks noGrp="1"/>
          </p:cNvSpPr>
          <p:nvPr>
            <p:ph type="title"/>
          </p:nvPr>
        </p:nvSpPr>
        <p:spPr/>
        <p:txBody>
          <a:bodyPr/>
          <a:p>
            <a:r>
              <a:rPr altLang="en-US" lang="zh-CN"/>
              <a:t>加强技术研发与创新支持</a:t>
            </a:r>
            <a:endParaRPr altLang="en-US" lang="zh-CN"/>
          </a:p>
        </p:txBody>
      </p:sp>
      <p:sp>
        <p:nvSpPr>
          <p:cNvPr id="1050158"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60"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62"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4"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6"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培养人才，提高技术研发水平</a:t>
            </a:r>
            <a:endParaRPr altLang="en-US" dirty="0" sz="1200" lang="zh-CN" spc="150">
              <a:solidFill>
                <a:srgbClr val="FFFFFF"/>
              </a:solidFill>
              <a:latin typeface="+mn-ea"/>
              <a:sym typeface="+mn-ea"/>
            </a:endParaRPr>
          </a:p>
        </p:txBody>
      </p:sp>
      <p:sp>
        <p:nvSpPr>
          <p:cNvPr id="1050168"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0"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2"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加强产学研合作，推动技术成果转化</a:t>
            </a:r>
            <a:endParaRPr altLang="en-US" dirty="0" sz="1200" lang="zh-CN" spc="150">
              <a:solidFill>
                <a:schemeClr val="tx1">
                  <a:lumMod val="65000"/>
                  <a:lumOff val="35000"/>
                </a:schemeClr>
              </a:solidFill>
              <a:latin typeface="+mn-ea"/>
              <a:sym typeface="+mn-ea"/>
            </a:endParaRPr>
          </a:p>
        </p:txBody>
      </p:sp>
      <p:sp>
        <p:nvSpPr>
          <p:cNvPr id="1050174"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6"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8"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鼓励创新，支持新技术研究</a:t>
            </a:r>
            <a:endParaRPr altLang="en-US" dirty="0" sz="1200" lang="zh-CN" spc="150">
              <a:solidFill>
                <a:srgbClr val="FFFFFF"/>
              </a:solidFill>
              <a:latin typeface="+mn-ea"/>
              <a:sym typeface="+mn-ea"/>
            </a:endParaRPr>
          </a:p>
        </p:txBody>
      </p:sp>
      <p:sp>
        <p:nvSpPr>
          <p:cNvPr id="1050180"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2"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4"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加大投入，提高研发能力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22" name="标题 1"/>
          <p:cNvSpPr>
            <a:spLocks noGrp="1"/>
          </p:cNvSpPr>
          <p:nvPr>
            <p:ph type="title"/>
          </p:nvPr>
        </p:nvSpPr>
        <p:spPr/>
        <p:txBody>
          <a:bodyPr/>
          <a:p>
            <a:r>
              <a:rPr altLang="en-US" lang="zh-CN"/>
              <a:t>推动产学研合作与人才培养</a:t>
            </a:r>
            <a:endParaRPr altLang="en-US" lang="zh-CN"/>
          </a:p>
        </p:txBody>
      </p:sp>
      <p:sp>
        <p:nvSpPr>
          <p:cNvPr id="105022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推动产学研合作与人才培养相结合，实现互利共赢</a:t>
            </a:r>
            <a:endParaRPr altLang="zh-CN" dirty="0" lang="en-US">
              <a:solidFill>
                <a:schemeClr val="dk1">
                  <a:lumMod val="80000"/>
                  <a:lumOff val="20000"/>
                </a:schemeClr>
              </a:solidFill>
              <a:latin typeface="+mn-ea"/>
              <a:sym typeface="+mn-ea"/>
            </a:endParaRPr>
          </a:p>
        </p:txBody>
      </p:sp>
      <p:sp>
        <p:nvSpPr>
          <p:cNvPr id="105023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加强产学研合作，促进技术创新和成果转化</a:t>
            </a:r>
            <a:endParaRPr altLang="en-US" dirty="0" lang="zh-CN">
              <a:solidFill>
                <a:schemeClr val="dk1">
                  <a:lumMod val="80000"/>
                  <a:lumOff val="20000"/>
                </a:schemeClr>
              </a:solidFill>
              <a:latin typeface="+mn-ea"/>
              <a:sym typeface="+mn-ea"/>
            </a:endParaRPr>
          </a:p>
        </p:txBody>
      </p:sp>
      <p:sp>
        <p:nvSpPr>
          <p:cNvPr id="105024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培养高素质计算机科学人才，提高行业整体水平</a:t>
            </a:r>
            <a:endParaRPr altLang="en-US" dirty="0" lang="zh-CN">
              <a:solidFill>
                <a:schemeClr val="dk1">
                  <a:lumMod val="80000"/>
                  <a:lumOff val="20000"/>
                </a:schemeClr>
              </a:solidFill>
              <a:latin typeface="+mn-ea"/>
              <a:sym typeface="+mn-ea"/>
            </a:endParaRPr>
          </a:p>
        </p:txBody>
      </p:sp>
      <p:sp>
        <p:nvSpPr>
          <p:cNvPr id="105024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建立完善的人才培养机制，为行业发展提供持续动力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92" name="标题 1"/>
          <p:cNvSpPr>
            <a:spLocks noGrp="1"/>
          </p:cNvSpPr>
          <p:nvPr>
            <p:ph type="title"/>
          </p:nvPr>
        </p:nvSpPr>
        <p:spPr/>
        <p:txBody>
          <a:bodyPr/>
          <a:p>
            <a:r>
              <a:rPr altLang="en-US" lang="zh-CN"/>
              <a:t>加强行业应用领域拓展与合作</a:t>
            </a:r>
            <a:endParaRPr altLang="en-US" lang="zh-CN"/>
          </a:p>
        </p:txBody>
      </p:sp>
      <p:sp>
        <p:nvSpPr>
          <p:cNvPr id="105029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拓展应用领域：积极探索计算机科学在各行业的应用，提高生产效率和服务质量</a:t>
            </a:r>
            <a:endParaRPr altLang="en-US" dirty="0" sz="1200" lang="zh-CN" spc="150">
              <a:solidFill>
                <a:schemeClr val="tx1">
                  <a:lumMod val="85000"/>
                  <a:lumOff val="15000"/>
                </a:schemeClr>
              </a:solidFill>
              <a:latin typeface="+mn-ea"/>
              <a:sym typeface="+mn-ea"/>
            </a:endParaRPr>
          </a:p>
        </p:txBody>
      </p:sp>
      <p:sp>
        <p:nvSpPr>
          <p:cNvPr id="105029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加强合作：与各行业企业建立紧密的合作关系，共同推动计算机科学技术的创新与发展</a:t>
            </a:r>
            <a:endParaRPr altLang="en-US" dirty="0" sz="1200" lang="zh-CN" spc="150">
              <a:solidFill>
                <a:schemeClr val="tx1">
                  <a:lumMod val="85000"/>
                  <a:lumOff val="15000"/>
                </a:schemeClr>
              </a:solidFill>
              <a:latin typeface="+mn-ea"/>
              <a:sym typeface="+mn-ea"/>
            </a:endParaRPr>
          </a:p>
        </p:txBody>
      </p:sp>
      <p:sp>
        <p:nvSpPr>
          <p:cNvPr id="105030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培养跨领域人才：加强计算机科学与各领域专业知识的融合，培养具备跨领域能力的复合型人才</a:t>
            </a:r>
            <a:endParaRPr altLang="en-US" dirty="0" sz="1200" lang="zh-CN" spc="150">
              <a:solidFill>
                <a:schemeClr val="tx1">
                  <a:lumMod val="85000"/>
                  <a:lumOff val="15000"/>
                </a:schemeClr>
              </a:solidFill>
              <a:latin typeface="+mn-ea"/>
              <a:sym typeface="+mn-ea"/>
            </a:endParaRPr>
          </a:p>
        </p:txBody>
      </p:sp>
      <p:sp>
        <p:nvSpPr>
          <p:cNvPr id="105030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建立行业标准：推动计算机科学行业标准的制定和实施，促进各领域之间的交流与合作</a:t>
            </a:r>
            <a:endParaRPr altLang="en-US" dirty="0" sz="1200" lang="zh-CN" spc="150">
              <a:solidFill>
                <a:schemeClr val="tx1">
                  <a:lumMod val="85000"/>
                  <a:lumOff val="15000"/>
                </a:schemeClr>
              </a:solidFill>
              <a:latin typeface="+mn-ea"/>
              <a:sym typeface="+mn-ea"/>
            </a:endParaRPr>
          </a:p>
        </p:txBody>
      </p:sp>
      <p:sp>
        <p:nvSpPr>
          <p:cNvPr id="105031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54" name="标题 1"/>
          <p:cNvSpPr>
            <a:spLocks noGrp="1"/>
          </p:cNvSpPr>
          <p:nvPr>
            <p:ph type="title"/>
          </p:nvPr>
        </p:nvSpPr>
        <p:spPr/>
        <p:txBody>
          <a:bodyPr/>
          <a:p>
            <a:r>
              <a:rPr altLang="en-US" lang="zh-CN"/>
              <a:t>提升国际竞争力与合作水平</a:t>
            </a:r>
            <a:endParaRPr altLang="en-US" lang="zh-CN"/>
          </a:p>
        </p:txBody>
      </p:sp>
      <p:sp>
        <p:nvSpPr>
          <p:cNvPr id="10503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培养国际化人才，推动计算机科学领域的教育与培训</a:t>
            </a:r>
            <a:endParaRPr altLang="zh-CN" dirty="0" lang="en-US">
              <a:solidFill>
                <a:schemeClr val="dk1">
                  <a:lumMod val="80000"/>
                  <a:lumOff val="20000"/>
                </a:schemeClr>
              </a:solidFill>
              <a:latin typeface="+mn-ea"/>
              <a:sym typeface="+mn-ea"/>
            </a:endParaRPr>
          </a:p>
        </p:txBody>
      </p:sp>
      <p:sp>
        <p:nvSpPr>
          <p:cNvPr id="10503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加强国际交流与合作，推动计算机科学领域的共同发展</a:t>
            </a:r>
            <a:endParaRPr altLang="en-US" dirty="0" lang="zh-CN">
              <a:solidFill>
                <a:schemeClr val="dk1">
                  <a:lumMod val="80000"/>
                  <a:lumOff val="20000"/>
                </a:schemeClr>
              </a:solidFill>
              <a:latin typeface="+mn-ea"/>
              <a:sym typeface="+mn-ea"/>
            </a:endParaRPr>
          </a:p>
        </p:txBody>
      </p:sp>
      <p:sp>
        <p:nvSpPr>
          <p:cNvPr id="10503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提高自主创新能力，加强核心技术研发，提升国际竞争力</a:t>
            </a:r>
            <a:endParaRPr altLang="en-US" dirty="0" lang="zh-CN">
              <a:solidFill>
                <a:schemeClr val="dk1">
                  <a:lumMod val="80000"/>
                  <a:lumOff val="20000"/>
                </a:schemeClr>
              </a:solidFill>
              <a:latin typeface="+mn-ea"/>
              <a:sym typeface="+mn-ea"/>
            </a:endParaRPr>
          </a:p>
        </p:txBody>
      </p:sp>
      <p:sp>
        <p:nvSpPr>
          <p:cNvPr id="10503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积极参与国际标准制定和规则制定，推动行业健康发展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24" name="标题 1"/>
          <p:cNvSpPr>
            <a:spLocks noGrp="1"/>
          </p:cNvSpPr>
          <p:nvPr>
            <p:ph type="title"/>
          </p:nvPr>
        </p:nvSpPr>
        <p:spPr/>
        <p:txBody>
          <a:bodyPr/>
          <a:p>
            <a:r>
              <a:rPr altLang="en-US" lang="zh-CN"/>
              <a:t>加强政策引导与支持力度</a:t>
            </a:r>
            <a:endParaRPr altLang="en-US" lang="zh-CN"/>
          </a:p>
        </p:txBody>
      </p:sp>
      <p:sp>
        <p:nvSpPr>
          <p:cNvPr id="1050426"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28"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30"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加大对计算机科学行业的投入力度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32"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34"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36"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制定更加优惠的政策，吸引人才流入</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38"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40"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42"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推动产学研合作，促进技术创新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44"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46"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48"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加强国际交流与合作，引进先进技术和管理经验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86"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488" name="副标题"/>
          <p:cNvSpPr>
            <a:spLocks noGrp="1"/>
          </p:cNvSpPr>
          <p:nvPr>
            <p:ph type="subTitle" idx="1"/>
            <p:custDataLst>
              <p:tags r:id="rId2"/>
            </p:custDataLst>
          </p:nvPr>
        </p:nvSpPr>
        <p:spPr>
          <a:xfrm>
            <a:off x="556847" y="3822506"/>
            <a:ext cx="10515000" cy="972000"/>
          </a:xfrm>
        </p:spPr>
        <p:txBody>
          <a:bodyPr/>
          <a:p>
            <a:r>
              <a:rPr altLang="zh-CN" dirty="0" lang="en-US" err="1"/>
              <a:t>xxx,a</a:t>
            </a:r>
            <a:r>
              <a:rPr altLang="zh-CN" dirty="0" lang="en-US"/>
              <a:t> click to unlimited possibilities</a:t>
            </a:r>
            <a:endParaRPr altLang="zh-CN" dirty="0" lang="en-US"/>
          </a:p>
        </p:txBody>
      </p:sp>
      <p:sp>
        <p:nvSpPr>
          <p:cNvPr id="1050490"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
        <p:nvSpPr>
          <p:cNvPr id="1050492"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1*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1*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1*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1*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9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TEXT_FILL_FORE_SCHEMECOLOR_INDEX_BRIGHTNESS" val="0"/>
  <p:tag name="KSO_WM_UNIT_TEXT_FILL_TYPE" val="1"/>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98_1*l_h_a*1_2_1"/>
  <p:tag name="KSO_WM_TEMPLATE_CATEGORY" val="diagram"/>
  <p:tag name="KSO_WM_TEMPLATE_INDEX" val="20231098"/>
  <p:tag name="KSO_WM_UNIT_LAYERLEVEL" val="1_1_1"/>
  <p:tag name="KSO_WM_TAG_VERSION" val="3.0"/>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1*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1*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TEXT_FILL_FORE_SCHEMECOLOR_INDEX_BRIGHTNESS" val="0"/>
  <p:tag name="KSO_WM_UNIT_TEXT_FILL_TYPE" val="1"/>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98_1*l_h_a*1_1_1"/>
  <p:tag name="KSO_WM_TEMPLATE_CATEGORY" val="diagram"/>
  <p:tag name="KSO_WM_TEMPLATE_INDEX" val="20231098"/>
  <p:tag name="KSO_WM_UNIT_LAYERLEVEL" val="1_1_1"/>
  <p:tag name="KSO_WM_TAG_VERSION" val="3.0"/>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8_1*l_h_i*1_2_1"/>
  <p:tag name="KSO_WM_TEMPLATE_CATEGORY" val="diagram"/>
  <p:tag name="KSO_WM_TEMPLATE_INDEX" val="20231098"/>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0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79.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2023-12-17T14:53:09Z</dcterms:created>
  <dcterms:modified xsi:type="dcterms:W3CDTF">2023-12-17T14:53:09Z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1bd885bfef5a465cb6e287f56e469281_21</vt:lpwstr>
  </property>
</Properties>
</file>