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690" r:id="rId1"/>
    <p:sldMasterId id="2147491727" r:id="rId2"/>
  </p:sldMasterIdLst>
  <p:notesMasterIdLst>
    <p:notesMasterId r:id="rId3"/>
  </p:notesMasterIdLst>
  <p:sldIdLst>
    <p:sldId id="3936" r:id="rId4"/>
    <p:sldId id="3941" r:id="rId5"/>
    <p:sldId id="3945" r:id="rId6"/>
    <p:sldId id="3948" r:id="rId7"/>
    <p:sldId id="3951" r:id="rId8"/>
    <p:sldId id="3954" r:id="rId9"/>
    <p:sldId id="3957" r:id="rId10"/>
    <p:sldId id="3960" r:id="rId11"/>
    <p:sldId id="3963" r:id="rId12"/>
    <p:sldId id="3966" r:id="rId13"/>
    <p:sldId id="3969" r:id="rId14"/>
    <p:sldId id="3972" r:id="rId15"/>
    <p:sldId id="3975" r:id="rId16"/>
    <p:sldId id="3978" r:id="rId17"/>
    <p:sldId id="3981" r:id="rId18"/>
    <p:sldId id="3984" r:id="rId19"/>
    <p:sldId id="3987" r:id="rId20"/>
    <p:sldId id="3990" r:id="rId21"/>
    <p:sldId id="3993" r:id="rId22"/>
    <p:sldId id="3996" r:id="rId23"/>
    <p:sldId id="3999" r:id="rId24"/>
    <p:sldId id="4002" r:id="rId2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tableStyles" Target="tableStyle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02" name="幻灯片图像占位符 1"/>
          <p:cNvSpPr>
            <a:spLocks noChangeAspect="1" noRot="1" noGrp="1"/>
          </p:cNvSpPr>
          <p:nvPr>
            <p:ph type="sldImg"/>
          </p:nvPr>
        </p:nvSpPr>
        <p:spPr/>
      </p:sp>
      <p:sp>
        <p:nvSpPr>
          <p:cNvPr id="1048704" name="备注占位符 2"/>
          <p:cNvSpPr>
            <a:spLocks noGrp="1"/>
          </p:cNvSpPr>
          <p:nvPr>
            <p:ph type="body" idx="1"/>
          </p:nvPr>
        </p:nvSpPr>
        <p:spPr/>
        <p:txBody>
          <a:bodyPr/>
          <a:p>
            <a:endParaRPr altLang="en-US" dirty="0" lang="zh-CN"/>
          </a:p>
        </p:txBody>
      </p:sp>
      <p:sp>
        <p:nvSpPr>
          <p:cNvPr id="104870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691" r:id="rId1"/>
    <p:sldLayoutId id="2147491692" r:id="rId2"/>
    <p:sldLayoutId id="2147491693" r:id="rId3"/>
    <p:sldLayoutId id="2147491694" r:id="rId4"/>
    <p:sldLayoutId id="2147491695" r:id="rId5"/>
    <p:sldLayoutId id="2147491696" r:id="rId6"/>
    <p:sldLayoutId id="2147491697" r:id="rId7"/>
    <p:sldLayoutId id="2147491698" r:id="rId8"/>
    <p:sldLayoutId id="2147491699" r:id="rId9"/>
    <p:sldLayoutId id="2147491700" r:id="rId10"/>
    <p:sldLayoutId id="214749170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1728" r:id="rId1"/>
    <p:sldLayoutId id="2147491729" r:id="rId2"/>
    <p:sldLayoutId id="2147491730" r:id="rId3"/>
    <p:sldLayoutId id="2147491731" r:id="rId4"/>
    <p:sldLayoutId id="2147491732" r:id="rId5"/>
    <p:sldLayoutId id="2147491733" r:id="rId6"/>
    <p:sldLayoutId id="2147491734" r:id="rId7"/>
    <p:sldLayoutId id="2147491735" r:id="rId8"/>
    <p:sldLayoutId id="2147491736" r:id="rId9"/>
    <p:sldLayoutId id="2147491737" r:id="rId10"/>
    <p:sldLayoutId id="2147491738"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slideLayout" Target="../slideLayouts/slideLayout14.xml"/><Relationship Id="rId21"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0.xml"/><Relationship Id="rId2" Type="http://schemas.openxmlformats.org/officeDocument/2006/relationships/tags" Target="../tags/tag721.xml"/><Relationship Id="rId3" Type="http://schemas.openxmlformats.org/officeDocument/2006/relationships/tags" Target="../tags/tag72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23.xml"/><Relationship Id="rId2" Type="http://schemas.openxmlformats.org/officeDocument/2006/relationships/tags" Target="../tags/tag724.xml"/><Relationship Id="rId3" Type="http://schemas.openxmlformats.org/officeDocument/2006/relationships/tags" Target="../tags/tag725.xml"/><Relationship Id="rId4" Type="http://schemas.openxmlformats.org/officeDocument/2006/relationships/tags" Target="../tags/tag726.xml"/><Relationship Id="rId5" Type="http://schemas.openxmlformats.org/officeDocument/2006/relationships/tags" Target="../tags/tag727.xml"/><Relationship Id="rId6" Type="http://schemas.openxmlformats.org/officeDocument/2006/relationships/tags" Target="../tags/tag728.xml"/><Relationship Id="rId7" Type="http://schemas.openxmlformats.org/officeDocument/2006/relationships/tags" Target="../tags/tag729.xml"/><Relationship Id="rId8" Type="http://schemas.openxmlformats.org/officeDocument/2006/relationships/tags" Target="../tags/tag730.xml"/><Relationship Id="rId9" Type="http://schemas.openxmlformats.org/officeDocument/2006/relationships/tags" Target="../tags/tag731.xml"/><Relationship Id="rId10" Type="http://schemas.openxmlformats.org/officeDocument/2006/relationships/tags" Target="../tags/tag732.xml"/><Relationship Id="rId11" Type="http://schemas.openxmlformats.org/officeDocument/2006/relationships/tags" Target="../tags/tag733.xml"/><Relationship Id="rId12" Type="http://schemas.openxmlformats.org/officeDocument/2006/relationships/tags" Target="../tags/tag734.xml"/><Relationship Id="rId13" Type="http://schemas.openxmlformats.org/officeDocument/2006/relationships/tags" Target="../tags/tag735.xml"/><Relationship Id="rId14" Type="http://schemas.openxmlformats.org/officeDocument/2006/relationships/tags" Target="../tags/tag736.xml"/><Relationship Id="rId15" Type="http://schemas.openxmlformats.org/officeDocument/2006/relationships/tags" Target="../tags/tag737.xml"/><Relationship Id="rId16" Type="http://schemas.openxmlformats.org/officeDocument/2006/relationships/tags" Target="../tags/tag738.xml"/><Relationship Id="rId17" Type="http://schemas.openxmlformats.org/officeDocument/2006/relationships/tags" Target="../tags/tag739.xml"/><Relationship Id="rId18" Type="http://schemas.openxmlformats.org/officeDocument/2006/relationships/tags" Target="../tags/tag740.xml"/><Relationship Id="rId19" Type="http://schemas.openxmlformats.org/officeDocument/2006/relationships/tags" Target="../tags/tag741.xml"/><Relationship Id="rId20" Type="http://schemas.openxmlformats.org/officeDocument/2006/relationships/tags" Target="../tags/tag742.xml"/><Relationship Id="rId21" Type="http://schemas.openxmlformats.org/officeDocument/2006/relationships/tags" Target="../tags/tag743.xml"/><Relationship Id="rId22" Type="http://schemas.openxmlformats.org/officeDocument/2006/relationships/tags" Target="../tags/tag744.xml"/><Relationship Id="rId23" Type="http://schemas.openxmlformats.org/officeDocument/2006/relationships/tags" Target="../tags/tag745.xml"/><Relationship Id="rId24" Type="http://schemas.openxmlformats.org/officeDocument/2006/relationships/tags" Target="../tags/tag746.xml"/><Relationship Id="rId25" Type="http://schemas.openxmlformats.org/officeDocument/2006/relationships/tags" Target="../tags/tag747.xml"/><Relationship Id="rId26" Type="http://schemas.openxmlformats.org/officeDocument/2006/relationships/tags" Target="../tags/tag748.xml"/><Relationship Id="rId27" Type="http://schemas.openxmlformats.org/officeDocument/2006/relationships/tags" Target="../tags/tag749.xml"/><Relationship Id="rId28" Type="http://schemas.openxmlformats.org/officeDocument/2006/relationships/tags" Target="../tags/tag750.xml"/><Relationship Id="rId29" Type="http://schemas.openxmlformats.org/officeDocument/2006/relationships/tags" Target="../tags/tag751.xml"/><Relationship Id="rId30"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52.xml"/><Relationship Id="rId2" Type="http://schemas.openxmlformats.org/officeDocument/2006/relationships/tags" Target="../tags/tag753.xml"/><Relationship Id="rId3" Type="http://schemas.openxmlformats.org/officeDocument/2006/relationships/tags" Target="../tags/tag754.xml"/><Relationship Id="rId4" Type="http://schemas.openxmlformats.org/officeDocument/2006/relationships/tags" Target="../tags/tag755.xml"/><Relationship Id="rId5" Type="http://schemas.openxmlformats.org/officeDocument/2006/relationships/tags" Target="../tags/tag756.xml"/><Relationship Id="rId6" Type="http://schemas.openxmlformats.org/officeDocument/2006/relationships/tags" Target="../tags/tag757.xml"/><Relationship Id="rId7" Type="http://schemas.openxmlformats.org/officeDocument/2006/relationships/tags" Target="../tags/tag758.xml"/><Relationship Id="rId8" Type="http://schemas.openxmlformats.org/officeDocument/2006/relationships/tags" Target="../tags/tag759.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60.xml"/><Relationship Id="rId2" Type="http://schemas.openxmlformats.org/officeDocument/2006/relationships/tags" Target="../tags/tag761.xml"/><Relationship Id="rId3" Type="http://schemas.openxmlformats.org/officeDocument/2006/relationships/tags" Target="../tags/tag762.xml"/><Relationship Id="rId4" Type="http://schemas.openxmlformats.org/officeDocument/2006/relationships/tags" Target="../tags/tag763.xml"/><Relationship Id="rId5" Type="http://schemas.openxmlformats.org/officeDocument/2006/relationships/tags" Target="../tags/tag764.xml"/><Relationship Id="rId6" Type="http://schemas.openxmlformats.org/officeDocument/2006/relationships/tags" Target="../tags/tag765.xml"/><Relationship Id="rId7" Type="http://schemas.openxmlformats.org/officeDocument/2006/relationships/tags" Target="../tags/tag766.xml"/><Relationship Id="rId8" Type="http://schemas.openxmlformats.org/officeDocument/2006/relationships/tags" Target="../tags/tag767.xml"/><Relationship Id="rId9" Type="http://schemas.openxmlformats.org/officeDocument/2006/relationships/tags" Target="../tags/tag768.xml"/><Relationship Id="rId10" Type="http://schemas.openxmlformats.org/officeDocument/2006/relationships/tags" Target="../tags/tag769.xml"/><Relationship Id="rId11" Type="http://schemas.openxmlformats.org/officeDocument/2006/relationships/tags" Target="../tags/tag770.xml"/><Relationship Id="rId12" Type="http://schemas.openxmlformats.org/officeDocument/2006/relationships/tags" Target="../tags/tag77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72.xml"/><Relationship Id="rId2" Type="http://schemas.openxmlformats.org/officeDocument/2006/relationships/tags" Target="../tags/tag773.xml"/><Relationship Id="rId3" Type="http://schemas.openxmlformats.org/officeDocument/2006/relationships/tags" Target="../tags/tag77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75.xml"/><Relationship Id="rId2" Type="http://schemas.openxmlformats.org/officeDocument/2006/relationships/tags" Target="../tags/tag776.xml"/><Relationship Id="rId3" Type="http://schemas.openxmlformats.org/officeDocument/2006/relationships/tags" Target="../tags/tag777.xml"/><Relationship Id="rId4" Type="http://schemas.openxmlformats.org/officeDocument/2006/relationships/tags" Target="../tags/tag778.xml"/><Relationship Id="rId5" Type="http://schemas.openxmlformats.org/officeDocument/2006/relationships/tags" Target="../tags/tag779.xml"/><Relationship Id="rId6" Type="http://schemas.openxmlformats.org/officeDocument/2006/relationships/tags" Target="../tags/tag780.xml"/><Relationship Id="rId7" Type="http://schemas.openxmlformats.org/officeDocument/2006/relationships/tags" Target="../tags/tag781.xml"/><Relationship Id="rId8" Type="http://schemas.openxmlformats.org/officeDocument/2006/relationships/tags" Target="../tags/tag782.xml"/><Relationship Id="rId9" Type="http://schemas.openxmlformats.org/officeDocument/2006/relationships/tags" Target="../tags/tag783.xml"/><Relationship Id="rId10" Type="http://schemas.openxmlformats.org/officeDocument/2006/relationships/tags" Target="../tags/tag784.xml"/><Relationship Id="rId11" Type="http://schemas.openxmlformats.org/officeDocument/2006/relationships/tags" Target="../tags/tag785.xml"/><Relationship Id="rId12" Type="http://schemas.openxmlformats.org/officeDocument/2006/relationships/tags" Target="../tags/tag786.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87.xml"/><Relationship Id="rId2" Type="http://schemas.openxmlformats.org/officeDocument/2006/relationships/tags" Target="../tags/tag788.xml"/><Relationship Id="rId3" Type="http://schemas.openxmlformats.org/officeDocument/2006/relationships/tags" Target="../tags/tag789.xml"/><Relationship Id="rId4" Type="http://schemas.openxmlformats.org/officeDocument/2006/relationships/tags" Target="../tags/tag790.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91.xml"/><Relationship Id="rId2" Type="http://schemas.openxmlformats.org/officeDocument/2006/relationships/tags" Target="../tags/tag792.xml"/><Relationship Id="rId3" Type="http://schemas.openxmlformats.org/officeDocument/2006/relationships/tags" Target="../tags/tag793.xml"/><Relationship Id="rId4" Type="http://schemas.openxmlformats.org/officeDocument/2006/relationships/tags" Target="../tags/tag794.xml"/><Relationship Id="rId5" Type="http://schemas.openxmlformats.org/officeDocument/2006/relationships/tags" Target="../tags/tag795.xml"/><Relationship Id="rId6" Type="http://schemas.openxmlformats.org/officeDocument/2006/relationships/tags" Target="../tags/tag796.xml"/><Relationship Id="rId7" Type="http://schemas.openxmlformats.org/officeDocument/2006/relationships/tags" Target="../tags/tag797.xml"/><Relationship Id="rId8" Type="http://schemas.openxmlformats.org/officeDocument/2006/relationships/tags" Target="../tags/tag798.xml"/><Relationship Id="rId9" Type="http://schemas.openxmlformats.org/officeDocument/2006/relationships/tags" Target="../tags/tag799.xml"/><Relationship Id="rId10" Type="http://schemas.openxmlformats.org/officeDocument/2006/relationships/tags" Target="../tags/tag800.xml"/><Relationship Id="rId11" Type="http://schemas.openxmlformats.org/officeDocument/2006/relationships/tags" Target="../tags/tag801.xml"/><Relationship Id="rId12" Type="http://schemas.openxmlformats.org/officeDocument/2006/relationships/tags" Target="../tags/tag80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03.xml"/><Relationship Id="rId2" Type="http://schemas.openxmlformats.org/officeDocument/2006/relationships/tags" Target="../tags/tag804.xml"/><Relationship Id="rId3" Type="http://schemas.openxmlformats.org/officeDocument/2006/relationships/tags" Target="../tags/tag805.xml"/><Relationship Id="rId4" Type="http://schemas.openxmlformats.org/officeDocument/2006/relationships/tags" Target="../tags/tag806.xml"/><Relationship Id="rId5" Type="http://schemas.openxmlformats.org/officeDocument/2006/relationships/tags" Target="../tags/tag807.xml"/><Relationship Id="rId6" Type="http://schemas.openxmlformats.org/officeDocument/2006/relationships/tags" Target="../tags/tag808.xml"/><Relationship Id="rId7" Type="http://schemas.openxmlformats.org/officeDocument/2006/relationships/tags" Target="../tags/tag809.xml"/><Relationship Id="rId8" Type="http://schemas.openxmlformats.org/officeDocument/2006/relationships/tags" Target="../tags/tag810.xml"/><Relationship Id="rId9" Type="http://schemas.openxmlformats.org/officeDocument/2006/relationships/tags" Target="../tags/tag811.xml"/><Relationship Id="rId10" Type="http://schemas.openxmlformats.org/officeDocument/2006/relationships/tags" Target="../tags/tag812.xml"/><Relationship Id="rId11" Type="http://schemas.openxmlformats.org/officeDocument/2006/relationships/tags" Target="../tags/tag813.xml"/><Relationship Id="rId12" Type="http://schemas.openxmlformats.org/officeDocument/2006/relationships/tags" Target="../tags/tag814.xml"/><Relationship Id="rId13" Type="http://schemas.openxmlformats.org/officeDocument/2006/relationships/tags" Target="../tags/tag815.xml"/><Relationship Id="rId14" Type="http://schemas.openxmlformats.org/officeDocument/2006/relationships/tags" Target="../tags/tag816.xml"/><Relationship Id="rId15" Type="http://schemas.openxmlformats.org/officeDocument/2006/relationships/tags" Target="../tags/tag817.xml"/><Relationship Id="rId16" Type="http://schemas.openxmlformats.org/officeDocument/2006/relationships/tags" Target="../tags/tag818.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19.xml"/><Relationship Id="rId2" Type="http://schemas.openxmlformats.org/officeDocument/2006/relationships/tags" Target="../tags/tag820.xml"/><Relationship Id="rId3" Type="http://schemas.openxmlformats.org/officeDocument/2006/relationships/tags" Target="../tags/tag82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22.xml"/><Relationship Id="rId2" Type="http://schemas.openxmlformats.org/officeDocument/2006/relationships/tags" Target="../tags/tag823.xml"/><Relationship Id="rId3" Type="http://schemas.openxmlformats.org/officeDocument/2006/relationships/tags" Target="../tags/tag824.xml"/><Relationship Id="rId4" Type="http://schemas.openxmlformats.org/officeDocument/2006/relationships/tags" Target="../tags/tag825.xml"/><Relationship Id="rId5" Type="http://schemas.openxmlformats.org/officeDocument/2006/relationships/tags" Target="../tags/tag826.xml"/><Relationship Id="rId6" Type="http://schemas.openxmlformats.org/officeDocument/2006/relationships/tags" Target="../tags/tag827.xml"/><Relationship Id="rId7" Type="http://schemas.openxmlformats.org/officeDocument/2006/relationships/tags" Target="../tags/tag828.xml"/><Relationship Id="rId8" Type="http://schemas.openxmlformats.org/officeDocument/2006/relationships/tags" Target="../tags/tag829.xml"/><Relationship Id="rId9" Type="http://schemas.openxmlformats.org/officeDocument/2006/relationships/tags" Target="../tags/tag830.xml"/><Relationship Id="rId10" Type="http://schemas.openxmlformats.org/officeDocument/2006/relationships/tags" Target="../tags/tag831.xml"/><Relationship Id="rId11" Type="http://schemas.openxmlformats.org/officeDocument/2006/relationships/tags" Target="../tags/tag832.xml"/><Relationship Id="rId12" Type="http://schemas.openxmlformats.org/officeDocument/2006/relationships/tags" Target="../tags/tag833.xml"/><Relationship Id="rId13" Type="http://schemas.openxmlformats.org/officeDocument/2006/relationships/tags" Target="../tags/tag834.xml"/><Relationship Id="rId14" Type="http://schemas.openxmlformats.org/officeDocument/2006/relationships/tags" Target="../tags/tag835.xml"/><Relationship Id="rId15" Type="http://schemas.openxmlformats.org/officeDocument/2006/relationships/tags" Target="../tags/tag836.xml"/><Relationship Id="rId16" Type="http://schemas.openxmlformats.org/officeDocument/2006/relationships/tags" Target="../tags/tag837.xml"/><Relationship Id="rId17" Type="http://schemas.openxmlformats.org/officeDocument/2006/relationships/tags" Target="../tags/tag838.xml"/><Relationship Id="rId18" Type="http://schemas.openxmlformats.org/officeDocument/2006/relationships/tags" Target="../tags/tag839.xml"/><Relationship Id="rId19" Type="http://schemas.openxmlformats.org/officeDocument/2006/relationships/tags" Target="../tags/tag840.xml"/><Relationship Id="rId20" Type="http://schemas.openxmlformats.org/officeDocument/2006/relationships/tags" Target="../tags/tag841.xml"/><Relationship Id="rId21" Type="http://schemas.openxmlformats.org/officeDocument/2006/relationships/tags" Target="../tags/tag842.xml"/><Relationship Id="rId22" Type="http://schemas.openxmlformats.org/officeDocument/2006/relationships/tags" Target="../tags/tag843.xml"/><Relationship Id="rId23" Type="http://schemas.openxmlformats.org/officeDocument/2006/relationships/tags" Target="../tags/tag844.xml"/><Relationship Id="rId24" Type="http://schemas.openxmlformats.org/officeDocument/2006/relationships/tags" Target="../tags/tag845.xml"/><Relationship Id="rId25" Type="http://schemas.openxmlformats.org/officeDocument/2006/relationships/tags" Target="../tags/tag846.xml"/><Relationship Id="rId26" Type="http://schemas.openxmlformats.org/officeDocument/2006/relationships/tags" Target="../tags/tag847.xml"/><Relationship Id="rId27" Type="http://schemas.openxmlformats.org/officeDocument/2006/relationships/tags" Target="../tags/tag848.xml"/><Relationship Id="rId28" Type="http://schemas.openxmlformats.org/officeDocument/2006/relationships/tags" Target="../tags/tag849.xml"/><Relationship Id="rId29" Type="http://schemas.openxmlformats.org/officeDocument/2006/relationships/tags" Target="../tags/tag850.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51.xml"/><Relationship Id="rId2" Type="http://schemas.openxmlformats.org/officeDocument/2006/relationships/tags" Target="../tags/tag852.xml"/><Relationship Id="rId3" Type="http://schemas.openxmlformats.org/officeDocument/2006/relationships/tags" Target="../tags/tag853.xml"/><Relationship Id="rId4" Type="http://schemas.openxmlformats.org/officeDocument/2006/relationships/tags" Target="../tags/tag854.xml"/><Relationship Id="rId5" Type="http://schemas.openxmlformats.org/officeDocument/2006/relationships/tags" Target="../tags/tag855.xml"/><Relationship Id="rId6" Type="http://schemas.openxmlformats.org/officeDocument/2006/relationships/tags" Target="../tags/tag856.xml"/><Relationship Id="rId7" Type="http://schemas.openxmlformats.org/officeDocument/2006/relationships/tags" Target="../tags/tag857.xml"/><Relationship Id="rId8" Type="http://schemas.openxmlformats.org/officeDocument/2006/relationships/tags" Target="../tags/tag858.xml"/><Relationship Id="rId9" Type="http://schemas.openxmlformats.org/officeDocument/2006/relationships/tags" Target="../tags/tag859.xml"/><Relationship Id="rId10" Type="http://schemas.openxmlformats.org/officeDocument/2006/relationships/tags" Target="../tags/tag860.xml"/><Relationship Id="rId11" Type="http://schemas.openxmlformats.org/officeDocument/2006/relationships/tags" Target="../tags/tag861.xml"/><Relationship Id="rId12" Type="http://schemas.openxmlformats.org/officeDocument/2006/relationships/tags" Target="../tags/tag86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63.xml"/><Relationship Id="rId2" Type="http://schemas.openxmlformats.org/officeDocument/2006/relationships/tags" Target="../tags/tag864.xml"/><Relationship Id="rId3" Type="http://schemas.openxmlformats.org/officeDocument/2006/relationships/tags" Target="../tags/tag865.xml"/><Relationship Id="rId4" Type="http://schemas.openxmlformats.org/officeDocument/2006/relationships/tags" Target="../tags/tag866.xml"/><Relationship Id="rId5" Type="http://schemas.openxmlformats.org/officeDocument/2006/relationships/tags" Target="../tags/tag867.xml"/><Relationship Id="rId6" Type="http://schemas.openxmlformats.org/officeDocument/2006/relationships/tags" Target="../tags/tag868.xml"/><Relationship Id="rId7" Type="http://schemas.openxmlformats.org/officeDocument/2006/relationships/tags" Target="../tags/tag869.xml"/><Relationship Id="rId8" Type="http://schemas.openxmlformats.org/officeDocument/2006/relationships/tags" Target="../tags/tag870.xml"/><Relationship Id="rId9" Type="http://schemas.openxmlformats.org/officeDocument/2006/relationships/tags" Target="../tags/tag871.xml"/><Relationship Id="rId10" Type="http://schemas.openxmlformats.org/officeDocument/2006/relationships/tags" Target="../tags/tag872.xml"/><Relationship Id="rId11" Type="http://schemas.openxmlformats.org/officeDocument/2006/relationships/tags" Target="../tags/tag873.xml"/><Relationship Id="rId12" Type="http://schemas.openxmlformats.org/officeDocument/2006/relationships/tags" Target="../tags/tag874.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75.xml"/><Relationship Id="rId2" Type="http://schemas.openxmlformats.org/officeDocument/2006/relationships/tags" Target="../tags/tag876.xml"/><Relationship Id="rId3" Type="http://schemas.openxmlformats.org/officeDocument/2006/relationships/tags" Target="../tags/tag877.xml"/><Relationship Id="rId4" Type="http://schemas.openxmlformats.org/officeDocument/2006/relationships/tags" Target="../tags/tag878.xml"/><Relationship Id="rId5" Type="http://schemas.openxmlformats.org/officeDocument/2006/relationships/tags" Target="../tags/tag879.xml"/><Relationship Id="rId6" Type="http://schemas.openxmlformats.org/officeDocument/2006/relationships/tags" Target="../tags/tag880.xml"/><Relationship Id="rId7" Type="http://schemas.openxmlformats.org/officeDocument/2006/relationships/tags" Target="../tags/tag881.xml"/><Relationship Id="rId8" Type="http://schemas.openxmlformats.org/officeDocument/2006/relationships/tags" Target="../tags/tag882.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83.xml"/><Relationship Id="rId2" Type="http://schemas.openxmlformats.org/officeDocument/2006/relationships/tags" Target="../tags/tag884.xml"/><Relationship Id="rId3" Type="http://schemas.openxmlformats.org/officeDocument/2006/relationships/tags" Target="../tags/tag885.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886.xml"/><Relationship Id="rId2" Type="http://schemas.openxmlformats.org/officeDocument/2006/relationships/tags" Target="../tags/tag887.xml"/><Relationship Id="rId3" Type="http://schemas.openxmlformats.org/officeDocument/2006/relationships/tags" Target="../tags/tag888.xml"/><Relationship Id="rId4" Type="http://schemas.openxmlformats.org/officeDocument/2006/relationships/tags" Target="../tags/tag889.xml"/><Relationship Id="rId5" Type="http://schemas.openxmlformats.org/officeDocument/2006/relationships/tags" Target="../tags/tag890.xml"/><Relationship Id="rId6" Type="http://schemas.openxmlformats.org/officeDocument/2006/relationships/tags" Target="../tags/tag891.xml"/><Relationship Id="rId7" Type="http://schemas.openxmlformats.org/officeDocument/2006/relationships/tags" Target="../tags/tag892.xml"/><Relationship Id="rId8" Type="http://schemas.openxmlformats.org/officeDocument/2006/relationships/tags" Target="../tags/tag893.xml"/><Relationship Id="rId9" Type="http://schemas.openxmlformats.org/officeDocument/2006/relationships/tags" Target="../tags/tag894.xml"/><Relationship Id="rId10" Type="http://schemas.openxmlformats.org/officeDocument/2006/relationships/tags" Target="../tags/tag895.xml"/><Relationship Id="rId11" Type="http://schemas.openxmlformats.org/officeDocument/2006/relationships/tags" Target="../tags/tag896.xml"/><Relationship Id="rId12" Type="http://schemas.openxmlformats.org/officeDocument/2006/relationships/tags" Target="../tags/tag89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98.xml"/><Relationship Id="rId2" Type="http://schemas.openxmlformats.org/officeDocument/2006/relationships/tags" Target="../tags/tag899.xml"/><Relationship Id="rId3" Type="http://schemas.openxmlformats.org/officeDocument/2006/relationships/tags" Target="../tags/tag900.xml"/><Relationship Id="rId4" Type="http://schemas.openxmlformats.org/officeDocument/2006/relationships/tags" Target="../tags/tag901.xml"/><Relationship Id="rId5" Type="http://schemas.openxmlformats.org/officeDocument/2006/relationships/tags" Target="../tags/tag902.xml"/><Relationship Id="rId6" Type="http://schemas.openxmlformats.org/officeDocument/2006/relationships/tags" Target="../tags/tag903.xml"/><Relationship Id="rId7" Type="http://schemas.openxmlformats.org/officeDocument/2006/relationships/tags" Target="../tags/tag904.xml"/><Relationship Id="rId8" Type="http://schemas.openxmlformats.org/officeDocument/2006/relationships/tags" Target="../tags/tag905.xml"/><Relationship Id="rId9" Type="http://schemas.openxmlformats.org/officeDocument/2006/relationships/tags" Target="../tags/tag906.xml"/><Relationship Id="rId10" Type="http://schemas.openxmlformats.org/officeDocument/2006/relationships/tags" Target="../tags/tag907.xml"/><Relationship Id="rId11" Type="http://schemas.openxmlformats.org/officeDocument/2006/relationships/tags" Target="../tags/tag908.xml"/><Relationship Id="rId12" Type="http://schemas.openxmlformats.org/officeDocument/2006/relationships/tags" Target="../tags/tag90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910.xml"/><Relationship Id="rId2" Type="http://schemas.openxmlformats.org/officeDocument/2006/relationships/tags" Target="../tags/tag911.xml"/><Relationship Id="rId3" Type="http://schemas.openxmlformats.org/officeDocument/2006/relationships/tags" Target="../tags/tag912.xml"/><Relationship Id="rId4" Type="http://schemas.openxmlformats.org/officeDocument/2006/relationships/tags" Target="../tags/tag913.xml"/><Relationship Id="rId5" Type="http://schemas.openxmlformats.org/officeDocument/2006/relationships/tags" Target="../tags/tag914.xml"/><Relationship Id="rId6" Type="http://schemas.openxmlformats.org/officeDocument/2006/relationships/tags" Target="../tags/tag915.xml"/><Relationship Id="rId7" Type="http://schemas.openxmlformats.org/officeDocument/2006/relationships/tags" Target="../tags/tag916.xml"/><Relationship Id="rId8" Type="http://schemas.openxmlformats.org/officeDocument/2006/relationships/tags" Target="../tags/tag917.xml"/><Relationship Id="rId9" Type="http://schemas.openxmlformats.org/officeDocument/2006/relationships/tags" Target="../tags/tag918.xml"/><Relationship Id="rId10" Type="http://schemas.openxmlformats.org/officeDocument/2006/relationships/tags" Target="../tags/tag919.xml"/><Relationship Id="rId11" Type="http://schemas.openxmlformats.org/officeDocument/2006/relationships/tags" Target="../tags/tag920.xml"/><Relationship Id="rId12" Type="http://schemas.openxmlformats.org/officeDocument/2006/relationships/tags" Target="../tags/tag921.xml"/><Relationship Id="rId13" Type="http://schemas.openxmlformats.org/officeDocument/2006/relationships/tags" Target="../tags/tag922.xml"/><Relationship Id="rId14" Type="http://schemas.openxmlformats.org/officeDocument/2006/relationships/tags" Target="../tags/tag923.xml"/><Relationship Id="rId15" Type="http://schemas.openxmlformats.org/officeDocument/2006/relationships/tags" Target="../tags/tag924.xml"/><Relationship Id="rId16" Type="http://schemas.openxmlformats.org/officeDocument/2006/relationships/tags" Target="../tags/tag925.xml"/><Relationship Id="rId17" Type="http://schemas.openxmlformats.org/officeDocument/2006/relationships/tags" Target="../tags/tag926.xml"/><Relationship Id="rId18" Type="http://schemas.openxmlformats.org/officeDocument/2006/relationships/tags" Target="../tags/tag927.xml"/><Relationship Id="rId19" Type="http://schemas.openxmlformats.org/officeDocument/2006/relationships/tags" Target="../tags/tag928.xml"/><Relationship Id="rId20" Type="http://schemas.openxmlformats.org/officeDocument/2006/relationships/tags" Target="../tags/tag929.xml"/><Relationship Id="rId21" Type="http://schemas.openxmlformats.org/officeDocument/2006/relationships/tags" Target="../tags/tag930.xml"/><Relationship Id="rId22" Type="http://schemas.openxmlformats.org/officeDocument/2006/relationships/tags" Target="../tags/tag931.xml"/><Relationship Id="rId23" Type="http://schemas.openxmlformats.org/officeDocument/2006/relationships/tags" Target="../tags/tag932.xml"/><Relationship Id="rId24" Type="http://schemas.openxmlformats.org/officeDocument/2006/relationships/tags" Target="../tags/tag933.xml"/><Relationship Id="rId25" Type="http://schemas.openxmlformats.org/officeDocument/2006/relationships/tags" Target="../tags/tag934.xml"/><Relationship Id="rId26" Type="http://schemas.openxmlformats.org/officeDocument/2006/relationships/tags" Target="../tags/tag935.xml"/><Relationship Id="rId27" Type="http://schemas.openxmlformats.org/officeDocument/2006/relationships/tags" Target="../tags/tag936.xml"/><Relationship Id="rId28" Type="http://schemas.openxmlformats.org/officeDocument/2006/relationships/tags" Target="../tags/tag937.xml"/><Relationship Id="rId29" Type="http://schemas.openxmlformats.org/officeDocument/2006/relationships/tags" Target="../tags/tag938.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39.xml"/><Relationship Id="rId2" Type="http://schemas.openxmlformats.org/officeDocument/2006/relationships/tags" Target="../tags/tag940.xml"/><Relationship Id="rId3" Type="http://schemas.openxmlformats.org/officeDocument/2006/relationships/tags" Target="../tags/tag941.xml"/><Relationship Id="rId4" Type="http://schemas.openxmlformats.org/officeDocument/2006/relationships/tags" Target="../tags/tag942.xml"/><Relationship Id="rId5" Type="http://schemas.openxmlformats.org/officeDocument/2006/relationships/tags" Target="../tags/tag943.xml"/><Relationship Id="rId6" Type="http://schemas.openxmlformats.org/officeDocument/2006/relationships/tags" Target="../tags/tag944.xml"/><Relationship Id="rId7" Type="http://schemas.openxmlformats.org/officeDocument/2006/relationships/tags" Target="../tags/tag945.xml"/><Relationship Id="rId8" Type="http://schemas.openxmlformats.org/officeDocument/2006/relationships/tags" Target="../tags/tag946.xml"/><Relationship Id="rId9" Type="http://schemas.openxmlformats.org/officeDocument/2006/relationships/tags" Target="../tags/tag947.xml"/><Relationship Id="rId10" Type="http://schemas.openxmlformats.org/officeDocument/2006/relationships/tags" Target="../tags/tag948.xml"/><Relationship Id="rId11" Type="http://schemas.openxmlformats.org/officeDocument/2006/relationships/tags" Target="../tags/tag949.xml"/><Relationship Id="rId12" Type="http://schemas.openxmlformats.org/officeDocument/2006/relationships/tags" Target="../tags/tag950.xml"/><Relationship Id="rId13" Type="http://schemas.openxmlformats.org/officeDocument/2006/relationships/tags" Target="../tags/tag951.xml"/><Relationship Id="rId14" Type="http://schemas.openxmlformats.org/officeDocument/2006/relationships/tags" Target="../tags/tag952.xml"/><Relationship Id="rId15" Type="http://schemas.openxmlformats.org/officeDocument/2006/relationships/tags" Target="../tags/tag953.xml"/><Relationship Id="rId16" Type="http://schemas.openxmlformats.org/officeDocument/2006/relationships/tags" Target="../tags/tag954.xml"/><Relationship Id="rId17" Type="http://schemas.openxmlformats.org/officeDocument/2006/relationships/tags" Target="../tags/tag955.xml"/><Relationship Id="rId18" Type="http://schemas.openxmlformats.org/officeDocument/2006/relationships/tags" Target="../tags/tag956.xml"/><Relationship Id="rId19" Type="http://schemas.openxmlformats.org/officeDocument/2006/relationships/tags" Target="../tags/tag957.xml"/><Relationship Id="rId20" Type="http://schemas.openxmlformats.org/officeDocument/2006/relationships/tags" Target="../tags/tag958.xml"/><Relationship Id="rId21" Type="http://schemas.openxmlformats.org/officeDocument/2006/relationships/tags" Target="../tags/tag959.xml"/><Relationship Id="rId22" Type="http://schemas.openxmlformats.org/officeDocument/2006/relationships/tags" Target="../tags/tag960.xml"/><Relationship Id="rId23" Type="http://schemas.openxmlformats.org/officeDocument/2006/relationships/tags" Target="../tags/tag961.xml"/><Relationship Id="rId24" Type="http://schemas.openxmlformats.org/officeDocument/2006/relationships/tags" Target="../tags/tag962.xml"/><Relationship Id="rId25" Type="http://schemas.openxmlformats.org/officeDocument/2006/relationships/tags" Target="../tags/tag963.xml"/><Relationship Id="rId26" Type="http://schemas.openxmlformats.org/officeDocument/2006/relationships/tags" Target="../tags/tag964.xml"/><Relationship Id="rId27" Type="http://schemas.openxmlformats.org/officeDocument/2006/relationships/tags" Target="../tags/tag965.xml"/><Relationship Id="rId28" Type="http://schemas.openxmlformats.org/officeDocument/2006/relationships/tags" Target="../tags/tag966.xml"/><Relationship Id="rId29" Type="http://schemas.openxmlformats.org/officeDocument/2006/relationships/tags" Target="../tags/tag967.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68.xml"/><Relationship Id="rId2" Type="http://schemas.openxmlformats.org/officeDocument/2006/relationships/tags" Target="../tags/tag969.xml"/><Relationship Id="rId3" Type="http://schemas.openxmlformats.org/officeDocument/2006/relationships/tags" Target="../tags/tag97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normAutofit fontScale="90000"/>
          </a:bodyPr>
          <a:p>
            <a:r>
              <a:rPr altLang="en-US" lang="zh-CN"/>
              <a:t>化妆品行业的绿色化与可持续性策略2024年展望</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1"/>
          <p:cNvSpPr>
            <a:spLocks noGrp="1"/>
          </p:cNvSpPr>
          <p:nvPr>
            <p:ph type="body" idx="2"/>
            <p:custDataLst>
              <p:tags r:id="rId1"/>
            </p:custDataLst>
          </p:nvPr>
        </p:nvSpPr>
        <p:spPr/>
        <p:txBody>
          <a:bodyPr/>
          <a:p>
            <a:r>
              <a:rPr altLang="en-US" lang="zh-CN"/>
              <a:t>CONTENTS</a:t>
            </a:r>
            <a:endParaRPr altLang="en-US" lang="zh-CN"/>
          </a:p>
        </p:txBody>
      </p:sp>
      <p:sp>
        <p:nvSpPr>
          <p:cNvPr id="1050220" name="标题 2"/>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575550" y="255587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可持续性策略在化妆品行业的应用</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标题"/>
          <p:cNvSpPr txBox="1"/>
          <p:nvPr>
            <p:custDataLst>
              <p:tags r:id="rId4"/>
            </p:custDataLst>
          </p:nvPr>
        </p:nvSpPr>
        <p:spPr>
          <a:xfrm>
            <a:off x="7575550" y="390461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绿色化妆品行业面临的挑战与机遇</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6" name="标题"/>
          <p:cNvSpPr txBox="1"/>
          <p:nvPr>
            <p:custDataLst>
              <p:tags r:id="rId5"/>
            </p:custDataLst>
          </p:nvPr>
        </p:nvSpPr>
        <p:spPr>
          <a:xfrm>
            <a:off x="7429500" y="525399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2024年绿色化妆品行业展望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8" name="标题"/>
          <p:cNvSpPr txBox="1"/>
          <p:nvPr>
            <p:custDataLst>
              <p:tags r:id="rId6"/>
            </p:custDataLst>
          </p:nvPr>
        </p:nvSpPr>
        <p:spPr>
          <a:xfrm>
            <a:off x="7429500" y="131381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绿色化妆品的发展趋势</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0" name="椭圆 239"/>
          <p:cNvSpPr/>
          <p:nvPr>
            <p:custDataLst>
              <p:tags r:id="rId7"/>
            </p:custDataLst>
          </p:nvPr>
        </p:nvSpPr>
        <p:spPr>
          <a:xfrm>
            <a:off x="6162040" y="1036320"/>
            <a:ext cx="1035050" cy="103505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2" name="椭圆 70"/>
          <p:cNvSpPr/>
          <p:nvPr>
            <p:custDataLst>
              <p:tags r:id="rId8"/>
            </p:custDataLst>
          </p:nvPr>
        </p:nvSpPr>
        <p:spPr>
          <a:xfrm>
            <a:off x="6271895" y="1149985"/>
            <a:ext cx="808355" cy="808355"/>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序号"/>
          <p:cNvSpPr txBox="1"/>
          <p:nvPr>
            <p:custDataLst>
              <p:tags r:id="rId9"/>
            </p:custDataLst>
          </p:nvPr>
        </p:nvSpPr>
        <p:spPr>
          <a:xfrm>
            <a:off x="6214110" y="1292860"/>
            <a:ext cx="929005" cy="521970"/>
          </a:xfrm>
          <a:prstGeom prst="rect"/>
          <a:noFill/>
        </p:spPr>
        <p:txBody>
          <a:bodyPr anchor="t" bIns="45720" lIns="91440" rIns="91440" rtlCol="0" tIns="45720" wrap="square">
            <a:normAutofit lnSpcReduction="10000"/>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6" name="椭圆 47"/>
          <p:cNvSpPr/>
          <p:nvPr>
            <p:custDataLst>
              <p:tags r:id="rId10"/>
            </p:custDataLst>
          </p:nvPr>
        </p:nvSpPr>
        <p:spPr>
          <a:xfrm>
            <a:off x="6368415" y="2277745"/>
            <a:ext cx="1035050" cy="103505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8" name="椭圆 54"/>
          <p:cNvSpPr/>
          <p:nvPr>
            <p:custDataLst>
              <p:tags r:id="rId11"/>
            </p:custDataLst>
          </p:nvPr>
        </p:nvSpPr>
        <p:spPr>
          <a:xfrm>
            <a:off x="6478270" y="2391410"/>
            <a:ext cx="808355" cy="808355"/>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0" name="序号"/>
          <p:cNvSpPr txBox="1"/>
          <p:nvPr>
            <p:custDataLst>
              <p:tags r:id="rId12"/>
            </p:custDataLst>
          </p:nvPr>
        </p:nvSpPr>
        <p:spPr>
          <a:xfrm>
            <a:off x="6406515" y="2540635"/>
            <a:ext cx="929005" cy="521970"/>
          </a:xfrm>
          <a:prstGeom prst="rect"/>
          <a:noFill/>
        </p:spPr>
        <p:txBody>
          <a:bodyPr anchor="t" bIns="45720" lIns="91440" rIns="91440" rtlCol="0" tIns="45720" wrap="square">
            <a:normAutofit lnSpcReduction="10000"/>
          </a:bodyPr>
          <a:p>
            <a:pPr algn="ctr" lvl="0">
              <a:buClrTx/>
              <a:buSzTx/>
              <a:buFontTx/>
            </a:pPr>
            <a:r>
              <a:rPr altLang="zh-CN" dirty="0" sz="2800" lang="en-US">
                <a:solidFill>
                  <a:schemeClr val="bg1"/>
                </a:solidFill>
                <a:latin typeface="+mj-lt"/>
                <a:cs typeface="微软雅黑" panose="020B0503020204020204" pitchFamily="34" charset="-122"/>
                <a:sym typeface="+mn-ea"/>
              </a:rPr>
              <a:t>02</a:t>
            </a:r>
            <a:endParaRPr altLang="zh-CN" dirty="0" sz="2800" lang="en-US">
              <a:solidFill>
                <a:schemeClr val="bg1"/>
              </a:solidFill>
              <a:latin typeface="+mj-lt"/>
              <a:cs typeface="微软雅黑" panose="020B0503020204020204" pitchFamily="34" charset="-122"/>
              <a:sym typeface="+mn-ea"/>
            </a:endParaRPr>
          </a:p>
        </p:txBody>
      </p:sp>
      <p:sp>
        <p:nvSpPr>
          <p:cNvPr id="1050242" name="椭圆 145"/>
          <p:cNvSpPr/>
          <p:nvPr>
            <p:custDataLst>
              <p:tags r:id="rId13"/>
            </p:custDataLst>
          </p:nvPr>
        </p:nvSpPr>
        <p:spPr>
          <a:xfrm>
            <a:off x="6395085" y="3627120"/>
            <a:ext cx="1035050" cy="103505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椭圆 146"/>
          <p:cNvSpPr/>
          <p:nvPr>
            <p:custDataLst>
              <p:tags r:id="rId14"/>
            </p:custDataLst>
          </p:nvPr>
        </p:nvSpPr>
        <p:spPr>
          <a:xfrm>
            <a:off x="6504940" y="3740785"/>
            <a:ext cx="808355" cy="808355"/>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6" name="序号"/>
          <p:cNvSpPr txBox="1"/>
          <p:nvPr>
            <p:custDataLst>
              <p:tags r:id="rId15"/>
            </p:custDataLst>
          </p:nvPr>
        </p:nvSpPr>
        <p:spPr>
          <a:xfrm>
            <a:off x="6421755" y="3891280"/>
            <a:ext cx="929005" cy="521970"/>
          </a:xfrm>
          <a:prstGeom prst="rect"/>
          <a:noFill/>
        </p:spPr>
        <p:txBody>
          <a:bodyPr anchor="t" bIns="45720" lIns="91440" rIns="91440" rtlCol="0" tIns="45720" wrap="square">
            <a:normAutofit lnSpcReduction="10000"/>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8" name="椭圆 74"/>
          <p:cNvSpPr/>
          <p:nvPr>
            <p:custDataLst>
              <p:tags r:id="rId16"/>
            </p:custDataLst>
          </p:nvPr>
        </p:nvSpPr>
        <p:spPr>
          <a:xfrm>
            <a:off x="6152515" y="4975860"/>
            <a:ext cx="1035050" cy="103505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22"/>
          <p:cNvSpPr/>
          <p:nvPr>
            <p:custDataLst>
              <p:tags r:id="rId17"/>
            </p:custDataLst>
          </p:nvPr>
        </p:nvSpPr>
        <p:spPr>
          <a:xfrm>
            <a:off x="6262370" y="5089525"/>
            <a:ext cx="808355" cy="808355"/>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198870" y="5238750"/>
            <a:ext cx="929005" cy="521970"/>
          </a:xfrm>
          <a:prstGeom prst="rect"/>
          <a:noFill/>
        </p:spPr>
        <p:txBody>
          <a:bodyPr anchor="t" bIns="45720" lIns="91440" rIns="91440" rtlCol="0" tIns="45720" wrap="square">
            <a:normAutofit lnSpcReduction="10000"/>
          </a:bodyPr>
          <a:p>
            <a:pPr algn="ctr" lvl="0">
              <a:buClrTx/>
              <a:buSzTx/>
              <a:buFontTx/>
            </a:pPr>
            <a:r>
              <a:rPr altLang="zh-CN" dirty="0" sz="2800" lang="en-US">
                <a:solidFill>
                  <a:schemeClr val="bg1"/>
                </a:solidFill>
                <a:latin typeface="+mj-lt"/>
                <a:cs typeface="微软雅黑" panose="020B0503020204020204" pitchFamily="34" charset="-122"/>
                <a:sym typeface="+mn-ea"/>
              </a:rPr>
              <a:t>04</a:t>
            </a:r>
            <a:endParaRPr altLang="zh-CN" dirty="0" sz="2800" lang="en-US">
              <a:solidFill>
                <a:schemeClr val="bg1"/>
              </a:solidFill>
              <a:latin typeface="+mj-lt"/>
              <a:cs typeface="微软雅黑" panose="020B0503020204020204" pitchFamily="34" charset="-122"/>
              <a:sym typeface="+mn-ea"/>
            </a:endParaRPr>
          </a:p>
        </p:txBody>
      </p:sp>
    </p:spTree>
    <p:custDataLst>
      <p:tags r:id="rId1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34" name="标题 1"/>
          <p:cNvSpPr>
            <a:spLocks noGrp="1"/>
          </p:cNvSpPr>
          <p:nvPr>
            <p:ph type="title" idx="2"/>
            <p:custDataLst>
              <p:tags r:id="rId1"/>
            </p:custDataLst>
          </p:nvPr>
        </p:nvSpPr>
        <p:spPr/>
        <p:txBody>
          <a:bodyPr/>
          <a:p>
            <a:r>
              <a:rPr altLang="en-US" lang="zh-CN"/>
              <a:t>绿色化妆品的发展趋势</a:t>
            </a:r>
            <a:endParaRPr altLang="en-US" lang="zh-CN"/>
          </a:p>
        </p:txBody>
      </p:sp>
      <p:sp>
        <p:nvSpPr>
          <p:cNvPr id="1050536"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0994" name="标题 2"/>
          <p:cNvSpPr>
            <a:spLocks noGrp="1"/>
          </p:cNvSpPr>
          <p:nvPr>
            <p:ph type="title" idx="44"/>
          </p:nvPr>
        </p:nvSpPr>
        <p:spPr/>
        <p:txBody>
          <a:bodyPr/>
          <a:p>
            <a:r>
              <a:rPr altLang="en-US" lang="zh-CN"/>
              <a:t>环保意识的提升</a:t>
            </a:r>
            <a:endParaRPr altLang="en-US" lang="zh-CN"/>
          </a:p>
        </p:txBody>
      </p:sp>
      <p:sp>
        <p:nvSpPr>
          <p:cNvPr id="105099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9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0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0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0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0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0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1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1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1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1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1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2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2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2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2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2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3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3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消费者对环保产品的需求增加</a:t>
            </a:r>
            <a:endParaRPr altLang="en-US" dirty="0" sz="1200" lang="zh-CN" spc="150">
              <a:solidFill>
                <a:schemeClr val="tx1">
                  <a:lumMod val="65000"/>
                  <a:lumOff val="35000"/>
                </a:schemeClr>
              </a:solidFill>
              <a:latin typeface="+mn-ea"/>
              <a:sym typeface="+mn-ea"/>
            </a:endParaRPr>
          </a:p>
        </p:txBody>
      </p:sp>
      <p:sp>
        <p:nvSpPr>
          <p:cNvPr id="105103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绿色化妆品的市场份额逐年增长</a:t>
            </a:r>
            <a:endParaRPr altLang="en-US" dirty="0" sz="1200" lang="zh-CN" spc="150">
              <a:solidFill>
                <a:schemeClr val="tx1">
                  <a:lumMod val="65000"/>
                  <a:lumOff val="35000"/>
                </a:schemeClr>
              </a:solidFill>
              <a:latin typeface="+mn-ea"/>
              <a:sym typeface="+mn-ea"/>
            </a:endParaRPr>
          </a:p>
        </p:txBody>
      </p:sp>
      <p:sp>
        <p:nvSpPr>
          <p:cNvPr id="105103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环保法规的加强和执行</a:t>
            </a:r>
            <a:endParaRPr altLang="en-US" dirty="0" sz="1200" lang="zh-CN" spc="150">
              <a:solidFill>
                <a:schemeClr val="tx1">
                  <a:lumMod val="65000"/>
                  <a:lumOff val="35000"/>
                </a:schemeClr>
              </a:solidFill>
              <a:latin typeface="+mn-ea"/>
              <a:sym typeface="+mn-ea"/>
            </a:endParaRPr>
          </a:p>
        </p:txBody>
      </p:sp>
      <p:sp>
        <p:nvSpPr>
          <p:cNvPr id="105103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绿色化妆品的研发和生产受到重视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24" name="标题 2"/>
          <p:cNvSpPr>
            <a:spLocks noGrp="1"/>
          </p:cNvSpPr>
          <p:nvPr>
            <p:ph type="title" idx="44"/>
          </p:nvPr>
        </p:nvSpPr>
        <p:spPr/>
        <p:txBody>
          <a:bodyPr/>
          <a:p>
            <a:r>
              <a:rPr altLang="en-US" lang="zh-CN"/>
              <a:t>消费者对绿色化妆品的需求增加</a:t>
            </a:r>
            <a:endParaRPr altLang="en-US" lang="zh-CN"/>
          </a:p>
        </p:txBody>
      </p:sp>
      <p:sp>
        <p:nvSpPr>
          <p:cNvPr id="105132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32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33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33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33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绿色化妆品的安全性和环保性成为消费者选择的重要因素</a:t>
            </a:r>
            <a:endParaRPr altLang="en-US" sz="1400" lang="zh-CN" spc="150">
              <a:solidFill>
                <a:schemeClr val="tx1"/>
              </a:solidFill>
              <a:effectLst/>
              <a:latin typeface="+mn-ea"/>
              <a:sym typeface="+mn-ea"/>
            </a:endParaRPr>
          </a:p>
        </p:txBody>
      </p:sp>
      <p:sp>
        <p:nvSpPr>
          <p:cNvPr id="105133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消费者对化妆品成分的关注度提高</a:t>
            </a:r>
            <a:endParaRPr altLang="en-US" dirty="0" sz="1400" lang="zh-CN" spc="150">
              <a:solidFill>
                <a:schemeClr val="tx1"/>
              </a:solidFill>
              <a:effectLst/>
              <a:latin typeface="+mn-ea"/>
              <a:sym typeface="+mn-ea"/>
            </a:endParaRPr>
          </a:p>
        </p:txBody>
      </p:sp>
      <p:sp>
        <p:nvSpPr>
          <p:cNvPr id="105133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越来越多的消费者开始支持有机和天然的化妆品品牌</a:t>
            </a:r>
            <a:endParaRPr altLang="en-US" sz="1400" lang="zh-CN" spc="150">
              <a:solidFill>
                <a:schemeClr val="tx1"/>
              </a:solidFill>
              <a:effectLst/>
              <a:latin typeface="+mn-ea"/>
              <a:sym typeface="+mn-ea"/>
            </a:endParaRPr>
          </a:p>
        </p:txBody>
      </p:sp>
      <p:sp>
        <p:nvSpPr>
          <p:cNvPr id="105134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消费者对可持续性化妆品的需求不断增长</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26" name="标题 2"/>
          <p:cNvSpPr>
            <a:spLocks noGrp="1"/>
          </p:cNvSpPr>
          <p:nvPr>
            <p:ph type="title" idx="44"/>
          </p:nvPr>
        </p:nvSpPr>
        <p:spPr/>
        <p:txBody>
          <a:bodyPr/>
          <a:p>
            <a:r>
              <a:rPr altLang="en-US" lang="zh-CN"/>
              <a:t>绿色化妆品的市场份额增长</a:t>
            </a:r>
            <a:endParaRPr altLang="en-US" lang="zh-CN"/>
          </a:p>
        </p:txBody>
      </p:sp>
      <p:sp>
        <p:nvSpPr>
          <p:cNvPr id="105162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3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63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3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63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3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64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4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64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绿色化妆品品牌数量增多，竞争激烈</a:t>
            </a:r>
            <a:endParaRPr altLang="en-US" dirty="0" sz="2400" lang="zh-CN">
              <a:latin typeface="+mn-ea"/>
              <a:ea typeface="+mn-ea"/>
            </a:endParaRPr>
          </a:p>
        </p:txBody>
      </p:sp>
      <p:sp>
        <p:nvSpPr>
          <p:cNvPr id="105164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绿色化妆品将成为未来化妆品行业的主流趋势</a:t>
            </a:r>
            <a:endParaRPr altLang="en-US" dirty="0" sz="2400" lang="zh-CN">
              <a:latin typeface="+mn-ea"/>
              <a:ea typeface="+mn-ea"/>
            </a:endParaRPr>
          </a:p>
        </p:txBody>
      </p:sp>
      <p:sp>
        <p:nvSpPr>
          <p:cNvPr id="105164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2024年绿色化妆品市场份额将达到30%</a:t>
            </a:r>
            <a:endParaRPr altLang="en-US" dirty="0" sz="2400" lang="zh-CN">
              <a:latin typeface="+mn-ea"/>
              <a:ea typeface="+mn-ea"/>
            </a:endParaRPr>
          </a:p>
        </p:txBody>
      </p:sp>
      <p:sp>
        <p:nvSpPr>
          <p:cNvPr id="105165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消费者对环保和天然化妆品的需求增加</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36" name="标题 1"/>
          <p:cNvSpPr>
            <a:spLocks noGrp="1"/>
          </p:cNvSpPr>
          <p:nvPr>
            <p:ph type="title" idx="2"/>
            <p:custDataLst>
              <p:tags r:id="rId1"/>
            </p:custDataLst>
          </p:nvPr>
        </p:nvSpPr>
        <p:spPr/>
        <p:txBody>
          <a:bodyPr/>
          <a:p>
            <a:r>
              <a:rPr altLang="en-US" lang="zh-CN"/>
              <a:t>可持续性策略在化妆品行业的应用</a:t>
            </a:r>
            <a:endParaRPr altLang="en-US" lang="zh-CN"/>
          </a:p>
        </p:txBody>
      </p:sp>
      <p:sp>
        <p:nvSpPr>
          <p:cNvPr id="1051938"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96" name="标题 2"/>
          <p:cNvSpPr>
            <a:spLocks noGrp="1"/>
          </p:cNvSpPr>
          <p:nvPr>
            <p:ph type="title" idx="44"/>
          </p:nvPr>
        </p:nvSpPr>
        <p:spPr/>
        <p:txBody>
          <a:bodyPr/>
          <a:p>
            <a:r>
              <a:rPr altLang="en-US" lang="zh-CN"/>
              <a:t>可持续性原料的选用</a:t>
            </a:r>
            <a:endParaRPr altLang="en-US" lang="zh-CN"/>
          </a:p>
        </p:txBody>
      </p:sp>
      <p:sp>
        <p:nvSpPr>
          <p:cNvPr id="105239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240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40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选用环保、可再生的原料，减少对环境的破坏。</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240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240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40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优先选择经过有机认证的原料，提高产品的安全性和可靠性。</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241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241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减少对稀有、珍贵原料的依赖，降低资源消耗和浪费。</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241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41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241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42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关注原料的生产过程和供应链，确保符合可持续性要求。</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706" name="标题 2"/>
          <p:cNvSpPr>
            <a:spLocks noGrp="1"/>
          </p:cNvSpPr>
          <p:nvPr>
            <p:ph type="title" idx="44"/>
          </p:nvPr>
        </p:nvSpPr>
        <p:spPr/>
        <p:txBody>
          <a:bodyPr/>
          <a:p>
            <a:r>
              <a:rPr altLang="en-US" lang="zh-CN"/>
              <a:t>生产过程中的环保措施</a:t>
            </a:r>
            <a:endParaRPr altLang="en-US" lang="zh-CN"/>
          </a:p>
        </p:txBody>
      </p:sp>
      <p:sp>
        <p:nvSpPr>
          <p:cNvPr id="105270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采用可再生资源：使用可再生资源代替不可再生资源，减少对环境的破坏。</a:t>
            </a:r>
            <a:endParaRPr altLang="en-US" dirty="0" sz="1200" lang="zh-CN" spc="150">
              <a:solidFill>
                <a:schemeClr val="tx1">
                  <a:lumMod val="65000"/>
                  <a:lumOff val="35000"/>
                </a:schemeClr>
              </a:solidFill>
              <a:latin typeface="+mn-ea"/>
              <a:sym typeface="+mn-ea"/>
            </a:endParaRPr>
          </a:p>
        </p:txBody>
      </p:sp>
      <p:sp>
        <p:nvSpPr>
          <p:cNvPr id="105271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节能减排：优化生产流程，降低能耗和减少废弃物的排放。</a:t>
            </a:r>
            <a:endParaRPr altLang="en-US" dirty="0" sz="1200" lang="zh-CN" spc="150">
              <a:solidFill>
                <a:schemeClr val="tx1">
                  <a:lumMod val="65000"/>
                  <a:lumOff val="35000"/>
                </a:schemeClr>
              </a:solidFill>
              <a:latin typeface="+mn-ea"/>
              <a:sym typeface="+mn-ea"/>
            </a:endParaRPr>
          </a:p>
        </p:txBody>
      </p:sp>
      <p:sp>
        <p:nvSpPr>
          <p:cNvPr id="105271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绿色包装：采用环保材料，减少包装废弃物的产生，提高包装的回收利用率。</a:t>
            </a:r>
            <a:endParaRPr altLang="en-US" dirty="0" sz="1200" lang="zh-CN" spc="150">
              <a:solidFill>
                <a:schemeClr val="tx1">
                  <a:lumMod val="65000"/>
                  <a:lumOff val="35000"/>
                </a:schemeClr>
              </a:solidFill>
              <a:latin typeface="+mn-ea"/>
              <a:sym typeface="+mn-ea"/>
            </a:endParaRPr>
          </a:p>
        </p:txBody>
      </p:sp>
      <p:sp>
        <p:nvSpPr>
          <p:cNvPr id="105271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低碳物流：采用低碳排放的运输方式，降低物流环节的碳排放。</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000" name="标题 2"/>
          <p:cNvSpPr>
            <a:spLocks noGrp="1"/>
          </p:cNvSpPr>
          <p:nvPr>
            <p:ph type="title" idx="44"/>
          </p:nvPr>
        </p:nvSpPr>
        <p:spPr/>
        <p:txBody>
          <a:bodyPr/>
          <a:p>
            <a:r>
              <a:rPr altLang="en-US" lang="zh-CN"/>
              <a:t>包装的环保设计</a:t>
            </a:r>
            <a:endParaRPr altLang="en-US" lang="zh-CN"/>
          </a:p>
        </p:txBody>
      </p:sp>
      <p:sp>
        <p:nvSpPr>
          <p:cNvPr id="105300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减少包装材料：采用轻量级、可回收或可降解的材料</a:t>
            </a:r>
            <a:endParaRPr altLang="en-US" dirty="0" sz="1200" lang="zh-CN" spc="150">
              <a:solidFill>
                <a:schemeClr val="tx1">
                  <a:lumMod val="85000"/>
                  <a:lumOff val="15000"/>
                </a:schemeClr>
              </a:solidFill>
              <a:latin typeface="+mn-ea"/>
              <a:sym typeface="+mn-ea"/>
            </a:endParaRPr>
          </a:p>
        </p:txBody>
      </p:sp>
      <p:sp>
        <p:nvSpPr>
          <p:cNvPr id="105300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00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00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优化包装设计：简化包装结构，减少不必要的装饰</a:t>
            </a:r>
            <a:endParaRPr altLang="en-US" dirty="0" sz="1200" lang="zh-CN" spc="150">
              <a:solidFill>
                <a:schemeClr val="tx1">
                  <a:lumMod val="85000"/>
                  <a:lumOff val="15000"/>
                </a:schemeClr>
              </a:solidFill>
              <a:latin typeface="+mn-ea"/>
              <a:sym typeface="+mn-ea"/>
            </a:endParaRPr>
          </a:p>
        </p:txBody>
      </p:sp>
      <p:sp>
        <p:nvSpPr>
          <p:cNvPr id="105301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01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01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循环利用：鼓励消费者回收利用包装，或使用可重复使用的包装</a:t>
            </a:r>
            <a:endParaRPr altLang="en-US" dirty="0" sz="1200" lang="zh-CN" spc="150">
              <a:solidFill>
                <a:schemeClr val="tx1">
                  <a:lumMod val="85000"/>
                  <a:lumOff val="15000"/>
                </a:schemeClr>
              </a:solidFill>
              <a:latin typeface="+mn-ea"/>
              <a:sym typeface="+mn-ea"/>
            </a:endParaRPr>
          </a:p>
        </p:txBody>
      </p:sp>
      <p:sp>
        <p:nvSpPr>
          <p:cNvPr id="105301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01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02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环保标志：在包装上标明环保认证标志，提高消费者环保意识</a:t>
            </a:r>
            <a:endParaRPr altLang="en-US" dirty="0" sz="1200" lang="zh-CN" spc="150">
              <a:solidFill>
                <a:schemeClr val="tx1">
                  <a:lumMod val="85000"/>
                  <a:lumOff val="15000"/>
                </a:schemeClr>
              </a:solidFill>
              <a:latin typeface="+mn-ea"/>
              <a:sym typeface="+mn-ea"/>
            </a:endParaRPr>
          </a:p>
        </p:txBody>
      </p:sp>
      <p:sp>
        <p:nvSpPr>
          <p:cNvPr id="105302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02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10" name="标题 2"/>
          <p:cNvSpPr>
            <a:spLocks noGrp="1"/>
          </p:cNvSpPr>
          <p:nvPr>
            <p:ph type="title" idx="44"/>
          </p:nvPr>
        </p:nvSpPr>
        <p:spPr/>
        <p:txBody>
          <a:bodyPr/>
          <a:p>
            <a:r>
              <a:rPr altLang="en-US" lang="zh-CN"/>
              <a:t>产品的可回收利用</a:t>
            </a:r>
            <a:endParaRPr altLang="en-US" lang="zh-CN"/>
          </a:p>
        </p:txBody>
      </p:sp>
      <p:sp>
        <p:nvSpPr>
          <p:cNvPr id="105331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1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1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1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推广使用可生物降解的化妆品包装材料</a:t>
            </a:r>
            <a:endParaRPr altLang="zh-CN" dirty="0" lang="en-US">
              <a:solidFill>
                <a:schemeClr val="dk1">
                  <a:lumMod val="80000"/>
                  <a:lumOff val="20000"/>
                </a:schemeClr>
              </a:solidFill>
              <a:latin typeface="+mn-ea"/>
              <a:sym typeface="+mn-ea"/>
            </a:endParaRPr>
          </a:p>
        </p:txBody>
      </p:sp>
      <p:sp>
        <p:nvSpPr>
          <p:cNvPr id="105332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2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2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2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化妆品包装材料应选择可回收利用的环保材料</a:t>
            </a:r>
            <a:endParaRPr altLang="en-US" dirty="0" lang="zh-CN">
              <a:solidFill>
                <a:schemeClr val="dk1">
                  <a:lumMod val="80000"/>
                  <a:lumOff val="20000"/>
                </a:schemeClr>
              </a:solidFill>
              <a:latin typeface="+mn-ea"/>
              <a:sym typeface="+mn-ea"/>
            </a:endParaRPr>
          </a:p>
        </p:txBody>
      </p:sp>
      <p:sp>
        <p:nvSpPr>
          <p:cNvPr id="105332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3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3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3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鼓励化妆品企业使用可再生能源和减少能源消耗</a:t>
            </a:r>
            <a:endParaRPr altLang="en-US" dirty="0" lang="zh-CN">
              <a:solidFill>
                <a:schemeClr val="dk1">
                  <a:lumMod val="80000"/>
                  <a:lumOff val="20000"/>
                </a:schemeClr>
              </a:solidFill>
              <a:latin typeface="+mn-ea"/>
              <a:sym typeface="+mn-ea"/>
            </a:endParaRPr>
          </a:p>
        </p:txBody>
      </p:sp>
      <p:sp>
        <p:nvSpPr>
          <p:cNvPr id="105333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3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4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34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建立化妆品行业的回收体系，提高产品的回收利用率</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28" name="标题 1"/>
          <p:cNvSpPr>
            <a:spLocks noGrp="1"/>
          </p:cNvSpPr>
          <p:nvPr>
            <p:ph type="title" idx="2"/>
            <p:custDataLst>
              <p:tags r:id="rId1"/>
            </p:custDataLst>
          </p:nvPr>
        </p:nvSpPr>
        <p:spPr/>
        <p:txBody>
          <a:bodyPr/>
          <a:p>
            <a:r>
              <a:rPr altLang="en-US" lang="zh-CN"/>
              <a:t>绿色化妆品行业面临的挑战与机遇</a:t>
            </a:r>
            <a:endParaRPr altLang="en-US" lang="zh-CN"/>
          </a:p>
        </p:txBody>
      </p:sp>
      <p:sp>
        <p:nvSpPr>
          <p:cNvPr id="1053630"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88" name="标题 2"/>
          <p:cNvSpPr>
            <a:spLocks noGrp="1"/>
          </p:cNvSpPr>
          <p:nvPr>
            <p:ph type="title" idx="44"/>
          </p:nvPr>
        </p:nvSpPr>
        <p:spPr/>
        <p:txBody>
          <a:bodyPr/>
          <a:p>
            <a:r>
              <a:rPr altLang="en-US" lang="zh-CN"/>
              <a:t>法规与标准的制定与执行</a:t>
            </a:r>
            <a:endParaRPr altLang="en-US" lang="zh-CN"/>
          </a:p>
        </p:txBody>
      </p:sp>
      <p:sp>
        <p:nvSpPr>
          <p:cNvPr id="105409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09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09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09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09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10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10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10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10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10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11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411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11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11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411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412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412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412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412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法规与标准对绿色化妆品行业的规范和推动作用</a:t>
            </a:r>
            <a:endParaRPr altLang="en-US" dirty="0" sz="1200" lang="zh-CN" spc="150">
              <a:solidFill>
                <a:schemeClr val="tx1">
                  <a:lumMod val="65000"/>
                  <a:lumOff val="35000"/>
                </a:schemeClr>
              </a:solidFill>
              <a:latin typeface="+mn-ea"/>
              <a:sym typeface="+mn-ea"/>
            </a:endParaRPr>
          </a:p>
        </p:txBody>
      </p:sp>
      <p:sp>
        <p:nvSpPr>
          <p:cNvPr id="105412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绿色化妆品行业在法规与标准制定和执行过程中面临的挑战与机遇</a:t>
            </a:r>
            <a:endParaRPr altLang="en-US" dirty="0" sz="1200" lang="zh-CN" spc="150">
              <a:solidFill>
                <a:schemeClr val="tx1">
                  <a:lumMod val="65000"/>
                  <a:lumOff val="35000"/>
                </a:schemeClr>
              </a:solidFill>
              <a:latin typeface="+mn-ea"/>
              <a:sym typeface="+mn-ea"/>
            </a:endParaRPr>
          </a:p>
        </p:txBody>
      </p:sp>
      <p:sp>
        <p:nvSpPr>
          <p:cNvPr id="105413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法规与标准对绿色化妆品行业的技术创新和产业升级的影响</a:t>
            </a:r>
            <a:endParaRPr altLang="en-US" dirty="0" sz="1200" lang="zh-CN" spc="150">
              <a:solidFill>
                <a:schemeClr val="tx1">
                  <a:lumMod val="65000"/>
                  <a:lumOff val="35000"/>
                </a:schemeClr>
              </a:solidFill>
              <a:latin typeface="+mn-ea"/>
              <a:sym typeface="+mn-ea"/>
            </a:endParaRPr>
          </a:p>
        </p:txBody>
      </p:sp>
      <p:sp>
        <p:nvSpPr>
          <p:cNvPr id="105413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法规与标准在绿色化妆品行业中的执行情况与监管力度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418" name="标题 2"/>
          <p:cNvSpPr>
            <a:spLocks noGrp="1"/>
          </p:cNvSpPr>
          <p:nvPr>
            <p:ph type="title" idx="44"/>
          </p:nvPr>
        </p:nvSpPr>
        <p:spPr/>
        <p:txBody>
          <a:bodyPr/>
          <a:p>
            <a:r>
              <a:rPr altLang="en-US" lang="zh-CN"/>
              <a:t>消费者对绿色化妆品的认知度不足</a:t>
            </a:r>
            <a:endParaRPr altLang="en-US" lang="zh-CN"/>
          </a:p>
        </p:txBody>
      </p:sp>
      <p:sp>
        <p:nvSpPr>
          <p:cNvPr id="105442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缺乏宣传和教育：消费者对绿色化妆品的认知度较低，缺乏了解和信任</a:t>
            </a:r>
            <a:endParaRPr altLang="en-US" dirty="0" sz="1200" lang="zh-CN" spc="150">
              <a:solidFill>
                <a:schemeClr val="tx1">
                  <a:lumMod val="85000"/>
                  <a:lumOff val="15000"/>
                </a:schemeClr>
              </a:solidFill>
              <a:latin typeface="+mn-ea"/>
              <a:sym typeface="+mn-ea"/>
            </a:endParaRPr>
          </a:p>
        </p:txBody>
      </p:sp>
      <p:sp>
        <p:nvSpPr>
          <p:cNvPr id="105442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2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2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价格较高：绿色化妆品的价格普遍较高，消费者难以接受</a:t>
            </a:r>
            <a:endParaRPr altLang="en-US" dirty="0" sz="1200" lang="zh-CN" spc="150">
              <a:solidFill>
                <a:schemeClr val="tx1">
                  <a:lumMod val="85000"/>
                  <a:lumOff val="15000"/>
                </a:schemeClr>
              </a:solidFill>
              <a:latin typeface="+mn-ea"/>
              <a:sym typeface="+mn-ea"/>
            </a:endParaRPr>
          </a:p>
        </p:txBody>
      </p:sp>
      <p:sp>
        <p:nvSpPr>
          <p:cNvPr id="105442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3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3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认证标准不统一：目前绿色化妆品的认证标准不统一，消费者难以判断产品的真实环保程度</a:t>
            </a:r>
            <a:endParaRPr altLang="en-US" dirty="0" sz="1200" lang="zh-CN" spc="150">
              <a:solidFill>
                <a:schemeClr val="tx1">
                  <a:lumMod val="85000"/>
                  <a:lumOff val="15000"/>
                </a:schemeClr>
              </a:solidFill>
              <a:latin typeface="+mn-ea"/>
              <a:sym typeface="+mn-ea"/>
            </a:endParaRPr>
          </a:p>
        </p:txBody>
      </p:sp>
      <p:sp>
        <p:nvSpPr>
          <p:cNvPr id="105443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3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3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市场竞争激烈：传统化妆品市场竞争激烈，绿色化妆品在市场上面临着较大的竞争压力</a:t>
            </a:r>
            <a:endParaRPr altLang="en-US" dirty="0" sz="1200" lang="zh-CN" spc="150">
              <a:solidFill>
                <a:schemeClr val="tx1">
                  <a:lumMod val="85000"/>
                  <a:lumOff val="15000"/>
                </a:schemeClr>
              </a:solidFill>
              <a:latin typeface="+mn-ea"/>
              <a:sym typeface="+mn-ea"/>
            </a:endParaRPr>
          </a:p>
        </p:txBody>
      </p:sp>
      <p:sp>
        <p:nvSpPr>
          <p:cNvPr id="105444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4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28" name="标题 2"/>
          <p:cNvSpPr>
            <a:spLocks noGrp="1"/>
          </p:cNvSpPr>
          <p:nvPr>
            <p:ph type="title" idx="44"/>
          </p:nvPr>
        </p:nvSpPr>
        <p:spPr/>
        <p:txBody>
          <a:bodyPr/>
          <a:p>
            <a:r>
              <a:rPr altLang="en-US" lang="zh-CN"/>
              <a:t>绿色化妆品技术创新与研发的挑战与机遇</a:t>
            </a:r>
            <a:endParaRPr altLang="en-US" lang="zh-CN"/>
          </a:p>
        </p:txBody>
      </p:sp>
      <p:sp>
        <p:nvSpPr>
          <p:cNvPr id="105473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73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73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挑战：研发成本高，技术难度大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473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73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74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挑战：市场竞争激烈，难以突围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474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74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74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机遇：政策支持，鼓励绿色技术创新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474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75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75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机遇：消费者对绿色化妆品的需求增加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38" name="标题 2"/>
          <p:cNvSpPr>
            <a:spLocks noGrp="1"/>
          </p:cNvSpPr>
          <p:nvPr>
            <p:ph type="title" idx="44"/>
          </p:nvPr>
        </p:nvSpPr>
        <p:spPr/>
        <p:txBody>
          <a:bodyPr/>
          <a:p>
            <a:r>
              <a:rPr altLang="en-US" lang="zh-CN"/>
              <a:t>国际市场竞争与合作</a:t>
            </a:r>
            <a:endParaRPr altLang="en-US" lang="zh-CN"/>
          </a:p>
        </p:txBody>
      </p:sp>
      <p:sp>
        <p:nvSpPr>
          <p:cNvPr id="105504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04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04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04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04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国际品牌在绿色化妆品领域的合作与创新</a:t>
            </a:r>
            <a:endParaRPr altLang="en-US" sz="1400" lang="zh-CN" spc="150">
              <a:solidFill>
                <a:schemeClr val="tx1"/>
              </a:solidFill>
              <a:effectLst/>
              <a:latin typeface="+mn-ea"/>
              <a:sym typeface="+mn-ea"/>
            </a:endParaRPr>
          </a:p>
        </p:txBody>
      </p:sp>
      <p:sp>
        <p:nvSpPr>
          <p:cNvPr id="105505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全球化妆品市场趋势：绿色化与可持续性成为核心竞争力</a:t>
            </a:r>
            <a:endParaRPr altLang="en-US" dirty="0" sz="1400" lang="zh-CN" spc="150">
              <a:solidFill>
                <a:schemeClr val="tx1"/>
              </a:solidFill>
              <a:effectLst/>
              <a:latin typeface="+mn-ea"/>
              <a:sym typeface="+mn-ea"/>
            </a:endParaRPr>
          </a:p>
        </p:txBody>
      </p:sp>
      <p:sp>
        <p:nvSpPr>
          <p:cNvPr id="105505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跨国企业在绿色化妆品行业中的战略布局</a:t>
            </a:r>
            <a:endParaRPr altLang="en-US" sz="1400" lang="zh-CN" spc="150">
              <a:solidFill>
                <a:schemeClr val="tx1"/>
              </a:solidFill>
              <a:effectLst/>
              <a:latin typeface="+mn-ea"/>
              <a:sym typeface="+mn-ea"/>
            </a:endParaRPr>
          </a:p>
        </p:txBody>
      </p:sp>
      <p:sp>
        <p:nvSpPr>
          <p:cNvPr id="105505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国际间绿色化妆品行业标准与法规的制定与执行</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40" name="标题 1"/>
          <p:cNvSpPr>
            <a:spLocks noGrp="1"/>
          </p:cNvSpPr>
          <p:nvPr>
            <p:ph type="title" idx="2"/>
            <p:custDataLst>
              <p:tags r:id="rId1"/>
            </p:custDataLst>
          </p:nvPr>
        </p:nvSpPr>
        <p:spPr/>
        <p:txBody>
          <a:bodyPr/>
          <a:p>
            <a:r>
              <a:rPr altLang="en-US" lang="zh-CN"/>
              <a:t>2024年绿色化妆品行业展望</a:t>
            </a:r>
            <a:endParaRPr altLang="en-US" lang="zh-CN"/>
          </a:p>
        </p:txBody>
      </p:sp>
      <p:sp>
        <p:nvSpPr>
          <p:cNvPr id="1055342"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800" name="标题 2"/>
          <p:cNvSpPr>
            <a:spLocks noGrp="1"/>
          </p:cNvSpPr>
          <p:nvPr>
            <p:ph type="title" idx="44"/>
          </p:nvPr>
        </p:nvSpPr>
        <p:spPr/>
        <p:txBody>
          <a:bodyPr/>
          <a:p>
            <a:r>
              <a:rPr altLang="en-US" lang="zh-CN"/>
              <a:t>绿色化妆品市场规模预测</a:t>
            </a:r>
            <a:endParaRPr altLang="en-US" lang="zh-CN"/>
          </a:p>
        </p:txBody>
      </p:sp>
      <p:sp>
        <p:nvSpPr>
          <p:cNvPr id="105580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2024年绿色化妆品市场规模将达到XX亿欧元，增长率为XX%。</a:t>
            </a:r>
            <a:endParaRPr altLang="en-US" dirty="0" sz="1200" lang="zh-CN" spc="150">
              <a:solidFill>
                <a:schemeClr val="tx1">
                  <a:lumMod val="85000"/>
                  <a:lumOff val="15000"/>
                </a:schemeClr>
              </a:solidFill>
              <a:latin typeface="+mn-ea"/>
              <a:sym typeface="+mn-ea"/>
            </a:endParaRPr>
          </a:p>
        </p:txBody>
      </p:sp>
      <p:sp>
        <p:nvSpPr>
          <p:cNvPr id="105580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80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80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天然有机、无动物测试和可持续性成为市场主流趋势。</a:t>
            </a:r>
            <a:endParaRPr altLang="en-US" dirty="0" sz="1200" lang="zh-CN" spc="150">
              <a:solidFill>
                <a:schemeClr val="tx1">
                  <a:lumMod val="85000"/>
                  <a:lumOff val="15000"/>
                </a:schemeClr>
              </a:solidFill>
              <a:latin typeface="+mn-ea"/>
              <a:sym typeface="+mn-ea"/>
            </a:endParaRPr>
          </a:p>
        </p:txBody>
      </p:sp>
      <p:sp>
        <p:nvSpPr>
          <p:cNvPr id="105581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81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81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绿色化妆品市场将呈现多元化、个性化、科技化的发展特点。</a:t>
            </a:r>
            <a:endParaRPr altLang="en-US" dirty="0" sz="1200" lang="zh-CN" spc="150">
              <a:solidFill>
                <a:schemeClr val="tx1">
                  <a:lumMod val="85000"/>
                  <a:lumOff val="15000"/>
                </a:schemeClr>
              </a:solidFill>
              <a:latin typeface="+mn-ea"/>
              <a:sym typeface="+mn-ea"/>
            </a:endParaRPr>
          </a:p>
        </p:txBody>
      </p:sp>
      <p:sp>
        <p:nvSpPr>
          <p:cNvPr id="105581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81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82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绿色化妆品行业将面临更加严格的法规监管和消费者需求升级的挑战。</a:t>
            </a:r>
            <a:endParaRPr altLang="en-US" dirty="0" sz="1200" lang="zh-CN" spc="150">
              <a:solidFill>
                <a:schemeClr val="tx1">
                  <a:lumMod val="85000"/>
                  <a:lumOff val="15000"/>
                </a:schemeClr>
              </a:solidFill>
              <a:latin typeface="+mn-ea"/>
              <a:sym typeface="+mn-ea"/>
            </a:endParaRPr>
          </a:p>
        </p:txBody>
      </p:sp>
      <p:sp>
        <p:nvSpPr>
          <p:cNvPr id="105582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82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110" name="标题 2"/>
          <p:cNvSpPr>
            <a:spLocks noGrp="1"/>
          </p:cNvSpPr>
          <p:nvPr>
            <p:ph type="title" idx="44"/>
          </p:nvPr>
        </p:nvSpPr>
        <p:spPr/>
        <p:txBody>
          <a:bodyPr/>
          <a:p>
            <a:r>
              <a:rPr altLang="en-US" lang="zh-CN"/>
              <a:t>绿色化妆品行业发展趋势预测</a:t>
            </a:r>
            <a:endParaRPr altLang="en-US" lang="zh-CN"/>
          </a:p>
        </p:txBody>
      </p:sp>
      <p:sp>
        <p:nvSpPr>
          <p:cNvPr id="105611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611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环保法规趋严，推动绿色化妆品行业快速发展</a:t>
            </a:r>
            <a:endParaRPr altLang="en-US" dirty="0" sz="2000" lang="zh-CN" spc="150">
              <a:solidFill>
                <a:schemeClr val="tx1">
                  <a:lumMod val="75000"/>
                  <a:lumOff val="25000"/>
                </a:schemeClr>
              </a:solidFill>
              <a:latin typeface="+mn-ea"/>
              <a:sym typeface="+mn-ea"/>
            </a:endParaRPr>
          </a:p>
        </p:txBody>
      </p:sp>
      <p:sp>
        <p:nvSpPr>
          <p:cNvPr id="105611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611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612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消费者对绿色化妆品的认知和需求不断提升</a:t>
            </a:r>
            <a:endParaRPr altLang="en-US" dirty="0" sz="2000" lang="zh-CN" spc="150">
              <a:solidFill>
                <a:schemeClr val="tx1">
                  <a:lumMod val="75000"/>
                  <a:lumOff val="25000"/>
                </a:schemeClr>
              </a:solidFill>
              <a:latin typeface="+mn-ea"/>
              <a:sym typeface="+mn-ea"/>
            </a:endParaRPr>
          </a:p>
        </p:txBody>
      </p:sp>
      <p:sp>
        <p:nvSpPr>
          <p:cNvPr id="105612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612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612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绿色化妆品技术创新成为行业发展的关键</a:t>
            </a:r>
            <a:endParaRPr altLang="en-US" dirty="0" sz="2000" lang="zh-CN" spc="150">
              <a:solidFill>
                <a:schemeClr val="tx1">
                  <a:lumMod val="75000"/>
                  <a:lumOff val="25000"/>
                </a:schemeClr>
              </a:solidFill>
              <a:latin typeface="+mn-ea"/>
              <a:sym typeface="+mn-ea"/>
            </a:endParaRPr>
          </a:p>
        </p:txBody>
      </p:sp>
      <p:sp>
        <p:nvSpPr>
          <p:cNvPr id="105612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613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613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绿色化妆品行业将迎来更多跨界合作与融合</a:t>
            </a:r>
            <a:endParaRPr altLang="en-US" dirty="0" sz="2000" lang="zh-CN" spc="150">
              <a:solidFill>
                <a:schemeClr val="tx1">
                  <a:lumMod val="75000"/>
                  <a:lumOff val="25000"/>
                </a:schemeClr>
              </a:solidFill>
              <a:latin typeface="+mn-ea"/>
              <a:sym typeface="+mn-ea"/>
            </a:endParaRPr>
          </a:p>
        </p:txBody>
      </p:sp>
      <p:sp>
        <p:nvSpPr>
          <p:cNvPr id="105613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420" name="标题 2"/>
          <p:cNvSpPr>
            <a:spLocks noGrp="1"/>
          </p:cNvSpPr>
          <p:nvPr>
            <p:ph type="title" idx="44"/>
          </p:nvPr>
        </p:nvSpPr>
        <p:spPr/>
        <p:txBody>
          <a:bodyPr/>
          <a:p>
            <a:r>
              <a:rPr altLang="en-US" lang="zh-CN"/>
              <a:t>可持续性策略在化妆品行业的应用前景展望</a:t>
            </a:r>
            <a:endParaRPr altLang="en-US" lang="zh-CN"/>
          </a:p>
        </p:txBody>
      </p:sp>
      <p:sp>
        <p:nvSpPr>
          <p:cNvPr id="105642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42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42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42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43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43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43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43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43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44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44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44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44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44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45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45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45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45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45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绿色化妆品市场规模持续增长</a:t>
            </a:r>
            <a:endParaRPr altLang="en-US" dirty="0" sz="1200" lang="zh-CN" spc="150">
              <a:solidFill>
                <a:schemeClr val="tx1">
                  <a:lumMod val="65000"/>
                  <a:lumOff val="35000"/>
                </a:schemeClr>
              </a:solidFill>
              <a:latin typeface="+mn-ea"/>
              <a:sym typeface="+mn-ea"/>
            </a:endParaRPr>
          </a:p>
        </p:txBody>
      </p:sp>
      <p:sp>
        <p:nvSpPr>
          <p:cNvPr id="105646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绿色化妆品行业的技术创新与突破</a:t>
            </a:r>
            <a:endParaRPr altLang="en-US" dirty="0" sz="1200" lang="zh-CN" spc="150">
              <a:solidFill>
                <a:schemeClr val="tx1">
                  <a:lumMod val="65000"/>
                  <a:lumOff val="35000"/>
                </a:schemeClr>
              </a:solidFill>
              <a:latin typeface="+mn-ea"/>
              <a:sym typeface="+mn-ea"/>
            </a:endParaRPr>
          </a:p>
        </p:txBody>
      </p:sp>
      <p:sp>
        <p:nvSpPr>
          <p:cNvPr id="105646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政策推动绿色化妆品行业的发展</a:t>
            </a:r>
            <a:endParaRPr altLang="en-US" dirty="0" sz="1200" lang="zh-CN" spc="150">
              <a:solidFill>
                <a:schemeClr val="tx1">
                  <a:lumMod val="65000"/>
                  <a:lumOff val="35000"/>
                </a:schemeClr>
              </a:solidFill>
              <a:latin typeface="+mn-ea"/>
              <a:sym typeface="+mn-ea"/>
            </a:endParaRPr>
          </a:p>
        </p:txBody>
      </p:sp>
      <p:sp>
        <p:nvSpPr>
          <p:cNvPr id="105646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可持续性成为消费者选择化妆品的重要因素</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50" name="标题 2"/>
          <p:cNvSpPr>
            <a:spLocks noGrp="1"/>
          </p:cNvSpPr>
          <p:nvPr>
            <p:ph type="title" idx="44"/>
          </p:nvPr>
        </p:nvSpPr>
        <p:spPr/>
        <p:txBody>
          <a:bodyPr/>
          <a:p>
            <a:r>
              <a:rPr altLang="en-US" lang="zh-CN"/>
              <a:t>国际市场对绿色化妆品的接受程度预测</a:t>
            </a:r>
            <a:endParaRPr altLang="en-US" lang="zh-CN"/>
          </a:p>
        </p:txBody>
      </p:sp>
      <p:sp>
        <p:nvSpPr>
          <p:cNvPr id="105675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75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75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75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76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76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76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76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76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77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77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677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77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77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678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78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78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78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678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预测内容：随着环保意识的提高，国际市场对绿色化妆品的需求将持续增长。</a:t>
            </a:r>
            <a:endParaRPr altLang="en-US" dirty="0" sz="1200" lang="zh-CN" spc="150">
              <a:solidFill>
                <a:schemeClr val="tx1">
                  <a:lumMod val="65000"/>
                  <a:lumOff val="35000"/>
                </a:schemeClr>
              </a:solidFill>
              <a:latin typeface="+mn-ea"/>
              <a:sym typeface="+mn-ea"/>
            </a:endParaRPr>
          </a:p>
        </p:txBody>
      </p:sp>
      <p:sp>
        <p:nvSpPr>
          <p:cNvPr id="105679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应对策略：企业应加强产品研发、品牌宣传和市场拓展，以适应国际市场的变化。</a:t>
            </a:r>
            <a:endParaRPr altLang="en-US" dirty="0" sz="1200" lang="zh-CN" spc="150">
              <a:solidFill>
                <a:schemeClr val="tx1">
                  <a:lumMod val="65000"/>
                  <a:lumOff val="35000"/>
                </a:schemeClr>
              </a:solidFill>
              <a:latin typeface="+mn-ea"/>
              <a:sym typeface="+mn-ea"/>
            </a:endParaRPr>
          </a:p>
        </p:txBody>
      </p:sp>
      <p:sp>
        <p:nvSpPr>
          <p:cNvPr id="105679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地域差异：不同国家和地区的市场接受程度将存在差异。</a:t>
            </a:r>
            <a:endParaRPr altLang="en-US" dirty="0" sz="1200" lang="zh-CN" spc="150">
              <a:solidFill>
                <a:schemeClr val="tx1">
                  <a:lumMod val="65000"/>
                  <a:lumOff val="35000"/>
                </a:schemeClr>
              </a:solidFill>
              <a:latin typeface="+mn-ea"/>
              <a:sym typeface="+mn-ea"/>
            </a:endParaRPr>
          </a:p>
        </p:txBody>
      </p:sp>
      <p:sp>
        <p:nvSpPr>
          <p:cNvPr id="105679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影响因素：政策支持、消费者认知、品牌形象等。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80" name="标题 3"/>
          <p:cNvSpPr>
            <a:spLocks noGrp="1"/>
          </p:cNvSpPr>
          <p:nvPr>
            <p:ph type="title" idx="2"/>
            <p:custDataLst>
              <p:tags r:id="rId1"/>
            </p:custDataLst>
          </p:nvPr>
        </p:nvSpPr>
        <p:spPr/>
        <p:txBody>
          <a:bodyPr/>
          <a:p>
            <a:r>
              <a:rPr altLang="en-US" lang="zh-CN"/>
              <a:t>感谢您的观看</a:t>
            </a:r>
            <a:endParaRPr altLang="en-US" lang="zh-CN"/>
          </a:p>
        </p:txBody>
      </p:sp>
      <p:sp>
        <p:nvSpPr>
          <p:cNvPr id="1057082"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4*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4*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4*l_h_a*1_2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4*l_h_a*1_3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4*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4*l_h_a*1_1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4*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4*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4*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4*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SLIDE_ID" val="custom20230896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2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73.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74.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2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2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8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8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6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70.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2024-01-06T09:51:25Z</dcterms:created>
  <dcterms:modified xsi:type="dcterms:W3CDTF">2024-01-06T09:51:25Z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b4fde7b6bfd3472099675c32cf8a7197_21</vt:lpwstr>
  </property>
</Properties>
</file>