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slideLayouts/slideLayout46.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tags/tag49.xml" ContentType="application/vnd.openxmlformats-officedocument.presentationml.tags+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tags/tag38.xml" ContentType="application/vnd.openxmlformats-officedocument.presentationml.tags+xml"/>
  <Override PartName="/ppt/tags/tag56.xml" ContentType="application/vnd.openxmlformats-officedocument.presentationml.tags+xml"/>
  <Override PartName="/ppt/tags/tag67.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notesSlides/notesSlide23.xml" ContentType="application/vnd.openxmlformats-officedocument.presentationml.notesSlide+xml"/>
  <Override PartName="/ppt/tags/tag45.xml" ContentType="application/vnd.openxmlformats-officedocument.presentationml.tags+xml"/>
  <Override PartName="/ppt/tags/tag63.xml" ContentType="application/vnd.openxmlformats-officedocument.presentationml.tags+xml"/>
  <Override PartName="/docProps/custom.xml" ContentType="application/vnd.openxmlformats-officedocument.custom-properties+xml"/>
  <Override PartName="/ppt/notesSlides/notesSlide12.xml" ContentType="application/vnd.openxmlformats-officedocument.presentationml.notesSlide+xml"/>
  <Override PartName="/ppt/tags/tag34.xml" ContentType="application/vnd.openxmlformats-officedocument.presentationml.tags+xml"/>
  <Override PartName="/ppt/tags/tag52.xml" ContentType="application/vnd.openxmlformats-officedocument.presentationml.tags+xml"/>
  <Override PartName="/ppt/notesSlides/notesSlide30.xml" ContentType="application/vnd.openxmlformats-officedocument.presentationml.notesSlide+xml"/>
  <Override PartName="/ppt/notesSlides/notesSlide7.xml" ContentType="application/vnd.openxmlformats-officedocument.presentationml.notesSlide+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Default Extension="emf" ContentType="image/x-emf"/>
  <Override PartName="/ppt/notesSlides/notesSlide17.xml" ContentType="application/vnd.openxmlformats-officedocument.presentationml.notesSlide+xml"/>
  <Override PartName="/ppt/tags/tag39.xml" ContentType="application/vnd.openxmlformats-officedocument.presentationml.tags+xml"/>
  <Override PartName="/ppt/notesSlides/notesSlide28.xml" ContentType="application/vnd.openxmlformats-officedocument.presentationml.notesSlide+xml"/>
  <Override PartName="/ppt/tags/tag68.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tags/tag28.xml" ContentType="application/vnd.openxmlformats-officedocument.presentationml.tags+xml"/>
  <Override PartName="/ppt/notesSlides/notesSlide24.xml" ContentType="application/vnd.openxmlformats-officedocument.presentationml.notesSlide+xml"/>
  <Override PartName="/ppt/tags/tag5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tags/tag17.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64.xml" ContentType="application/vnd.openxmlformats-officedocument.presentationml.tag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tags/tag24.xml" ContentType="application/vnd.openxmlformats-officedocument.presentationml.tags+xml"/>
  <Override PartName="/ppt/tags/tag53.xml" ContentType="application/vnd.openxmlformats-officedocument.presentationml.tags+xml"/>
  <Override PartName="/ppt/notesSlides/notesSlide31.xml" ContentType="application/vnd.openxmlformats-officedocument.presentationml.notesSlide+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tags/tag60.xml" ContentType="application/vnd.openxmlformats-officedocument.presentationml.tags+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Override PartName="/ppt/tags/tag58.xml" ContentType="application/vnd.openxmlformats-officedocument.presentationml.tags+xml"/>
  <Override PartName="/ppt/tags/tag69.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tags/tag29.xml" ContentType="application/vnd.openxmlformats-officedocument.presentationml.tags+xml"/>
  <Override PartName="/ppt/notesSlides/notesSlide25.xml" ContentType="application/vnd.openxmlformats-officedocument.presentationml.notesSlide+xml"/>
  <Override PartName="/ppt/tags/tag47.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notesSlides/notesSlide32.xml" ContentType="application/vnd.openxmlformats-officedocument.presentationml.notesSlide+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notesSlides/notesSlide10.xml" ContentType="application/vnd.openxmlformats-officedocument.presentationml.notesSlide+xml"/>
  <Override PartName="/ppt/tags/tag32.xml" ContentType="application/vnd.openxmlformats-officedocument.presentationml.tags+xml"/>
  <Override PartName="/ppt/tags/tag50.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10.xml" ContentType="application/vnd.openxmlformats-officedocument.presentationml.tags+xml"/>
  <Override PartName="/ppt/tags/tag21.xml" ContentType="application/vnd.openxmlformats-officedocument.presentationml.tags+xml"/>
  <Override PartName="/ppt/slides/slide28.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tags/tag3.xml" ContentType="application/vnd.openxmlformats-officedocument.presentationml.tags+xml"/>
  <Default Extension="jpeg" ContentType="image/jpeg"/>
  <Override PartName="/ppt/tags/tag59.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notesSlides/notesSlide15.xml" ContentType="application/vnd.openxmlformats-officedocument.presentationml.notesSlide+xml"/>
  <Override PartName="/ppt/tags/tag19.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notesSlides/notesSlide26.xml" ContentType="application/vnd.openxmlformats-officedocument.presentationml.notesSlide+xml"/>
  <Override PartName="/ppt/tags/tag66.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tags/tag26.xml" ContentType="application/vnd.openxmlformats-officedocument.presentationml.tags+xml"/>
  <Override PartName="/ppt/notesSlides/notesSlide22.xml" ContentType="application/vnd.openxmlformats-officedocument.presentationml.notesSlide+xml"/>
  <Override PartName="/ppt/tags/tag55.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62.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slides/slide29.xml" ContentType="application/vnd.openxmlformats-officedocument.presentationml.slide+xml"/>
  <Override PartName="/ppt/slideLayouts/slideLayout39.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handoutMasterIdLst>
    <p:handoutMasterId r:id="rId37"/>
  </p:handoutMasterIdLst>
  <p:sldIdLst>
    <p:sldId id="256" r:id="rId2"/>
    <p:sldId id="258" r:id="rId3"/>
    <p:sldId id="718" r:id="rId4"/>
    <p:sldId id="714" r:id="rId5"/>
    <p:sldId id="713" r:id="rId6"/>
    <p:sldId id="723" r:id="rId7"/>
    <p:sldId id="636" r:id="rId8"/>
    <p:sldId id="534" r:id="rId9"/>
    <p:sldId id="637" r:id="rId10"/>
    <p:sldId id="724" r:id="rId11"/>
    <p:sldId id="725" r:id="rId12"/>
    <p:sldId id="726" r:id="rId13"/>
    <p:sldId id="721" r:id="rId14"/>
    <p:sldId id="583" r:id="rId15"/>
    <p:sldId id="585" r:id="rId16"/>
    <p:sldId id="710" r:id="rId17"/>
    <p:sldId id="717" r:id="rId18"/>
    <p:sldId id="716" r:id="rId19"/>
    <p:sldId id="590" r:id="rId20"/>
    <p:sldId id="612" r:id="rId21"/>
    <p:sldId id="588" r:id="rId22"/>
    <p:sldId id="719" r:id="rId23"/>
    <p:sldId id="589" r:id="rId24"/>
    <p:sldId id="720" r:id="rId25"/>
    <p:sldId id="611" r:id="rId26"/>
    <p:sldId id="627" r:id="rId27"/>
    <p:sldId id="624" r:id="rId28"/>
    <p:sldId id="621" r:id="rId29"/>
    <p:sldId id="622" r:id="rId30"/>
    <p:sldId id="623" r:id="rId31"/>
    <p:sldId id="626" r:id="rId32"/>
    <p:sldId id="450" r:id="rId33"/>
    <p:sldId id="551" r:id="rId34"/>
    <p:sldId id="600" r:id="rId35"/>
  </p:sldIdLst>
  <p:sldSz cx="9144000" cy="5143500" type="screen16x9"/>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userDrawn="1">
          <p15:clr>
            <a:srgbClr val="A4A3A4"/>
          </p15:clr>
        </p15:guide>
        <p15:guide id="2" pos="283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7E66"/>
    <a:srgbClr val="005440"/>
    <a:srgbClr val="000000"/>
    <a:srgbClr val="00A27B"/>
    <a:srgbClr val="DBF5E9"/>
    <a:srgbClr val="00D2A0"/>
    <a:srgbClr val="00C898"/>
    <a:srgbClr val="00C092"/>
    <a:srgbClr val="B3FFED"/>
    <a:srgbClr val="00CC9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9" autoAdjust="0"/>
    <p:restoredTop sz="82844" autoAdjust="0"/>
  </p:normalViewPr>
  <p:slideViewPr>
    <p:cSldViewPr showGuides="1">
      <p:cViewPr varScale="1">
        <p:scale>
          <a:sx n="122" d="100"/>
          <a:sy n="122" d="100"/>
        </p:scale>
        <p:origin x="-1320" y="-90"/>
      </p:cViewPr>
      <p:guideLst>
        <p:guide orient="horz" pos="1620"/>
        <p:guide pos="2832"/>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3690" y="-78"/>
      </p:cViewPr>
      <p:guideLst>
        <p:guide orient="horz" pos="2880"/>
        <p:guide pos="212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D0C526C-B0EF-4263-B590-21E6F0B4768F}" type="datetimeFigureOut">
              <a:rPr lang="zh-CN" altLang="en-US" smtClean="0"/>
              <a:pPr/>
              <a:t>2024-09-12</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4BDB5EA-5A29-4E3C-8350-B77A4BC00DC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3EC8B9-2839-4F5E-B984-BC10EA3B7F03}" type="datetimeFigureOut">
              <a:rPr lang="zh-CN" altLang="en-US" smtClean="0"/>
              <a:pPr/>
              <a:t>2024-09-12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956C28-A3A1-43DB-B0E8-66BEBFA5EA1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gastrojournal.org/article/S0016-5085(11)01108-5/fulltext?referrer=https://pubmed.ncbi.nlm.nih.gov/"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A956C28-A3A1-43DB-B0E8-66BEBFA5EA16}"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A956C28-A3A1-43DB-B0E8-66BEBFA5EA16}" type="slidenum">
              <a:rPr lang="zh-CN" altLang="en-US" smtClean="0"/>
              <a:pPr/>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7</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dirty="0">
                <a:latin typeface="Poppins" panose="02000000000000000000" pitchFamily="2" charset="0"/>
                <a:cs typeface="Poppins" panose="02000000000000000000" pitchFamily="2" charset="0"/>
              </a:rPr>
              <a:t>R-spondin-1 is</a:t>
            </a:r>
            <a:r>
              <a:rPr lang="en-US" baseline="0" dirty="0">
                <a:latin typeface="Poppins" panose="02000000000000000000" pitchFamily="2" charset="0"/>
                <a:cs typeface="Poppins" panose="02000000000000000000" pitchFamily="2" charset="0"/>
              </a:rPr>
              <a:t> </a:t>
            </a:r>
            <a:r>
              <a:rPr lang="en-US" dirty="0">
                <a:latin typeface="Poppins" panose="02000000000000000000" pitchFamily="2" charset="0"/>
                <a:cs typeface="Poppins" panose="02000000000000000000" pitchFamily="2" charset="0"/>
              </a:rPr>
              <a:t>a marker for intestinal stem cells</a:t>
            </a:r>
            <a:r>
              <a:rPr lang="zh-CN" altLang="en-US" dirty="0">
                <a:latin typeface="Poppins" panose="02000000000000000000" pitchFamily="2" charset="0"/>
                <a:cs typeface="Poppins" panose="02000000000000000000" pitchFamily="2" charset="0"/>
              </a:rPr>
              <a:t>。</a:t>
            </a:r>
            <a:endParaRPr lang="en-US" altLang="zh-CN" dirty="0">
              <a:latin typeface="Poppins" panose="02000000000000000000" pitchFamily="2" charset="0"/>
              <a:cs typeface="Poppins" panose="02000000000000000000" pitchFamily="2" charset="0"/>
            </a:endParaRPr>
          </a:p>
          <a:p>
            <a:r>
              <a:rPr lang="en-US" sz="1200" b="0" i="0" kern="1200" dirty="0">
                <a:solidFill>
                  <a:schemeClr val="tx1"/>
                </a:solidFill>
                <a:latin typeface="+mn-lt"/>
                <a:ea typeface="+mn-ea"/>
                <a:cs typeface="+mn-cs"/>
              </a:rPr>
              <a:t>Second, epidermal growth factor (EGF) signaling is associated with intestinal proliferation.</a:t>
            </a:r>
            <a:r>
              <a:rPr lang="en-US" sz="1200" b="0" i="0" u="none" strike="noStrike" kern="1200" baseline="30000" dirty="0">
                <a:solidFill>
                  <a:schemeClr val="tx1"/>
                </a:solidFill>
                <a:latin typeface="+mn-lt"/>
                <a:ea typeface="+mn-ea"/>
                <a:cs typeface="+mn-cs"/>
                <a:hlinkClick r:id="rId3"/>
              </a:rPr>
              <a:t>13</a:t>
            </a:r>
            <a:endParaRPr lang="en-US" sz="1200" b="0" i="0" kern="1200" dirty="0">
              <a:solidFill>
                <a:schemeClr val="tx1"/>
              </a:solidFill>
              <a:latin typeface="+mn-lt"/>
              <a:ea typeface="+mn-ea"/>
              <a:cs typeface="+mn-cs"/>
            </a:endParaRPr>
          </a:p>
          <a:p>
            <a:r>
              <a:rPr lang="en-US" sz="1200" b="0" i="0" kern="1200" dirty="0">
                <a:solidFill>
                  <a:schemeClr val="tx1"/>
                </a:solidFill>
                <a:latin typeface="+mn-lt"/>
                <a:ea typeface="+mn-ea"/>
                <a:cs typeface="+mn-cs"/>
              </a:rPr>
              <a:t> Third, transgenic expression of Noggin induces expansion of crypt numbers.</a:t>
            </a:r>
            <a:r>
              <a:rPr lang="en-US" sz="1200" b="0" i="0" u="none" strike="noStrike" kern="1200" baseline="30000" dirty="0">
                <a:solidFill>
                  <a:schemeClr val="tx1"/>
                </a:solidFill>
                <a:latin typeface="+mn-lt"/>
                <a:ea typeface="+mn-ea"/>
                <a:cs typeface="+mn-cs"/>
                <a:hlinkClick r:id="rId3"/>
              </a:rPr>
              <a:t>14</a:t>
            </a:r>
            <a:endParaRPr lang="en-US" sz="1200" b="0" i="0" kern="1200" dirty="0">
              <a:solidFill>
                <a:schemeClr val="tx1"/>
              </a:solidFill>
              <a:latin typeface="+mn-lt"/>
              <a:ea typeface="+mn-ea"/>
              <a:cs typeface="+mn-cs"/>
            </a:endParaRPr>
          </a:p>
          <a:p>
            <a:r>
              <a:rPr lang="en-US" sz="1200" b="0" i="0" kern="1200" dirty="0">
                <a:solidFill>
                  <a:schemeClr val="tx1"/>
                </a:solidFill>
                <a:latin typeface="+mn-lt"/>
                <a:ea typeface="+mn-ea"/>
                <a:cs typeface="+mn-cs"/>
              </a:rPr>
              <a:t> Fourth, isolated intestinal cells undergo </a:t>
            </a:r>
            <a:r>
              <a:rPr lang="en-US" sz="1200" b="0" i="0" kern="1200" dirty="0" err="1">
                <a:solidFill>
                  <a:schemeClr val="tx1"/>
                </a:solidFill>
                <a:latin typeface="+mn-lt"/>
                <a:ea typeface="+mn-ea"/>
                <a:cs typeface="+mn-cs"/>
              </a:rPr>
              <a:t>anoikis</a:t>
            </a:r>
            <a:r>
              <a:rPr lang="en-US" sz="1200" b="0" i="0" kern="1200" dirty="0">
                <a:solidFill>
                  <a:schemeClr val="tx1"/>
                </a:solidFill>
                <a:latin typeface="+mn-lt"/>
                <a:ea typeface="+mn-ea"/>
                <a:cs typeface="+mn-cs"/>
              </a:rPr>
              <a:t> outside the normal tissue context.</a:t>
            </a:r>
            <a:r>
              <a:rPr lang="en-US" sz="1200" b="0" i="0" u="none" strike="noStrike" kern="1200" baseline="30000" dirty="0">
                <a:solidFill>
                  <a:schemeClr val="tx1"/>
                </a:solidFill>
                <a:latin typeface="+mn-lt"/>
                <a:ea typeface="+mn-ea"/>
                <a:cs typeface="+mn-cs"/>
                <a:hlinkClick r:id="rId3"/>
              </a:rPr>
              <a:t>15</a:t>
            </a:r>
            <a:endParaRPr lang="en-US" sz="1200" b="0" i="0" kern="1200" dirty="0">
              <a:solidFill>
                <a:schemeClr val="tx1"/>
              </a:solidFill>
              <a:latin typeface="+mn-lt"/>
              <a:ea typeface="+mn-ea"/>
              <a:cs typeface="+mn-cs"/>
            </a:endParaRPr>
          </a:p>
          <a:p>
            <a:r>
              <a:rPr lang="en-US" sz="1200" b="0" i="0" kern="1200" dirty="0">
                <a:solidFill>
                  <a:schemeClr val="tx1"/>
                </a:solidFill>
                <a:latin typeface="+mn-lt"/>
                <a:ea typeface="+mn-ea"/>
                <a:cs typeface="+mn-cs"/>
              </a:rPr>
              <a:t> Because </a:t>
            </a:r>
            <a:r>
              <a:rPr lang="en-US" sz="1200" b="0" i="0" kern="1200" dirty="0" err="1">
                <a:solidFill>
                  <a:schemeClr val="tx1"/>
                </a:solidFill>
                <a:latin typeface="+mn-lt"/>
                <a:ea typeface="+mn-ea"/>
                <a:cs typeface="+mn-cs"/>
              </a:rPr>
              <a:t>laminin</a:t>
            </a:r>
            <a:r>
              <a:rPr lang="en-US" sz="1200" b="0" i="0" kern="1200" dirty="0">
                <a:solidFill>
                  <a:schemeClr val="tx1"/>
                </a:solidFill>
                <a:latin typeface="+mn-lt"/>
                <a:ea typeface="+mn-ea"/>
                <a:cs typeface="+mn-cs"/>
              </a:rPr>
              <a:t> (α1 and α2) is enriched at the crypt base,</a:t>
            </a:r>
            <a:r>
              <a:rPr lang="en-US" sz="1200" b="0" i="0" u="none" strike="noStrike" kern="1200" baseline="30000" dirty="0">
                <a:solidFill>
                  <a:schemeClr val="tx1"/>
                </a:solidFill>
                <a:latin typeface="+mn-lt"/>
                <a:ea typeface="+mn-ea"/>
                <a:cs typeface="+mn-cs"/>
                <a:hlinkClick r:id="rId3"/>
              </a:rPr>
              <a:t>16</a:t>
            </a:r>
            <a:endParaRPr lang="en-US" sz="1200" b="0" i="0" kern="1200" dirty="0">
              <a:solidFill>
                <a:schemeClr val="tx1"/>
              </a:solidFill>
              <a:latin typeface="+mn-lt"/>
              <a:ea typeface="+mn-ea"/>
              <a:cs typeface="+mn-cs"/>
            </a:endParaRPr>
          </a:p>
          <a:p>
            <a:r>
              <a:rPr lang="en-US" sz="1200" b="0" i="0" kern="1200" dirty="0">
                <a:solidFill>
                  <a:schemeClr val="tx1"/>
                </a:solidFill>
                <a:latin typeface="+mn-lt"/>
                <a:ea typeface="+mn-ea"/>
                <a:cs typeface="+mn-cs"/>
              </a:rPr>
              <a:t> we explored </a:t>
            </a:r>
            <a:r>
              <a:rPr lang="en-US" sz="1200" b="0" i="0" kern="1200" dirty="0" err="1">
                <a:solidFill>
                  <a:schemeClr val="tx1"/>
                </a:solidFill>
                <a:latin typeface="+mn-lt"/>
                <a:ea typeface="+mn-ea"/>
                <a:cs typeface="+mn-cs"/>
              </a:rPr>
              <a:t>laminin</a:t>
            </a:r>
            <a:r>
              <a:rPr lang="en-US" sz="1200" b="0" i="0" kern="1200" dirty="0">
                <a:solidFill>
                  <a:schemeClr val="tx1"/>
                </a:solidFill>
                <a:latin typeface="+mn-lt"/>
                <a:ea typeface="+mn-ea"/>
                <a:cs typeface="+mn-cs"/>
              </a:rPr>
              <a:t>-rich </a:t>
            </a:r>
            <a:r>
              <a:rPr lang="en-US" sz="1200" b="0" i="0" kern="1200" dirty="0" err="1">
                <a:solidFill>
                  <a:schemeClr val="tx1"/>
                </a:solidFill>
                <a:latin typeface="+mn-lt"/>
                <a:ea typeface="+mn-ea"/>
                <a:cs typeface="+mn-cs"/>
              </a:rPr>
              <a:t>Matrigel</a:t>
            </a:r>
            <a:r>
              <a:rPr lang="en-US" sz="1200" b="0" i="0" kern="1200" dirty="0">
                <a:solidFill>
                  <a:schemeClr val="tx1"/>
                </a:solidFill>
                <a:latin typeface="+mn-lt"/>
                <a:ea typeface="+mn-ea"/>
                <a:cs typeface="+mn-cs"/>
              </a:rPr>
              <a:t> to support intestinal epithelial growth. </a:t>
            </a:r>
          </a:p>
          <a:p>
            <a:r>
              <a:rPr lang="en-US" altLang="zh-CN" sz="1200" b="0" i="0" kern="1200" dirty="0" err="1">
                <a:solidFill>
                  <a:schemeClr val="tx1"/>
                </a:solidFill>
                <a:latin typeface="+mn-lt"/>
                <a:ea typeface="+mn-ea"/>
                <a:cs typeface="+mn-cs"/>
              </a:rPr>
              <a:t>Wnt:maintain</a:t>
            </a:r>
            <a:r>
              <a:rPr lang="en-US" altLang="zh-CN" sz="1200" b="0" i="0" kern="1200" dirty="0">
                <a:solidFill>
                  <a:schemeClr val="tx1"/>
                </a:solidFill>
                <a:latin typeface="+mn-lt"/>
                <a:ea typeface="+mn-ea"/>
                <a:cs typeface="+mn-cs"/>
              </a:rPr>
              <a:t> intestinal stem cells</a:t>
            </a:r>
            <a:endParaRPr lang="zh-CN" altLang="en-US" dirty="0">
              <a:latin typeface="Poppins" panose="02000000000000000000" pitchFamily="2" charset="0"/>
              <a:cs typeface="Poppins" panose="02000000000000000000" pitchFamily="2" charset="0"/>
            </a:endParaRPr>
          </a:p>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8</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9</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A956C28-A3A1-43DB-B0E8-66BEBFA5EA16}" type="slidenum">
              <a:rPr lang="zh-CN" altLang="en-US" smtClean="0"/>
              <a:pPr/>
              <a:t>10</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11</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12</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13</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脂多糖</a:t>
            </a:r>
          </a:p>
          <a:p>
            <a:r>
              <a:rPr lang="zh-CN" altLang="en-US" dirty="0"/>
              <a:t>用胚状体作为体外模型去检验格兰仕阴性菌对于胚胎发生过程中胚系的诱导的影响</a:t>
            </a:r>
            <a:endParaRPr lang="en-US" altLang="zh-CN" dirty="0"/>
          </a:p>
          <a:p>
            <a:r>
              <a:rPr lang="en-US" sz="1200" b="0" i="0" kern="1200" dirty="0">
                <a:solidFill>
                  <a:schemeClr val="tx1"/>
                </a:solidFill>
                <a:latin typeface="+mn-lt"/>
                <a:ea typeface="+mn-ea"/>
                <a:cs typeface="+mn-cs"/>
              </a:rPr>
              <a:t>LPS (also termed </a:t>
            </a:r>
            <a:r>
              <a:rPr lang="en-US" sz="1200" b="0" i="0" kern="1200" dirty="0" err="1">
                <a:solidFill>
                  <a:schemeClr val="tx1"/>
                </a:solidFill>
                <a:latin typeface="+mn-lt"/>
                <a:ea typeface="+mn-ea"/>
                <a:cs typeface="+mn-cs"/>
              </a:rPr>
              <a:t>endotoxin</a:t>
            </a:r>
            <a:r>
              <a:rPr lang="en-US" sz="1200" b="0" i="0" kern="1200" dirty="0">
                <a:solidFill>
                  <a:schemeClr val="tx1"/>
                </a:solidFill>
                <a:latin typeface="+mn-lt"/>
                <a:ea typeface="+mn-ea"/>
                <a:cs typeface="+mn-cs"/>
              </a:rPr>
              <a:t>) is the major component of the outer membrane of Gram-negative bacteria</a:t>
            </a:r>
            <a:r>
              <a:rPr lang="zh-CN" altLang="en-US" sz="1200" b="0" i="0" kern="1200" dirty="0">
                <a:solidFill>
                  <a:schemeClr val="tx1"/>
                </a:solidFill>
                <a:latin typeface="+mn-lt"/>
                <a:ea typeface="+mn-ea"/>
                <a:cs typeface="+mn-cs"/>
              </a:rPr>
              <a:t>：</a:t>
            </a:r>
            <a:r>
              <a:rPr lang="en-US" altLang="zh-CN" sz="1200" b="0" i="0" kern="1200" dirty="0">
                <a:solidFill>
                  <a:schemeClr val="tx1"/>
                </a:solidFill>
                <a:latin typeface="+mn-lt"/>
                <a:ea typeface="+mn-ea"/>
                <a:cs typeface="+mn-cs"/>
              </a:rPr>
              <a:t>LPS</a:t>
            </a:r>
            <a:r>
              <a:rPr lang="zh-CN" altLang="en-US" sz="1200" b="0" i="0" kern="1200" dirty="0">
                <a:solidFill>
                  <a:schemeClr val="tx1"/>
                </a:solidFill>
                <a:latin typeface="+mn-lt"/>
                <a:ea typeface="+mn-ea"/>
                <a:cs typeface="+mn-cs"/>
              </a:rPr>
              <a:t>（也称为内毒素）是革兰氏阴性菌外膜的主要成分</a:t>
            </a:r>
            <a:endParaRPr lang="zh-CN" altLang="en-US" dirty="0"/>
          </a:p>
          <a:p>
            <a:r>
              <a:rPr lang="en-US" altLang="zh-CN" dirty="0"/>
              <a:t>成骨细胞</a:t>
            </a:r>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14</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15</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17</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18</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19</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20</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21</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22</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23</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24</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25</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26</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27</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28</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29</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30</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31</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2024/9/12</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32</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idx="2"/>
          </p:nvPr>
        </p:nvSpPr>
        <p:spPr/>
      </p:sp>
      <p:sp>
        <p:nvSpPr>
          <p:cNvPr id="67587" name="文本占位符 2"/>
          <p:cNvSpPr>
            <a:spLocks noGrp="1"/>
          </p:cNvSpPr>
          <p:nvPr>
            <p:ph type="body" idx="3"/>
          </p:nvPr>
        </p:nvSpPr>
        <p:spPr>
          <a:noFill/>
        </p:spPr>
        <p:txBody>
          <a:bodyPr/>
          <a:lstStyle/>
          <a:p>
            <a:r>
              <a:rPr lang="zh-CN" altLang="en-US" dirty="0"/>
              <a:t>北京义翘神州科技股份有限公司，是国内蛋白、抗体研发生产专家，专注于为生命科学研究和创新药物研发领域提供全面、高质量的重组蛋白和抗体等生物试剂及专业、一站式的技术服务。</a:t>
            </a:r>
          </a:p>
          <a:p>
            <a:endParaRPr lang="zh-CN" altLang="en-US" dirty="0"/>
          </a:p>
          <a:p>
            <a:r>
              <a:rPr lang="zh-CN" altLang="en-US" dirty="0"/>
              <a:t>公司总部位于北京，是国家高新技术企业。目前已在美国、欧洲、日本，以及上海、广州、泰州、苏州等地设有分、子公司，产品销往90多个国家和地区。</a:t>
            </a:r>
          </a:p>
          <a:p>
            <a:r>
              <a:rPr lang="zh-CN" altLang="en-US" dirty="0"/>
              <a:t>公司目前建立有重组蛋白、抗体、基因产品库，以及ELISA试剂盒、培养基、转染试剂、GMP级核酸酶等产品的研发与生产，现货产品近7万种。</a:t>
            </a:r>
          </a:p>
          <a:p>
            <a:endParaRPr lang="zh-CN" altLang="en-US" dirty="0"/>
          </a:p>
          <a:p>
            <a:r>
              <a:rPr lang="zh-CN" altLang="en-US" dirty="0"/>
              <a:t>同时，建立有从基因克隆、蛋白表达、抗体开发与生产到质量控制研究在内的一站式CRO技术服务平台，推进客户研发进程。</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ChangeArrowheads="1" noTextEdit="1"/>
          </p:cNvSpPr>
          <p:nvPr>
            <p:ph type="sldImg" idx="4294967295"/>
          </p:nvPr>
        </p:nvSpPr>
        <p:spPr>
          <a:ln>
            <a:miter lim="800000"/>
          </a:ln>
        </p:spPr>
      </p:sp>
      <p:sp>
        <p:nvSpPr>
          <p:cNvPr id="68611" name="文本占位符 2"/>
          <p:cNvSpPr>
            <a:spLocks noGrp="1" noChangeArrowheads="1"/>
          </p:cNvSpPr>
          <p:nvPr>
            <p:ph type="body" idx="4294967295"/>
          </p:nvPr>
        </p:nvSpPr>
        <p:spPr>
          <a:noFill/>
        </p:spPr>
        <p:txBody>
          <a:bodyPr/>
          <a:lstStyle/>
          <a:p>
            <a:pPr eaLnBrk="1" hangingPunct="1"/>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5DC4BCE-4DDA-4C33-846D-16A1BB3EE497}" type="datetimeFigureOut">
              <a:rPr lang="zh-CN" altLang="en-US" smtClean="0"/>
              <a:pPr/>
              <a:t>2024-09-12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5DC4BCE-4DDA-4C33-846D-16A1BB3EE497}" type="datetimeFigureOut">
              <a:rPr lang="zh-CN" altLang="en-US" smtClean="0"/>
              <a:pPr/>
              <a:t>2024-09-12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25DC4BCE-4DDA-4C33-846D-16A1BB3EE497}" type="datetimeFigureOut">
              <a:rPr lang="zh-CN" altLang="en-US" smtClean="0"/>
              <a:pPr/>
              <a:t>2024-09-12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5DC4BCE-4DDA-4C33-846D-16A1BB3EE497}" type="datetimeFigureOut">
              <a:rPr lang="zh-CN" altLang="en-US" smtClean="0"/>
              <a:pPr/>
              <a:t>2024-09-12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5DC4BCE-4DDA-4C33-846D-16A1BB3EE497}" type="datetimeFigureOut">
              <a:rPr lang="zh-CN" altLang="en-US" smtClean="0"/>
              <a:pPr/>
              <a:t>2024-09-12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5DC4BCE-4DDA-4C33-846D-16A1BB3EE497}" type="datetimeFigureOut">
              <a:rPr lang="zh-CN" altLang="en-US" smtClean="0"/>
              <a:pPr/>
              <a:t>2024-09-12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5DC4BCE-4DDA-4C33-846D-16A1BB3EE497}" type="datetimeFigureOut">
              <a:rPr lang="zh-CN" altLang="en-US" smtClean="0"/>
              <a:pPr/>
              <a:t>2024-09-12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5DC4BCE-4DDA-4C33-846D-16A1BB3EE497}" type="datetimeFigureOut">
              <a:rPr lang="zh-CN" altLang="en-US" smtClean="0"/>
              <a:pPr/>
              <a:t>2024-09-12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5DC4BCE-4DDA-4C33-846D-16A1BB3EE497}" type="datetimeFigureOut">
              <a:rPr lang="zh-CN" altLang="en-US" smtClean="0"/>
              <a:pPr/>
              <a:t>2024-09-12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5DC4BCE-4DDA-4C33-846D-16A1BB3EE497}" type="datetimeFigureOut">
              <a:rPr lang="zh-CN" altLang="en-US" smtClean="0"/>
              <a:pPr/>
              <a:t>2024-09-12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5DC4BCE-4DDA-4C33-846D-16A1BB3EE497}" type="datetimeFigureOut">
              <a:rPr lang="zh-CN" altLang="en-US" smtClean="0"/>
              <a:pPr/>
              <a:t>2024-09-12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1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2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77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4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5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3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2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5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6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1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6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2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69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8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46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62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4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65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26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34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53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54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58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60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55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57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59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61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66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68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67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43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71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84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83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35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70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36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71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27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79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5DC4BCE-4DDA-4C33-846D-16A1BB3EE497}" type="datetimeFigureOut">
              <a:rPr lang="zh-CN" altLang="en-US" smtClean="0"/>
              <a:pPr/>
              <a:t>2024-09-12</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8D3C9A0-7E5B-436D-B564-716706779C1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image" Target="../media/image2.png"/><Relationship Id="rId4" Type="http://schemas.openxmlformats.org/officeDocument/2006/relationships/tags" Target="../tags/tag5.xml"/><Relationship Id="rId9"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6.xml"/><Relationship Id="rId5"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5.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5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44.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6.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51.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7.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image" Target="../media/image2.png"/><Relationship Id="rId7" Type="http://schemas.openxmlformats.org/officeDocument/2006/relationships/image" Target="../media/image16.emf"/><Relationship Id="rId2" Type="http://schemas.openxmlformats.org/officeDocument/2006/relationships/notesSlide" Target="../notesSlides/notesSlide14.xml"/><Relationship Id="rId1" Type="http://schemas.openxmlformats.org/officeDocument/2006/relationships/slideLayout" Target="../slideLayouts/slideLayout29.xml"/><Relationship Id="rId6" Type="http://schemas.openxmlformats.org/officeDocument/2006/relationships/image" Target="../media/image15.emf"/><Relationship Id="rId5" Type="http://schemas.openxmlformats.org/officeDocument/2006/relationships/image" Target="../media/image14.emf"/><Relationship Id="rId10" Type="http://schemas.openxmlformats.org/officeDocument/2006/relationships/image" Target="../media/image19.png"/><Relationship Id="rId4" Type="http://schemas.openxmlformats.org/officeDocument/2006/relationships/image" Target="../media/image13.emf"/><Relationship Id="rId9"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png"/><Relationship Id="rId7"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48.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 Id="rId9"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47.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33.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tags" Target="../tags/tag22.xml"/><Relationship Id="rId18" Type="http://schemas.openxmlformats.org/officeDocument/2006/relationships/image" Target="../media/image29.png"/><Relationship Id="rId3" Type="http://schemas.openxmlformats.org/officeDocument/2006/relationships/tags" Target="../tags/tag12.xml"/><Relationship Id="rId21" Type="http://schemas.openxmlformats.org/officeDocument/2006/relationships/image" Target="../media/image32.png"/><Relationship Id="rId7" Type="http://schemas.openxmlformats.org/officeDocument/2006/relationships/tags" Target="../tags/tag16.xml"/><Relationship Id="rId12" Type="http://schemas.openxmlformats.org/officeDocument/2006/relationships/tags" Target="../tags/tag21.xml"/><Relationship Id="rId17" Type="http://schemas.openxmlformats.org/officeDocument/2006/relationships/image" Target="../media/image2.png"/><Relationship Id="rId2" Type="http://schemas.openxmlformats.org/officeDocument/2006/relationships/tags" Target="../tags/tag11.xml"/><Relationship Id="rId16" Type="http://schemas.openxmlformats.org/officeDocument/2006/relationships/notesSlide" Target="../notesSlides/notesSlide18.xml"/><Relationship Id="rId20" Type="http://schemas.openxmlformats.org/officeDocument/2006/relationships/image" Target="../media/image31.png"/><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tags" Target="../tags/tag20.xml"/><Relationship Id="rId5" Type="http://schemas.openxmlformats.org/officeDocument/2006/relationships/tags" Target="../tags/tag14.xml"/><Relationship Id="rId15" Type="http://schemas.openxmlformats.org/officeDocument/2006/relationships/slideLayout" Target="../slideLayouts/slideLayout35.xml"/><Relationship Id="rId10" Type="http://schemas.openxmlformats.org/officeDocument/2006/relationships/tags" Target="../tags/tag19.xml"/><Relationship Id="rId19" Type="http://schemas.openxmlformats.org/officeDocument/2006/relationships/image" Target="../media/image30.png"/><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tags" Target="../tags/tag23.xml"/><Relationship Id="rId22"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1.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49.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3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8" Type="http://schemas.openxmlformats.org/officeDocument/2006/relationships/tags" Target="../tags/tag31.xml"/><Relationship Id="rId13" Type="http://schemas.openxmlformats.org/officeDocument/2006/relationships/image" Target="../media/image2.png"/><Relationship Id="rId18" Type="http://schemas.openxmlformats.org/officeDocument/2006/relationships/image" Target="../media/image19.png"/><Relationship Id="rId3" Type="http://schemas.openxmlformats.org/officeDocument/2006/relationships/tags" Target="../tags/tag26.xml"/><Relationship Id="rId7" Type="http://schemas.openxmlformats.org/officeDocument/2006/relationships/tags" Target="../tags/tag30.xml"/><Relationship Id="rId12" Type="http://schemas.openxmlformats.org/officeDocument/2006/relationships/notesSlide" Target="../notesSlides/notesSlide22.xml"/><Relationship Id="rId17" Type="http://schemas.openxmlformats.org/officeDocument/2006/relationships/image" Target="../media/image37.png"/><Relationship Id="rId2" Type="http://schemas.openxmlformats.org/officeDocument/2006/relationships/tags" Target="../tags/tag25.xml"/><Relationship Id="rId16" Type="http://schemas.openxmlformats.org/officeDocument/2006/relationships/image" Target="../media/image36.png"/><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slideLayout" Target="../slideLayouts/slideLayout50.xml"/><Relationship Id="rId5" Type="http://schemas.openxmlformats.org/officeDocument/2006/relationships/tags" Target="../tags/tag28.xml"/><Relationship Id="rId15" Type="http://schemas.openxmlformats.org/officeDocument/2006/relationships/image" Target="../media/image35.png"/><Relationship Id="rId10" Type="http://schemas.openxmlformats.org/officeDocument/2006/relationships/tags" Target="../tags/tag33.xml"/><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image" Target="../media/image34.png"/></Relationships>
</file>

<file path=ppt/slides/_rels/slide2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png"/><Relationship Id="rId7"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34.xml"/><Relationship Id="rId6" Type="http://schemas.openxmlformats.org/officeDocument/2006/relationships/image" Target="../media/image40.png"/><Relationship Id="rId5" Type="http://schemas.openxmlformats.org/officeDocument/2006/relationships/image" Target="../media/image39.jpeg"/><Relationship Id="rId10" Type="http://schemas.openxmlformats.org/officeDocument/2006/relationships/image" Target="../media/image19.png"/><Relationship Id="rId4" Type="http://schemas.openxmlformats.org/officeDocument/2006/relationships/image" Target="../media/image38.png"/><Relationship Id="rId9" Type="http://schemas.openxmlformats.org/officeDocument/2006/relationships/image" Target="../media/image43.jpeg"/></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4.xml"/><Relationship Id="rId3" Type="http://schemas.openxmlformats.org/officeDocument/2006/relationships/tags" Target="../tags/tag36.xml"/><Relationship Id="rId7" Type="http://schemas.openxmlformats.org/officeDocument/2006/relationships/slideLayout" Target="../slideLayouts/slideLayout42.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11" Type="http://schemas.openxmlformats.org/officeDocument/2006/relationships/image" Target="../media/image45.jpeg"/><Relationship Id="rId5" Type="http://schemas.openxmlformats.org/officeDocument/2006/relationships/tags" Target="../tags/tag38.xml"/><Relationship Id="rId10" Type="http://schemas.openxmlformats.org/officeDocument/2006/relationships/image" Target="../media/image44.jpeg"/><Relationship Id="rId4" Type="http://schemas.openxmlformats.org/officeDocument/2006/relationships/tags" Target="../tags/tag37.xml"/><Relationship Id="rId9" Type="http://schemas.openxmlformats.org/officeDocument/2006/relationships/image" Target="../media/image2.png"/></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25.xml"/><Relationship Id="rId3" Type="http://schemas.openxmlformats.org/officeDocument/2006/relationships/tags" Target="../tags/tag42.xml"/><Relationship Id="rId7" Type="http://schemas.openxmlformats.org/officeDocument/2006/relationships/slideLayout" Target="../slideLayouts/slideLayout40.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image" Target="../media/image47.jpeg"/><Relationship Id="rId5" Type="http://schemas.openxmlformats.org/officeDocument/2006/relationships/tags" Target="../tags/tag44.xml"/><Relationship Id="rId10" Type="http://schemas.openxmlformats.org/officeDocument/2006/relationships/image" Target="../media/image46.jpeg"/><Relationship Id="rId4" Type="http://schemas.openxmlformats.org/officeDocument/2006/relationships/tags" Target="../tags/tag43.xml"/><Relationship Id="rId9" Type="http://schemas.openxmlformats.org/officeDocument/2006/relationships/image" Target="../media/image2.png"/></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26.xml"/><Relationship Id="rId3" Type="http://schemas.openxmlformats.org/officeDocument/2006/relationships/tags" Target="../tags/tag48.xml"/><Relationship Id="rId7" Type="http://schemas.openxmlformats.org/officeDocument/2006/relationships/slideLayout" Target="../slideLayouts/slideLayout37.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11" Type="http://schemas.openxmlformats.org/officeDocument/2006/relationships/image" Target="../media/image49.jpeg"/><Relationship Id="rId5" Type="http://schemas.openxmlformats.org/officeDocument/2006/relationships/tags" Target="../tags/tag50.xml"/><Relationship Id="rId10" Type="http://schemas.openxmlformats.org/officeDocument/2006/relationships/image" Target="../media/image48.jpeg"/><Relationship Id="rId4" Type="http://schemas.openxmlformats.org/officeDocument/2006/relationships/tags" Target="../tags/tag49.xml"/><Relationship Id="rId9"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7.xml"/><Relationship Id="rId3" Type="http://schemas.openxmlformats.org/officeDocument/2006/relationships/tags" Target="../tags/tag54.xml"/><Relationship Id="rId7" Type="http://schemas.openxmlformats.org/officeDocument/2006/relationships/slideLayout" Target="../slideLayouts/slideLayout38.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tags" Target="../tags/tag57.xml"/><Relationship Id="rId11" Type="http://schemas.openxmlformats.org/officeDocument/2006/relationships/image" Target="../media/image51.jpeg"/><Relationship Id="rId5" Type="http://schemas.openxmlformats.org/officeDocument/2006/relationships/tags" Target="../tags/tag56.xml"/><Relationship Id="rId10" Type="http://schemas.openxmlformats.org/officeDocument/2006/relationships/image" Target="../media/image50.jpeg"/><Relationship Id="rId4" Type="http://schemas.openxmlformats.org/officeDocument/2006/relationships/tags" Target="../tags/tag55.xml"/><Relationship Id="rId9" Type="http://schemas.openxmlformats.org/officeDocument/2006/relationships/image" Target="../media/image2.png"/></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28.xml"/><Relationship Id="rId3" Type="http://schemas.openxmlformats.org/officeDocument/2006/relationships/tags" Target="../tags/tag60.xml"/><Relationship Id="rId7" Type="http://schemas.openxmlformats.org/officeDocument/2006/relationships/slideLayout" Target="../slideLayouts/slideLayout39.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tags" Target="../tags/tag63.xml"/><Relationship Id="rId11" Type="http://schemas.openxmlformats.org/officeDocument/2006/relationships/image" Target="../media/image53.jpeg"/><Relationship Id="rId5" Type="http://schemas.openxmlformats.org/officeDocument/2006/relationships/tags" Target="../tags/tag62.xml"/><Relationship Id="rId10" Type="http://schemas.openxmlformats.org/officeDocument/2006/relationships/image" Target="../media/image52.png"/><Relationship Id="rId4" Type="http://schemas.openxmlformats.org/officeDocument/2006/relationships/tags" Target="../tags/tag61.xml"/><Relationship Id="rId9" Type="http://schemas.openxmlformats.org/officeDocument/2006/relationships/image" Target="../media/image2.png"/></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66.xml"/><Relationship Id="rId7" Type="http://schemas.openxmlformats.org/officeDocument/2006/relationships/slideLayout" Target="../slideLayouts/slideLayout41.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11" Type="http://schemas.openxmlformats.org/officeDocument/2006/relationships/image" Target="../media/image55.png"/><Relationship Id="rId5" Type="http://schemas.openxmlformats.org/officeDocument/2006/relationships/tags" Target="../tags/tag68.xml"/><Relationship Id="rId10" Type="http://schemas.openxmlformats.org/officeDocument/2006/relationships/image" Target="../media/image54.jpeg"/><Relationship Id="rId4" Type="http://schemas.openxmlformats.org/officeDocument/2006/relationships/tags" Target="../tags/tag67.xml"/><Relationship Id="rId9"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6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3" cstate="print"/>
          <a:stretch>
            <a:fillRect/>
          </a:stretch>
        </p:blipFill>
        <p:spPr bwMode="auto">
          <a:xfrm>
            <a:off x="315112" y="195486"/>
            <a:ext cx="2240664" cy="540000"/>
          </a:xfrm>
          <a:prstGeom prst="rect">
            <a:avLst/>
          </a:prstGeom>
          <a:noFill/>
          <a:ln>
            <a:noFill/>
          </a:ln>
        </p:spPr>
      </p:pic>
      <p:sp>
        <p:nvSpPr>
          <p:cNvPr id="8" name="副标题 2"/>
          <p:cNvSpPr>
            <a:spLocks noGrp="1" noChangeArrowheads="1"/>
          </p:cNvSpPr>
          <p:nvPr>
            <p:ph type="subTitle" idx="1"/>
          </p:nvPr>
        </p:nvSpPr>
        <p:spPr>
          <a:xfrm>
            <a:off x="315112" y="1253931"/>
            <a:ext cx="6606480" cy="1413519"/>
          </a:xfrm>
        </p:spPr>
        <p:txBody>
          <a:bodyPr>
            <a:noAutofit/>
          </a:bodyPr>
          <a:lstStyle/>
          <a:p>
            <a:pPr algn="l"/>
            <a:r>
              <a:rPr lang="zh-CN" altLang="en-US" sz="4200" b="1" dirty="0">
                <a:solidFill>
                  <a:srgbClr val="0C6551"/>
                </a:solidFill>
                <a:latin typeface="思源黑体 CN Heavy" panose="020B0A00000000000000" pitchFamily="34" charset="-122"/>
                <a:ea typeface="思源黑体 CN Heavy" panose="020B0A00000000000000" pitchFamily="34" charset="-122"/>
                <a:cs typeface="Poppins" panose="02000000000000000000" pitchFamily="2" charset="0"/>
              </a:rPr>
              <a:t>类器官研究中的细胞因子</a:t>
            </a:r>
            <a:endParaRPr lang="en-US" altLang="zh-CN" sz="4200" b="1" dirty="0">
              <a:solidFill>
                <a:srgbClr val="0C6551"/>
              </a:solidFill>
              <a:latin typeface="思源黑体 CN Heavy" panose="020B0A00000000000000" pitchFamily="34" charset="-122"/>
              <a:ea typeface="思源黑体 CN Heavy" panose="020B0A00000000000000" pitchFamily="34" charset="-122"/>
              <a:cs typeface="Poppins" panose="02000000000000000000" pitchFamily="2" charset="0"/>
            </a:endParaRPr>
          </a:p>
          <a:p>
            <a:pPr algn="l"/>
            <a:r>
              <a:rPr lang="zh-CN" altLang="en-US" sz="4200" b="1" dirty="0">
                <a:solidFill>
                  <a:srgbClr val="0C6551"/>
                </a:solidFill>
                <a:latin typeface="思源黑体 CN Heavy" panose="020B0A00000000000000" pitchFamily="34" charset="-122"/>
                <a:ea typeface="思源黑体 CN Heavy" panose="020B0A00000000000000" pitchFamily="34" charset="-122"/>
                <a:cs typeface="Poppins" panose="02000000000000000000" pitchFamily="2" charset="0"/>
              </a:rPr>
              <a:t>选择与应用</a:t>
            </a:r>
            <a:endParaRPr lang="en-US" altLang="zh-CN" sz="4200" b="1" dirty="0">
              <a:solidFill>
                <a:srgbClr val="0C6551"/>
              </a:solidFill>
              <a:latin typeface="思源黑体 CN Heavy" panose="020B0A00000000000000" pitchFamily="34" charset="-122"/>
              <a:ea typeface="思源黑体 CN Heavy" panose="020B0A00000000000000" pitchFamily="34" charset="-122"/>
              <a:cs typeface="Poppins" panose="02000000000000000000" pitchFamily="2" charset="0"/>
            </a:endParaRPr>
          </a:p>
        </p:txBody>
      </p:sp>
      <p:sp>
        <p:nvSpPr>
          <p:cNvPr id="10" name="副标题 2"/>
          <p:cNvSpPr txBox="1">
            <a:spLocks noChangeArrowheads="1"/>
          </p:cNvSpPr>
          <p:nvPr/>
        </p:nvSpPr>
        <p:spPr bwMode="auto">
          <a:xfrm>
            <a:off x="381000" y="3368031"/>
            <a:ext cx="4963422" cy="14135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spcBef>
                <a:spcPct val="15000"/>
              </a:spcBef>
            </a:pPr>
            <a:r>
              <a:rPr lang="zh-CN" altLang="en-US" sz="1600" dirty="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rPr>
              <a:t>李田子</a:t>
            </a:r>
            <a:r>
              <a:rPr lang="en-US" altLang="zh-CN" sz="1600" dirty="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rPr>
              <a:t>, </a:t>
            </a:r>
            <a:r>
              <a:rPr lang="en-US" altLang="zh-CN" sz="16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Ph.D.</a:t>
            </a:r>
            <a:r>
              <a:rPr lang="en-US" altLang="zh-CN" sz="1600" dirty="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rPr>
              <a:t> </a:t>
            </a:r>
          </a:p>
          <a:p>
            <a:pPr>
              <a:lnSpc>
                <a:spcPct val="120000"/>
              </a:lnSpc>
              <a:spcBef>
                <a:spcPct val="15000"/>
              </a:spcBef>
            </a:pPr>
            <a:r>
              <a:rPr lang="zh-CN" altLang="en-US" sz="1600" dirty="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rPr>
              <a:t>高级产品经理</a:t>
            </a:r>
            <a:endParaRPr lang="en-US" altLang="zh-CN" sz="1600" dirty="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endParaRPr>
          </a:p>
          <a:p>
            <a:pPr>
              <a:lnSpc>
                <a:spcPct val="120000"/>
              </a:lnSpc>
              <a:spcBef>
                <a:spcPct val="15000"/>
              </a:spcBef>
            </a:pPr>
            <a:r>
              <a:rPr lang="zh-CN" altLang="en-US" sz="1600" dirty="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rPr>
              <a:t>北京义翘神州科技股份有限公司</a:t>
            </a:r>
            <a:endParaRPr lang="en-US" altLang="zh-CN" sz="1600" dirty="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endParaRPr>
          </a:p>
          <a:p>
            <a:pPr>
              <a:lnSpc>
                <a:spcPct val="120000"/>
              </a:lnSpc>
              <a:spcBef>
                <a:spcPct val="15000"/>
              </a:spcBef>
            </a:pPr>
            <a:r>
              <a:rPr lang="en-US" altLang="zh-CN" sz="16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09-2024</a:t>
            </a:r>
          </a:p>
        </p:txBody>
      </p:sp>
      <p:sp>
        <p:nvSpPr>
          <p:cNvPr id="9" name="椭圆 8"/>
          <p:cNvSpPr/>
          <p:nvPr/>
        </p:nvSpPr>
        <p:spPr>
          <a:xfrm>
            <a:off x="5580112" y="1491630"/>
            <a:ext cx="5073377" cy="507337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211960" y="-828092"/>
            <a:ext cx="1656184" cy="165618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886200" y="2996585"/>
            <a:ext cx="579090" cy="57909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bg1"/>
                </a:solidFill>
                <a:latin typeface="Poppins" panose="02000000000000000000" pitchFamily="2" charset="0"/>
                <a:ea typeface="微软雅黑" panose="020B0503020204020204" pitchFamily="34" charset="-122"/>
                <a:cs typeface="Poppins" panose="02000000000000000000" pitchFamily="2" charset="0"/>
              </a:rPr>
              <a:t>义翘神州</a:t>
            </a:r>
            <a:endParaRPr lang="en-US" altLang="zh-CN" sz="800" dirty="0">
              <a:solidFill>
                <a:schemeClr val="bg1"/>
              </a:solidFill>
              <a:latin typeface="Poppins" panose="02000000000000000000" pitchFamily="2" charset="0"/>
              <a:ea typeface="微软雅黑" panose="020B0503020204020204"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椭圆 33"/>
          <p:cNvSpPr/>
          <p:nvPr/>
        </p:nvSpPr>
        <p:spPr>
          <a:xfrm>
            <a:off x="1524422" y="-4376836"/>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副标题 2"/>
          <p:cNvSpPr txBox="1"/>
          <p:nvPr/>
        </p:nvSpPr>
        <p:spPr bwMode="auto">
          <a:xfrm>
            <a:off x="2699792" y="255414"/>
            <a:ext cx="3673475"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spcBef>
                <a:spcPct val="15000"/>
              </a:spcBef>
              <a:buChar char="•"/>
              <a:defRPr sz="2400">
                <a:solidFill>
                  <a:schemeClr val="tx1"/>
                </a:solidFill>
                <a:latin typeface="Arial" panose="020B0604020202020204" pitchFamily="34" charset="0"/>
                <a:ea typeface="宋体" panose="02010600030101010101" pitchFamily="2" charset="-122"/>
              </a:defRPr>
            </a:lvl1pPr>
            <a:lvl2pPr marL="742950" indent="-285750">
              <a:spcBef>
                <a:spcPct val="15000"/>
              </a:spcBef>
              <a:buChar char="–"/>
              <a:defRPr sz="2100">
                <a:solidFill>
                  <a:schemeClr val="tx1"/>
                </a:solidFill>
                <a:latin typeface="Arial" panose="020B0604020202020204" pitchFamily="34" charset="0"/>
                <a:ea typeface="宋体" panose="02010600030101010101" pitchFamily="2" charset="-122"/>
              </a:defRPr>
            </a:lvl2pPr>
            <a:lvl3pPr marL="1143000" indent="-228600">
              <a:spcBef>
                <a:spcPct val="15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15000"/>
              </a:spcBef>
              <a:buChar char="–"/>
              <a:defRPr sz="1500">
                <a:solidFill>
                  <a:schemeClr val="tx1"/>
                </a:solidFill>
                <a:latin typeface="Arial" panose="020B0604020202020204" pitchFamily="34" charset="0"/>
                <a:ea typeface="宋体" panose="02010600030101010101" pitchFamily="2" charset="-122"/>
              </a:defRPr>
            </a:lvl4pPr>
            <a:lvl5pPr marL="2057400" indent="-228600">
              <a:spcBef>
                <a:spcPct val="15000"/>
              </a:spcBef>
              <a:buChar char="»"/>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spcBef>
                <a:spcPct val="20000"/>
              </a:spcBef>
              <a:buFontTx/>
              <a:buNone/>
            </a:pPr>
            <a:r>
              <a:rPr lang="en-US" altLang="zh-CN" sz="4200" b="1" dirty="0">
                <a:solidFill>
                  <a:schemeClr val="bg1"/>
                </a:solidFill>
                <a:latin typeface="Poppins" panose="02000000000000000000" pitchFamily="2" charset="0"/>
                <a:ea typeface="微软雅黑" panose="020B0503020204020204" pitchFamily="34" charset="-122"/>
                <a:cs typeface="Poppins" panose="02000000000000000000" pitchFamily="2" charset="0"/>
              </a:rPr>
              <a:t>CONTENT</a:t>
            </a:r>
            <a:endParaRPr lang="en-US" altLang="zh-CN" sz="2600" b="1" dirty="0">
              <a:solidFill>
                <a:schemeClr val="bg1"/>
              </a:solidFill>
              <a:latin typeface="Poppins" panose="02000000000000000000" pitchFamily="2" charset="0"/>
              <a:ea typeface="微软雅黑" panose="020B0503020204020204" pitchFamily="34" charset="-122"/>
              <a:cs typeface="Poppins" panose="02000000000000000000" pitchFamily="2" charset="0"/>
            </a:endParaRPr>
          </a:p>
        </p:txBody>
      </p:sp>
      <p:grpSp>
        <p:nvGrpSpPr>
          <p:cNvPr id="23" name="组合 22"/>
          <p:cNvGrpSpPr/>
          <p:nvPr>
            <p:custDataLst>
              <p:tags r:id="rId1"/>
            </p:custDataLst>
          </p:nvPr>
        </p:nvGrpSpPr>
        <p:grpSpPr>
          <a:xfrm>
            <a:off x="2057400" y="2152394"/>
            <a:ext cx="4888522" cy="624136"/>
            <a:chOff x="4572892" y="843558"/>
            <a:chExt cx="4888522" cy="624136"/>
          </a:xfrm>
        </p:grpSpPr>
        <p:sp>
          <p:nvSpPr>
            <p:cNvPr id="29" name="TextBox 28"/>
            <p:cNvSpPr txBox="1"/>
            <p:nvPr>
              <p:custDataLst>
                <p:tags r:id="rId6"/>
              </p:custDataLst>
            </p:nvPr>
          </p:nvSpPr>
          <p:spPr>
            <a:xfrm>
              <a:off x="5221287" y="985018"/>
              <a:ext cx="4240127" cy="400110"/>
            </a:xfrm>
            <a:prstGeom prst="rect">
              <a:avLst/>
            </a:prstGeom>
            <a:noFill/>
          </p:spPr>
          <p:txBody>
            <a:bodyPr wrap="square">
              <a:spAutoFit/>
            </a:bodyPr>
            <a:lstStyle/>
            <a:p>
              <a:pPr lvl="0"/>
              <a:r>
                <a:rPr lang="zh-CN" altLang="en-US" sz="2000" b="1" dirty="0">
                  <a:solidFill>
                    <a:schemeClr val="bg1">
                      <a:lumMod val="50000"/>
                    </a:schemeClr>
                  </a:solidFill>
                  <a:latin typeface="Poppins" panose="02000000000000000000" pitchFamily="2" charset="0"/>
                  <a:ea typeface="思源黑体 CN Regular" panose="020B0500000000000000" pitchFamily="34" charset="-122"/>
                  <a:cs typeface="Poppins" panose="02000000000000000000" pitchFamily="2" charset="0"/>
                </a:rPr>
                <a:t>类器官培养的关键细胞因子</a:t>
              </a:r>
              <a:r>
                <a:rPr lang="en-US" altLang="zh-CN" sz="2000" b="1" dirty="0">
                  <a:solidFill>
                    <a:schemeClr val="bg1">
                      <a:lumMod val="50000"/>
                    </a:schemeClr>
                  </a:solidFill>
                  <a:latin typeface="思源黑体 CN Normal" panose="020B0400000000000000" pitchFamily="34" charset="-122"/>
                  <a:ea typeface="思源黑体 CN Normal" panose="020B0400000000000000" pitchFamily="34" charset="-122"/>
                  <a:cs typeface="思源黑体 CN Normal" panose="020B0400000000000000" pitchFamily="34" charset="-122"/>
                </a:rPr>
                <a:t>“</a:t>
              </a:r>
              <a:r>
                <a:rPr lang="zh-CN" altLang="en-US" sz="2000" b="1" dirty="0">
                  <a:solidFill>
                    <a:schemeClr val="bg1">
                      <a:lumMod val="50000"/>
                    </a:schemeClr>
                  </a:solidFill>
                  <a:latin typeface="思源黑体 CN Normal" panose="020B0400000000000000" pitchFamily="34" charset="-122"/>
                  <a:ea typeface="思源黑体 CN Normal" panose="020B0400000000000000" pitchFamily="34" charset="-122"/>
                  <a:cs typeface="思源黑体 CN Normal" panose="020B0400000000000000" pitchFamily="34" charset="-122"/>
                </a:rPr>
                <a:t>配方</a:t>
              </a:r>
              <a:r>
                <a:rPr lang="en-US" altLang="zh-CN" sz="2000" b="1" dirty="0">
                  <a:solidFill>
                    <a:schemeClr val="bg1">
                      <a:lumMod val="50000"/>
                    </a:schemeClr>
                  </a:solidFill>
                  <a:latin typeface="思源黑体 CN Normal" panose="020B0400000000000000" pitchFamily="34" charset="-122"/>
                  <a:ea typeface="思源黑体 CN Normal" panose="020B0400000000000000" pitchFamily="34" charset="-122"/>
                  <a:cs typeface="思源黑体 CN Normal" panose="020B0400000000000000" pitchFamily="34" charset="-122"/>
                </a:rPr>
                <a:t>”</a:t>
              </a:r>
            </a:p>
          </p:txBody>
        </p:sp>
        <p:grpSp>
          <p:nvGrpSpPr>
            <p:cNvPr id="2" name="组合 33"/>
            <p:cNvGrpSpPr/>
            <p:nvPr/>
          </p:nvGrpSpPr>
          <p:grpSpPr>
            <a:xfrm>
              <a:off x="4572892" y="843558"/>
              <a:ext cx="624136" cy="624136"/>
              <a:chOff x="3635896" y="843558"/>
              <a:chExt cx="624136" cy="624136"/>
            </a:xfrm>
          </p:grpSpPr>
          <p:sp>
            <p:nvSpPr>
              <p:cNvPr id="32" name="椭圆 31"/>
              <p:cNvSpPr/>
              <p:nvPr>
                <p:custDataLst>
                  <p:tags r:id="rId7"/>
                </p:custDataLst>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3" name="TextBox 19"/>
              <p:cNvSpPr txBox="1">
                <a:spLocks noChangeArrowheads="1"/>
              </p:cNvSpPr>
              <p:nvPr>
                <p:custDataLst>
                  <p:tags r:id="rId8"/>
                </p:custDataLst>
              </p:nvPr>
            </p:nvSpPr>
            <p:spPr bwMode="auto">
              <a:xfrm>
                <a:off x="3797822" y="967497"/>
                <a:ext cx="307974" cy="400110"/>
              </a:xfrm>
              <a:prstGeom prst="rect">
                <a:avLst/>
              </a:prstGeom>
              <a:noFill/>
              <a:ln w="9525">
                <a:noFill/>
                <a:miter lim="800000"/>
              </a:ln>
            </p:spPr>
            <p:txBody>
              <a:bodyPr wrap="square">
                <a:spAutoFit/>
              </a:bodyPr>
              <a:lstStyle/>
              <a:p>
                <a:pPr eaLnBrk="1" hangingPunct="1">
                  <a:buFont typeface="Arial" panose="020B0604020202020204" pitchFamily="34" charset="0"/>
                  <a:buNone/>
                  <a:defRPr/>
                </a:pPr>
                <a:r>
                  <a:rPr lang="en-US" altLang="zh-CN" sz="20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1</a:t>
                </a:r>
                <a:endParaRPr lang="zh-CN" altLang="en-US" sz="20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grpSp>
        <p:nvGrpSpPr>
          <p:cNvPr id="26" name="组合 25"/>
          <p:cNvGrpSpPr/>
          <p:nvPr>
            <p:custDataLst>
              <p:tags r:id="rId2"/>
            </p:custDataLst>
          </p:nvPr>
        </p:nvGrpSpPr>
        <p:grpSpPr>
          <a:xfrm>
            <a:off x="2057400" y="3161687"/>
            <a:ext cx="4888522" cy="624136"/>
            <a:chOff x="4572000" y="1827667"/>
            <a:chExt cx="4888522" cy="624136"/>
          </a:xfrm>
        </p:grpSpPr>
        <p:sp>
          <p:nvSpPr>
            <p:cNvPr id="22" name="TextBox 21"/>
            <p:cNvSpPr txBox="1"/>
            <p:nvPr>
              <p:custDataLst>
                <p:tags r:id="rId3"/>
              </p:custDataLst>
            </p:nvPr>
          </p:nvSpPr>
          <p:spPr>
            <a:xfrm>
              <a:off x="5221286" y="1923678"/>
              <a:ext cx="4239236" cy="400110"/>
            </a:xfrm>
            <a:prstGeom prst="rect">
              <a:avLst/>
            </a:prstGeom>
            <a:noFill/>
          </p:spPr>
          <p:txBody>
            <a:bodyPr wrap="square">
              <a:spAutoFit/>
            </a:bodyPr>
            <a:lstStyle/>
            <a:p>
              <a:pPr>
                <a:defRPr/>
              </a:pPr>
              <a:r>
                <a:rPr lang="zh-CN" altLang="en-US" sz="2000" b="1" dirty="0">
                  <a:solidFill>
                    <a:schemeClr val="bg1">
                      <a:lumMod val="50000"/>
                    </a:schemeClr>
                  </a:solidFill>
                  <a:latin typeface="Poppins" panose="02000000000000000000" pitchFamily="2" charset="0"/>
                  <a:ea typeface="思源黑体 CN Regular" panose="020B0500000000000000" pitchFamily="34" charset="-122"/>
                  <a:cs typeface="Poppins" panose="02000000000000000000" pitchFamily="2" charset="0"/>
                </a:rPr>
                <a:t>经类器官培养验证的细胞因子</a:t>
              </a:r>
            </a:p>
          </p:txBody>
        </p:sp>
        <p:grpSp>
          <p:nvGrpSpPr>
            <p:cNvPr id="3" name="组合 49"/>
            <p:cNvGrpSpPr/>
            <p:nvPr/>
          </p:nvGrpSpPr>
          <p:grpSpPr>
            <a:xfrm>
              <a:off x="4572000" y="1827667"/>
              <a:ext cx="624136" cy="624136"/>
              <a:chOff x="3635896" y="843558"/>
              <a:chExt cx="624136" cy="624136"/>
            </a:xfrm>
          </p:grpSpPr>
          <p:sp>
            <p:nvSpPr>
              <p:cNvPr id="51" name="椭圆 50"/>
              <p:cNvSpPr/>
              <p:nvPr>
                <p:custDataLst>
                  <p:tags r:id="rId4"/>
                </p:custDataLst>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2" name="TextBox 19"/>
              <p:cNvSpPr txBox="1">
                <a:spLocks noChangeArrowheads="1"/>
              </p:cNvSpPr>
              <p:nvPr>
                <p:custDataLst>
                  <p:tags r:id="rId5"/>
                </p:custDataLst>
              </p:nvPr>
            </p:nvSpPr>
            <p:spPr bwMode="auto">
              <a:xfrm>
                <a:off x="3791472" y="955571"/>
                <a:ext cx="320674" cy="400110"/>
              </a:xfrm>
              <a:prstGeom prst="rect">
                <a:avLst/>
              </a:prstGeom>
              <a:noFill/>
              <a:ln w="9525">
                <a:noFill/>
                <a:miter lim="800000"/>
              </a:ln>
            </p:spPr>
            <p:txBody>
              <a:bodyPr wrap="square">
                <a:spAutoFit/>
              </a:bodyPr>
              <a:lstStyle/>
              <a:p>
                <a:pPr eaLnBrk="1" hangingPunct="1">
                  <a:buFont typeface="Arial" panose="020B0604020202020204" pitchFamily="34" charset="0"/>
                  <a:buNone/>
                  <a:defRPr/>
                </a:pPr>
                <a:r>
                  <a:rPr lang="en-US" altLang="zh-CN" sz="20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2</a:t>
                </a:r>
                <a:endParaRPr lang="zh-CN" altLang="en-US" sz="20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pic>
        <p:nvPicPr>
          <p:cNvPr id="30" name="Picture 2" descr="D:\桌面\新logo-黑.png"/>
          <p:cNvPicPr>
            <a:picLocks noChangeAspect="1" noChangeArrowheads="1"/>
          </p:cNvPicPr>
          <p:nvPr/>
        </p:nvPicPr>
        <p:blipFill>
          <a:blip r:embed="rId10" cstate="print"/>
          <a:stretch>
            <a:fillRect/>
          </a:stretch>
        </p:blipFill>
        <p:spPr bwMode="auto">
          <a:xfrm>
            <a:off x="125896" y="123478"/>
            <a:ext cx="1493776" cy="360000"/>
          </a:xfrm>
          <a:prstGeom prst="rect">
            <a:avLst/>
          </a:prstGeom>
          <a:noFill/>
          <a:ln>
            <a:noFill/>
          </a:ln>
        </p:spPr>
      </p:pic>
      <p:sp>
        <p:nvSpPr>
          <p:cNvPr id="28" name="TextBox 27"/>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sp>
        <p:nvSpPr>
          <p:cNvPr id="4" name="副标题 2"/>
          <p:cNvSpPr txBox="1"/>
          <p:nvPr/>
        </p:nvSpPr>
        <p:spPr>
          <a:xfrm>
            <a:off x="1219200" y="2495550"/>
            <a:ext cx="7311280" cy="609600"/>
          </a:xfrm>
          <a:prstGeom prst="rect">
            <a:avLst/>
          </a:prstGeom>
        </p:spPr>
        <p:txBody>
          <a:bodyPr>
            <a:normAutofit/>
          </a:bodyPr>
          <a:lstStyle/>
          <a:p>
            <a:pPr lvl="0" algn="ctr">
              <a:lnSpc>
                <a:spcPct val="90000"/>
              </a:lnSpc>
            </a:pPr>
            <a:r>
              <a:rPr lang="zh-CN" altLang="en-US" sz="3600" dirty="0">
                <a:solidFill>
                  <a:srgbClr val="007E66"/>
                </a:solidFill>
                <a:latin typeface="思源黑体 CN Heavy" panose="020B0A00000000000000" pitchFamily="34" charset="-122"/>
                <a:ea typeface="思源黑体 CN Heavy" panose="020B0A00000000000000" pitchFamily="34" charset="-122"/>
                <a:cs typeface="Poppins" panose="02000000000000000000" pitchFamily="2" charset="0"/>
              </a:rPr>
              <a:t>类器官培养的关键细胞因子</a:t>
            </a:r>
            <a:r>
              <a:rPr lang="en-US" altLang="zh-CN" sz="3600" dirty="0">
                <a:solidFill>
                  <a:srgbClr val="007E66"/>
                </a:solidFill>
                <a:latin typeface="思源黑体 CN Heavy" panose="020B0A00000000000000" pitchFamily="34" charset="-122"/>
                <a:ea typeface="思源黑体 CN Heavy" panose="020B0A00000000000000" pitchFamily="34" charset="-122"/>
                <a:cs typeface="Poppins" panose="02000000000000000000" pitchFamily="2" charset="0"/>
              </a:rPr>
              <a:t>“</a:t>
            </a:r>
            <a:r>
              <a:rPr lang="zh-CN" altLang="en-US" sz="3600" dirty="0">
                <a:solidFill>
                  <a:srgbClr val="007E66"/>
                </a:solidFill>
                <a:latin typeface="思源黑体 CN Heavy" panose="020B0A00000000000000" pitchFamily="34" charset="-122"/>
                <a:ea typeface="思源黑体 CN Heavy" panose="020B0A00000000000000" pitchFamily="34" charset="-122"/>
                <a:cs typeface="Poppins" panose="02000000000000000000" pitchFamily="2" charset="0"/>
              </a:rPr>
              <a:t>配方</a:t>
            </a:r>
            <a:r>
              <a:rPr lang="en-US" altLang="zh-CN" sz="3600" dirty="0">
                <a:solidFill>
                  <a:srgbClr val="007E66"/>
                </a:solidFill>
                <a:latin typeface="思源黑体 CN Heavy" panose="020B0A00000000000000" pitchFamily="34" charset="-122"/>
                <a:ea typeface="思源黑体 CN Heavy" panose="020B0A00000000000000" pitchFamily="34" charset="-122"/>
                <a:cs typeface="Poppins" panose="02000000000000000000" pitchFamily="2" charset="0"/>
              </a:rPr>
              <a:t>”</a:t>
            </a:r>
            <a:endParaRPr lang="zh-CN" altLang="en-US" sz="3600" dirty="0">
              <a:solidFill>
                <a:srgbClr val="007E66"/>
              </a:solidFill>
              <a:latin typeface="思源黑体 CN Heavy" panose="020B0A00000000000000" pitchFamily="34" charset="-122"/>
              <a:ea typeface="思源黑体 CN Heavy" panose="020B0A00000000000000" pitchFamily="34" charset="-122"/>
              <a:cs typeface="Poppins" panose="02000000000000000000" pitchFamily="2" charset="0"/>
            </a:endParaRPr>
          </a:p>
        </p:txBody>
      </p:sp>
      <p:sp>
        <p:nvSpPr>
          <p:cNvPr id="5" name="副标题 2"/>
          <p:cNvSpPr txBox="1"/>
          <p:nvPr/>
        </p:nvSpPr>
        <p:spPr>
          <a:xfrm>
            <a:off x="3311860" y="1276350"/>
            <a:ext cx="2520280" cy="881007"/>
          </a:xfrm>
          <a:prstGeom prst="rect">
            <a:avLst/>
          </a:prstGeom>
        </p:spPr>
        <p:txBody>
          <a:bodyPr>
            <a:noAutofit/>
          </a:bodyPr>
          <a:lstStyle/>
          <a:p>
            <a:pPr algn="ctr">
              <a:lnSpc>
                <a:spcPct val="90000"/>
              </a:lnSpc>
              <a:buFont typeface="Arial" panose="020B0604020202020204" pitchFamily="34" charset="0"/>
              <a:buNone/>
            </a:pPr>
            <a:r>
              <a:rPr lang="en-US" altLang="zh-CN" sz="6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01</a:t>
            </a: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D:/2024/讲座课件核对/20240514/Market size by application type(USD million)-终版-2.pngMarket size by application type(USD million)-终版-2"/>
          <p:cNvPicPr>
            <a:picLocks noChangeAspect="1"/>
          </p:cNvPicPr>
          <p:nvPr/>
        </p:nvPicPr>
        <p:blipFill>
          <a:blip r:embed="rId3" cstate="print"/>
          <a:srcRect l="937" r="937"/>
          <a:stretch>
            <a:fillRect/>
          </a:stretch>
        </p:blipFill>
        <p:spPr>
          <a:xfrm>
            <a:off x="4717114" y="971550"/>
            <a:ext cx="3145413" cy="2514600"/>
          </a:xfrm>
          <a:prstGeom prst="rect">
            <a:avLst/>
          </a:prstGeom>
        </p:spPr>
      </p:pic>
      <p:grpSp>
        <p:nvGrpSpPr>
          <p:cNvPr id="2" name="组合 20"/>
          <p:cNvGrpSpPr/>
          <p:nvPr/>
        </p:nvGrpSpPr>
        <p:grpSpPr>
          <a:xfrm>
            <a:off x="304800" y="476783"/>
            <a:ext cx="3362356" cy="547702"/>
            <a:chOff x="5643570" y="1142990"/>
            <a:chExt cx="3362356" cy="547702"/>
          </a:xfrm>
        </p:grpSpPr>
        <p:sp>
          <p:nvSpPr>
            <p:cNvPr id="23" name="椭圆 22"/>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4" name="TextBox 23"/>
            <p:cNvSpPr txBox="1"/>
            <p:nvPr/>
          </p:nvSpPr>
          <p:spPr>
            <a:xfrm>
              <a:off x="5786446" y="1142990"/>
              <a:ext cx="3145413" cy="46166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rPr>
                <a:t>类器官研究</a:t>
              </a:r>
              <a:r>
                <a:rPr lang="en-US" altLang="zh-CN" sz="2400" b="1" dirty="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rPr>
                <a:t>-</a:t>
              </a:r>
              <a:r>
                <a:rPr lang="zh-CN" altLang="en-US" sz="2400" b="1" dirty="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rPr>
                <a:t>市场情况</a:t>
              </a:r>
            </a:p>
          </p:txBody>
        </p:sp>
        <p:sp>
          <p:nvSpPr>
            <p:cNvPr id="26" name="椭圆 25"/>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7" name="椭圆 26"/>
            <p:cNvSpPr/>
            <p:nvPr/>
          </p:nvSpPr>
          <p:spPr>
            <a:xfrm>
              <a:off x="88630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39" name="椭圆 38"/>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0" name="矩形 39"/>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grpSp>
        <p:pic>
          <p:nvPicPr>
            <p:cNvPr id="34" name="Picture 2" descr="D:\桌面\新logo-黑.png"/>
            <p:cNvPicPr>
              <a:picLocks noChangeAspect="1" noChangeArrowheads="1"/>
            </p:cNvPicPr>
            <p:nvPr/>
          </p:nvPicPr>
          <p:blipFill>
            <a:blip r:embed="rId4"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36" name="椭圆 35"/>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7" name="椭圆 36"/>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8" name="椭圆 37"/>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grpSp>
      </p:grpSp>
      <p:sp>
        <p:nvSpPr>
          <p:cNvPr id="30" name="TextBox 29"/>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026" name="Picture 2" descr="D:/2024/讲座课件核对/20240514/Market sizs by organ type-USD-终版-2.pngMarket sizs by organ type-USD-终版-2"/>
          <p:cNvPicPr>
            <a:picLocks noChangeAspect="1" noChangeArrowheads="1"/>
          </p:cNvPicPr>
          <p:nvPr/>
        </p:nvPicPr>
        <p:blipFill>
          <a:blip r:embed="rId5" cstate="print"/>
          <a:srcRect t="2491" b="2491"/>
          <a:stretch>
            <a:fillRect/>
          </a:stretch>
        </p:blipFill>
        <p:spPr bwMode="auto">
          <a:xfrm>
            <a:off x="990600" y="1215073"/>
            <a:ext cx="2973705" cy="2238812"/>
          </a:xfrm>
          <a:prstGeom prst="rect">
            <a:avLst/>
          </a:prstGeom>
          <a:noFill/>
          <a:ln w="9525">
            <a:noFill/>
            <a:miter lim="800000"/>
            <a:headEnd/>
            <a:tailEnd/>
          </a:ln>
          <a:effectLst/>
        </p:spPr>
      </p:pic>
      <p:grpSp>
        <p:nvGrpSpPr>
          <p:cNvPr id="6" name="组合 46"/>
          <p:cNvGrpSpPr/>
          <p:nvPr/>
        </p:nvGrpSpPr>
        <p:grpSpPr>
          <a:xfrm>
            <a:off x="3886200" y="1332034"/>
            <a:ext cx="261610" cy="1819122"/>
            <a:chOff x="3733800" y="1657350"/>
            <a:chExt cx="261610" cy="2337067"/>
          </a:xfrm>
        </p:grpSpPr>
        <p:sp>
          <p:nvSpPr>
            <p:cNvPr id="43" name="TextBox 42"/>
            <p:cNvSpPr txBox="1"/>
            <p:nvPr/>
          </p:nvSpPr>
          <p:spPr>
            <a:xfrm>
              <a:off x="3733800" y="1657350"/>
              <a:ext cx="261610" cy="355867"/>
            </a:xfrm>
            <a:prstGeom prst="rect">
              <a:avLst/>
            </a:prstGeom>
            <a:noFill/>
          </p:spPr>
          <p:txBody>
            <a:bodyPr wrap="none" rtlCol="0">
              <a:spAutoFit/>
            </a:bodyPr>
            <a:lstStyle/>
            <a:p>
              <a:r>
                <a:rPr lang="zh-CN" altLang="en-US" sz="1200" b="1" dirty="0">
                  <a:solidFill>
                    <a:srgbClr val="007E66"/>
                  </a:solidFill>
                </a:rPr>
                <a:t>√</a:t>
              </a:r>
            </a:p>
          </p:txBody>
        </p:sp>
        <p:sp>
          <p:nvSpPr>
            <p:cNvPr id="44" name="TextBox 43"/>
            <p:cNvSpPr txBox="1"/>
            <p:nvPr/>
          </p:nvSpPr>
          <p:spPr>
            <a:xfrm>
              <a:off x="3733800" y="3028950"/>
              <a:ext cx="261610" cy="355867"/>
            </a:xfrm>
            <a:prstGeom prst="rect">
              <a:avLst/>
            </a:prstGeom>
            <a:noFill/>
          </p:spPr>
          <p:txBody>
            <a:bodyPr wrap="none" rtlCol="0">
              <a:spAutoFit/>
            </a:bodyPr>
            <a:lstStyle/>
            <a:p>
              <a:r>
                <a:rPr lang="zh-CN" altLang="en-US" sz="1200" b="1" dirty="0">
                  <a:solidFill>
                    <a:srgbClr val="007E66"/>
                  </a:solidFill>
                </a:rPr>
                <a:t>√</a:t>
              </a:r>
            </a:p>
          </p:txBody>
        </p:sp>
        <p:sp>
          <p:nvSpPr>
            <p:cNvPr id="45" name="TextBox 44"/>
            <p:cNvSpPr txBox="1"/>
            <p:nvPr/>
          </p:nvSpPr>
          <p:spPr>
            <a:xfrm>
              <a:off x="3733800" y="3638550"/>
              <a:ext cx="261610" cy="355867"/>
            </a:xfrm>
            <a:prstGeom prst="rect">
              <a:avLst/>
            </a:prstGeom>
            <a:noFill/>
          </p:spPr>
          <p:txBody>
            <a:bodyPr wrap="none" rtlCol="0">
              <a:spAutoFit/>
            </a:bodyPr>
            <a:lstStyle/>
            <a:p>
              <a:r>
                <a:rPr lang="zh-CN" altLang="en-US" sz="1200" b="1" dirty="0">
                  <a:solidFill>
                    <a:srgbClr val="007E66"/>
                  </a:solidFill>
                </a:rPr>
                <a:t>√</a:t>
              </a:r>
            </a:p>
          </p:txBody>
        </p:sp>
      </p:grpSp>
      <p:grpSp>
        <p:nvGrpSpPr>
          <p:cNvPr id="8" name="组合 48"/>
          <p:cNvGrpSpPr/>
          <p:nvPr/>
        </p:nvGrpSpPr>
        <p:grpSpPr>
          <a:xfrm>
            <a:off x="5370153" y="1457005"/>
            <a:ext cx="271145" cy="533401"/>
            <a:chOff x="4876800" y="1657350"/>
            <a:chExt cx="271145" cy="687705"/>
          </a:xfrm>
        </p:grpSpPr>
        <p:sp>
          <p:nvSpPr>
            <p:cNvPr id="46" name="TextBox 45"/>
            <p:cNvSpPr txBox="1"/>
            <p:nvPr/>
          </p:nvSpPr>
          <p:spPr>
            <a:xfrm>
              <a:off x="4876800" y="1657350"/>
              <a:ext cx="271145" cy="416652"/>
            </a:xfrm>
            <a:prstGeom prst="rect">
              <a:avLst/>
            </a:prstGeom>
            <a:noFill/>
          </p:spPr>
          <p:txBody>
            <a:bodyPr wrap="square" rtlCol="0">
              <a:spAutoFit/>
            </a:bodyPr>
            <a:lstStyle/>
            <a:p>
              <a:r>
                <a:rPr lang="zh-CN" altLang="en-US" sz="1200" b="1" dirty="0">
                  <a:solidFill>
                    <a:srgbClr val="007E66"/>
                  </a:solidFill>
                </a:rPr>
                <a:t>√</a:t>
              </a:r>
            </a:p>
          </p:txBody>
        </p:sp>
        <p:sp>
          <p:nvSpPr>
            <p:cNvPr id="48" name="TextBox 47"/>
            <p:cNvSpPr txBox="1"/>
            <p:nvPr/>
          </p:nvSpPr>
          <p:spPr>
            <a:xfrm>
              <a:off x="4876800" y="1987550"/>
              <a:ext cx="271145" cy="357505"/>
            </a:xfrm>
            <a:prstGeom prst="rect">
              <a:avLst/>
            </a:prstGeom>
            <a:noFill/>
          </p:spPr>
          <p:txBody>
            <a:bodyPr wrap="none" rtlCol="0">
              <a:noAutofit/>
            </a:bodyPr>
            <a:lstStyle/>
            <a:p>
              <a:r>
                <a:rPr lang="zh-CN" altLang="en-US" sz="1200" b="1" dirty="0">
                  <a:solidFill>
                    <a:srgbClr val="007E66"/>
                  </a:solidFill>
                </a:rPr>
                <a:t>√</a:t>
              </a:r>
            </a:p>
          </p:txBody>
        </p:sp>
      </p:grpSp>
      <p:sp>
        <p:nvSpPr>
          <p:cNvPr id="7" name="文本框 6"/>
          <p:cNvSpPr txBox="1"/>
          <p:nvPr/>
        </p:nvSpPr>
        <p:spPr>
          <a:xfrm>
            <a:off x="304800" y="4793218"/>
            <a:ext cx="3055620" cy="369332"/>
          </a:xfrm>
          <a:prstGeom prst="rect">
            <a:avLst/>
          </a:prstGeom>
          <a:noFill/>
        </p:spPr>
        <p:txBody>
          <a:bodyPr wrap="square" rtlCol="0" anchor="t">
            <a:spAutoFit/>
          </a:bodyPr>
          <a:lstStyle/>
          <a:p>
            <a:r>
              <a:rPr lang="en-US" sz="600" i="1" dirty="0">
                <a:latin typeface="Poppins" panose="02000000000000000000" pitchFamily="2" charset="0"/>
                <a:ea typeface="思源黑体 CN Regular" panose="020B0500000000000000" pitchFamily="34" charset="-122"/>
                <a:cs typeface="Poppins" panose="02000000000000000000" pitchFamily="2" charset="0"/>
                <a:sym typeface="+mn-ea"/>
              </a:rPr>
              <a:t>Homan. doi.org/10.1002/adbi.202200334</a:t>
            </a:r>
          </a:p>
          <a:p>
            <a:r>
              <a:rPr lang="en-US" sz="600" i="1" dirty="0" err="1">
                <a:latin typeface="Poppins" panose="02000000000000000000" pitchFamily="2" charset="0"/>
                <a:ea typeface="思源黑体 CN Regular" panose="020B0500000000000000" pitchFamily="34" charset="-122"/>
                <a:cs typeface="Poppins" panose="02000000000000000000" pitchFamily="2" charset="0"/>
                <a:sym typeface="+mn-ea"/>
              </a:rPr>
              <a:t>Hanbyeol</a:t>
            </a:r>
            <a:r>
              <a:rPr lang="en-US" sz="600" i="1" dirty="0">
                <a:latin typeface="Poppins" panose="02000000000000000000" pitchFamily="2" charset="0"/>
                <a:ea typeface="思源黑体 CN Regular" panose="020B0500000000000000" pitchFamily="34" charset="-122"/>
                <a:cs typeface="Poppins" panose="02000000000000000000" pitchFamily="2" charset="0"/>
                <a:sym typeface="+mn-ea"/>
              </a:rPr>
              <a:t> Lee; et al. doi.org/10.51335/organoid.2021.1.e11.</a:t>
            </a:r>
          </a:p>
          <a:p>
            <a:r>
              <a:rPr lang="en-US" altLang="zh-CN" sz="600" i="1" dirty="0">
                <a:latin typeface="Poppins" panose="02000000000000000000" pitchFamily="2" charset="0"/>
                <a:cs typeface="Poppins" panose="02000000000000000000" pitchFamily="2" charset="0"/>
              </a:rPr>
              <a:t>Source: www.gminsights.com</a:t>
            </a:r>
          </a:p>
        </p:txBody>
      </p:sp>
      <p:graphicFrame>
        <p:nvGraphicFramePr>
          <p:cNvPr id="29" name="表格 28"/>
          <p:cNvGraphicFramePr>
            <a:graphicFrameLocks noGrp="1"/>
          </p:cNvGraphicFramePr>
          <p:nvPr/>
        </p:nvGraphicFramePr>
        <p:xfrm>
          <a:off x="763445" y="3605536"/>
          <a:ext cx="7617109" cy="1005840"/>
        </p:xfrm>
        <a:graphic>
          <a:graphicData uri="http://schemas.openxmlformats.org/drawingml/2006/table">
            <a:tbl>
              <a:tblPr firstRow="1" bandRow="1">
                <a:tableStyleId>{5C22544A-7EE6-4342-B048-85BDC9FD1C3A}</a:tableStyleId>
              </a:tblPr>
              <a:tblGrid>
                <a:gridCol w="3675917"/>
                <a:gridCol w="3941192"/>
              </a:tblGrid>
              <a:tr h="171821">
                <a:tc>
                  <a:txBody>
                    <a:bodyPr/>
                    <a:lstStyle/>
                    <a:p>
                      <a:pPr algn="ctr"/>
                      <a:r>
                        <a:rPr lang="zh-CN" altLang="en-US" sz="1050" b="1" kern="1200"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rPr>
                        <a:t>终端客户</a:t>
                      </a:r>
                    </a:p>
                  </a:txBody>
                  <a:tcPr anchor="ctr">
                    <a:solidFill>
                      <a:srgbClr val="007E66"/>
                    </a:solidFill>
                  </a:tcPr>
                </a:tc>
                <a:tc>
                  <a:txBody>
                    <a:bodyPr/>
                    <a:lstStyle/>
                    <a:p>
                      <a:pPr algn="ctr"/>
                      <a:r>
                        <a:rPr lang="zh-CN" altLang="en-US" sz="1050" b="1" kern="1200"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rPr>
                        <a:t>可能应用</a:t>
                      </a:r>
                    </a:p>
                  </a:txBody>
                  <a:tcPr anchor="ctr">
                    <a:solidFill>
                      <a:srgbClr val="007E66"/>
                    </a:solidFill>
                  </a:tcPr>
                </a:tc>
              </a:tr>
              <a:tr h="171821">
                <a:tc>
                  <a:txBody>
                    <a:bodyPr/>
                    <a:lstStyle/>
                    <a:p>
                      <a:r>
                        <a:rPr lang="en-US" altLang="zh-CN" sz="1050" kern="1200" dirty="0" err="1">
                          <a:solidFill>
                            <a:schemeClr val="tx1"/>
                          </a:solidFill>
                          <a:latin typeface="Poppins" panose="02000000000000000000" pitchFamily="2" charset="0"/>
                          <a:ea typeface="+mn-ea"/>
                          <a:cs typeface="Poppins" panose="02000000000000000000" pitchFamily="2" charset="0"/>
                        </a:rPr>
                        <a:t>Biotchenology</a:t>
                      </a:r>
                      <a:r>
                        <a:rPr lang="en-US" altLang="zh-CN" sz="1050" kern="1200" dirty="0">
                          <a:solidFill>
                            <a:schemeClr val="tx1"/>
                          </a:solidFill>
                          <a:latin typeface="Poppins" panose="02000000000000000000" pitchFamily="2" charset="0"/>
                          <a:ea typeface="+mn-ea"/>
                          <a:cs typeface="Poppins" panose="02000000000000000000" pitchFamily="2" charset="0"/>
                        </a:rPr>
                        <a:t> &amp; Pharmaceutical industries</a:t>
                      </a:r>
                      <a:endParaRPr lang="zh-CN" altLang="en-US" sz="105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rowSpan="3">
                  <a:txBody>
                    <a:bodyPr/>
                    <a:lstStyle/>
                    <a:p>
                      <a:r>
                        <a:rPr lang="zh-CN" altLang="en-US" sz="1050" kern="1200" dirty="0">
                          <a:solidFill>
                            <a:schemeClr val="tx1"/>
                          </a:solidFill>
                          <a:latin typeface="思源黑体 CN Normal" panose="020B0400000000000000" pitchFamily="34" charset="-122"/>
                          <a:ea typeface="思源黑体 CN Normal" panose="020B0400000000000000" pitchFamily="34" charset="-122"/>
                          <a:cs typeface="Poppins" panose="02000000000000000000" pitchFamily="2" charset="0"/>
                        </a:rPr>
                        <a:t>主要用于建立类器官模型和类器官芯片以及基于模型的药物开发，药敏反应等</a:t>
                      </a:r>
                    </a:p>
                  </a:txBody>
                  <a:tcPr anchor="ctr">
                    <a:solidFill>
                      <a:schemeClr val="bg1">
                        <a:lumMod val="95000"/>
                      </a:schemeClr>
                    </a:solidFill>
                  </a:tcPr>
                </a:tc>
              </a:tr>
              <a:tr h="171821">
                <a:tc>
                  <a:txBody>
                    <a:bodyPr/>
                    <a:lstStyle/>
                    <a:p>
                      <a:r>
                        <a:rPr lang="en-US" altLang="zh-CN" sz="1050" kern="1200" dirty="0">
                          <a:solidFill>
                            <a:schemeClr val="tx1"/>
                          </a:solidFill>
                          <a:latin typeface="Poppins" panose="02000000000000000000" pitchFamily="2" charset="0"/>
                          <a:ea typeface="+mn-ea"/>
                          <a:cs typeface="Poppins" panose="02000000000000000000" pitchFamily="2" charset="0"/>
                        </a:rPr>
                        <a:t>Academic &amp; Research institutes</a:t>
                      </a:r>
                      <a:endParaRPr lang="zh-CN" altLang="en-US" sz="105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vMerge="1">
                  <a:txBody>
                    <a:bodyPr/>
                    <a:lstStyle/>
                    <a:p>
                      <a:endParaRPr lang="zh-CN"/>
                    </a:p>
                  </a:txBody>
                  <a:tcPr anchor="ctr">
                    <a:solidFill>
                      <a:schemeClr val="bg1"/>
                    </a:solidFill>
                  </a:tcPr>
                </a:tc>
              </a:tr>
              <a:tr h="171821">
                <a:tc>
                  <a:txBody>
                    <a:bodyPr/>
                    <a:lstStyle/>
                    <a:p>
                      <a:r>
                        <a:rPr lang="en-US" altLang="zh-CN" sz="1050" kern="1200" dirty="0">
                          <a:solidFill>
                            <a:schemeClr val="tx1"/>
                          </a:solidFill>
                          <a:latin typeface="Poppins" panose="02000000000000000000" pitchFamily="2" charset="0"/>
                          <a:ea typeface="+mn-ea"/>
                          <a:cs typeface="Poppins" panose="02000000000000000000" pitchFamily="2" charset="0"/>
                        </a:rPr>
                        <a:t>Hospitals &amp; Diagnostic Centers</a:t>
                      </a:r>
                      <a:endParaRPr lang="zh-CN" altLang="en-US" sz="105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vMerge="1">
                  <a:txBody>
                    <a:bodyPr/>
                    <a:lstStyle/>
                    <a:p>
                      <a:endParaRPr lang="zh-CN"/>
                    </a:p>
                  </a:txBody>
                  <a:tcPr anchor="ctr">
                    <a:solidFill>
                      <a:schemeClr val="bg1">
                        <a:lumMod val="95000"/>
                      </a:schemeClr>
                    </a:solid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0"/>
          <p:cNvGrpSpPr/>
          <p:nvPr/>
        </p:nvGrpSpPr>
        <p:grpSpPr>
          <a:xfrm>
            <a:off x="285720" y="423848"/>
            <a:ext cx="4886356" cy="547702"/>
            <a:chOff x="5643570" y="1142990"/>
            <a:chExt cx="4886356" cy="547702"/>
          </a:xfrm>
        </p:grpSpPr>
        <p:sp>
          <p:nvSpPr>
            <p:cNvPr id="23" name="椭圆 22"/>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4" name="TextBox 23"/>
            <p:cNvSpPr txBox="1"/>
            <p:nvPr/>
          </p:nvSpPr>
          <p:spPr>
            <a:xfrm>
              <a:off x="5786446" y="1142990"/>
              <a:ext cx="4724370" cy="46166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rPr>
                <a:t>类器官研究</a:t>
              </a:r>
              <a:r>
                <a:rPr lang="en-US" altLang="zh-CN" sz="2400" b="1" dirty="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rPr>
                <a:t>-</a:t>
              </a:r>
              <a:r>
                <a:rPr lang="zh-CN" altLang="en-US" sz="2400" b="1" dirty="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rPr>
                <a:t>研究进展和潜在应用</a:t>
              </a:r>
            </a:p>
          </p:txBody>
        </p:sp>
        <p:sp>
          <p:nvSpPr>
            <p:cNvPr id="26" name="椭圆 25"/>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7" name="椭圆 26"/>
            <p:cNvSpPr/>
            <p:nvPr/>
          </p:nvSpPr>
          <p:spPr>
            <a:xfrm>
              <a:off x="103870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39" name="椭圆 38"/>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0" name="矩形 39"/>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grpSp>
        <p:pic>
          <p:nvPicPr>
            <p:cNvPr id="34"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36" name="椭圆 35"/>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7" name="椭圆 36"/>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8" name="椭圆 37"/>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grpSp>
      </p:grpSp>
      <p:sp>
        <p:nvSpPr>
          <p:cNvPr id="30" name="TextBox 29"/>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2" name="矩形 31"/>
          <p:cNvSpPr/>
          <p:nvPr/>
        </p:nvSpPr>
        <p:spPr>
          <a:xfrm>
            <a:off x="285720" y="4886630"/>
            <a:ext cx="1839573" cy="260839"/>
          </a:xfrm>
          <a:prstGeom prst="rect">
            <a:avLst/>
          </a:prstGeom>
        </p:spPr>
        <p:txBody>
          <a:bodyPr wrap="square">
            <a:noAutofit/>
          </a:bodyPr>
          <a:lstStyle/>
          <a:p>
            <a:r>
              <a:rPr lang="en-US" sz="600" i="1" dirty="0">
                <a:latin typeface="Poppins" panose="02000000000000000000" pitchFamily="2" charset="0"/>
                <a:ea typeface="思源黑体 CN Regular" panose="020B0500000000000000" pitchFamily="34" charset="-122"/>
                <a:cs typeface="Poppins" panose="02000000000000000000" pitchFamily="2" charset="0"/>
              </a:rPr>
              <a:t>Source: </a:t>
            </a:r>
            <a:r>
              <a:rPr lang="en-US" altLang="zh-CN" sz="600" i="1" dirty="0">
                <a:latin typeface="Poppins" panose="02000000000000000000" pitchFamily="2" charset="0"/>
                <a:ea typeface="思源黑体 CN Regular" panose="020B0500000000000000" pitchFamily="34" charset="-122"/>
                <a:cs typeface="Poppins" panose="02000000000000000000" pitchFamily="2" charset="0"/>
              </a:rPr>
              <a:t>NCBI-</a:t>
            </a:r>
            <a:r>
              <a:rPr lang="en-US" altLang="zh-CN" sz="600" i="1" dirty="0" err="1">
                <a:latin typeface="Poppins" panose="02000000000000000000" pitchFamily="2" charset="0"/>
                <a:ea typeface="思源黑体 CN Regular" panose="020B0500000000000000" pitchFamily="34" charset="-122"/>
                <a:cs typeface="Poppins" panose="02000000000000000000" pitchFamily="2" charset="0"/>
              </a:rPr>
              <a:t>PubMed</a:t>
            </a:r>
            <a:r>
              <a:rPr lang="en-US" altLang="zh-CN" sz="600" i="1" dirty="0">
                <a:latin typeface="Poppins" panose="02000000000000000000" pitchFamily="2" charset="0"/>
                <a:ea typeface="思源黑体 CN Regular" panose="020B0500000000000000" pitchFamily="34" charset="-122"/>
                <a:cs typeface="Poppins" panose="02000000000000000000" pitchFamily="2" charset="0"/>
              </a:rPr>
              <a:t> Central</a:t>
            </a:r>
            <a:endParaRPr lang="zh-CN" altLang="en-US" sz="600" i="1" dirty="0">
              <a:latin typeface="Poppins" panose="02000000000000000000" pitchFamily="2" charset="0"/>
              <a:ea typeface="思源黑体 CN Regular" panose="020B0500000000000000" pitchFamily="34" charset="-122"/>
              <a:cs typeface="Poppins" panose="02000000000000000000" pitchFamily="2" charset="0"/>
            </a:endParaRPr>
          </a:p>
          <a:p>
            <a:r>
              <a:rPr lang="en-US" sz="600" i="1" dirty="0">
                <a:latin typeface="Poppins" panose="02000000000000000000" pitchFamily="2" charset="0"/>
                <a:ea typeface="思源黑体 CN Regular" panose="020B0500000000000000" pitchFamily="34" charset="-122"/>
                <a:cs typeface="Poppins" panose="02000000000000000000" pitchFamily="2" charset="0"/>
              </a:rPr>
              <a:t>             https://ClinicalTrials.gov</a:t>
            </a:r>
            <a:endParaRPr lang="en-US" altLang="en-US" sz="600" i="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9" name="文本框 8"/>
          <p:cNvSpPr txBox="1"/>
          <p:nvPr/>
        </p:nvSpPr>
        <p:spPr>
          <a:xfrm>
            <a:off x="6536990" y="1837501"/>
            <a:ext cx="2685148" cy="2076466"/>
          </a:xfrm>
          <a:prstGeom prst="rect">
            <a:avLst/>
          </a:prstGeom>
          <a:noFill/>
        </p:spPr>
        <p:txBody>
          <a:bodyPr wrap="square" rtlCol="0" anchor="t">
            <a:spAutoFit/>
          </a:bodyPr>
          <a:lstStyle/>
          <a:p>
            <a:pPr>
              <a:lnSpc>
                <a:spcPct val="120000"/>
              </a:lnSpc>
              <a:buFont typeface="Arial" panose="020B0604020202020204" pitchFamily="34" charset="0"/>
              <a:buChar char="•"/>
            </a:pPr>
            <a:r>
              <a:rPr lang="en-US" altLang="zh-CN" sz="1200" b="1" dirty="0">
                <a:latin typeface="Poppins" panose="02000000000000000000" pitchFamily="2" charset="0"/>
                <a:cs typeface="Poppins" panose="02000000000000000000" pitchFamily="2" charset="0"/>
                <a:sym typeface="+mn-ea"/>
              </a:rPr>
              <a:t>Basic research</a:t>
            </a:r>
          </a:p>
          <a:p>
            <a:pPr>
              <a:lnSpc>
                <a:spcPct val="120000"/>
              </a:lnSpc>
              <a:buFont typeface="Arial" panose="020B0604020202020204" pitchFamily="34" charset="0"/>
              <a:buChar char="•"/>
            </a:pPr>
            <a:r>
              <a:rPr lang="en-US" altLang="zh-CN" sz="1200" b="1" dirty="0" err="1">
                <a:latin typeface="Poppins" panose="02000000000000000000" pitchFamily="2" charset="0"/>
                <a:cs typeface="Poppins" panose="02000000000000000000" pitchFamily="2" charset="0"/>
                <a:sym typeface="+mn-ea"/>
              </a:rPr>
              <a:t>Biobanking</a:t>
            </a:r>
            <a:endParaRPr lang="en-US" altLang="zh-CN" sz="1200" b="1" dirty="0">
              <a:latin typeface="Poppins" panose="02000000000000000000" pitchFamily="2" charset="0"/>
              <a:cs typeface="Poppins" panose="02000000000000000000" pitchFamily="2" charset="0"/>
              <a:sym typeface="+mn-ea"/>
            </a:endParaRPr>
          </a:p>
          <a:p>
            <a:pPr>
              <a:lnSpc>
                <a:spcPct val="120000"/>
              </a:lnSpc>
              <a:buFont typeface="Arial" panose="020B0604020202020204" pitchFamily="34" charset="0"/>
              <a:buChar char="•"/>
            </a:pPr>
            <a:r>
              <a:rPr lang="en-US" altLang="zh-CN" sz="1200" b="1" dirty="0">
                <a:latin typeface="Poppins" panose="02000000000000000000" pitchFamily="2" charset="0"/>
                <a:cs typeface="Poppins" panose="02000000000000000000" pitchFamily="2" charset="0"/>
                <a:sym typeface="+mn-ea"/>
              </a:rPr>
              <a:t>Precision medicine</a:t>
            </a:r>
            <a:endParaRPr lang="en-US" altLang="zh-CN" sz="1200" b="1" dirty="0">
              <a:latin typeface="Poppins" panose="02000000000000000000" pitchFamily="2" charset="0"/>
              <a:cs typeface="Poppins" panose="02000000000000000000" pitchFamily="2" charset="0"/>
            </a:endParaRPr>
          </a:p>
          <a:p>
            <a:pPr>
              <a:lnSpc>
                <a:spcPct val="120000"/>
              </a:lnSpc>
            </a:pPr>
            <a:r>
              <a:rPr lang="en-US" altLang="zh-CN" sz="1000" dirty="0">
                <a:latin typeface="Poppins" panose="02000000000000000000" pitchFamily="2" charset="0"/>
                <a:cs typeface="Poppins" panose="02000000000000000000" pitchFamily="2" charset="0"/>
                <a:sym typeface="+mn-ea"/>
              </a:rPr>
              <a:t>- Response to drugs</a:t>
            </a:r>
            <a:endParaRPr lang="en-US" altLang="zh-CN" sz="1000" dirty="0">
              <a:latin typeface="Poppins" panose="02000000000000000000" pitchFamily="2" charset="0"/>
              <a:cs typeface="Poppins" panose="02000000000000000000" pitchFamily="2" charset="0"/>
            </a:endParaRPr>
          </a:p>
          <a:p>
            <a:pPr>
              <a:lnSpc>
                <a:spcPct val="120000"/>
              </a:lnSpc>
            </a:pPr>
            <a:r>
              <a:rPr lang="en-US" altLang="zh-CN" sz="1000" dirty="0">
                <a:latin typeface="Poppins" panose="02000000000000000000" pitchFamily="2" charset="0"/>
                <a:cs typeface="Poppins" panose="02000000000000000000" pitchFamily="2" charset="0"/>
                <a:sym typeface="+mn-ea"/>
              </a:rPr>
              <a:t>- Resources for regenerative medicine coupled with genetic engineering</a:t>
            </a:r>
            <a:endParaRPr lang="en-US" altLang="zh-CN" sz="1000" b="1" dirty="0">
              <a:latin typeface="Poppins" panose="02000000000000000000" pitchFamily="2" charset="0"/>
              <a:cs typeface="Poppins" panose="02000000000000000000" pitchFamily="2" charset="0"/>
              <a:sym typeface="+mn-ea"/>
            </a:endParaRPr>
          </a:p>
          <a:p>
            <a:pPr>
              <a:lnSpc>
                <a:spcPct val="120000"/>
              </a:lnSpc>
              <a:buFont typeface="Arial" panose="020B0604020202020204" pitchFamily="34" charset="0"/>
              <a:buChar char="•"/>
            </a:pPr>
            <a:r>
              <a:rPr lang="en-US" altLang="zh-CN" sz="1200" b="1" dirty="0">
                <a:latin typeface="Poppins" panose="02000000000000000000" pitchFamily="2" charset="0"/>
                <a:cs typeface="Poppins" panose="02000000000000000000" pitchFamily="2" charset="0"/>
                <a:sym typeface="+mn-ea"/>
              </a:rPr>
              <a:t>Disease modeling</a:t>
            </a:r>
            <a:endParaRPr lang="en-US" altLang="zh-CN" sz="1200" b="1" dirty="0">
              <a:latin typeface="Poppins" panose="02000000000000000000" pitchFamily="2" charset="0"/>
              <a:cs typeface="Poppins" panose="02000000000000000000" pitchFamily="2" charset="0"/>
            </a:endParaRPr>
          </a:p>
          <a:p>
            <a:pPr>
              <a:lnSpc>
                <a:spcPct val="120000"/>
              </a:lnSpc>
            </a:pPr>
            <a:r>
              <a:rPr lang="en-US" altLang="zh-CN" sz="1000" dirty="0">
                <a:latin typeface="Poppins" panose="02000000000000000000" pitchFamily="2" charset="0"/>
                <a:cs typeface="Poppins" panose="02000000000000000000" pitchFamily="2" charset="0"/>
                <a:sym typeface="+mn-ea"/>
              </a:rPr>
              <a:t>- Mechanisms of human diseases</a:t>
            </a:r>
            <a:endParaRPr lang="en-US" altLang="zh-CN" sz="1000" dirty="0">
              <a:latin typeface="Poppins" panose="02000000000000000000" pitchFamily="2" charset="0"/>
              <a:cs typeface="Poppins" panose="02000000000000000000" pitchFamily="2" charset="0"/>
            </a:endParaRPr>
          </a:p>
          <a:p>
            <a:pPr>
              <a:lnSpc>
                <a:spcPct val="120000"/>
              </a:lnSpc>
            </a:pPr>
            <a:r>
              <a:rPr lang="en-US" altLang="zh-CN" sz="1000" dirty="0">
                <a:latin typeface="Poppins" panose="02000000000000000000" pitchFamily="2" charset="0"/>
                <a:cs typeface="Poppins" panose="02000000000000000000" pitchFamily="2" charset="0"/>
                <a:sym typeface="+mn-ea"/>
              </a:rPr>
              <a:t>- Inheritable genetic disorders</a:t>
            </a:r>
            <a:endParaRPr lang="en-US" altLang="zh-CN" sz="1000" dirty="0">
              <a:latin typeface="Poppins" panose="02000000000000000000" pitchFamily="2" charset="0"/>
              <a:cs typeface="Poppins" panose="02000000000000000000" pitchFamily="2" charset="0"/>
            </a:endParaRPr>
          </a:p>
          <a:p>
            <a:pPr>
              <a:lnSpc>
                <a:spcPct val="120000"/>
              </a:lnSpc>
              <a:buFontTx/>
              <a:buChar char="-"/>
            </a:pPr>
            <a:r>
              <a:rPr lang="en-US" altLang="zh-CN" sz="1000" dirty="0">
                <a:latin typeface="Poppins" panose="02000000000000000000" pitchFamily="2" charset="0"/>
                <a:cs typeface="Poppins" panose="02000000000000000000" pitchFamily="2" charset="0"/>
                <a:sym typeface="+mn-ea"/>
              </a:rPr>
              <a:t> Drug-screening analyses</a:t>
            </a:r>
          </a:p>
        </p:txBody>
      </p:sp>
      <p:sp>
        <p:nvSpPr>
          <p:cNvPr id="54" name="矩形 53"/>
          <p:cNvSpPr/>
          <p:nvPr/>
        </p:nvSpPr>
        <p:spPr>
          <a:xfrm>
            <a:off x="3166025" y="4924767"/>
            <a:ext cx="3119755" cy="161583"/>
          </a:xfrm>
          <a:prstGeom prst="rect">
            <a:avLst/>
          </a:prstGeom>
        </p:spPr>
        <p:txBody>
          <a:bodyPr wrap="square" lIns="68580" tIns="34290" rIns="68580" bIns="34290">
            <a:spAutoFit/>
          </a:bodyPr>
          <a:lstStyle/>
          <a:p>
            <a:r>
              <a:rPr lang="en-US" sz="600" i="1" dirty="0" err="1">
                <a:latin typeface="Poppins" panose="02000000000000000000" pitchFamily="2" charset="0"/>
                <a:cs typeface="Poppins" panose="02000000000000000000" pitchFamily="2" charset="0"/>
              </a:rPr>
              <a:t>Jihoon</a:t>
            </a:r>
            <a:r>
              <a:rPr lang="en-US" sz="600" i="1" dirty="0">
                <a:latin typeface="Poppins" panose="02000000000000000000" pitchFamily="2" charset="0"/>
                <a:cs typeface="Poppins" panose="02000000000000000000" pitchFamily="2" charset="0"/>
              </a:rPr>
              <a:t> Kim; </a:t>
            </a:r>
            <a:r>
              <a:rPr lang="en-US" sz="600" i="1" dirty="0">
                <a:latin typeface="Poppins" panose="02000000000000000000" pitchFamily="2" charset="0"/>
                <a:ea typeface="思源黑体 CN Regular" panose="020B0500000000000000" pitchFamily="34" charset="-122"/>
                <a:cs typeface="Poppins" panose="02000000000000000000" pitchFamily="2" charset="0"/>
                <a:sym typeface="+mn-ea"/>
              </a:rPr>
              <a:t>et al. </a:t>
            </a:r>
            <a:r>
              <a:rPr lang="en-US" sz="600" i="1" dirty="0">
                <a:latin typeface="Poppins" panose="02000000000000000000" pitchFamily="2" charset="0"/>
                <a:cs typeface="Poppins" panose="02000000000000000000" pitchFamily="2" charset="0"/>
              </a:rPr>
              <a:t>doi.org/10.1038/s41580-020-0259-3.</a:t>
            </a:r>
            <a:endParaRPr lang="zh-CN" altLang="en-US" sz="600" i="1" dirty="0">
              <a:latin typeface="Poppins" panose="02000000000000000000" pitchFamily="2" charset="0"/>
              <a:cs typeface="Poppins" panose="02000000000000000000" pitchFamily="2" charset="0"/>
            </a:endParaRPr>
          </a:p>
        </p:txBody>
      </p:sp>
      <p:pic>
        <p:nvPicPr>
          <p:cNvPr id="1026" name="Picture 2" descr="Fig.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281840" y="1274918"/>
            <a:ext cx="3201633" cy="3201633"/>
          </a:xfrm>
          <a:prstGeom prst="rect">
            <a:avLst/>
          </a:prstGeom>
          <a:noFill/>
          <a:extLst>
            <a:ext uri="{909E8E84-426E-40DD-AFC4-6F175D3DCCD1}">
              <a14:hiddenFill xmlns:a14="http://schemas.microsoft.com/office/drawing/2010/main" xmlns="">
                <a:solidFill>
                  <a:srgbClr val="FFFFFF"/>
                </a:solidFill>
              </a14:hiddenFill>
            </a:ext>
          </a:extLst>
        </p:spPr>
      </p:pic>
      <p:cxnSp>
        <p:nvCxnSpPr>
          <p:cNvPr id="50" name="直接连接符 49"/>
          <p:cNvCxnSpPr/>
          <p:nvPr/>
        </p:nvCxnSpPr>
        <p:spPr>
          <a:xfrm>
            <a:off x="3048000" y="986730"/>
            <a:ext cx="0" cy="4099620"/>
          </a:xfrm>
          <a:prstGeom prst="line">
            <a:avLst/>
          </a:prstGeom>
          <a:ln>
            <a:solidFill>
              <a:srgbClr val="007E66"/>
            </a:solidFill>
            <a:prstDash val="dash"/>
          </a:ln>
        </p:spPr>
        <p:style>
          <a:lnRef idx="1">
            <a:schemeClr val="dk1"/>
          </a:lnRef>
          <a:fillRef idx="0">
            <a:schemeClr val="dk1"/>
          </a:fillRef>
          <a:effectRef idx="0">
            <a:schemeClr val="dk1"/>
          </a:effectRef>
          <a:fontRef idx="minor">
            <a:schemeClr val="tx1"/>
          </a:fontRef>
        </p:style>
      </p:cxnSp>
      <p:pic>
        <p:nvPicPr>
          <p:cNvPr id="7" name="图片 6"/>
          <p:cNvPicPr>
            <a:picLocks noChangeAspect="1"/>
          </p:cNvPicPr>
          <p:nvPr/>
        </p:nvPicPr>
        <p:blipFill>
          <a:blip r:embed="rId5" cstate="print"/>
          <a:stretch>
            <a:fillRect/>
          </a:stretch>
        </p:blipFill>
        <p:spPr>
          <a:xfrm>
            <a:off x="285720" y="1032301"/>
            <a:ext cx="2565796" cy="374396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par>
                                <p:cTn id="8" presetID="2" presetClass="entr" presetSubtype="4" fill="hold" grpId="0" nodeType="withEffect">
                                  <p:stCondLst>
                                    <p:cond delay="0"/>
                                  </p:stCondLst>
                                  <p:childTnLst>
                                    <p:set>
                                      <p:cBhvr>
                                        <p:cTn id="9" dur="1" fill="hold">
                                          <p:stCondLst>
                                            <p:cond delay="0"/>
                                          </p:stCondLst>
                                        </p:cTn>
                                        <p:tgtEl>
                                          <p:spTgt spid="54"/>
                                        </p:tgtEl>
                                        <p:attrNameLst>
                                          <p:attrName>style.visibility</p:attrName>
                                        </p:attrNameLst>
                                      </p:cBhvr>
                                      <p:to>
                                        <p:strVal val="visible"/>
                                      </p:to>
                                    </p:set>
                                    <p:anim calcmode="lin" valueType="num">
                                      <p:cBhvr additive="base">
                                        <p:cTn id="10" dur="500" fill="hold"/>
                                        <p:tgtEl>
                                          <p:spTgt spid="54"/>
                                        </p:tgtEl>
                                        <p:attrNameLst>
                                          <p:attrName>ppt_x</p:attrName>
                                        </p:attrNameLst>
                                      </p:cBhvr>
                                      <p:tavLst>
                                        <p:tav tm="0">
                                          <p:val>
                                            <p:strVal val="#ppt_x"/>
                                          </p:val>
                                        </p:tav>
                                        <p:tav tm="100000">
                                          <p:val>
                                            <p:strVal val="#ppt_x"/>
                                          </p:val>
                                        </p:tav>
                                      </p:tavLst>
                                    </p:anim>
                                    <p:anim calcmode="lin" valueType="num">
                                      <p:cBhvr additive="base">
                                        <p:cTn id="11"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9" grpId="1"/>
      <p:bldP spid="5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2"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6" name="组合 28"/>
          <p:cNvGrpSpPr/>
          <p:nvPr/>
        </p:nvGrpSpPr>
        <p:grpSpPr>
          <a:xfrm>
            <a:off x="282104" y="478738"/>
            <a:ext cx="3362356" cy="500066"/>
            <a:chOff x="5643570" y="1142990"/>
            <a:chExt cx="3362356" cy="500066"/>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TextBox 30"/>
            <p:cNvSpPr txBox="1"/>
            <p:nvPr/>
          </p:nvSpPr>
          <p:spPr>
            <a:xfrm>
              <a:off x="5786446" y="1142990"/>
              <a:ext cx="3145413" cy="46166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rPr>
                <a:t>类器官研究-创新模型</a:t>
              </a:r>
              <a:endParaRPr lang="zh-CN" altLang="en-US" sz="2400" b="1" dirty="0">
                <a:solidFill>
                  <a:srgbClr val="007E66"/>
                </a:solidFill>
                <a:latin typeface="Poppins" panose="02000000000000000000" pitchFamily="2" charset="0"/>
                <a:ea typeface="思源黑体 CN Heavy" panose="020B0A00000000000000" pitchFamily="34" charset="-122"/>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a:off x="8863050" y="14716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34" name="矩形 33"/>
          <p:cNvSpPr/>
          <p:nvPr/>
        </p:nvSpPr>
        <p:spPr>
          <a:xfrm>
            <a:off x="173009" y="1166014"/>
            <a:ext cx="8934480" cy="338554"/>
          </a:xfrm>
          <a:prstGeom prst="rect">
            <a:avLst/>
          </a:prstGeom>
        </p:spPr>
        <p:txBody>
          <a:bodyPr wrap="square">
            <a:spAutoFit/>
          </a:bodyPr>
          <a:lstStyle/>
          <a:p>
            <a:r>
              <a:rPr lang="en-US" altLang="zh-CN" sz="1600" b="1" dirty="0">
                <a:latin typeface="Poppins" panose="02000000000000000000" pitchFamily="2" charset="0"/>
                <a:ea typeface="思源黑体 CN Normal" panose="020B0400000000000000" pitchFamily="34" charset="-122"/>
                <a:cs typeface="Poppins" panose="02000000000000000000" pitchFamily="2" charset="0"/>
              </a:rPr>
              <a:t>2024</a:t>
            </a:r>
            <a:r>
              <a:rPr lang="zh-CN" altLang="en-US" sz="1600" b="1" dirty="0">
                <a:latin typeface="Poppins" panose="02000000000000000000" pitchFamily="2" charset="0"/>
                <a:ea typeface="思源黑体 CN Normal" panose="020B0400000000000000" pitchFamily="34" charset="-122"/>
                <a:cs typeface="Poppins" panose="02000000000000000000" pitchFamily="2" charset="0"/>
              </a:rPr>
              <a:t>年</a:t>
            </a:r>
            <a:r>
              <a:rPr lang="en-US" altLang="zh-CN" sz="1600" b="1" dirty="0">
                <a:latin typeface="Poppins" panose="02000000000000000000" pitchFamily="2" charset="0"/>
                <a:ea typeface="思源黑体 CN Normal" panose="020B0400000000000000" pitchFamily="34" charset="-122"/>
                <a:cs typeface="Poppins" panose="02000000000000000000" pitchFamily="2" charset="0"/>
              </a:rPr>
              <a:t>8</a:t>
            </a:r>
            <a:r>
              <a:rPr lang="zh-CN" altLang="en-US" sz="1600" b="1" dirty="0">
                <a:latin typeface="Poppins" panose="02000000000000000000" pitchFamily="2" charset="0"/>
                <a:ea typeface="思源黑体 CN Normal" panose="020B0400000000000000" pitchFamily="34" charset="-122"/>
                <a:cs typeface="Poppins" panose="02000000000000000000" pitchFamily="2" charset="0"/>
              </a:rPr>
              <a:t>月</a:t>
            </a:r>
            <a:r>
              <a:rPr lang="en-US" altLang="zh-CN" sz="1600" b="1" dirty="0">
                <a:latin typeface="Poppins" panose="02000000000000000000" pitchFamily="2" charset="0"/>
                <a:ea typeface="思源黑体 CN Normal" panose="020B0400000000000000" pitchFamily="34" charset="-122"/>
                <a:cs typeface="Poppins" panose="02000000000000000000" pitchFamily="2" charset="0"/>
              </a:rPr>
              <a:t>14</a:t>
            </a:r>
            <a:r>
              <a:rPr lang="zh-CN" altLang="en-US" sz="1600" b="1" dirty="0">
                <a:latin typeface="Poppins" panose="02000000000000000000" pitchFamily="2" charset="0"/>
                <a:ea typeface="思源黑体 CN Normal" panose="020B0400000000000000" pitchFamily="34" charset="-122"/>
                <a:cs typeface="Poppins" panose="02000000000000000000" pitchFamily="2" charset="0"/>
              </a:rPr>
              <a:t>日</a:t>
            </a:r>
            <a:r>
              <a:rPr lang="en-US" altLang="zh-CN" sz="1600" b="1" dirty="0">
                <a:latin typeface="Poppins" panose="02000000000000000000" pitchFamily="2" charset="0"/>
                <a:ea typeface="思源黑体 CN Normal" panose="020B0400000000000000" pitchFamily="34" charset="-122"/>
                <a:cs typeface="Poppins" panose="02000000000000000000" pitchFamily="2" charset="0"/>
              </a:rPr>
              <a:t>, Nature</a:t>
            </a:r>
            <a:r>
              <a:rPr lang="zh-CN" altLang="en-US" sz="1600" b="1" dirty="0">
                <a:latin typeface="Poppins" panose="02000000000000000000" pitchFamily="2" charset="0"/>
                <a:ea typeface="思源黑体 CN Normal" panose="020B0400000000000000" pitchFamily="34" charset="-122"/>
                <a:cs typeface="Poppins" panose="02000000000000000000" pitchFamily="2" charset="0"/>
              </a:rPr>
              <a:t>刊发了一篇关于具有自体组织驻留免疫系统的肠道类器官（</a:t>
            </a:r>
            <a:r>
              <a:rPr lang="en-US" altLang="zh-CN" sz="1600" b="1" dirty="0">
                <a:latin typeface="Poppins" panose="02000000000000000000" pitchFamily="2" charset="0"/>
                <a:ea typeface="思源黑体 CN Normal" panose="020B0400000000000000" pitchFamily="34" charset="-122"/>
                <a:cs typeface="Poppins" panose="02000000000000000000" pitchFamily="2" charset="0"/>
              </a:rPr>
              <a:t>IIOs</a:t>
            </a:r>
            <a:r>
              <a:rPr lang="zh-CN" altLang="en-US" sz="1600" b="1" dirty="0">
                <a:latin typeface="Poppins" panose="02000000000000000000" pitchFamily="2" charset="0"/>
                <a:ea typeface="思源黑体 CN Normal" panose="020B0400000000000000" pitchFamily="34" charset="-122"/>
                <a:cs typeface="Poppins" panose="02000000000000000000" pitchFamily="2" charset="0"/>
              </a:rPr>
              <a:t>）模型</a:t>
            </a:r>
          </a:p>
        </p:txBody>
      </p:sp>
      <p:sp>
        <p:nvSpPr>
          <p:cNvPr id="43" name="矩形 42"/>
          <p:cNvSpPr/>
          <p:nvPr/>
        </p:nvSpPr>
        <p:spPr>
          <a:xfrm>
            <a:off x="5715000" y="2035832"/>
            <a:ext cx="3141888" cy="1861185"/>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2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传统的肠道类器官主要关注上皮细胞的分化和功能，而未将免疫系统纳入其中</a:t>
            </a:r>
            <a:endParaRPr lang="en-US" altLang="zh-CN" sz="1200" dirty="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p>
            <a:pPr>
              <a:lnSpc>
                <a:spcPct val="120000"/>
              </a:lnSpc>
              <a:buFont typeface="Arial" panose="020B0604020202020204" pitchFamily="34" charset="0"/>
              <a:buChar char="•"/>
            </a:pPr>
            <a:endParaRPr lang="en-US" altLang="zh-CN" sz="1200" dirty="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p>
            <a:pPr marL="285750" indent="-285750">
              <a:lnSpc>
                <a:spcPct val="120000"/>
              </a:lnSpc>
              <a:buFont typeface="Arial" panose="020B0604020202020204" pitchFamily="34" charset="0"/>
              <a:buChar char="•"/>
            </a:pPr>
            <a:r>
              <a:rPr lang="zh-CN" altLang="en-US" sz="12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炎症性肠病（</a:t>
            </a:r>
            <a:r>
              <a:rPr lang="en-US" altLang="zh-CN" sz="12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IBD</a:t>
            </a:r>
            <a:r>
              <a:rPr lang="zh-CN" altLang="en-US" sz="12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）和癌症等疾病中，免疫反应会影响疾病进展和治疗效果</a:t>
            </a:r>
            <a:endParaRPr lang="en-US" altLang="zh-CN" sz="1200" dirty="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p>
            <a:pPr>
              <a:lnSpc>
                <a:spcPct val="120000"/>
              </a:lnSpc>
              <a:buFont typeface="Arial" panose="020B0604020202020204" pitchFamily="34" charset="0"/>
              <a:buChar char="•"/>
            </a:pPr>
            <a:endParaRPr lang="en-US" altLang="zh-CN" sz="1200" dirty="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p>
            <a:pPr marL="285750" indent="-285750">
              <a:lnSpc>
                <a:spcPct val="120000"/>
              </a:lnSpc>
              <a:buFont typeface="Arial" panose="020B0604020202020204" pitchFamily="34" charset="0"/>
              <a:buChar char="•"/>
            </a:pPr>
            <a:r>
              <a:rPr lang="zh-CN" altLang="en-US" sz="12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文献中建立的类器官可能能更准确地表现出肠道病生理的状态</a:t>
            </a:r>
          </a:p>
        </p:txBody>
      </p:sp>
      <p:sp>
        <p:nvSpPr>
          <p:cNvPr id="35" name="TextBox 34"/>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 name="矩形 1"/>
          <p:cNvSpPr/>
          <p:nvPr/>
        </p:nvSpPr>
        <p:spPr>
          <a:xfrm>
            <a:off x="353542" y="4774943"/>
            <a:ext cx="3200400" cy="184666"/>
          </a:xfrm>
          <a:prstGeom prst="rect">
            <a:avLst/>
          </a:prstGeom>
        </p:spPr>
        <p:txBody>
          <a:bodyPr wrap="square">
            <a:spAutoFit/>
          </a:bodyPr>
          <a:lstStyle/>
          <a:p>
            <a:r>
              <a:rPr lang="en-US" altLang="en-US" sz="600" i="1" dirty="0">
                <a:latin typeface="Poppins" panose="02000000000000000000" pitchFamily="2" charset="0"/>
                <a:ea typeface="思源黑体 CN Normal" panose="020B0400000000000000" pitchFamily="34" charset="-122"/>
                <a:cs typeface="Poppins" panose="02000000000000000000" pitchFamily="2" charset="0"/>
              </a:rPr>
              <a:t>Timothy </a:t>
            </a:r>
            <a:r>
              <a:rPr lang="en-US" altLang="en-US" sz="600" i="1" dirty="0" err="1">
                <a:latin typeface="Poppins" panose="02000000000000000000" pitchFamily="2" charset="0"/>
                <a:ea typeface="思源黑体 CN Normal" panose="020B0400000000000000" pitchFamily="34" charset="-122"/>
                <a:cs typeface="Poppins" panose="02000000000000000000" pitchFamily="2" charset="0"/>
              </a:rPr>
              <a:t>Recaldin</a:t>
            </a:r>
            <a:r>
              <a:rPr lang="en-US" altLang="en-US" sz="600" i="1" dirty="0">
                <a:latin typeface="Poppins" panose="02000000000000000000" pitchFamily="2" charset="0"/>
                <a:ea typeface="思源黑体 CN Normal" panose="020B0400000000000000" pitchFamily="34" charset="-122"/>
                <a:cs typeface="Poppins" panose="02000000000000000000" pitchFamily="2" charset="0"/>
              </a:rPr>
              <a:t> et al. doi.org/10.1038/s41586-024-07791-5.</a:t>
            </a:r>
            <a:endParaRPr lang="zh-CN" altLang="en-US" sz="600" i="1" dirty="0">
              <a:latin typeface="Poppins" panose="02000000000000000000" pitchFamily="2" charset="0"/>
              <a:ea typeface="思源黑体 CN Normal" panose="020B0400000000000000" pitchFamily="34" charset="-122"/>
              <a:cs typeface="Poppins" panose="02000000000000000000" pitchFamily="2" charset="0"/>
            </a:endParaRPr>
          </a:p>
        </p:txBody>
      </p:sp>
      <p:sp>
        <p:nvSpPr>
          <p:cNvPr id="23" name="矩形 22"/>
          <p:cNvSpPr/>
          <p:nvPr/>
        </p:nvSpPr>
        <p:spPr>
          <a:xfrm>
            <a:off x="996805" y="4191226"/>
            <a:ext cx="3751966" cy="285524"/>
          </a:xfrm>
          <a:prstGeom prst="rect">
            <a:avLst/>
          </a:prstGeom>
        </p:spPr>
        <p:txBody>
          <a:bodyPr wrap="square">
            <a:noAutofit/>
          </a:bodyPr>
          <a:lstStyle/>
          <a:p>
            <a:r>
              <a:rPr lang="en-US" altLang="zh-CN" sz="1000" dirty="0">
                <a:latin typeface="Poppins" panose="02000000000000000000" pitchFamily="2" charset="0"/>
                <a:ea typeface="思源黑体 CN Normal" panose="020B0400000000000000" pitchFamily="34" charset="-122"/>
                <a:cs typeface="Poppins" panose="02000000000000000000" pitchFamily="2" charset="0"/>
                <a:sym typeface="+mn-ea"/>
              </a:rPr>
              <a:t>Schematic overview of establishment of autologous IIOs.</a:t>
            </a:r>
            <a:endParaRPr lang="zh-CN" altLang="en-US" sz="1000" dirty="0" err="1">
              <a:latin typeface="Poppins" panose="02000000000000000000" pitchFamily="2" charset="0"/>
              <a:ea typeface="思源黑体 CN Normal" panose="020B0400000000000000" pitchFamily="34" charset="-122"/>
              <a:cs typeface="Poppins" panose="02000000000000000000" pitchFamily="2" charset="0"/>
              <a:sym typeface="+mn-ea"/>
            </a:endParaRPr>
          </a:p>
        </p:txBody>
      </p:sp>
      <p:pic>
        <p:nvPicPr>
          <p:cNvPr id="2050" name="Picture 2" descr="Fig. 1"/>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1987" t="-17" r="45119" b="72340"/>
          <a:stretch>
            <a:fillRect/>
          </a:stretch>
        </p:blipFill>
        <p:spPr bwMode="auto">
          <a:xfrm>
            <a:off x="203977" y="1789415"/>
            <a:ext cx="5337623" cy="234315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63" y="26329"/>
            <a:ext cx="9024852" cy="360056"/>
            <a:chOff x="0" y="123478"/>
            <a:chExt cx="9027696" cy="360040"/>
          </a:xfrm>
        </p:grpSpPr>
        <p:grpSp>
          <p:nvGrpSpPr>
            <p:cNvPr id="3"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2"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4"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5" name="组合 28"/>
          <p:cNvGrpSpPr/>
          <p:nvPr/>
        </p:nvGrpSpPr>
        <p:grpSpPr>
          <a:xfrm>
            <a:off x="304800" y="566679"/>
            <a:ext cx="3362356" cy="500066"/>
            <a:chOff x="5643570" y="1142990"/>
            <a:chExt cx="3362356" cy="500066"/>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TextBox 30"/>
            <p:cNvSpPr txBox="1"/>
            <p:nvPr/>
          </p:nvSpPr>
          <p:spPr>
            <a:xfrm>
              <a:off x="5786446" y="1142990"/>
              <a:ext cx="3041015" cy="46037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肠道类器官-药物筛选</a:t>
              </a: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a:off x="8863050" y="14716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graphicFrame>
        <p:nvGraphicFramePr>
          <p:cNvPr id="37" name="表格 36"/>
          <p:cNvGraphicFramePr>
            <a:graphicFrameLocks noGrp="1"/>
          </p:cNvGraphicFramePr>
          <p:nvPr/>
        </p:nvGraphicFramePr>
        <p:xfrm>
          <a:off x="495300" y="1267775"/>
          <a:ext cx="8153400" cy="3259670"/>
        </p:xfrm>
        <a:graphic>
          <a:graphicData uri="http://schemas.openxmlformats.org/drawingml/2006/table">
            <a:tbl>
              <a:tblPr firstRow="1" bandRow="1">
                <a:tableStyleId>{5C22544A-7EE6-4342-B048-85BDC9FD1C3A}</a:tableStyleId>
              </a:tblPr>
              <a:tblGrid>
                <a:gridCol w="1019175"/>
                <a:gridCol w="940777"/>
                <a:gridCol w="4869392"/>
                <a:gridCol w="1324056"/>
              </a:tblGrid>
              <a:tr h="3810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b="1"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应用场景</a:t>
                      </a:r>
                      <a:endParaRPr lang="en-US" altLang="zh-CN" sz="1200" b="1"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solidFill>
                      <a:srgbClr val="005440"/>
                    </a:solidFill>
                  </a:tcPr>
                </a:tc>
                <a:tc>
                  <a:txBody>
                    <a:bodyPr/>
                    <a:lstStyle/>
                    <a:p>
                      <a:pPr algn="ctr"/>
                      <a:r>
                        <a:rPr lang="zh-CN" altLang="en-US" sz="1200" b="1"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疾病</a:t>
                      </a:r>
                    </a:p>
                  </a:txBody>
                  <a:tcPr anchor="ctr">
                    <a:solidFill>
                      <a:srgbClr val="005440"/>
                    </a:solidFill>
                  </a:tcPr>
                </a:tc>
                <a:tc>
                  <a:txBody>
                    <a:bodyPr/>
                    <a:lstStyle/>
                    <a:p>
                      <a:pPr algn="ctr"/>
                      <a:r>
                        <a:rPr lang="zh-CN" altLang="en-US" sz="1200" b="1"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研究题目</a:t>
                      </a:r>
                    </a:p>
                  </a:txBody>
                  <a:tcPr anchor="ctr">
                    <a:solidFill>
                      <a:srgbClr val="005440"/>
                    </a:solidFill>
                  </a:tcPr>
                </a:tc>
                <a:tc>
                  <a:txBody>
                    <a:bodyPr/>
                    <a:lstStyle/>
                    <a:p>
                      <a:pPr algn="ctr"/>
                      <a:r>
                        <a:rPr lang="zh-CN" altLang="en-US" sz="1200" b="1"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临床</a:t>
                      </a:r>
                      <a:r>
                        <a:rPr lang="en-US" altLang="zh-CN" sz="1200" b="1"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200" b="1"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solidFill>
                      <a:srgbClr val="005440"/>
                    </a:solidFill>
                  </a:tcPr>
                </a:tc>
              </a:tr>
              <a:tr h="553342">
                <a:tc rowSpan="4">
                  <a:txBody>
                    <a:bodyPr/>
                    <a:lstStyle/>
                    <a:p>
                      <a:pPr algn="ctr"/>
                      <a:r>
                        <a:rPr lang="zh-CN" altLang="en-US"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药物筛选</a:t>
                      </a:r>
                    </a:p>
                  </a:txBody>
                  <a:tcPr marL="95250" marR="95250" anchor="ctr">
                    <a:lnB w="12700" cap="flat" cmpd="sng" algn="ctr">
                      <a:solidFill>
                        <a:schemeClr val="tx1"/>
                      </a:solidFill>
                      <a:prstDash val="solid"/>
                      <a:round/>
                      <a:headEnd type="none" w="med" len="med"/>
                      <a:tailEnd type="none" w="med" len="med"/>
                    </a:lnB>
                    <a:solidFill>
                      <a:schemeClr val="bg1">
                        <a:lumMod val="95000"/>
                      </a:schemeClr>
                    </a:solidFill>
                  </a:tcPr>
                </a:tc>
                <a:tc rowSpan="4">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结直肠癌</a:t>
                      </a:r>
                      <a:endParaRPr lang="en-US" altLang="zh-CN"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Prospective Observation on the Accuracy of in Vitro Screening of Colorectal Cancer Chemotherapy Drugs Based on </a:t>
                      </a:r>
                      <a:r>
                        <a:rPr lang="en-US" altLang="zh-CN" sz="110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Organoids</a:t>
                      </a:r>
                      <a:r>
                        <a:rPr lang="en-US" altLang="zh-CN"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-on a-chip</a:t>
                      </a:r>
                    </a:p>
                  </a:txBody>
                  <a:tcPr marL="95250" marR="95250"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NCT04996355</a:t>
                      </a:r>
                    </a:p>
                  </a:txBody>
                  <a:tcPr marL="95250" marR="95250" anchor="ctr">
                    <a:solidFill>
                      <a:schemeClr val="bg1">
                        <a:lumMod val="95000"/>
                      </a:schemeClr>
                    </a:solidFill>
                  </a:tcPr>
                </a:tc>
              </a:tr>
              <a:tr h="709413">
                <a:tc vMerge="1">
                  <a:txBody>
                    <a:bodyPr/>
                    <a:lstStyle/>
                    <a:p>
                      <a:endParaRPr lang="zh-CN"/>
                    </a:p>
                  </a:txBody>
                  <a:tcPr/>
                </a:tc>
                <a:tc vMerge="1">
                  <a:txBody>
                    <a:bodyPr/>
                    <a:lstStyle/>
                    <a:p>
                      <a:endParaRPr lang="zh-CN"/>
                    </a:p>
                  </a:txBody>
                  <a:tcPr/>
                </a:tc>
                <a:tc>
                  <a:txBody>
                    <a:bodyPr/>
                    <a:lstStyle/>
                    <a:p>
                      <a:r>
                        <a:rPr lang="en-US" altLang="zh-CN"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The Culture of Advanced</a:t>
                      </a:r>
                      <a:r>
                        <a:rPr lang="en-US" altLang="zh-CN"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Recurrent</a:t>
                      </a:r>
                      <a:r>
                        <a:rPr lang="en-US" altLang="zh-CN"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Metastatic Colorectal Cancer </a:t>
                      </a:r>
                      <a:r>
                        <a:rPr lang="en-US" altLang="zh-CN" sz="110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Organoids</a:t>
                      </a:r>
                      <a:r>
                        <a:rPr lang="en-US" altLang="zh-CN"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and Drug Screening</a:t>
                      </a:r>
                      <a:endParaRPr lang="zh-CN" altLang="en-US"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NCT05304741</a:t>
                      </a:r>
                      <a:endParaRPr lang="zh-CN" altLang="en-US"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solidFill>
                      <a:schemeClr val="bg1"/>
                    </a:solidFill>
                  </a:tcPr>
                </a:tc>
              </a:tr>
              <a:tr h="709413">
                <a:tc vMerge="1">
                  <a:txBody>
                    <a:bodyPr/>
                    <a:lstStyle/>
                    <a:p>
                      <a:endParaRPr lang="zh-CN"/>
                    </a:p>
                  </a:txBody>
                  <a:tcPr/>
                </a:tc>
                <a:tc vMerge="1">
                  <a:txBody>
                    <a:bodyPr/>
                    <a:lstStyle/>
                    <a:p>
                      <a:endParaRPr lang="zh-CN"/>
                    </a:p>
                  </a:txBody>
                  <a:tcPr/>
                </a:tc>
                <a:tc>
                  <a:txBody>
                    <a:bodyPr/>
                    <a:lstStyle/>
                    <a:p>
                      <a:r>
                        <a:rPr lang="en-US" altLang="zh-CN"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Patient-derived </a:t>
                      </a:r>
                      <a:r>
                        <a:rPr lang="en-US" altLang="zh-CN" sz="110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Organoids</a:t>
                      </a:r>
                      <a:r>
                        <a:rPr lang="en-US" altLang="zh-CN"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of RAS</a:t>
                      </a:r>
                      <a:r>
                        <a:rPr lang="en-US" altLang="zh-CN"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RAF Wild-type Metastatic Right Colon Cancer to Test the Sensitivity and Clinical Consistency of Combined Treatment of </a:t>
                      </a:r>
                      <a:r>
                        <a:rPr lang="en-US" altLang="zh-CN" sz="110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Cetuximab</a:t>
                      </a:r>
                      <a:r>
                        <a:rPr lang="en-US" altLang="zh-CN"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solidFill>
                      <a:schemeClr val="bg1">
                        <a:lumMod val="95000"/>
                      </a:schemeClr>
                    </a:solidFill>
                  </a:tcPr>
                </a:tc>
                <a:tc>
                  <a:txBody>
                    <a:bodyPr/>
                    <a:lstStyle/>
                    <a:p>
                      <a:pPr algn="ctr"/>
                      <a:r>
                        <a:rPr lang="en-US" altLang="zh-CN"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NCT04906733</a:t>
                      </a:r>
                      <a:endParaRPr lang="zh-CN" altLang="en-US"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solidFill>
                      <a:schemeClr val="bg1">
                        <a:lumMod val="95000"/>
                      </a:schemeClr>
                    </a:solidFill>
                  </a:tcPr>
                </a:tc>
              </a:tr>
              <a:tr h="865484">
                <a:tc vMerge="1">
                  <a:txBody>
                    <a:bodyPr/>
                    <a:lstStyle/>
                    <a:p>
                      <a:endParaRPr lang="zh-CN"/>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zh-CN"/>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CN"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 Prospective Multicenter Randomized Controlled Trial of the Clinical Efficacy of </a:t>
                      </a:r>
                      <a:r>
                        <a:rPr lang="en-US" altLang="zh-CN" sz="110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Neoadjuvant</a:t>
                      </a:r>
                      <a:r>
                        <a:rPr lang="en-US" altLang="zh-CN"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Therapy Based on </a:t>
                      </a:r>
                      <a:r>
                        <a:rPr lang="en-US" altLang="zh-CN" sz="110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Organoids</a:t>
                      </a:r>
                      <a:r>
                        <a:rPr lang="en-US" altLang="zh-CN"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Drug Sensitivity Versus Empirical </a:t>
                      </a:r>
                      <a:r>
                        <a:rPr lang="en-US" altLang="zh-CN" sz="110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Neoadjuvant</a:t>
                      </a:r>
                      <a:r>
                        <a:rPr lang="en-US" altLang="zh-CN"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Therapy in the Treatment of Advanced Rectal Cancer</a:t>
                      </a:r>
                      <a:endParaRPr lang="zh-CN" altLang="en-US"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B w="12700" cmpd="sng">
                      <a:solidFill>
                        <a:schemeClr val="tx1"/>
                      </a:solidFill>
                      <a:prstDash val="solid"/>
                    </a:lnB>
                    <a:solidFill>
                      <a:schemeClr val="bg1">
                        <a:lumMod val="95000"/>
                      </a:schemeClr>
                    </a:solidFill>
                  </a:tcPr>
                </a:tc>
                <a:tc>
                  <a:txBody>
                    <a:bodyPr/>
                    <a:lstStyle/>
                    <a:p>
                      <a:pPr algn="ctr"/>
                      <a:r>
                        <a:rPr lang="en-US" altLang="zh-CN"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NCT05352165</a:t>
                      </a:r>
                      <a:endParaRPr lang="zh-CN" altLang="en-US" sz="11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B w="12700" cmpd="sng">
                      <a:solidFill>
                        <a:schemeClr val="tx1"/>
                      </a:solidFill>
                      <a:prstDash val="solid"/>
                    </a:lnB>
                    <a:solidFill>
                      <a:schemeClr val="bg1">
                        <a:lumMod val="95000"/>
                      </a:schemeClr>
                    </a:solidFill>
                  </a:tcPr>
                </a:tc>
              </a:tr>
            </a:tbl>
          </a:graphicData>
        </a:graphic>
      </p:graphicFrame>
      <p:sp>
        <p:nvSpPr>
          <p:cNvPr id="21" name="TextBox 20"/>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3" name="矩形 52"/>
          <p:cNvSpPr/>
          <p:nvPr/>
        </p:nvSpPr>
        <p:spPr>
          <a:xfrm>
            <a:off x="384206" y="4793387"/>
            <a:ext cx="3282950" cy="184666"/>
          </a:xfrm>
          <a:prstGeom prst="rect">
            <a:avLst/>
          </a:prstGeom>
        </p:spPr>
        <p:txBody>
          <a:bodyPr wrap="square">
            <a:spAutoFit/>
          </a:bodyPr>
          <a:lstStyle/>
          <a:p>
            <a:r>
              <a:rPr lang="en-US" sz="600" i="1" dirty="0" err="1">
                <a:latin typeface="Poppins" panose="02000000000000000000" pitchFamily="2" charset="0"/>
                <a:cs typeface="Poppins" panose="02000000000000000000" pitchFamily="2" charset="0"/>
              </a:rPr>
              <a:t>Qinying</a:t>
            </a:r>
            <a:r>
              <a:rPr lang="en-US" sz="600" i="1" dirty="0">
                <a:latin typeface="Poppins" panose="02000000000000000000" pitchFamily="2" charset="0"/>
                <a:cs typeface="Poppins" panose="02000000000000000000" pitchFamily="2" charset="0"/>
              </a:rPr>
              <a:t> Wang; et al. doi.org/10.1038/s41392-022-01194-6.</a:t>
            </a:r>
            <a:endParaRPr lang="zh-CN" altLang="en-US" sz="600" i="1" dirty="0">
              <a:latin typeface="Poppins" panose="02000000000000000000" pitchFamily="2" charset="0"/>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圆角矩形 28"/>
          <p:cNvSpPr/>
          <p:nvPr/>
        </p:nvSpPr>
        <p:spPr>
          <a:xfrm>
            <a:off x="2577783" y="2030583"/>
            <a:ext cx="1620000" cy="468000"/>
          </a:xfrm>
          <a:prstGeom prst="roundRect">
            <a:avLst/>
          </a:prstGeom>
          <a:ln w="19050">
            <a:solidFill>
              <a:srgbClr val="007E66"/>
            </a:solidFill>
          </a:ln>
        </p:spPr>
        <p:txBody>
          <a:bodyPr wrap="none" anchor="ctr">
            <a:spAutoFit/>
          </a:bodyPr>
          <a:lstStyle/>
          <a:p>
            <a:pPr algn="ctr"/>
            <a:r>
              <a:rPr lang="en-US" dirty="0">
                <a:latin typeface="Poppins" panose="02000000000000000000" pitchFamily="2" charset="0"/>
                <a:ea typeface="思源黑体 CN Regular" panose="020B0500000000000000" pitchFamily="34" charset="-122"/>
                <a:cs typeface="Poppins" panose="02000000000000000000" pitchFamily="2" charset="0"/>
              </a:rPr>
              <a:t>RSPO-1</a:t>
            </a:r>
            <a:endParaRPr lang="zh-CN" altLang="en-US"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0" name="圆角矩形 49"/>
          <p:cNvSpPr/>
          <p:nvPr/>
        </p:nvSpPr>
        <p:spPr>
          <a:xfrm>
            <a:off x="2501583" y="3449808"/>
            <a:ext cx="1620000" cy="468000"/>
          </a:xfrm>
          <a:prstGeom prst="roundRect">
            <a:avLst/>
          </a:prstGeom>
          <a:ln w="19050">
            <a:solidFill>
              <a:srgbClr val="007E66"/>
            </a:solidFill>
          </a:ln>
        </p:spPr>
        <p:txBody>
          <a:bodyPr wrap="square" anchor="ctr">
            <a:spAutoFit/>
          </a:bodyPr>
          <a:lstStyle/>
          <a:p>
            <a:pPr algn="ctr"/>
            <a:r>
              <a:rPr lang="en-US" dirty="0">
                <a:latin typeface="Poppins" panose="02000000000000000000" pitchFamily="2" charset="0"/>
                <a:ea typeface="思源黑体 CN Regular" panose="020B0500000000000000" pitchFamily="34" charset="-122"/>
                <a:cs typeface="Poppins" panose="02000000000000000000" pitchFamily="2" charset="0"/>
              </a:rPr>
              <a:t>EGF</a:t>
            </a:r>
            <a:endParaRPr lang="zh-CN" altLang="en-US"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1" name="圆角矩形 50"/>
          <p:cNvSpPr/>
          <p:nvPr/>
        </p:nvSpPr>
        <p:spPr>
          <a:xfrm>
            <a:off x="5016183" y="2030583"/>
            <a:ext cx="1620000" cy="468000"/>
          </a:xfrm>
          <a:prstGeom prst="roundRect">
            <a:avLst/>
          </a:prstGeom>
          <a:ln w="19050">
            <a:solidFill>
              <a:srgbClr val="007E66"/>
            </a:solidFill>
          </a:ln>
        </p:spPr>
        <p:txBody>
          <a:bodyPr wrap="none" anchor="ctr">
            <a:spAutoFit/>
          </a:bodyPr>
          <a:lstStyle/>
          <a:p>
            <a:pPr algn="ctr"/>
            <a:r>
              <a:rPr lang="en-US" altLang="zh-CN" dirty="0">
                <a:latin typeface="Poppins" panose="02000000000000000000" pitchFamily="2" charset="0"/>
                <a:ea typeface="思源黑体 CN Regular" panose="020B0500000000000000" pitchFamily="34" charset="-122"/>
                <a:cs typeface="Poppins" panose="02000000000000000000" pitchFamily="2" charset="0"/>
              </a:rPr>
              <a:t>Noggin</a:t>
            </a:r>
            <a:endParaRPr lang="zh-CN" altLang="en-US"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8" name="圆角矩形 57"/>
          <p:cNvSpPr/>
          <p:nvPr/>
        </p:nvSpPr>
        <p:spPr>
          <a:xfrm>
            <a:off x="5016183" y="3449808"/>
            <a:ext cx="1620000" cy="468000"/>
          </a:xfrm>
          <a:prstGeom prst="roundRect">
            <a:avLst/>
          </a:prstGeom>
          <a:ln w="19050">
            <a:solidFill>
              <a:srgbClr val="007E66"/>
            </a:solidFill>
          </a:ln>
        </p:spPr>
        <p:txBody>
          <a:bodyPr wrap="none" anchor="ctr">
            <a:spAutoFit/>
          </a:bodyPr>
          <a:lstStyle/>
          <a:p>
            <a:pPr algn="ctr"/>
            <a:r>
              <a:rPr lang="en-US" altLang="zh-CN" dirty="0" err="1">
                <a:latin typeface="Poppins" panose="02000000000000000000" pitchFamily="2" charset="0"/>
                <a:ea typeface="思源黑体 CN Regular" panose="020B0500000000000000" pitchFamily="34" charset="-122"/>
                <a:cs typeface="Poppins" panose="02000000000000000000" pitchFamily="2" charset="0"/>
              </a:rPr>
              <a:t>Wnt</a:t>
            </a:r>
            <a:endParaRPr lang="zh-CN" altLang="en-US" dirty="0">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3" name="组合 1"/>
          <p:cNvGrpSpPr/>
          <p:nvPr/>
        </p:nvGrpSpPr>
        <p:grpSpPr>
          <a:xfrm>
            <a:off x="1563" y="26329"/>
            <a:ext cx="9024852" cy="360056"/>
            <a:chOff x="0" y="123478"/>
            <a:chExt cx="9027696" cy="360040"/>
          </a:xfrm>
        </p:grpSpPr>
        <p:grpSp>
          <p:nvGrpSpPr>
            <p:cNvPr id="5"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grpSp>
        <p:pic>
          <p:nvPicPr>
            <p:cNvPr id="22"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6"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grpSp>
      </p:grpSp>
      <p:grpSp>
        <p:nvGrpSpPr>
          <p:cNvPr id="49" name="组合 48"/>
          <p:cNvGrpSpPr/>
          <p:nvPr/>
        </p:nvGrpSpPr>
        <p:grpSpPr>
          <a:xfrm>
            <a:off x="3644583" y="2078209"/>
            <a:ext cx="1981200" cy="1752600"/>
            <a:chOff x="152400" y="1962150"/>
            <a:chExt cx="1981200" cy="1752600"/>
          </a:xfrm>
        </p:grpSpPr>
        <p:sp>
          <p:nvSpPr>
            <p:cNvPr id="47" name="椭圆 46"/>
            <p:cNvSpPr/>
            <p:nvPr/>
          </p:nvSpPr>
          <p:spPr>
            <a:xfrm>
              <a:off x="228601" y="1962150"/>
              <a:ext cx="1752600" cy="1752600"/>
            </a:xfrm>
            <a:prstGeom prst="ellipse">
              <a:avLst/>
            </a:prstGeom>
            <a:solidFill>
              <a:srgbClr val="00A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8" name="TextBox 47"/>
            <p:cNvSpPr txBox="1"/>
            <p:nvPr/>
          </p:nvSpPr>
          <p:spPr>
            <a:xfrm>
              <a:off x="152400" y="2266950"/>
              <a:ext cx="1981200"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Poppins" panose="02000000000000000000" pitchFamily="2" charset="0"/>
                  <a:ea typeface="思源黑体 CN Regular" panose="020B0500000000000000" pitchFamily="34" charset="-122"/>
                  <a:cs typeface="Poppins" panose="02000000000000000000" pitchFamily="2" charset="0"/>
                </a:rPr>
                <a:t>肠道类器官</a:t>
              </a:r>
              <a:endParaRPr lang="en-US" altLang="zh-CN" b="1" dirty="0">
                <a:latin typeface="Poppins" panose="02000000000000000000" pitchFamily="2" charset="0"/>
                <a:ea typeface="思源黑体 CN Regular" panose="020B0500000000000000" pitchFamily="34" charset="-122"/>
                <a:cs typeface="Poppins" panose="02000000000000000000" pitchFamily="2" charset="0"/>
              </a:endParaRPr>
            </a:p>
          </p:txBody>
        </p:sp>
      </p:grpSp>
      <p:sp>
        <p:nvSpPr>
          <p:cNvPr id="37" name="矩形 36"/>
          <p:cNvSpPr/>
          <p:nvPr/>
        </p:nvSpPr>
        <p:spPr>
          <a:xfrm>
            <a:off x="444183" y="1411459"/>
            <a:ext cx="1905000" cy="646331"/>
          </a:xfrm>
          <a:prstGeom prst="rect">
            <a:avLst/>
          </a:prstGeom>
        </p:spPr>
        <p:txBody>
          <a:bodyPr wrap="square">
            <a:spAutoFit/>
          </a:bodyPr>
          <a:lstStyle/>
          <a:p>
            <a:r>
              <a:rPr lang="zh-CN" altLang="en-US" dirty="0">
                <a:latin typeface="Poppins" panose="02000000000000000000" pitchFamily="2" charset="0"/>
                <a:ea typeface="思源黑体 CN Regular" panose="020B0500000000000000" pitchFamily="34" charset="-122"/>
                <a:cs typeface="Poppins" panose="02000000000000000000" pitchFamily="2" charset="0"/>
              </a:rPr>
              <a:t>激活小肠隐窝的</a:t>
            </a:r>
            <a:r>
              <a:rPr lang="en-US" dirty="0" err="1">
                <a:latin typeface="Poppins" panose="02000000000000000000" pitchFamily="2" charset="0"/>
                <a:ea typeface="思源黑体 CN Regular" panose="020B0500000000000000" pitchFamily="34" charset="-122"/>
                <a:cs typeface="Poppins" panose="02000000000000000000" pitchFamily="2" charset="0"/>
              </a:rPr>
              <a:t>Wnt</a:t>
            </a:r>
            <a:r>
              <a:rPr lang="zh-CN" altLang="en-US" dirty="0">
                <a:latin typeface="Poppins" panose="02000000000000000000" pitchFamily="2" charset="0"/>
                <a:ea typeface="思源黑体 CN Regular" panose="020B0500000000000000" pitchFamily="34" charset="-122"/>
                <a:cs typeface="Poppins" panose="02000000000000000000" pitchFamily="2" charset="0"/>
              </a:rPr>
              <a:t>信号</a:t>
            </a:r>
          </a:p>
        </p:txBody>
      </p:sp>
      <p:sp>
        <p:nvSpPr>
          <p:cNvPr id="52" name="直角上箭头 51"/>
          <p:cNvSpPr/>
          <p:nvPr/>
        </p:nvSpPr>
        <p:spPr>
          <a:xfrm rot="16200000">
            <a:off x="2653981" y="1268587"/>
            <a:ext cx="381004" cy="1143000"/>
          </a:xfrm>
          <a:prstGeom prst="bentUpArrow">
            <a:avLst>
              <a:gd name="adj1" fmla="val 25000"/>
              <a:gd name="adj2" fmla="val 25000"/>
              <a:gd name="adj3" fmla="val 25000"/>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ea typeface="思源黑体 CN Regular" panose="020B0500000000000000" pitchFamily="34" charset="-122"/>
              <a:cs typeface="Poppins" panose="02000000000000000000" pitchFamily="2" charset="0"/>
            </a:endParaRPr>
          </a:p>
        </p:txBody>
      </p:sp>
      <p:sp>
        <p:nvSpPr>
          <p:cNvPr id="54" name="直角上箭头 53"/>
          <p:cNvSpPr/>
          <p:nvPr/>
        </p:nvSpPr>
        <p:spPr>
          <a:xfrm rot="5400000" flipV="1">
            <a:off x="2501581" y="3545061"/>
            <a:ext cx="381004" cy="1143000"/>
          </a:xfrm>
          <a:prstGeom prst="bentUpArrow">
            <a:avLst>
              <a:gd name="adj1" fmla="val 25000"/>
              <a:gd name="adj2" fmla="val 25000"/>
              <a:gd name="adj3" fmla="val 25000"/>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ea typeface="思源黑体 CN Regular" panose="020B0500000000000000" pitchFamily="34" charset="-122"/>
              <a:cs typeface="Poppins" panose="02000000000000000000" pitchFamily="2" charset="0"/>
            </a:endParaRPr>
          </a:p>
        </p:txBody>
      </p:sp>
      <p:sp>
        <p:nvSpPr>
          <p:cNvPr id="55" name="矩形 54"/>
          <p:cNvSpPr/>
          <p:nvPr/>
        </p:nvSpPr>
        <p:spPr>
          <a:xfrm>
            <a:off x="520383" y="4030834"/>
            <a:ext cx="1676400" cy="369332"/>
          </a:xfrm>
          <a:prstGeom prst="rect">
            <a:avLst/>
          </a:prstGeom>
        </p:spPr>
        <p:txBody>
          <a:bodyPr wrap="square">
            <a:spAutoFit/>
          </a:bodyPr>
          <a:lstStyle/>
          <a:p>
            <a:r>
              <a:rPr lang="zh-CN" altLang="en-US" dirty="0">
                <a:latin typeface="Poppins" panose="02000000000000000000" pitchFamily="2" charset="0"/>
                <a:ea typeface="思源黑体 CN Regular" panose="020B0500000000000000" pitchFamily="34" charset="-122"/>
                <a:cs typeface="Poppins" panose="02000000000000000000" pitchFamily="2" charset="0"/>
              </a:rPr>
              <a:t>协助小肠增殖</a:t>
            </a:r>
          </a:p>
        </p:txBody>
      </p:sp>
      <p:sp>
        <p:nvSpPr>
          <p:cNvPr id="56" name="直角上箭头 55"/>
          <p:cNvSpPr/>
          <p:nvPr/>
        </p:nvSpPr>
        <p:spPr>
          <a:xfrm rot="5400000" flipH="1">
            <a:off x="6159185" y="1268582"/>
            <a:ext cx="380996" cy="1143000"/>
          </a:xfrm>
          <a:prstGeom prst="bentUpArrow">
            <a:avLst>
              <a:gd name="adj1" fmla="val 25000"/>
              <a:gd name="adj2" fmla="val 25000"/>
              <a:gd name="adj3" fmla="val 25000"/>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ea typeface="思源黑体 CN Regular" panose="020B0500000000000000" pitchFamily="34" charset="-122"/>
              <a:cs typeface="Poppins" panose="02000000000000000000" pitchFamily="2" charset="0"/>
            </a:endParaRPr>
          </a:p>
        </p:txBody>
      </p:sp>
      <p:sp>
        <p:nvSpPr>
          <p:cNvPr id="57" name="矩形 56"/>
          <p:cNvSpPr/>
          <p:nvPr/>
        </p:nvSpPr>
        <p:spPr>
          <a:xfrm>
            <a:off x="6994490" y="1549958"/>
            <a:ext cx="1676400" cy="369332"/>
          </a:xfrm>
          <a:prstGeom prst="rect">
            <a:avLst/>
          </a:prstGeom>
        </p:spPr>
        <p:txBody>
          <a:bodyPr wrap="square">
            <a:spAutoFit/>
          </a:bodyPr>
          <a:lstStyle/>
          <a:p>
            <a:r>
              <a:rPr lang="zh-CN" altLang="en-US" dirty="0">
                <a:latin typeface="Poppins" panose="02000000000000000000" pitchFamily="2" charset="0"/>
                <a:ea typeface="思源黑体 CN Regular" panose="020B0500000000000000" pitchFamily="34" charset="-122"/>
                <a:cs typeface="Poppins" panose="02000000000000000000" pitchFamily="2" charset="0"/>
              </a:rPr>
              <a:t>隐窝数量增多</a:t>
            </a:r>
          </a:p>
        </p:txBody>
      </p:sp>
      <p:sp>
        <p:nvSpPr>
          <p:cNvPr id="59" name="直角上箭头 58"/>
          <p:cNvSpPr/>
          <p:nvPr/>
        </p:nvSpPr>
        <p:spPr>
          <a:xfrm rot="16200000" flipH="1" flipV="1">
            <a:off x="6311585" y="3545065"/>
            <a:ext cx="380996" cy="1143000"/>
          </a:xfrm>
          <a:prstGeom prst="bentUpArrow">
            <a:avLst>
              <a:gd name="adj1" fmla="val 25000"/>
              <a:gd name="adj2" fmla="val 25000"/>
              <a:gd name="adj3" fmla="val 25000"/>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ea typeface="思源黑体 CN Regular" panose="020B0500000000000000" pitchFamily="34" charset="-122"/>
              <a:cs typeface="Poppins" panose="02000000000000000000" pitchFamily="2" charset="0"/>
            </a:endParaRPr>
          </a:p>
        </p:txBody>
      </p:sp>
      <p:sp>
        <p:nvSpPr>
          <p:cNvPr id="60" name="矩形 59"/>
          <p:cNvSpPr/>
          <p:nvPr/>
        </p:nvSpPr>
        <p:spPr>
          <a:xfrm>
            <a:off x="7073583" y="4030834"/>
            <a:ext cx="1981200" cy="369332"/>
          </a:xfrm>
          <a:prstGeom prst="rect">
            <a:avLst/>
          </a:prstGeom>
        </p:spPr>
        <p:txBody>
          <a:bodyPr wrap="square">
            <a:spAutoFit/>
          </a:bodyPr>
          <a:lstStyle/>
          <a:p>
            <a:r>
              <a:rPr lang="zh-CN" altLang="en-US" dirty="0">
                <a:latin typeface="Poppins" panose="02000000000000000000" pitchFamily="2" charset="0"/>
                <a:ea typeface="思源黑体 CN Regular" panose="020B0500000000000000" pitchFamily="34" charset="-122"/>
                <a:cs typeface="Poppins" panose="02000000000000000000" pitchFamily="2" charset="0"/>
              </a:rPr>
              <a:t>维持肠道干细胞</a:t>
            </a:r>
          </a:p>
        </p:txBody>
      </p:sp>
      <p:sp>
        <p:nvSpPr>
          <p:cNvPr id="40" name="TextBox 39"/>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 name="矩形 1"/>
          <p:cNvSpPr/>
          <p:nvPr/>
        </p:nvSpPr>
        <p:spPr>
          <a:xfrm>
            <a:off x="534035" y="4867276"/>
            <a:ext cx="3047365" cy="184666"/>
          </a:xfrm>
          <a:prstGeom prst="rect">
            <a:avLst/>
          </a:prstGeom>
        </p:spPr>
        <p:txBody>
          <a:bodyPr wrap="square">
            <a:spAutoFit/>
          </a:bodyPr>
          <a:lstStyle/>
          <a:p>
            <a:r>
              <a:rPr lang="en-US" sz="600" i="1" dirty="0">
                <a:latin typeface="Poppins" panose="02000000000000000000" pitchFamily="2" charset="0"/>
                <a:ea typeface="思源黑体 CN Regular" panose="020B0500000000000000" pitchFamily="34" charset="-122"/>
                <a:cs typeface="Poppins" panose="02000000000000000000" pitchFamily="2" charset="0"/>
              </a:rPr>
              <a:t>Toshiro Sato</a:t>
            </a:r>
            <a:r>
              <a:rPr lang="en-US" sz="600" i="1" dirty="0">
                <a:latin typeface="Poppins" panose="02000000000000000000" pitchFamily="2" charset="0"/>
                <a:ea typeface="思源黑体 CN Regular" panose="020B0500000000000000" pitchFamily="34" charset="-122"/>
                <a:cs typeface="Poppins" panose="02000000000000000000" pitchFamily="2" charset="0"/>
                <a:sym typeface="+mn-ea"/>
              </a:rPr>
              <a:t>; et al. </a:t>
            </a:r>
            <a:r>
              <a:rPr lang="en-US" sz="600" i="1" dirty="0">
                <a:latin typeface="Poppins" panose="02000000000000000000" pitchFamily="2" charset="0"/>
                <a:ea typeface="思源黑体 CN Regular" panose="020B0500000000000000" pitchFamily="34" charset="-122"/>
                <a:cs typeface="Poppins" panose="02000000000000000000" pitchFamily="2" charset="0"/>
              </a:rPr>
              <a:t>doi.org/10.1053/j.gastro.2011.07.050.</a:t>
            </a:r>
            <a:endParaRPr lang="zh-CN" altLang="en-US" sz="600" i="1" dirty="0" err="1">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4" name="组合 28"/>
          <p:cNvGrpSpPr/>
          <p:nvPr/>
        </p:nvGrpSpPr>
        <p:grpSpPr>
          <a:xfrm>
            <a:off x="304800" y="566679"/>
            <a:ext cx="4551455" cy="509339"/>
            <a:chOff x="5643570" y="1142990"/>
            <a:chExt cx="4551455" cy="509339"/>
          </a:xfrm>
        </p:grpSpPr>
        <p:sp>
          <p:nvSpPr>
            <p:cNvPr id="8" name="椭圆 7"/>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9" name="TextBox 30"/>
            <p:cNvSpPr txBox="1"/>
            <p:nvPr/>
          </p:nvSpPr>
          <p:spPr>
            <a:xfrm>
              <a:off x="5786446" y="1142990"/>
              <a:ext cx="4408579" cy="46166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rPr>
                <a:t>肠道类器官培养</a:t>
              </a:r>
              <a:r>
                <a:rPr lang="en-US" altLang="zh-CN" sz="2400" b="1" dirty="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rPr>
                <a:t>-</a:t>
              </a:r>
              <a:r>
                <a:rPr lang="zh-CN" altLang="en-US" sz="2400" b="1" dirty="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rPr>
                <a:t>主要细胞因子</a:t>
              </a:r>
            </a:p>
          </p:txBody>
        </p:sp>
        <p:sp>
          <p:nvSpPr>
            <p:cNvPr id="10" name="椭圆 9"/>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1" name="椭圆 10"/>
            <p:cNvSpPr/>
            <p:nvPr/>
          </p:nvSpPr>
          <p:spPr>
            <a:xfrm>
              <a:off x="10052149" y="1509453"/>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ppt_x"/>
                                          </p:val>
                                        </p:tav>
                                        <p:tav tm="100000">
                                          <p:val>
                                            <p:strVal val="#ppt_x"/>
                                          </p:val>
                                        </p:tav>
                                      </p:tavLst>
                                    </p:anim>
                                    <p:anim calcmode="lin" valueType="num">
                                      <p:cBhvr additive="base">
                                        <p:cTn id="12" dur="5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500" fill="hold"/>
                                        <p:tgtEl>
                                          <p:spTgt spid="52"/>
                                        </p:tgtEl>
                                        <p:attrNameLst>
                                          <p:attrName>ppt_x</p:attrName>
                                        </p:attrNameLst>
                                      </p:cBhvr>
                                      <p:tavLst>
                                        <p:tav tm="0">
                                          <p:val>
                                            <p:strVal val="#ppt_x"/>
                                          </p:val>
                                        </p:tav>
                                        <p:tav tm="100000">
                                          <p:val>
                                            <p:strVal val="#ppt_x"/>
                                          </p:val>
                                        </p:tav>
                                      </p:tavLst>
                                    </p:anim>
                                    <p:anim calcmode="lin" valueType="num">
                                      <p:cBhvr additive="base">
                                        <p:cTn id="16" dur="500" fill="hold"/>
                                        <p:tgtEl>
                                          <p:spTgt spid="5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ppt_x"/>
                                          </p:val>
                                        </p:tav>
                                        <p:tav tm="100000">
                                          <p:val>
                                            <p:strVal val="#ppt_x"/>
                                          </p:val>
                                        </p:tav>
                                      </p:tavLst>
                                    </p:anim>
                                    <p:anim calcmode="lin" valueType="num">
                                      <p:cBhvr additive="base">
                                        <p:cTn id="20"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500" fill="hold"/>
                                        <p:tgtEl>
                                          <p:spTgt spid="50"/>
                                        </p:tgtEl>
                                        <p:attrNameLst>
                                          <p:attrName>ppt_x</p:attrName>
                                        </p:attrNameLst>
                                      </p:cBhvr>
                                      <p:tavLst>
                                        <p:tav tm="0">
                                          <p:val>
                                            <p:strVal val="#ppt_x"/>
                                          </p:val>
                                        </p:tav>
                                        <p:tav tm="100000">
                                          <p:val>
                                            <p:strVal val="#ppt_x"/>
                                          </p:val>
                                        </p:tav>
                                      </p:tavLst>
                                    </p:anim>
                                    <p:anim calcmode="lin" valueType="num">
                                      <p:cBhvr additive="base">
                                        <p:cTn id="26" dur="500" fill="hold"/>
                                        <p:tgtEl>
                                          <p:spTgt spid="50"/>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500" fill="hold"/>
                                        <p:tgtEl>
                                          <p:spTgt spid="54"/>
                                        </p:tgtEl>
                                        <p:attrNameLst>
                                          <p:attrName>ppt_x</p:attrName>
                                        </p:attrNameLst>
                                      </p:cBhvr>
                                      <p:tavLst>
                                        <p:tav tm="0">
                                          <p:val>
                                            <p:strVal val="#ppt_x"/>
                                          </p:val>
                                        </p:tav>
                                        <p:tav tm="100000">
                                          <p:val>
                                            <p:strVal val="#ppt_x"/>
                                          </p:val>
                                        </p:tav>
                                      </p:tavLst>
                                    </p:anim>
                                    <p:anim calcmode="lin" valueType="num">
                                      <p:cBhvr additive="base">
                                        <p:cTn id="30" dur="500" fill="hold"/>
                                        <p:tgtEl>
                                          <p:spTgt spid="5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 calcmode="lin" valueType="num">
                                      <p:cBhvr additive="base">
                                        <p:cTn id="33" dur="500" fill="hold"/>
                                        <p:tgtEl>
                                          <p:spTgt spid="55"/>
                                        </p:tgtEl>
                                        <p:attrNameLst>
                                          <p:attrName>ppt_x</p:attrName>
                                        </p:attrNameLst>
                                      </p:cBhvr>
                                      <p:tavLst>
                                        <p:tav tm="0">
                                          <p:val>
                                            <p:strVal val="#ppt_x"/>
                                          </p:val>
                                        </p:tav>
                                        <p:tav tm="100000">
                                          <p:val>
                                            <p:strVal val="#ppt_x"/>
                                          </p:val>
                                        </p:tav>
                                      </p:tavLst>
                                    </p:anim>
                                    <p:anim calcmode="lin" valueType="num">
                                      <p:cBhvr additive="base">
                                        <p:cTn id="34"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additive="base">
                                        <p:cTn id="39" dur="500" fill="hold"/>
                                        <p:tgtEl>
                                          <p:spTgt spid="51"/>
                                        </p:tgtEl>
                                        <p:attrNameLst>
                                          <p:attrName>ppt_x</p:attrName>
                                        </p:attrNameLst>
                                      </p:cBhvr>
                                      <p:tavLst>
                                        <p:tav tm="0">
                                          <p:val>
                                            <p:strVal val="#ppt_x"/>
                                          </p:val>
                                        </p:tav>
                                        <p:tav tm="100000">
                                          <p:val>
                                            <p:strVal val="#ppt_x"/>
                                          </p:val>
                                        </p:tav>
                                      </p:tavLst>
                                    </p:anim>
                                    <p:anim calcmode="lin" valueType="num">
                                      <p:cBhvr additive="base">
                                        <p:cTn id="40" dur="500" fill="hold"/>
                                        <p:tgtEl>
                                          <p:spTgt spid="5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6"/>
                                        </p:tgtEl>
                                        <p:attrNameLst>
                                          <p:attrName>style.visibility</p:attrName>
                                        </p:attrNameLst>
                                      </p:cBhvr>
                                      <p:to>
                                        <p:strVal val="visible"/>
                                      </p:to>
                                    </p:set>
                                    <p:anim calcmode="lin" valueType="num">
                                      <p:cBhvr additive="base">
                                        <p:cTn id="43" dur="500" fill="hold"/>
                                        <p:tgtEl>
                                          <p:spTgt spid="56"/>
                                        </p:tgtEl>
                                        <p:attrNameLst>
                                          <p:attrName>ppt_x</p:attrName>
                                        </p:attrNameLst>
                                      </p:cBhvr>
                                      <p:tavLst>
                                        <p:tav tm="0">
                                          <p:val>
                                            <p:strVal val="#ppt_x"/>
                                          </p:val>
                                        </p:tav>
                                        <p:tav tm="100000">
                                          <p:val>
                                            <p:strVal val="#ppt_x"/>
                                          </p:val>
                                        </p:tav>
                                      </p:tavLst>
                                    </p:anim>
                                    <p:anim calcmode="lin" valueType="num">
                                      <p:cBhvr additive="base">
                                        <p:cTn id="44" dur="500" fill="hold"/>
                                        <p:tgtEl>
                                          <p:spTgt spid="5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additive="base">
                                        <p:cTn id="47" dur="500" fill="hold"/>
                                        <p:tgtEl>
                                          <p:spTgt spid="57"/>
                                        </p:tgtEl>
                                        <p:attrNameLst>
                                          <p:attrName>ppt_x</p:attrName>
                                        </p:attrNameLst>
                                      </p:cBhvr>
                                      <p:tavLst>
                                        <p:tav tm="0">
                                          <p:val>
                                            <p:strVal val="#ppt_x"/>
                                          </p:val>
                                        </p:tav>
                                        <p:tav tm="100000">
                                          <p:val>
                                            <p:strVal val="#ppt_x"/>
                                          </p:val>
                                        </p:tav>
                                      </p:tavLst>
                                    </p:anim>
                                    <p:anim calcmode="lin" valueType="num">
                                      <p:cBhvr additive="base">
                                        <p:cTn id="48"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additive="base">
                                        <p:cTn id="53" dur="500" fill="hold"/>
                                        <p:tgtEl>
                                          <p:spTgt spid="58"/>
                                        </p:tgtEl>
                                        <p:attrNameLst>
                                          <p:attrName>ppt_x</p:attrName>
                                        </p:attrNameLst>
                                      </p:cBhvr>
                                      <p:tavLst>
                                        <p:tav tm="0">
                                          <p:val>
                                            <p:strVal val="#ppt_x"/>
                                          </p:val>
                                        </p:tav>
                                        <p:tav tm="100000">
                                          <p:val>
                                            <p:strVal val="#ppt_x"/>
                                          </p:val>
                                        </p:tav>
                                      </p:tavLst>
                                    </p:anim>
                                    <p:anim calcmode="lin" valueType="num">
                                      <p:cBhvr additive="base">
                                        <p:cTn id="54" dur="500" fill="hold"/>
                                        <p:tgtEl>
                                          <p:spTgt spid="5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59"/>
                                        </p:tgtEl>
                                        <p:attrNameLst>
                                          <p:attrName>style.visibility</p:attrName>
                                        </p:attrNameLst>
                                      </p:cBhvr>
                                      <p:to>
                                        <p:strVal val="visible"/>
                                      </p:to>
                                    </p:set>
                                    <p:anim calcmode="lin" valueType="num">
                                      <p:cBhvr additive="base">
                                        <p:cTn id="57" dur="500" fill="hold"/>
                                        <p:tgtEl>
                                          <p:spTgt spid="59"/>
                                        </p:tgtEl>
                                        <p:attrNameLst>
                                          <p:attrName>ppt_x</p:attrName>
                                        </p:attrNameLst>
                                      </p:cBhvr>
                                      <p:tavLst>
                                        <p:tav tm="0">
                                          <p:val>
                                            <p:strVal val="#ppt_x"/>
                                          </p:val>
                                        </p:tav>
                                        <p:tav tm="100000">
                                          <p:val>
                                            <p:strVal val="#ppt_x"/>
                                          </p:val>
                                        </p:tav>
                                      </p:tavLst>
                                    </p:anim>
                                    <p:anim calcmode="lin" valueType="num">
                                      <p:cBhvr additive="base">
                                        <p:cTn id="58" dur="500" fill="hold"/>
                                        <p:tgtEl>
                                          <p:spTgt spid="59"/>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60"/>
                                        </p:tgtEl>
                                        <p:attrNameLst>
                                          <p:attrName>style.visibility</p:attrName>
                                        </p:attrNameLst>
                                      </p:cBhvr>
                                      <p:to>
                                        <p:strVal val="visible"/>
                                      </p:to>
                                    </p:set>
                                    <p:anim calcmode="lin" valueType="num">
                                      <p:cBhvr additive="base">
                                        <p:cTn id="61" dur="500" fill="hold"/>
                                        <p:tgtEl>
                                          <p:spTgt spid="60"/>
                                        </p:tgtEl>
                                        <p:attrNameLst>
                                          <p:attrName>ppt_x</p:attrName>
                                        </p:attrNameLst>
                                      </p:cBhvr>
                                      <p:tavLst>
                                        <p:tav tm="0">
                                          <p:val>
                                            <p:strVal val="#ppt_x"/>
                                          </p:val>
                                        </p:tav>
                                        <p:tav tm="100000">
                                          <p:val>
                                            <p:strVal val="#ppt_x"/>
                                          </p:val>
                                        </p:tav>
                                      </p:tavLst>
                                    </p:anim>
                                    <p:anim calcmode="lin" valueType="num">
                                      <p:cBhvr additive="base">
                                        <p:cTn id="62" dur="500" fill="hold"/>
                                        <p:tgtEl>
                                          <p:spTgt spid="60"/>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
                                        </p:tgtEl>
                                        <p:attrNameLst>
                                          <p:attrName>style.visibility</p:attrName>
                                        </p:attrNameLst>
                                      </p:cBhvr>
                                      <p:to>
                                        <p:strVal val="visible"/>
                                      </p:to>
                                    </p:set>
                                    <p:anim calcmode="lin" valueType="num">
                                      <p:cBhvr additive="base">
                                        <p:cTn id="65" dur="500" fill="hold"/>
                                        <p:tgtEl>
                                          <p:spTgt spid="2"/>
                                        </p:tgtEl>
                                        <p:attrNameLst>
                                          <p:attrName>ppt_x</p:attrName>
                                        </p:attrNameLst>
                                      </p:cBhvr>
                                      <p:tavLst>
                                        <p:tav tm="0">
                                          <p:val>
                                            <p:strVal val="#ppt_x"/>
                                          </p:val>
                                        </p:tav>
                                        <p:tav tm="100000">
                                          <p:val>
                                            <p:strVal val="#ppt_x"/>
                                          </p:val>
                                        </p:tav>
                                      </p:tavLst>
                                    </p:anim>
                                    <p:anim calcmode="lin" valueType="num">
                                      <p:cBhvr additive="base">
                                        <p:cTn id="6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0" grpId="0" animBg="1"/>
      <p:bldP spid="51" grpId="0" animBg="1"/>
      <p:bldP spid="58" grpId="0" animBg="1"/>
      <p:bldP spid="37" grpId="0"/>
      <p:bldP spid="52" grpId="0" animBg="1"/>
      <p:bldP spid="54" grpId="0" animBg="1"/>
      <p:bldP spid="55" grpId="0"/>
      <p:bldP spid="56" grpId="0" animBg="1"/>
      <p:bldP spid="57" grpId="0"/>
      <p:bldP spid="59" grpId="0" animBg="1"/>
      <p:bldP spid="60"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83265" y="4705350"/>
            <a:ext cx="2590800" cy="246219"/>
          </a:xfrm>
          <a:prstGeom prst="rect">
            <a:avLst/>
          </a:prstGeom>
          <a:noFill/>
        </p:spPr>
        <p:txBody>
          <a:bodyPr wrap="square" lIns="91438" tIns="45719" rIns="91438" bIns="45719">
            <a:spAutoFit/>
          </a:bodyPr>
          <a:lstStyle/>
          <a:p>
            <a:pPr marL="228600" indent="-228600" algn="ctr" fontAlgn="base">
              <a:spcBef>
                <a:spcPct val="0"/>
              </a:spcBef>
              <a:spcAft>
                <a:spcPct val="0"/>
              </a:spcAft>
            </a:pPr>
            <a:r>
              <a:rPr lang="en-US" sz="1000" dirty="0">
                <a:latin typeface="Poppins" panose="02000000000000000000" pitchFamily="2" charset="0"/>
                <a:cs typeface="Poppins" panose="02000000000000000000" pitchFamily="2" charset="0"/>
              </a:rPr>
              <a:t>Figure. Human-derived </a:t>
            </a:r>
            <a:r>
              <a:rPr lang="en-US" sz="1000" dirty="0" err="1">
                <a:latin typeface="Poppins" panose="02000000000000000000" pitchFamily="2" charset="0"/>
                <a:cs typeface="Poppins" panose="02000000000000000000" pitchFamily="2" charset="0"/>
              </a:rPr>
              <a:t>organoids</a:t>
            </a:r>
            <a:endParaRPr lang="en-US" sz="1000" dirty="0">
              <a:latin typeface="Poppins" panose="02000000000000000000" pitchFamily="2" charset="0"/>
              <a:cs typeface="Poppins" panose="02000000000000000000" pitchFamily="2" charset="0"/>
            </a:endParaRPr>
          </a:p>
        </p:txBody>
      </p:sp>
      <p:grpSp>
        <p:nvGrpSpPr>
          <p:cNvPr id="2" name="组合 1"/>
          <p:cNvGrpSpPr/>
          <p:nvPr/>
        </p:nvGrpSpPr>
        <p:grpSpPr>
          <a:xfrm>
            <a:off x="1563" y="26329"/>
            <a:ext cx="9024852" cy="360056"/>
            <a:chOff x="0" y="123478"/>
            <a:chExt cx="9027696" cy="360040"/>
          </a:xfrm>
        </p:grpSpPr>
        <p:grpSp>
          <p:nvGrpSpPr>
            <p:cNvPr id="3"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2"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4"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6" name="椭圆 25"/>
              <p:cNvSpPr/>
              <p:nvPr/>
            </p:nvSpPr>
            <p:spPr>
              <a:xfrm rot="10800000">
                <a:off x="8676456" y="123478"/>
                <a:ext cx="360040" cy="360040"/>
              </a:xfrm>
              <a:prstGeom prst="ellipse">
                <a:avLst/>
              </a:prstGeom>
              <a:solidFill>
                <a:srgbClr val="00D2A0">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5" name="组合 28"/>
          <p:cNvGrpSpPr/>
          <p:nvPr/>
        </p:nvGrpSpPr>
        <p:grpSpPr>
          <a:xfrm>
            <a:off x="304800" y="486260"/>
            <a:ext cx="3971956" cy="500066"/>
            <a:chOff x="5643570" y="1142990"/>
            <a:chExt cx="3971956" cy="500066"/>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TextBox 30"/>
            <p:cNvSpPr txBox="1"/>
            <p:nvPr/>
          </p:nvSpPr>
          <p:spPr>
            <a:xfrm>
              <a:off x="5786446" y="1142990"/>
              <a:ext cx="3776996" cy="46166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类器官研究</a:t>
              </a:r>
              <a:r>
                <a:rPr lang="en-US" altLang="zh-CN" sz="2400" b="1" dirty="0">
                  <a:solidFill>
                    <a:srgbClr val="007E66"/>
                  </a:solidFill>
                  <a:latin typeface="思源黑体 CN Medium" panose="020B0600000000000000" pitchFamily="34" charset="-122"/>
                  <a:ea typeface="思源黑体 CN Medium" panose="020B0600000000000000" pitchFamily="34" charset="-122"/>
                </a:rPr>
                <a:t>-</a:t>
              </a:r>
              <a:r>
                <a:rPr lang="zh-CN" altLang="en-US" sz="2400" b="1" dirty="0">
                  <a:solidFill>
                    <a:srgbClr val="007E66"/>
                  </a:solidFill>
                  <a:latin typeface="思源黑体 CN Medium" panose="020B0600000000000000" pitchFamily="34" charset="-122"/>
                  <a:ea typeface="思源黑体 CN Medium" panose="020B0600000000000000" pitchFamily="34" charset="-122"/>
                </a:rPr>
                <a:t>相关细胞因子</a:t>
              </a: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a:off x="9472650" y="14716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graphicFrame>
        <p:nvGraphicFramePr>
          <p:cNvPr id="29" name="表格 28"/>
          <p:cNvGraphicFramePr>
            <a:graphicFrameLocks noGrp="1"/>
          </p:cNvGraphicFramePr>
          <p:nvPr/>
        </p:nvGraphicFramePr>
        <p:xfrm>
          <a:off x="2922496" y="1199299"/>
          <a:ext cx="6156642" cy="3413760"/>
        </p:xfrm>
        <a:graphic>
          <a:graphicData uri="http://schemas.openxmlformats.org/drawingml/2006/table">
            <a:tbl>
              <a:tblPr firstRow="1" bandRow="1">
                <a:tableStyleId>{5C22544A-7EE6-4342-B048-85BDC9FD1C3A}</a:tableStyleId>
              </a:tblPr>
              <a:tblGrid>
                <a:gridCol w="550361"/>
                <a:gridCol w="619683"/>
                <a:gridCol w="610841"/>
                <a:gridCol w="762188"/>
                <a:gridCol w="929519"/>
                <a:gridCol w="594043"/>
                <a:gridCol w="841566"/>
                <a:gridCol w="685823"/>
                <a:gridCol w="562618"/>
              </a:tblGrid>
              <a:tr h="202355">
                <a:tc>
                  <a:txBody>
                    <a:bodyPr/>
                    <a:lstStyle/>
                    <a:p>
                      <a:pPr algn="ctr"/>
                      <a:r>
                        <a:rPr lang="en-US" altLang="zh-CN" sz="1000" b="1" kern="1200" dirty="0">
                          <a:solidFill>
                            <a:schemeClr val="bg1"/>
                          </a:solidFill>
                          <a:latin typeface="Poppins" panose="02000000000000000000" pitchFamily="2" charset="0"/>
                          <a:ea typeface="+mn-ea"/>
                          <a:cs typeface="Poppins" panose="02000000000000000000" pitchFamily="2" charset="0"/>
                        </a:rPr>
                        <a:t>Brain</a:t>
                      </a:r>
                      <a:endParaRPr lang="zh-CN" altLang="en-US" sz="1000" b="1" kern="1200" dirty="0">
                        <a:solidFill>
                          <a:schemeClr val="bg1"/>
                        </a:solidFill>
                        <a:latin typeface="Poppins" panose="02000000000000000000" pitchFamily="2" charset="0"/>
                        <a:ea typeface="+mn-ea"/>
                        <a:cs typeface="Poppins" panose="02000000000000000000" pitchFamily="2" charset="0"/>
                      </a:endParaRPr>
                    </a:p>
                  </a:txBody>
                  <a:tcPr anchor="ctr">
                    <a:solidFill>
                      <a:srgbClr val="005440"/>
                    </a:solidFill>
                  </a:tcPr>
                </a:tc>
                <a:tc>
                  <a:txBody>
                    <a:bodyPr/>
                    <a:lstStyle/>
                    <a:p>
                      <a:pPr algn="ctr"/>
                      <a:r>
                        <a:rPr lang="en-US" altLang="zh-CN" sz="1000" b="1" kern="1200" dirty="0">
                          <a:solidFill>
                            <a:schemeClr val="bg1"/>
                          </a:solidFill>
                          <a:latin typeface="Poppins" panose="02000000000000000000" pitchFamily="2" charset="0"/>
                          <a:ea typeface="+mn-ea"/>
                          <a:cs typeface="Poppins" panose="02000000000000000000" pitchFamily="2" charset="0"/>
                        </a:rPr>
                        <a:t>Breast</a:t>
                      </a:r>
                      <a:endParaRPr lang="zh-CN" altLang="en-US" sz="1000" b="1" kern="1200" dirty="0">
                        <a:solidFill>
                          <a:schemeClr val="bg1"/>
                        </a:solidFill>
                        <a:latin typeface="Poppins" panose="02000000000000000000" pitchFamily="2" charset="0"/>
                        <a:ea typeface="+mn-ea"/>
                        <a:cs typeface="Poppins" panose="02000000000000000000" pitchFamily="2" charset="0"/>
                      </a:endParaRPr>
                    </a:p>
                  </a:txBody>
                  <a:tcPr anchor="ctr">
                    <a:solidFill>
                      <a:srgbClr val="005440"/>
                    </a:solidFill>
                  </a:tcPr>
                </a:tc>
                <a:tc>
                  <a:txBody>
                    <a:bodyPr/>
                    <a:lstStyle/>
                    <a:p>
                      <a:pPr algn="ctr"/>
                      <a:r>
                        <a:rPr lang="en-US" altLang="zh-CN" sz="1000" b="1" kern="1200" dirty="0">
                          <a:solidFill>
                            <a:schemeClr val="bg1"/>
                          </a:solidFill>
                          <a:latin typeface="Poppins" panose="02000000000000000000" pitchFamily="2" charset="0"/>
                          <a:ea typeface="+mn-ea"/>
                          <a:cs typeface="Poppins" panose="02000000000000000000" pitchFamily="2" charset="0"/>
                        </a:rPr>
                        <a:t>Lung</a:t>
                      </a:r>
                      <a:endParaRPr lang="zh-CN" altLang="en-US" sz="1000" b="1" kern="1200" dirty="0">
                        <a:solidFill>
                          <a:schemeClr val="bg1"/>
                        </a:solidFill>
                        <a:latin typeface="Poppins" panose="02000000000000000000" pitchFamily="2" charset="0"/>
                        <a:ea typeface="+mn-ea"/>
                        <a:cs typeface="Poppins" panose="02000000000000000000" pitchFamily="2" charset="0"/>
                      </a:endParaRPr>
                    </a:p>
                  </a:txBody>
                  <a:tcPr anchor="ctr">
                    <a:solidFill>
                      <a:srgbClr val="005440"/>
                    </a:solidFill>
                  </a:tcPr>
                </a:tc>
                <a:tc>
                  <a:txBody>
                    <a:bodyPr/>
                    <a:lstStyle/>
                    <a:p>
                      <a:pPr algn="ctr"/>
                      <a:r>
                        <a:rPr lang="en-US" altLang="zh-CN" sz="1000" b="1" kern="1200" dirty="0">
                          <a:solidFill>
                            <a:schemeClr val="bg1"/>
                          </a:solidFill>
                          <a:latin typeface="Poppins" panose="02000000000000000000" pitchFamily="2" charset="0"/>
                          <a:ea typeface="+mn-ea"/>
                          <a:cs typeface="Poppins" panose="02000000000000000000" pitchFamily="2" charset="0"/>
                        </a:rPr>
                        <a:t>Prostate</a:t>
                      </a:r>
                      <a:endParaRPr lang="zh-CN" altLang="en-US" sz="1000" b="1" kern="1200" dirty="0">
                        <a:solidFill>
                          <a:schemeClr val="bg1"/>
                        </a:solidFill>
                        <a:latin typeface="Poppins" panose="02000000000000000000" pitchFamily="2" charset="0"/>
                        <a:ea typeface="+mn-ea"/>
                        <a:cs typeface="Poppins" panose="02000000000000000000" pitchFamily="2" charset="0"/>
                      </a:endParaRPr>
                    </a:p>
                  </a:txBody>
                  <a:tcPr anchor="ctr">
                    <a:solidFill>
                      <a:srgbClr val="005440"/>
                    </a:solidFill>
                  </a:tcPr>
                </a:tc>
                <a:tc>
                  <a:txBody>
                    <a:bodyPr/>
                    <a:lstStyle/>
                    <a:p>
                      <a:pPr algn="ctr"/>
                      <a:r>
                        <a:rPr lang="en-US" altLang="zh-CN" sz="1000" b="1" kern="1200" dirty="0">
                          <a:solidFill>
                            <a:schemeClr val="bg1"/>
                          </a:solidFill>
                          <a:latin typeface="Poppins" panose="02000000000000000000" pitchFamily="2" charset="0"/>
                          <a:ea typeface="+mn-ea"/>
                          <a:cs typeface="Poppins" panose="02000000000000000000" pitchFamily="2" charset="0"/>
                        </a:rPr>
                        <a:t>Pancreatic</a:t>
                      </a:r>
                      <a:endParaRPr lang="zh-CN" altLang="en-US" sz="1000" b="1" kern="1200" dirty="0">
                        <a:solidFill>
                          <a:schemeClr val="bg1"/>
                        </a:solidFill>
                        <a:latin typeface="Poppins" panose="02000000000000000000" pitchFamily="2" charset="0"/>
                        <a:ea typeface="+mn-ea"/>
                        <a:cs typeface="Poppins" panose="02000000000000000000" pitchFamily="2" charset="0"/>
                      </a:endParaRPr>
                    </a:p>
                  </a:txBody>
                  <a:tcPr anchor="ctr">
                    <a:solidFill>
                      <a:srgbClr val="005440"/>
                    </a:solidFill>
                  </a:tcPr>
                </a:tc>
                <a:tc>
                  <a:txBody>
                    <a:bodyPr/>
                    <a:lstStyle/>
                    <a:p>
                      <a:pPr algn="ctr"/>
                      <a:r>
                        <a:rPr lang="en-US" altLang="zh-CN" sz="1000" b="1" kern="1200" dirty="0">
                          <a:solidFill>
                            <a:schemeClr val="bg1"/>
                          </a:solidFill>
                          <a:latin typeface="Poppins" panose="02000000000000000000" pitchFamily="2" charset="0"/>
                          <a:ea typeface="+mn-ea"/>
                          <a:cs typeface="Poppins" panose="02000000000000000000" pitchFamily="2" charset="0"/>
                        </a:rPr>
                        <a:t>Heart</a:t>
                      </a:r>
                      <a:endParaRPr lang="zh-CN" altLang="en-US" sz="1000" b="1" kern="1200" dirty="0">
                        <a:solidFill>
                          <a:schemeClr val="bg1"/>
                        </a:solidFill>
                        <a:latin typeface="Poppins" panose="02000000000000000000" pitchFamily="2" charset="0"/>
                        <a:ea typeface="+mn-ea"/>
                        <a:cs typeface="Poppins" panose="02000000000000000000" pitchFamily="2" charset="0"/>
                      </a:endParaRPr>
                    </a:p>
                  </a:txBody>
                  <a:tcPr anchor="ctr">
                    <a:solidFill>
                      <a:srgbClr val="005440"/>
                    </a:solidFill>
                  </a:tcPr>
                </a:tc>
                <a:tc>
                  <a:txBody>
                    <a:bodyPr/>
                    <a:lstStyle/>
                    <a:p>
                      <a:pPr algn="ctr"/>
                      <a:r>
                        <a:rPr lang="en-US" altLang="zh-CN" sz="1000" b="1" kern="1200" dirty="0">
                          <a:solidFill>
                            <a:schemeClr val="bg1"/>
                          </a:solidFill>
                          <a:latin typeface="Poppins" panose="02000000000000000000" pitchFamily="2" charset="0"/>
                          <a:ea typeface="+mn-ea"/>
                          <a:cs typeface="Poppins" panose="02000000000000000000" pitchFamily="2" charset="0"/>
                        </a:rPr>
                        <a:t>Intestinal</a:t>
                      </a:r>
                      <a:endParaRPr lang="zh-CN" altLang="en-US" sz="1000" b="1" kern="1200" dirty="0">
                        <a:solidFill>
                          <a:schemeClr val="bg1"/>
                        </a:solidFill>
                        <a:latin typeface="Poppins" panose="02000000000000000000" pitchFamily="2" charset="0"/>
                        <a:ea typeface="+mn-ea"/>
                        <a:cs typeface="Poppins" panose="02000000000000000000" pitchFamily="2" charset="0"/>
                      </a:endParaRPr>
                    </a:p>
                  </a:txBody>
                  <a:tcPr anchor="ctr">
                    <a:solidFill>
                      <a:srgbClr val="005440"/>
                    </a:solidFill>
                  </a:tcPr>
                </a:tc>
                <a:tc>
                  <a:txBody>
                    <a:bodyPr/>
                    <a:lstStyle/>
                    <a:p>
                      <a:pPr algn="ctr"/>
                      <a:r>
                        <a:rPr lang="en-US" altLang="zh-CN" sz="1000" b="1" kern="1200" dirty="0">
                          <a:solidFill>
                            <a:schemeClr val="bg1"/>
                          </a:solidFill>
                          <a:latin typeface="Poppins" panose="02000000000000000000" pitchFamily="2" charset="0"/>
                          <a:ea typeface="+mn-ea"/>
                          <a:cs typeface="Poppins" panose="02000000000000000000" pitchFamily="2" charset="0"/>
                        </a:rPr>
                        <a:t>Gastric</a:t>
                      </a:r>
                      <a:endParaRPr lang="zh-CN" altLang="en-US" sz="1000" b="1" kern="1200" dirty="0">
                        <a:solidFill>
                          <a:schemeClr val="bg1"/>
                        </a:solidFill>
                        <a:latin typeface="Poppins" panose="02000000000000000000" pitchFamily="2" charset="0"/>
                        <a:ea typeface="+mn-ea"/>
                        <a:cs typeface="Poppins" panose="02000000000000000000" pitchFamily="2" charset="0"/>
                      </a:endParaRPr>
                    </a:p>
                  </a:txBody>
                  <a:tcPr anchor="ctr">
                    <a:solidFill>
                      <a:srgbClr val="005440"/>
                    </a:solidFill>
                  </a:tcPr>
                </a:tc>
                <a:tc>
                  <a:txBody>
                    <a:bodyPr/>
                    <a:lstStyle/>
                    <a:p>
                      <a:pPr algn="ctr"/>
                      <a:r>
                        <a:rPr lang="en-US" altLang="zh-CN" sz="1000" b="1" kern="1200" dirty="0">
                          <a:solidFill>
                            <a:schemeClr val="bg1"/>
                          </a:solidFill>
                          <a:latin typeface="Poppins" panose="02000000000000000000" pitchFamily="2" charset="0"/>
                          <a:ea typeface="+mn-ea"/>
                          <a:cs typeface="Poppins" panose="02000000000000000000" pitchFamily="2" charset="0"/>
                        </a:rPr>
                        <a:t>Liver</a:t>
                      </a:r>
                      <a:endParaRPr lang="zh-CN" altLang="en-US" sz="1000" b="1" kern="1200" dirty="0">
                        <a:solidFill>
                          <a:schemeClr val="bg1"/>
                        </a:solidFill>
                        <a:latin typeface="Poppins" panose="02000000000000000000" pitchFamily="2" charset="0"/>
                        <a:ea typeface="+mn-ea"/>
                        <a:cs typeface="Poppins" panose="02000000000000000000" pitchFamily="2" charset="0"/>
                      </a:endParaRPr>
                    </a:p>
                  </a:txBody>
                  <a:tcPr anchor="ctr">
                    <a:solidFill>
                      <a:srgbClr val="005440"/>
                    </a:solidFill>
                  </a:tcPr>
                </a:tc>
              </a:tr>
              <a:tr h="202355">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EGF</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000" kern="1200" dirty="0">
                        <a:solidFill>
                          <a:schemeClr val="tx1"/>
                        </a:solidFill>
                        <a:latin typeface="Poppins" panose="02000000000000000000" pitchFamily="2" charset="0"/>
                        <a:ea typeface="+mn-ea"/>
                        <a:cs typeface="Poppins" panose="02000000000000000000" pitchFamily="2" charset="0"/>
                      </a:endParaRPr>
                    </a:p>
                  </a:txBody>
                  <a:tcPr marL="95250" marR="95250" anchor="ctr">
                    <a:solidFill>
                      <a:schemeClr val="bg1">
                        <a:lumMod val="95000"/>
                      </a:schemeClr>
                    </a:solidFill>
                  </a:tcPr>
                </a:tc>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EGF</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marL="95250" marR="95250" anchor="ctr">
                    <a:solidFill>
                      <a:schemeClr val="bg1">
                        <a:lumMod val="95000"/>
                      </a:schemeClr>
                    </a:solidFill>
                  </a:tcPr>
                </a:tc>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EGF</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marL="95250" marR="95250"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000" kern="1200" dirty="0">
                        <a:solidFill>
                          <a:schemeClr val="tx1"/>
                        </a:solidFill>
                        <a:latin typeface="Poppins" panose="02000000000000000000" pitchFamily="2" charset="0"/>
                        <a:ea typeface="+mn-ea"/>
                        <a:cs typeface="Poppins" panose="02000000000000000000" pitchFamily="2" charset="0"/>
                      </a:endParaRPr>
                    </a:p>
                  </a:txBody>
                  <a:tcPr marL="95250" marR="95250" anchor="ctr">
                    <a:solidFill>
                      <a:schemeClr val="bg1">
                        <a:lumMod val="95000"/>
                      </a:schemeClr>
                    </a:solidFill>
                  </a:tcPr>
                </a:tc>
                <a:tc>
                  <a:txBody>
                    <a:bodyPr/>
                    <a:lstStyle/>
                    <a:p>
                      <a:pPr algn="ctr"/>
                      <a:r>
                        <a:rPr lang="en-US" altLang="zh-CN" sz="1000" kern="1200">
                          <a:solidFill>
                            <a:schemeClr val="tx1"/>
                          </a:solidFill>
                          <a:latin typeface="Poppins" panose="02000000000000000000" pitchFamily="2" charset="0"/>
                          <a:ea typeface="+mn-ea"/>
                          <a:cs typeface="Poppins" panose="02000000000000000000" pitchFamily="2" charset="0"/>
                        </a:rPr>
                        <a:t>EGF</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marL="95250" marR="95250" anchor="ctr">
                    <a:solidFill>
                      <a:schemeClr val="bg1">
                        <a:lumMod val="95000"/>
                      </a:schemeClr>
                    </a:solidFill>
                  </a:tcPr>
                </a:tc>
                <a:tc>
                  <a:txBody>
                    <a:bodyPr/>
                    <a:lstStyle/>
                    <a:p>
                      <a:pPr algn="ctr"/>
                      <a:r>
                        <a:rPr lang="en-US" altLang="zh-CN" sz="1000" kern="1200">
                          <a:solidFill>
                            <a:schemeClr val="tx1"/>
                          </a:solidFill>
                          <a:latin typeface="Poppins" panose="02000000000000000000" pitchFamily="2" charset="0"/>
                          <a:ea typeface="+mn-ea"/>
                          <a:cs typeface="Poppins" panose="02000000000000000000" pitchFamily="2" charset="0"/>
                        </a:rPr>
                        <a:t>EGF</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marL="95250" marR="95250" anchor="ctr">
                    <a:solidFill>
                      <a:schemeClr val="bg1">
                        <a:lumMod val="95000"/>
                      </a:schemeClr>
                    </a:solidFill>
                  </a:tcPr>
                </a:tc>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EGF</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marL="95250" marR="95250" anchor="ctr">
                    <a:solidFill>
                      <a:schemeClr val="bg1">
                        <a:lumMod val="95000"/>
                      </a:schemeClr>
                    </a:solidFill>
                  </a:tcPr>
                </a:tc>
              </a:tr>
              <a:tr h="202355">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FGF2</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a:solidFill>
                            <a:schemeClr val="tx1"/>
                          </a:solidFill>
                          <a:latin typeface="Poppins" panose="02000000000000000000" pitchFamily="2" charset="0"/>
                          <a:ea typeface="+mn-ea"/>
                          <a:cs typeface="Poppins" panose="02000000000000000000" pitchFamily="2" charset="0"/>
                        </a:rPr>
                        <a:t>FGF2</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a:solidFill>
                            <a:schemeClr val="tx1"/>
                          </a:solidFill>
                          <a:latin typeface="Poppins" panose="02000000000000000000" pitchFamily="2" charset="0"/>
                          <a:ea typeface="+mn-ea"/>
                          <a:cs typeface="Poppins" panose="02000000000000000000" pitchFamily="2" charset="0"/>
                        </a:rPr>
                        <a:t>FGF2</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a:solidFill>
                            <a:schemeClr val="tx1"/>
                          </a:solidFill>
                          <a:latin typeface="Poppins" panose="02000000000000000000" pitchFamily="2" charset="0"/>
                          <a:ea typeface="+mn-ea"/>
                          <a:cs typeface="Poppins" panose="02000000000000000000" pitchFamily="2" charset="0"/>
                        </a:rPr>
                        <a:t>FGF2</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FGF2</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FGF2</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FGF2</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r>
              <a:tr h="202355">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FGF7</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r>
              <a:tr h="202355">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TGFB1</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r>
              <a:tr h="202355">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FGF10</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FGF10</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FGF10</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FGF10</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FGF10</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FGF10</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FGF10</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r>
              <a:tr h="243840">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NOG</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NOG</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NOG</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NOG</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NOG</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NOG</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NOG</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NOG</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r>
              <a:tr h="202355">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INHBA</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INHBA</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INHBA</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INHBA</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r>
              <a:tr h="202355">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HGF</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r>
              <a:tr h="202355">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RSPO1</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a:solidFill>
                            <a:schemeClr val="tx1"/>
                          </a:solidFill>
                          <a:latin typeface="Poppins" panose="02000000000000000000" pitchFamily="2" charset="0"/>
                          <a:ea typeface="+mn-ea"/>
                          <a:cs typeface="Poppins" panose="02000000000000000000" pitchFamily="2" charset="0"/>
                        </a:rPr>
                        <a:t>RSPO1</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a:solidFill>
                            <a:schemeClr val="tx1"/>
                          </a:solidFill>
                          <a:latin typeface="Poppins" panose="02000000000000000000" pitchFamily="2" charset="0"/>
                          <a:ea typeface="+mn-ea"/>
                          <a:cs typeface="Poppins" panose="02000000000000000000" pitchFamily="2" charset="0"/>
                        </a:rPr>
                        <a:t>RSPO1</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a:solidFill>
                            <a:schemeClr val="tx1"/>
                          </a:solidFill>
                          <a:latin typeface="Poppins" panose="02000000000000000000" pitchFamily="2" charset="0"/>
                          <a:ea typeface="+mn-ea"/>
                          <a:cs typeface="Poppins" panose="02000000000000000000" pitchFamily="2" charset="0"/>
                        </a:rPr>
                        <a:t>RSPO1</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RSPO1</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RSPO1</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RSPO1</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r>
              <a:tr h="202355">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OSM</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r>
              <a:tr h="202355">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DKK1</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DKK1</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r>
              <a:tr h="202355">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GDNF</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r>
              <a:tr h="202355">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LIF</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r>
            </a:tbl>
          </a:graphicData>
        </a:graphic>
      </p:graphicFrame>
      <p:sp>
        <p:nvSpPr>
          <p:cNvPr id="34" name="TextBox 33"/>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6" name="组合 49"/>
          <p:cNvGrpSpPr/>
          <p:nvPr/>
        </p:nvGrpSpPr>
        <p:grpSpPr>
          <a:xfrm>
            <a:off x="89233" y="1149402"/>
            <a:ext cx="2780257" cy="3513553"/>
            <a:chOff x="267743" y="1191797"/>
            <a:chExt cx="3281853" cy="3911948"/>
          </a:xfrm>
        </p:grpSpPr>
        <p:pic>
          <p:nvPicPr>
            <p:cNvPr id="35" name="图片 34" descr="P8-4.jpg"/>
            <p:cNvPicPr>
              <a:picLocks noChangeAspect="1"/>
            </p:cNvPicPr>
            <p:nvPr/>
          </p:nvPicPr>
          <p:blipFill>
            <a:blip r:embed="rId4" cstate="print"/>
            <a:stretch>
              <a:fillRect/>
            </a:stretch>
          </p:blipFill>
          <p:spPr>
            <a:xfrm>
              <a:off x="272996" y="1191797"/>
              <a:ext cx="3276600" cy="3911948"/>
            </a:xfrm>
            <a:prstGeom prst="rect">
              <a:avLst/>
            </a:prstGeom>
          </p:spPr>
        </p:pic>
        <p:grpSp>
          <p:nvGrpSpPr>
            <p:cNvPr id="7" name="组合 52"/>
            <p:cNvGrpSpPr/>
            <p:nvPr/>
          </p:nvGrpSpPr>
          <p:grpSpPr>
            <a:xfrm>
              <a:off x="267743" y="1195509"/>
              <a:ext cx="3274955" cy="3906889"/>
              <a:chOff x="267743" y="1195509"/>
              <a:chExt cx="3274955" cy="3906889"/>
            </a:xfrm>
          </p:grpSpPr>
          <p:sp>
            <p:nvSpPr>
              <p:cNvPr id="47" name="矩形 46"/>
              <p:cNvSpPr/>
              <p:nvPr/>
            </p:nvSpPr>
            <p:spPr>
              <a:xfrm>
                <a:off x="2498698" y="3987746"/>
                <a:ext cx="1044000" cy="180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a:solidFill>
                      <a:srgbClr val="007E66"/>
                    </a:solidFill>
                    <a:latin typeface="Poppins" panose="02000000000000000000" pitchFamily="2" charset="0"/>
                    <a:cs typeface="Poppins" panose="02000000000000000000" pitchFamily="2" charset="0"/>
                  </a:rPr>
                  <a:t>OVARY</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36" name="矩形 35"/>
              <p:cNvSpPr/>
              <p:nvPr/>
            </p:nvSpPr>
            <p:spPr>
              <a:xfrm>
                <a:off x="268355" y="1195509"/>
                <a:ext cx="1044000" cy="1080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a:solidFill>
                      <a:srgbClr val="007E66"/>
                    </a:solidFill>
                    <a:latin typeface="Poppins" panose="02000000000000000000" pitchFamily="2" charset="0"/>
                    <a:cs typeface="Poppins" panose="02000000000000000000" pitchFamily="2" charset="0"/>
                  </a:rPr>
                  <a:t>BRAIN</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37" name="矩形 36"/>
              <p:cNvSpPr/>
              <p:nvPr/>
            </p:nvSpPr>
            <p:spPr>
              <a:xfrm>
                <a:off x="267743" y="2311346"/>
                <a:ext cx="1044000" cy="468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a:solidFill>
                      <a:srgbClr val="007E66"/>
                    </a:solidFill>
                    <a:latin typeface="Poppins" panose="02000000000000000000" pitchFamily="2" charset="0"/>
                    <a:cs typeface="Poppins" panose="02000000000000000000" pitchFamily="2" charset="0"/>
                  </a:rPr>
                  <a:t>BREAST</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38" name="矩形 37"/>
              <p:cNvSpPr/>
              <p:nvPr/>
            </p:nvSpPr>
            <p:spPr>
              <a:xfrm>
                <a:off x="267743" y="2820893"/>
                <a:ext cx="1044000" cy="684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a:solidFill>
                      <a:srgbClr val="007E66"/>
                    </a:solidFill>
                    <a:latin typeface="Poppins" panose="02000000000000000000" pitchFamily="2" charset="0"/>
                    <a:cs typeface="Poppins" panose="02000000000000000000" pitchFamily="2" charset="0"/>
                  </a:rPr>
                  <a:t>LUNGS</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39" name="矩形 38"/>
              <p:cNvSpPr/>
              <p:nvPr/>
            </p:nvSpPr>
            <p:spPr>
              <a:xfrm>
                <a:off x="267743" y="3530546"/>
                <a:ext cx="1044000" cy="540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a:solidFill>
                      <a:srgbClr val="007E66"/>
                    </a:solidFill>
                    <a:latin typeface="Poppins" panose="02000000000000000000" pitchFamily="2" charset="0"/>
                    <a:cs typeface="Poppins" panose="02000000000000000000" pitchFamily="2" charset="0"/>
                  </a:rPr>
                  <a:t>KIDNEY</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40" name="矩形 39"/>
              <p:cNvSpPr/>
              <p:nvPr/>
            </p:nvSpPr>
            <p:spPr>
              <a:xfrm>
                <a:off x="267743" y="4120950"/>
                <a:ext cx="1044000" cy="468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a:solidFill>
                      <a:srgbClr val="007E66"/>
                    </a:solidFill>
                    <a:latin typeface="Poppins" panose="02000000000000000000" pitchFamily="2" charset="0"/>
                    <a:cs typeface="Poppins" panose="02000000000000000000" pitchFamily="2" charset="0"/>
                  </a:rPr>
                  <a:t>BLADDER</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41" name="矩形 40"/>
              <p:cNvSpPr/>
              <p:nvPr/>
            </p:nvSpPr>
            <p:spPr>
              <a:xfrm>
                <a:off x="267743" y="4623598"/>
                <a:ext cx="1044000" cy="4788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a:solidFill>
                      <a:srgbClr val="007E66"/>
                    </a:solidFill>
                    <a:latin typeface="Poppins" panose="02000000000000000000" pitchFamily="2" charset="0"/>
                    <a:cs typeface="Poppins" panose="02000000000000000000" pitchFamily="2" charset="0"/>
                  </a:rPr>
                  <a:t>PROSTATE</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42" name="矩形 41"/>
              <p:cNvSpPr/>
              <p:nvPr/>
            </p:nvSpPr>
            <p:spPr>
              <a:xfrm>
                <a:off x="1385847" y="1200150"/>
                <a:ext cx="1044000" cy="468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a:solidFill>
                      <a:srgbClr val="007E66"/>
                    </a:solidFill>
                    <a:latin typeface="Poppins" panose="02000000000000000000" pitchFamily="2" charset="0"/>
                    <a:cs typeface="Poppins" panose="02000000000000000000" pitchFamily="2" charset="0"/>
                  </a:rPr>
                  <a:t>EYES</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43" name="矩形 42"/>
              <p:cNvSpPr/>
              <p:nvPr/>
            </p:nvSpPr>
            <p:spPr>
              <a:xfrm>
                <a:off x="1385847" y="1709697"/>
                <a:ext cx="1044000" cy="180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a:solidFill>
                      <a:srgbClr val="007E66"/>
                    </a:solidFill>
                    <a:latin typeface="Poppins" panose="02000000000000000000" pitchFamily="2" charset="0"/>
                    <a:cs typeface="Poppins" panose="02000000000000000000" pitchFamily="2" charset="0"/>
                  </a:rPr>
                  <a:t>INNER EAR</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44" name="矩形 43"/>
              <p:cNvSpPr/>
              <p:nvPr/>
            </p:nvSpPr>
            <p:spPr>
              <a:xfrm>
                <a:off x="2498697" y="1200150"/>
                <a:ext cx="1044000" cy="504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a:solidFill>
                      <a:srgbClr val="007E66"/>
                    </a:solidFill>
                    <a:latin typeface="Poppins" panose="02000000000000000000" pitchFamily="2" charset="0"/>
                    <a:cs typeface="Poppins" panose="02000000000000000000" pitchFamily="2" charset="0"/>
                  </a:rPr>
                  <a:t>ESOPHAGUS</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45" name="矩形 44"/>
              <p:cNvSpPr/>
              <p:nvPr/>
            </p:nvSpPr>
            <p:spPr>
              <a:xfrm>
                <a:off x="2498698" y="1709697"/>
                <a:ext cx="1044000" cy="432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a:solidFill>
                      <a:srgbClr val="007E66"/>
                    </a:solidFill>
                    <a:latin typeface="Poppins" panose="02000000000000000000" pitchFamily="2" charset="0"/>
                    <a:cs typeface="Poppins" panose="02000000000000000000" pitchFamily="2" charset="0"/>
                  </a:rPr>
                  <a:t>STOMACH</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46" name="矩形 45"/>
              <p:cNvSpPr/>
              <p:nvPr/>
            </p:nvSpPr>
            <p:spPr>
              <a:xfrm>
                <a:off x="2498698" y="2166897"/>
                <a:ext cx="1044000" cy="18108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a:solidFill>
                      <a:srgbClr val="007E66"/>
                    </a:solidFill>
                    <a:latin typeface="Poppins" panose="02000000000000000000" pitchFamily="2" charset="0"/>
                    <a:cs typeface="Poppins" panose="02000000000000000000" pitchFamily="2" charset="0"/>
                  </a:rPr>
                  <a:t>INTESTINE and COLON</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48" name="矩形 47"/>
              <p:cNvSpPr/>
              <p:nvPr/>
            </p:nvSpPr>
            <p:spPr>
              <a:xfrm>
                <a:off x="2498698" y="4200445"/>
                <a:ext cx="1044000" cy="900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a:solidFill>
                      <a:srgbClr val="007E66"/>
                    </a:solidFill>
                    <a:latin typeface="Poppins" panose="02000000000000000000" pitchFamily="2" charset="0"/>
                    <a:cs typeface="Poppins" panose="02000000000000000000" pitchFamily="2" charset="0"/>
                  </a:rPr>
                  <a:t>LIVER</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49" name="矩形 48"/>
              <p:cNvSpPr/>
              <p:nvPr/>
            </p:nvSpPr>
            <p:spPr>
              <a:xfrm>
                <a:off x="1393798" y="4629150"/>
                <a:ext cx="1044000" cy="468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a:solidFill>
                      <a:srgbClr val="007E66"/>
                    </a:solidFill>
                    <a:latin typeface="Poppins" panose="02000000000000000000" pitchFamily="2" charset="0"/>
                    <a:cs typeface="Poppins" panose="02000000000000000000" pitchFamily="2" charset="0"/>
                  </a:rPr>
                  <a:t>PANCREAS</a:t>
                </a:r>
                <a:endParaRPr lang="zh-CN" altLang="en-US" sz="1000" b="1" dirty="0">
                  <a:solidFill>
                    <a:srgbClr val="007E66"/>
                  </a:solidFill>
                  <a:latin typeface="Poppins" panose="02000000000000000000" pitchFamily="2" charset="0"/>
                  <a:cs typeface="Poppins" panose="02000000000000000000" pitchFamily="2" charset="0"/>
                </a:endParaRPr>
              </a:p>
            </p:txBody>
          </p:sp>
        </p:grpSp>
      </p:grpSp>
      <p:sp>
        <p:nvSpPr>
          <p:cNvPr id="8" name="矩形 7"/>
          <p:cNvSpPr/>
          <p:nvPr/>
        </p:nvSpPr>
        <p:spPr>
          <a:xfrm>
            <a:off x="2982148" y="4896128"/>
            <a:ext cx="2303463" cy="161583"/>
          </a:xfrm>
          <a:prstGeom prst="rect">
            <a:avLst/>
          </a:prstGeom>
        </p:spPr>
        <p:txBody>
          <a:bodyPr wrap="square" lIns="68580" tIns="34290" rIns="68580" bIns="34290">
            <a:spAutoFit/>
          </a:bodyPr>
          <a:lstStyle/>
          <a:p>
            <a:r>
              <a:rPr lang="en-US" sz="600" i="1" dirty="0" err="1">
                <a:latin typeface="Poppins" panose="02000000000000000000" pitchFamily="2" charset="0"/>
                <a:cs typeface="Poppins" panose="02000000000000000000" pitchFamily="2" charset="0"/>
              </a:rPr>
              <a:t>Benedetta</a:t>
            </a:r>
            <a:r>
              <a:rPr lang="en-US" sz="600" i="1" dirty="0">
                <a:latin typeface="Poppins" panose="02000000000000000000" pitchFamily="2" charset="0"/>
                <a:cs typeface="Poppins" panose="02000000000000000000" pitchFamily="2" charset="0"/>
              </a:rPr>
              <a:t> </a:t>
            </a:r>
            <a:r>
              <a:rPr lang="en-US" sz="600" i="1" dirty="0" err="1">
                <a:latin typeface="Poppins" panose="02000000000000000000" pitchFamily="2" charset="0"/>
                <a:cs typeface="Poppins" panose="02000000000000000000" pitchFamily="2" charset="0"/>
              </a:rPr>
              <a:t>Artegiani</a:t>
            </a:r>
            <a:r>
              <a:rPr lang="en-US" sz="600" i="1" dirty="0">
                <a:latin typeface="Poppins" panose="02000000000000000000" pitchFamily="2" charset="0"/>
                <a:ea typeface="思源黑体 CN Regular" panose="020B0500000000000000" pitchFamily="34" charset="-122"/>
                <a:cs typeface="Poppins" panose="02000000000000000000" pitchFamily="2" charset="0"/>
                <a:sym typeface="+mn-ea"/>
              </a:rPr>
              <a:t>; et al. </a:t>
            </a:r>
            <a:r>
              <a:rPr lang="en-US" sz="600" i="1" dirty="0">
                <a:latin typeface="Poppins" panose="02000000000000000000" pitchFamily="2" charset="0"/>
                <a:cs typeface="Poppins" panose="02000000000000000000" pitchFamily="2" charset="0"/>
              </a:rPr>
              <a:t>doi.org/10.1093/hmg/ddy187.</a:t>
            </a:r>
            <a:endParaRPr lang="zh-CN" altLang="en-US" sz="600" i="1" dirty="0">
              <a:latin typeface="Poppins" panose="02000000000000000000" pitchFamily="2" charset="0"/>
              <a:cs typeface="Poppins" panose="02000000000000000000"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additive="base">
                                        <p:cTn id="1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sp>
        <p:nvSpPr>
          <p:cNvPr id="4" name="副标题 2"/>
          <p:cNvSpPr txBox="1"/>
          <p:nvPr/>
        </p:nvSpPr>
        <p:spPr>
          <a:xfrm>
            <a:off x="1219200" y="2495550"/>
            <a:ext cx="7311280" cy="609600"/>
          </a:xfrm>
          <a:prstGeom prst="rect">
            <a:avLst/>
          </a:prstGeom>
        </p:spPr>
        <p:txBody>
          <a:bodyPr>
            <a:normAutofit/>
          </a:bodyPr>
          <a:lstStyle/>
          <a:p>
            <a:pPr lvl="0" algn="ctr">
              <a:lnSpc>
                <a:spcPct val="90000"/>
              </a:lnSpc>
            </a:pPr>
            <a:r>
              <a:rPr lang="zh-CN" altLang="en-US" sz="3600" dirty="0">
                <a:solidFill>
                  <a:srgbClr val="007E66"/>
                </a:solidFill>
                <a:latin typeface="思源黑体 CN Heavy" panose="020B0A00000000000000" pitchFamily="34" charset="-122"/>
                <a:ea typeface="思源黑体 CN Heavy" panose="020B0A00000000000000" pitchFamily="34" charset="-122"/>
                <a:cs typeface="Poppins" panose="02000000000000000000" pitchFamily="2" charset="0"/>
              </a:rPr>
              <a:t>经类器官培养验证的细胞因子</a:t>
            </a:r>
          </a:p>
        </p:txBody>
      </p:sp>
      <p:sp>
        <p:nvSpPr>
          <p:cNvPr id="5" name="副标题 2"/>
          <p:cNvSpPr txBox="1"/>
          <p:nvPr/>
        </p:nvSpPr>
        <p:spPr>
          <a:xfrm>
            <a:off x="3311860" y="1276350"/>
            <a:ext cx="2520280" cy="881007"/>
          </a:xfrm>
          <a:prstGeom prst="rect">
            <a:avLst/>
          </a:prstGeom>
        </p:spPr>
        <p:txBody>
          <a:bodyPr>
            <a:noAutofit/>
          </a:bodyPr>
          <a:lstStyle/>
          <a:p>
            <a:pPr algn="ctr">
              <a:lnSpc>
                <a:spcPct val="90000"/>
              </a:lnSpc>
              <a:buFont typeface="Arial" panose="020B0604020202020204" pitchFamily="34" charset="0"/>
              <a:buNone/>
            </a:pPr>
            <a:r>
              <a:rPr lang="en-US" altLang="zh-CN" sz="6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02</a:t>
            </a: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16" name="椭圆 15"/>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7" name="矩形 16"/>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11"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13" name="椭圆 12"/>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4" name="椭圆 13"/>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5" name="椭圆 14"/>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6" name="组合 11"/>
          <p:cNvGrpSpPr/>
          <p:nvPr/>
        </p:nvGrpSpPr>
        <p:grpSpPr>
          <a:xfrm>
            <a:off x="285720" y="642924"/>
            <a:ext cx="3905280" cy="500066"/>
            <a:chOff x="5643570" y="1142990"/>
            <a:chExt cx="3905280" cy="500066"/>
          </a:xfrm>
        </p:grpSpPr>
        <p:sp>
          <p:nvSpPr>
            <p:cNvPr id="19" name="椭圆 18"/>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0" name="TextBox 19"/>
            <p:cNvSpPr txBox="1"/>
            <p:nvPr/>
          </p:nvSpPr>
          <p:spPr>
            <a:xfrm>
              <a:off x="5786446" y="1142990"/>
              <a:ext cx="3658374" cy="46166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细胞因子产品线特点概述</a:t>
              </a:r>
            </a:p>
          </p:txBody>
        </p:sp>
        <p:sp>
          <p:nvSpPr>
            <p:cNvPr id="21" name="椭圆 20"/>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2" name="椭圆 21"/>
            <p:cNvSpPr/>
            <p:nvPr/>
          </p:nvSpPr>
          <p:spPr>
            <a:xfrm>
              <a:off x="9405974" y="1428742"/>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24" name="文本框 8"/>
          <p:cNvSpPr txBox="1"/>
          <p:nvPr/>
        </p:nvSpPr>
        <p:spPr>
          <a:xfrm>
            <a:off x="7239000" y="1352550"/>
            <a:ext cx="1357322" cy="338554"/>
          </a:xfrm>
          <a:prstGeom prst="rect">
            <a:avLst/>
          </a:prstGeom>
          <a:noFill/>
        </p:spPr>
        <p:txBody>
          <a:bodyPr wrap="square" rtlCol="0">
            <a:spAutoFit/>
          </a:bodyPr>
          <a:lstStyle/>
          <a:p>
            <a:r>
              <a:rPr lang="en-US" altLang="zh-CN" sz="1600" b="1" dirty="0">
                <a:solidFill>
                  <a:schemeClr val="accent2">
                    <a:lumMod val="75000"/>
                  </a:schemeClr>
                </a:solidFill>
                <a:latin typeface="Poppins" panose="02000000000000000000" pitchFamily="2" charset="0"/>
                <a:ea typeface="思源黑体 CN Regular" panose="020B0500000000000000" pitchFamily="34" charset="-122"/>
                <a:cs typeface="Poppins" panose="02000000000000000000" pitchFamily="2" charset="0"/>
              </a:rPr>
              <a:t>GMP</a:t>
            </a:r>
            <a:r>
              <a:rPr lang="zh-CN" altLang="en-US" sz="1600" b="1" dirty="0">
                <a:solidFill>
                  <a:schemeClr val="accent2">
                    <a:lumMod val="75000"/>
                  </a:schemeClr>
                </a:solidFill>
                <a:latin typeface="Poppins" panose="02000000000000000000" pitchFamily="2" charset="0"/>
                <a:ea typeface="思源黑体 CN Regular" panose="020B0500000000000000" pitchFamily="34" charset="-122"/>
                <a:cs typeface="Poppins" panose="02000000000000000000" pitchFamily="2" charset="0"/>
              </a:rPr>
              <a:t>认证书</a:t>
            </a:r>
            <a:endParaRPr lang="en-US" altLang="zh-CN" sz="1600" b="1" dirty="0">
              <a:solidFill>
                <a:schemeClr val="accent2">
                  <a:lumMod val="75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6" name="矩形 25"/>
          <p:cNvSpPr/>
          <p:nvPr/>
        </p:nvSpPr>
        <p:spPr>
          <a:xfrm>
            <a:off x="228684" y="1263843"/>
            <a:ext cx="8537994" cy="3023235"/>
          </a:xfrm>
          <a:prstGeom prst="rect">
            <a:avLst/>
          </a:prstGeom>
        </p:spPr>
        <p:txBody>
          <a:bodyPr wrap="square" lIns="68580" tIns="34290" rIns="68580" bIns="34290">
            <a:spAutoFit/>
          </a:bodyPr>
          <a:lstStyle/>
          <a:p>
            <a:pPr marL="285750" indent="-285750">
              <a:lnSpc>
                <a:spcPct val="150000"/>
              </a:lnSpc>
              <a:buFont typeface="Arial" panose="020B0604020202020204" pitchFamily="34" charset="0"/>
              <a:buChar char="•"/>
            </a:pPr>
            <a:r>
              <a:rPr lang="en-US" altLang="zh-CN" sz="1600" b="1" dirty="0">
                <a:latin typeface="Poppins" panose="02000000000000000000" pitchFamily="2" charset="0"/>
                <a:ea typeface="思源黑体 CN Bold" panose="020B0800000000000000" pitchFamily="34" charset="-122"/>
                <a:cs typeface="Poppins" panose="02000000000000000000" pitchFamily="2" charset="0"/>
              </a:rPr>
              <a:t>250+</a:t>
            </a:r>
            <a:r>
              <a:rPr lang="zh-CN" altLang="en-US" sz="1600" b="1" dirty="0">
                <a:latin typeface="思源黑体 CN Bold" panose="020B0800000000000000" pitchFamily="34" charset="-122"/>
                <a:ea typeface="思源黑体 CN Bold" panose="020B0800000000000000" pitchFamily="34" charset="-122"/>
                <a:cs typeface="Poppins" panose="02000000000000000000" pitchFamily="2" charset="0"/>
              </a:rPr>
              <a:t>细胞因子类分子，</a:t>
            </a:r>
            <a:r>
              <a:rPr lang="en-US" altLang="zh-CN" sz="1600" b="1" dirty="0">
                <a:latin typeface="Poppins" panose="02000000000000000000" pitchFamily="2" charset="0"/>
                <a:ea typeface="思源黑体 CN Bold" panose="020B0800000000000000" pitchFamily="34" charset="-122"/>
                <a:cs typeface="Poppins" panose="02000000000000000000" pitchFamily="2" charset="0"/>
              </a:rPr>
              <a:t>800+</a:t>
            </a:r>
            <a:r>
              <a:rPr lang="zh-CN" altLang="en-US" sz="1600" b="1" dirty="0">
                <a:latin typeface="思源黑体 CN Bold" panose="020B0800000000000000" pitchFamily="34" charset="-122"/>
                <a:ea typeface="思源黑体 CN Bold" panose="020B0800000000000000" pitchFamily="34" charset="-122"/>
                <a:cs typeface="Poppins" panose="02000000000000000000" pitchFamily="2" charset="0"/>
              </a:rPr>
              <a:t>细胞因子类产品</a:t>
            </a:r>
            <a:endParaRPr lang="en-US" altLang="zh-CN" sz="1600" b="1" dirty="0">
              <a:latin typeface="思源黑体 CN Bold" panose="020B0800000000000000" pitchFamily="34" charset="-122"/>
              <a:ea typeface="思源黑体 CN Bold" panose="020B0800000000000000" pitchFamily="34" charset="-122"/>
              <a:cs typeface="Poppins" panose="02000000000000000000" pitchFamily="2" charset="0"/>
            </a:endParaRPr>
          </a:p>
          <a:p>
            <a:pPr marL="285750" indent="-285750">
              <a:lnSpc>
                <a:spcPct val="150000"/>
              </a:lnSpc>
              <a:buFont typeface="Arial" panose="020B0604020202020204" pitchFamily="34" charset="0"/>
              <a:buChar char="•"/>
            </a:pPr>
            <a:r>
              <a:rPr lang="zh-CN" altLang="en-US" sz="1600" b="1" dirty="0">
                <a:latin typeface="思源黑体 CN Bold" panose="020B0800000000000000" pitchFamily="34" charset="-122"/>
                <a:ea typeface="思源黑体 CN Bold" panose="020B0800000000000000" pitchFamily="34" charset="-122"/>
                <a:cs typeface="Poppins" panose="02000000000000000000" pitchFamily="2" charset="0"/>
              </a:rPr>
              <a:t>按照</a:t>
            </a:r>
            <a:r>
              <a:rPr lang="en-US" altLang="zh-CN" sz="1600" b="1" dirty="0">
                <a:latin typeface="Poppins" panose="02000000000000000000" pitchFamily="2" charset="0"/>
                <a:ea typeface="思源黑体 CN Bold" panose="020B0800000000000000" pitchFamily="34" charset="-122"/>
                <a:cs typeface="Poppins" panose="02000000000000000000" pitchFamily="2" charset="0"/>
              </a:rPr>
              <a:t>ISO9001:2015</a:t>
            </a:r>
            <a:r>
              <a:rPr lang="zh-CN" altLang="en-US" sz="1600" b="1" dirty="0">
                <a:latin typeface="思源黑体 CN Bold" panose="020B0800000000000000" pitchFamily="34" charset="-122"/>
                <a:ea typeface="思源黑体 CN Bold" panose="020B0800000000000000" pitchFamily="34" charset="-122"/>
                <a:cs typeface="Poppins" panose="02000000000000000000" pitchFamily="2" charset="0"/>
              </a:rPr>
              <a:t>和</a:t>
            </a:r>
            <a:r>
              <a:rPr lang="en-US" altLang="zh-CN" sz="1600" b="1" dirty="0">
                <a:latin typeface="Poppins" panose="02000000000000000000" pitchFamily="2" charset="0"/>
                <a:ea typeface="思源黑体 CN Bold" panose="020B0800000000000000" pitchFamily="34" charset="-122"/>
                <a:cs typeface="Poppins" panose="02000000000000000000" pitchFamily="2" charset="0"/>
              </a:rPr>
              <a:t>ISO13485:2016</a:t>
            </a:r>
            <a:r>
              <a:rPr lang="zh-CN" altLang="en-US" sz="1600" b="1" dirty="0">
                <a:latin typeface="思源黑体 CN Bold" panose="020B0800000000000000" pitchFamily="34" charset="-122"/>
                <a:ea typeface="思源黑体 CN Bold" panose="020B0800000000000000" pitchFamily="34" charset="-122"/>
                <a:cs typeface="Poppins" panose="02000000000000000000" pitchFamily="2" charset="0"/>
              </a:rPr>
              <a:t>质量管理体系要求进行生产</a:t>
            </a:r>
            <a:endParaRPr lang="en-US" altLang="zh-CN" sz="1600" b="1" dirty="0">
              <a:latin typeface="思源黑体 CN Bold" panose="020B0800000000000000" pitchFamily="34" charset="-122"/>
              <a:ea typeface="思源黑体 CN Bold" panose="020B0800000000000000" pitchFamily="34" charset="-122"/>
              <a:cs typeface="Poppins" panose="02000000000000000000" pitchFamily="2" charset="0"/>
            </a:endParaRPr>
          </a:p>
          <a:p>
            <a:pPr marL="285750" indent="-285750">
              <a:lnSpc>
                <a:spcPct val="150000"/>
              </a:lnSpc>
              <a:buFont typeface="Arial" panose="020B0604020202020204" pitchFamily="34" charset="0"/>
              <a:buChar char="•"/>
            </a:pPr>
            <a:r>
              <a:rPr lang="zh-CN" altLang="en-US" sz="1600" b="1" dirty="0">
                <a:latin typeface="思源黑体 CN Bold" panose="020B0800000000000000" pitchFamily="34" charset="-122"/>
                <a:ea typeface="思源黑体 CN Bold" panose="020B0800000000000000" pitchFamily="34" charset="-122"/>
                <a:cs typeface="Poppins" panose="02000000000000000000" pitchFamily="2" charset="0"/>
              </a:rPr>
              <a:t>涉及免疫细胞培养、干细胞研究、类器官培养等热门应用领域</a:t>
            </a:r>
          </a:p>
          <a:p>
            <a:pPr marL="285750" indent="-285750">
              <a:lnSpc>
                <a:spcPct val="150000"/>
              </a:lnSpc>
              <a:buFont typeface="Arial" panose="020B0604020202020204" pitchFamily="34" charset="0"/>
              <a:buChar char="•"/>
            </a:pPr>
            <a:r>
              <a:rPr lang="zh-CN" altLang="en-US" sz="1600" b="1" dirty="0">
                <a:latin typeface="思源黑体 CN Bold" panose="020B0800000000000000" pitchFamily="34" charset="-122"/>
                <a:ea typeface="思源黑体 CN Bold" panose="020B0800000000000000" pitchFamily="34" charset="-122"/>
                <a:cs typeface="Poppins" panose="02000000000000000000" pitchFamily="2" charset="0"/>
                <a:sym typeface="+mn-ea"/>
              </a:rPr>
              <a:t>覆盖生长因子、趋化因子、干扰素、白介素、淋巴因子等</a:t>
            </a:r>
            <a:endParaRPr lang="en-US" altLang="zh-CN" sz="1600" b="1" dirty="0">
              <a:latin typeface="思源黑体 CN Bold" panose="020B0800000000000000" pitchFamily="34" charset="-122"/>
              <a:ea typeface="思源黑体 CN Bold" panose="020B0800000000000000" pitchFamily="34" charset="-122"/>
              <a:cs typeface="Poppins" panose="02000000000000000000" pitchFamily="2" charset="0"/>
            </a:endParaRPr>
          </a:p>
          <a:p>
            <a:pPr marL="285750" indent="-285750">
              <a:lnSpc>
                <a:spcPct val="150000"/>
              </a:lnSpc>
              <a:buFont typeface="Arial" panose="020B0604020202020204" pitchFamily="34" charset="0"/>
              <a:buChar char="•"/>
            </a:pPr>
            <a:r>
              <a:rPr lang="zh-CN" altLang="en-US" sz="1600" b="1" dirty="0">
                <a:latin typeface="思源黑体 CN Bold" panose="020B0800000000000000" pitchFamily="34" charset="-122"/>
                <a:ea typeface="思源黑体 CN Bold" panose="020B0800000000000000" pitchFamily="34" charset="-122"/>
                <a:cs typeface="Poppins" panose="02000000000000000000" pitchFamily="2" charset="0"/>
              </a:rPr>
              <a:t>严格质控造就更优细胞活性</a:t>
            </a:r>
            <a:endParaRPr lang="en-US" altLang="zh-CN" sz="1600" b="1" dirty="0">
              <a:latin typeface="思源黑体 CN Bold" panose="020B0800000000000000" pitchFamily="34" charset="-122"/>
              <a:ea typeface="思源黑体 CN Bold" panose="020B0800000000000000" pitchFamily="34" charset="-122"/>
              <a:cs typeface="Poppins" panose="02000000000000000000" pitchFamily="2" charset="0"/>
            </a:endParaRPr>
          </a:p>
          <a:p>
            <a:pPr marL="285750" indent="-285750">
              <a:lnSpc>
                <a:spcPct val="150000"/>
              </a:lnSpc>
              <a:buFont typeface="Arial" panose="020B0604020202020204" pitchFamily="34" charset="0"/>
              <a:buChar char="•"/>
            </a:pPr>
            <a:r>
              <a:rPr lang="zh-CN" altLang="en-US" sz="1600" b="1" dirty="0">
                <a:latin typeface="思源黑体 CN Bold" panose="020B0800000000000000" pitchFamily="34" charset="-122"/>
                <a:ea typeface="思源黑体 CN Bold" panose="020B0800000000000000" pitchFamily="34" charset="-122"/>
                <a:cs typeface="Poppins" panose="02000000000000000000" pitchFamily="2" charset="0"/>
              </a:rPr>
              <a:t>高批间一致性</a:t>
            </a:r>
            <a:endParaRPr lang="en-US" altLang="zh-CN" sz="1600" b="1" dirty="0">
              <a:latin typeface="思源黑体 CN Bold" panose="020B0800000000000000" pitchFamily="34" charset="-122"/>
              <a:ea typeface="思源黑体 CN Bold" panose="020B0800000000000000" pitchFamily="34" charset="-122"/>
              <a:cs typeface="Poppins" panose="02000000000000000000" pitchFamily="2" charset="0"/>
            </a:endParaRPr>
          </a:p>
          <a:p>
            <a:pPr marL="285750" indent="-285750">
              <a:lnSpc>
                <a:spcPct val="150000"/>
              </a:lnSpc>
              <a:buFont typeface="Arial" panose="020B0604020202020204" pitchFamily="34" charset="0"/>
              <a:buChar char="•"/>
            </a:pPr>
            <a:r>
              <a:rPr lang="zh-CN" altLang="en-US" sz="1600" b="1" dirty="0">
                <a:latin typeface="思源黑体 CN Bold" panose="020B0800000000000000" pitchFamily="34" charset="-122"/>
                <a:ea typeface="思源黑体 CN Bold" panose="020B0800000000000000" pitchFamily="34" charset="-122"/>
                <a:cs typeface="Poppins" panose="02000000000000000000" pitchFamily="2" charset="0"/>
              </a:rPr>
              <a:t>高纯度</a:t>
            </a:r>
            <a:endParaRPr lang="en-US" altLang="zh-CN" sz="1600" b="1" dirty="0">
              <a:latin typeface="思源黑体 CN Bold" panose="020B0800000000000000" pitchFamily="34" charset="-122"/>
              <a:ea typeface="思源黑体 CN Bold" panose="020B0800000000000000" pitchFamily="34" charset="-122"/>
              <a:cs typeface="Poppins" panose="02000000000000000000" pitchFamily="2" charset="0"/>
            </a:endParaRPr>
          </a:p>
          <a:p>
            <a:pPr>
              <a:lnSpc>
                <a:spcPct val="150000"/>
              </a:lnSpc>
            </a:pPr>
            <a:endParaRPr lang="en-US" altLang="zh-CN" sz="1600" b="1" dirty="0">
              <a:latin typeface="思源黑体 CN Bold" panose="020B0800000000000000" pitchFamily="34" charset="-122"/>
              <a:ea typeface="思源黑体 CN Bold" panose="020B0800000000000000" pitchFamily="34" charset="-122"/>
            </a:endParaRPr>
          </a:p>
        </p:txBody>
      </p:sp>
      <p:sp>
        <p:nvSpPr>
          <p:cNvPr id="27" name="矩形 26"/>
          <p:cNvSpPr/>
          <p:nvPr/>
        </p:nvSpPr>
        <p:spPr>
          <a:xfrm>
            <a:off x="4498230" y="1346133"/>
            <a:ext cx="2550698" cy="338554"/>
          </a:xfrm>
          <a:prstGeom prst="rect">
            <a:avLst/>
          </a:prstGeom>
        </p:spPr>
        <p:txBody>
          <a:bodyPr wrap="none">
            <a:spAutoFit/>
          </a:bodyPr>
          <a:lstStyle/>
          <a:p>
            <a:r>
              <a:rPr lang="zh-CN" altLang="en-US" sz="1600" b="1" dirty="0">
                <a:solidFill>
                  <a:srgbClr val="007E66"/>
                </a:solidFill>
                <a:effectLst>
                  <a:outerShdw blurRad="38100" dist="38100" dir="2700000" algn="tl">
                    <a:srgbClr val="000000">
                      <a:alpha val="43137"/>
                    </a:srgbClr>
                  </a:outerShdw>
                </a:effectLst>
                <a:latin typeface="Poppins" panose="02000000000000000000" pitchFamily="2" charset="0"/>
                <a:ea typeface="思源黑体 CN Regular" panose="020B0500000000000000" pitchFamily="34" charset="-122"/>
                <a:cs typeface="Poppins" panose="02000000000000000000" pitchFamily="2" charset="0"/>
              </a:rPr>
              <a:t>（</a:t>
            </a:r>
            <a:r>
              <a:rPr lang="en-US" altLang="zh-CN" sz="1600" b="1" dirty="0">
                <a:solidFill>
                  <a:srgbClr val="007E66"/>
                </a:solidFill>
                <a:effectLst>
                  <a:outerShdw blurRad="38100" dist="38100" dir="2700000" algn="tl">
                    <a:srgbClr val="000000">
                      <a:alpha val="43137"/>
                    </a:srgbClr>
                  </a:outerShdw>
                </a:effectLst>
                <a:latin typeface="Poppins" panose="02000000000000000000" pitchFamily="2" charset="0"/>
                <a:ea typeface="思源黑体 CN Regular" panose="020B0500000000000000" pitchFamily="34" charset="-122"/>
                <a:cs typeface="Poppins" panose="02000000000000000000" pitchFamily="2" charset="0"/>
              </a:rPr>
              <a:t>20+ GMP</a:t>
            </a:r>
            <a:r>
              <a:rPr lang="zh-CN" altLang="en-US" sz="1600" b="1" dirty="0">
                <a:solidFill>
                  <a:srgbClr val="007E66"/>
                </a:solidFill>
                <a:effectLst>
                  <a:outerShdw blurRad="38100" dist="38100" dir="2700000" algn="tl">
                    <a:srgbClr val="000000">
                      <a:alpha val="43137"/>
                    </a:srgbClr>
                  </a:outerShdw>
                </a:effectLst>
                <a:latin typeface="Poppins" panose="02000000000000000000" pitchFamily="2" charset="0"/>
                <a:ea typeface="思源黑体 CN Regular" panose="020B0500000000000000" pitchFamily="34" charset="-122"/>
                <a:cs typeface="Poppins" panose="02000000000000000000" pitchFamily="2" charset="0"/>
              </a:rPr>
              <a:t>级细胞因子）</a:t>
            </a:r>
          </a:p>
        </p:txBody>
      </p:sp>
      <p:sp>
        <p:nvSpPr>
          <p:cNvPr id="28" name="TextBox 27"/>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30" name="组合 29"/>
          <p:cNvGrpSpPr/>
          <p:nvPr/>
        </p:nvGrpSpPr>
        <p:grpSpPr>
          <a:xfrm>
            <a:off x="3352800" y="2952092"/>
            <a:ext cx="3733800" cy="2167355"/>
            <a:chOff x="3810000" y="2876549"/>
            <a:chExt cx="3733800" cy="2167355"/>
          </a:xfrm>
        </p:grpSpPr>
        <p:pic>
          <p:nvPicPr>
            <p:cNvPr id="25" name="Picture 1"/>
            <p:cNvPicPr>
              <a:picLocks noChangeAspect="1" noChangeArrowheads="1"/>
            </p:cNvPicPr>
            <p:nvPr/>
          </p:nvPicPr>
          <p:blipFill>
            <a:blip r:embed="rId4" cstate="print"/>
            <a:srcRect/>
            <a:stretch>
              <a:fillRect/>
            </a:stretch>
          </p:blipFill>
          <p:spPr bwMode="auto">
            <a:xfrm>
              <a:off x="4648200" y="2876549"/>
              <a:ext cx="1676400" cy="1772607"/>
            </a:xfrm>
            <a:prstGeom prst="rect">
              <a:avLst/>
            </a:prstGeom>
            <a:noFill/>
            <a:ln w="9525">
              <a:noFill/>
              <a:miter lim="800000"/>
              <a:headEnd/>
              <a:tailEnd/>
            </a:ln>
            <a:effectLst/>
          </p:spPr>
        </p:pic>
        <p:sp>
          <p:nvSpPr>
            <p:cNvPr id="29" name="矩形 28"/>
            <p:cNvSpPr/>
            <p:nvPr/>
          </p:nvSpPr>
          <p:spPr>
            <a:xfrm>
              <a:off x="3810000" y="4705350"/>
              <a:ext cx="3733800" cy="338554"/>
            </a:xfrm>
            <a:prstGeom prst="rect">
              <a:avLst/>
            </a:prstGeom>
          </p:spPr>
          <p:txBody>
            <a:bodyPr wrap="square">
              <a:spAutoFit/>
            </a:bodyPr>
            <a:lstStyle/>
            <a:p>
              <a:r>
                <a:rPr lang="en-US" altLang="zh-CN" sz="1600" b="1" dirty="0">
                  <a:solidFill>
                    <a:schemeClr val="accent2">
                      <a:lumMod val="75000"/>
                    </a:schemeClr>
                  </a:solidFill>
                  <a:latin typeface="Poppins" panose="02000000000000000000" pitchFamily="2" charset="0"/>
                  <a:ea typeface="思源黑体 CN Regular" panose="020B0500000000000000" pitchFamily="34" charset="-122"/>
                  <a:cs typeface="Poppins" panose="02000000000000000000" pitchFamily="2" charset="0"/>
                </a:rPr>
                <a:t>2024</a:t>
              </a:r>
              <a:r>
                <a:rPr lang="zh-CN" altLang="en-US" sz="1600" b="1" dirty="0">
                  <a:solidFill>
                    <a:schemeClr val="accent2">
                      <a:lumMod val="75000"/>
                    </a:schemeClr>
                  </a:solidFill>
                  <a:latin typeface="Poppins" panose="02000000000000000000" pitchFamily="2" charset="0"/>
                  <a:ea typeface="思源黑体 CN Regular" panose="020B0500000000000000" pitchFamily="34" charset="-122"/>
                  <a:cs typeface="Poppins" panose="02000000000000000000" pitchFamily="2" charset="0"/>
                </a:rPr>
                <a:t>年值得关注的生长因子供应商</a:t>
              </a:r>
            </a:p>
          </p:txBody>
        </p:sp>
      </p:grpSp>
      <p:pic>
        <p:nvPicPr>
          <p:cNvPr id="23" name="Picture 2"/>
          <p:cNvPicPr>
            <a:picLocks noChangeAspect="1" noChangeArrowheads="1"/>
          </p:cNvPicPr>
          <p:nvPr/>
        </p:nvPicPr>
        <p:blipFill>
          <a:blip r:embed="rId5" cstate="print"/>
          <a:srcRect t="3143"/>
          <a:stretch>
            <a:fillRect/>
          </a:stretch>
        </p:blipFill>
        <p:spPr bwMode="auto">
          <a:xfrm>
            <a:off x="6842606" y="1786183"/>
            <a:ext cx="2150110" cy="2719705"/>
          </a:xfrm>
          <a:prstGeom prst="rect">
            <a:avLst/>
          </a:prstGeom>
          <a:ln>
            <a:solidFill>
              <a:schemeClr val="bg1">
                <a:lumMod val="65000"/>
              </a:schemeClr>
            </a:solid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27" grpId="0"/>
      <p:bldP spid="27"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16" name="椭圆 15"/>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7" name="矩形 16"/>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11"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13" name="椭圆 12"/>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4" name="椭圆 13"/>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5" name="椭圆 14"/>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6" name="组合 11"/>
          <p:cNvGrpSpPr/>
          <p:nvPr/>
        </p:nvGrpSpPr>
        <p:grpSpPr>
          <a:xfrm>
            <a:off x="285720" y="642924"/>
            <a:ext cx="2914680" cy="500066"/>
            <a:chOff x="5643570" y="1142990"/>
            <a:chExt cx="2914680" cy="500066"/>
          </a:xfrm>
        </p:grpSpPr>
        <p:sp>
          <p:nvSpPr>
            <p:cNvPr id="26" name="椭圆 25"/>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7" name="TextBox 26"/>
            <p:cNvSpPr txBox="1"/>
            <p:nvPr/>
          </p:nvSpPr>
          <p:spPr>
            <a:xfrm>
              <a:off x="5786446" y="1142990"/>
              <a:ext cx="2710999" cy="46166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细胞因子产品设计</a:t>
              </a:r>
            </a:p>
          </p:txBody>
        </p:sp>
        <p:sp>
          <p:nvSpPr>
            <p:cNvPr id="28" name="椭圆 27"/>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9" name="椭圆 28"/>
            <p:cNvSpPr/>
            <p:nvPr/>
          </p:nvSpPr>
          <p:spPr>
            <a:xfrm>
              <a:off x="8415374" y="1428742"/>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30" name="矩形 29"/>
          <p:cNvSpPr/>
          <p:nvPr/>
        </p:nvSpPr>
        <p:spPr>
          <a:xfrm>
            <a:off x="303003" y="1357304"/>
            <a:ext cx="8537994" cy="2561590"/>
          </a:xfrm>
          <a:prstGeom prst="rect">
            <a:avLst/>
          </a:prstGeom>
        </p:spPr>
        <p:txBody>
          <a:bodyPr wrap="square" lIns="68580" tIns="34290" rIns="68580" bIns="34290">
            <a:spAutoFit/>
          </a:bodyPr>
          <a:lstStyle/>
          <a:p>
            <a:pPr marL="285750" indent="-285750">
              <a:lnSpc>
                <a:spcPct val="150000"/>
              </a:lnSpc>
              <a:buFont typeface="Wingdings" panose="05000000000000000000" pitchFamily="2" charset="2"/>
              <a:buChar char="Ø"/>
            </a:pPr>
            <a:r>
              <a:rPr lang="zh-CN" altLang="en-US" b="1" dirty="0">
                <a:latin typeface="Poppins" panose="02000000000000000000" pitchFamily="2" charset="0"/>
                <a:ea typeface="思源黑体 CN Regular" panose="020B0500000000000000" pitchFamily="34" charset="-122"/>
                <a:cs typeface="Poppins" panose="02000000000000000000" pitchFamily="2" charset="0"/>
              </a:rPr>
              <a:t>种属多：</a:t>
            </a:r>
            <a:r>
              <a:rPr lang="en-US" altLang="zh-CN" b="1" dirty="0">
                <a:latin typeface="Poppins" panose="02000000000000000000" pitchFamily="2" charset="0"/>
                <a:ea typeface="思源黑体 CN Regular" panose="020B0500000000000000" pitchFamily="34" charset="-122"/>
                <a:cs typeface="Poppins" panose="02000000000000000000" pitchFamily="2" charset="0"/>
              </a:rPr>
              <a:t>Human</a:t>
            </a:r>
            <a:r>
              <a:rPr lang="zh-CN" altLang="en-US" b="1" dirty="0">
                <a:latin typeface="Poppins" panose="02000000000000000000" pitchFamily="2" charset="0"/>
                <a:ea typeface="思源黑体 CN Regular" panose="020B0500000000000000" pitchFamily="34" charset="-122"/>
                <a:cs typeface="Poppins" panose="02000000000000000000" pitchFamily="2" charset="0"/>
              </a:rPr>
              <a:t>、</a:t>
            </a:r>
            <a:r>
              <a:rPr lang="en-US" altLang="zh-CN" b="1" dirty="0">
                <a:latin typeface="Poppins" panose="02000000000000000000" pitchFamily="2" charset="0"/>
                <a:ea typeface="思源黑体 CN Regular" panose="020B0500000000000000" pitchFamily="34" charset="-122"/>
                <a:cs typeface="Poppins" panose="02000000000000000000" pitchFamily="2" charset="0"/>
              </a:rPr>
              <a:t>Mouse</a:t>
            </a:r>
            <a:r>
              <a:rPr lang="zh-CN" altLang="en-US" b="1" dirty="0">
                <a:latin typeface="Poppins" panose="02000000000000000000" pitchFamily="2" charset="0"/>
                <a:ea typeface="思源黑体 CN Regular" panose="020B0500000000000000" pitchFamily="34" charset="-122"/>
                <a:cs typeface="Poppins" panose="02000000000000000000" pitchFamily="2" charset="0"/>
              </a:rPr>
              <a:t>、</a:t>
            </a:r>
            <a:r>
              <a:rPr lang="en-US" altLang="zh-CN" b="1" dirty="0">
                <a:latin typeface="Poppins" panose="02000000000000000000" pitchFamily="2" charset="0"/>
                <a:ea typeface="思源黑体 CN Regular" panose="020B0500000000000000" pitchFamily="34" charset="-122"/>
                <a:cs typeface="Poppins" panose="02000000000000000000" pitchFamily="2" charset="0"/>
              </a:rPr>
              <a:t>Monkey</a:t>
            </a:r>
            <a:r>
              <a:rPr lang="zh-CN" altLang="en-US" b="1" dirty="0">
                <a:latin typeface="Poppins" panose="02000000000000000000" pitchFamily="2" charset="0"/>
                <a:ea typeface="思源黑体 CN Regular" panose="020B0500000000000000" pitchFamily="34" charset="-122"/>
                <a:cs typeface="Poppins" panose="02000000000000000000" pitchFamily="2" charset="0"/>
              </a:rPr>
              <a:t>等，尽可能满足不同的动物实验模型</a:t>
            </a:r>
            <a:endParaRPr lang="en-US" altLang="zh-CN" b="1" dirty="0">
              <a:latin typeface="Poppins" panose="02000000000000000000" pitchFamily="2" charset="0"/>
              <a:ea typeface="思源黑体 CN Regular" panose="020B0500000000000000" pitchFamily="34" charset="-122"/>
              <a:cs typeface="Poppins" panose="02000000000000000000" pitchFamily="2" charset="0"/>
            </a:endParaRPr>
          </a:p>
          <a:p>
            <a:pPr marL="285750" indent="-285750">
              <a:lnSpc>
                <a:spcPct val="150000"/>
              </a:lnSpc>
              <a:buFont typeface="Wingdings" panose="05000000000000000000" pitchFamily="2" charset="2"/>
              <a:buChar char="Ø"/>
            </a:pPr>
            <a:r>
              <a:rPr lang="zh-CN" altLang="en-US" b="1" dirty="0">
                <a:latin typeface="Poppins" panose="02000000000000000000" pitchFamily="2" charset="0"/>
                <a:ea typeface="思源黑体 CN Regular" panose="020B0500000000000000" pitchFamily="34" charset="-122"/>
                <a:cs typeface="Poppins" panose="02000000000000000000" pitchFamily="2" charset="0"/>
              </a:rPr>
              <a:t>倾向于无标签或者小标签</a:t>
            </a:r>
            <a:endParaRPr lang="en-US" altLang="zh-CN" b="1" dirty="0">
              <a:latin typeface="Poppins" panose="02000000000000000000" pitchFamily="2" charset="0"/>
              <a:ea typeface="思源黑体 CN Regular" panose="020B0500000000000000" pitchFamily="34" charset="-122"/>
              <a:cs typeface="Poppins" panose="02000000000000000000" pitchFamily="2" charset="0"/>
            </a:endParaRPr>
          </a:p>
          <a:p>
            <a:pPr marL="285750" indent="-285750">
              <a:lnSpc>
                <a:spcPct val="150000"/>
              </a:lnSpc>
              <a:buFont typeface="Wingdings" panose="05000000000000000000" pitchFamily="2" charset="2"/>
              <a:buChar char="Ø"/>
            </a:pPr>
            <a:r>
              <a:rPr lang="zh-CN" altLang="en-US" b="1" dirty="0">
                <a:latin typeface="Poppins" panose="02000000000000000000" pitchFamily="2" charset="0"/>
                <a:ea typeface="思源黑体 CN Regular" panose="020B0500000000000000" pitchFamily="34" charset="-122"/>
                <a:cs typeface="Poppins" panose="02000000000000000000" pitchFamily="2" charset="0"/>
              </a:rPr>
              <a:t>真核或者原核表达系统</a:t>
            </a:r>
            <a:endParaRPr lang="en-US" altLang="zh-CN" b="1" dirty="0">
              <a:latin typeface="Poppins" panose="02000000000000000000" pitchFamily="2" charset="0"/>
              <a:ea typeface="思源黑体 CN Regular" panose="020B0500000000000000" pitchFamily="34" charset="-122"/>
              <a:cs typeface="Poppins" panose="02000000000000000000" pitchFamily="2" charset="0"/>
            </a:endParaRPr>
          </a:p>
          <a:p>
            <a:pPr marL="285750" indent="-285750">
              <a:lnSpc>
                <a:spcPct val="150000"/>
              </a:lnSpc>
              <a:buFont typeface="Wingdings" panose="05000000000000000000" pitchFamily="2" charset="2"/>
              <a:buChar char="Ø"/>
            </a:pPr>
            <a:r>
              <a:rPr lang="zh-CN" altLang="en-US" b="1" dirty="0">
                <a:latin typeface="Poppins" panose="02000000000000000000" pitchFamily="2" charset="0"/>
                <a:ea typeface="思源黑体 CN Regular" panose="020B0500000000000000" pitchFamily="34" charset="-122"/>
                <a:cs typeface="Poppins" panose="02000000000000000000" pitchFamily="2" charset="0"/>
              </a:rPr>
              <a:t>低内毒素</a:t>
            </a:r>
            <a:endParaRPr lang="en-US" altLang="zh-CN" b="1" dirty="0">
              <a:latin typeface="Poppins" panose="02000000000000000000" pitchFamily="2" charset="0"/>
              <a:ea typeface="思源黑体 CN Regular" panose="020B0500000000000000" pitchFamily="34" charset="-122"/>
              <a:cs typeface="Poppins" panose="02000000000000000000" pitchFamily="2" charset="0"/>
            </a:endParaRPr>
          </a:p>
          <a:p>
            <a:pPr marL="285750" indent="-285750">
              <a:lnSpc>
                <a:spcPct val="150000"/>
              </a:lnSpc>
              <a:buFont typeface="Wingdings" panose="05000000000000000000" pitchFamily="2" charset="2"/>
              <a:buChar char="Ø"/>
            </a:pPr>
            <a:r>
              <a:rPr lang="zh-CN" altLang="en-US" b="1" dirty="0">
                <a:latin typeface="Poppins" panose="02000000000000000000" pitchFamily="2" charset="0"/>
                <a:ea typeface="思源黑体 CN Regular" panose="020B0500000000000000" pitchFamily="34" charset="-122"/>
                <a:cs typeface="Poppins" panose="02000000000000000000" pitchFamily="2" charset="0"/>
              </a:rPr>
              <a:t>活性有竞争力</a:t>
            </a:r>
            <a:endParaRPr lang="en-US" altLang="zh-CN" b="1" dirty="0">
              <a:latin typeface="Poppins" panose="02000000000000000000" pitchFamily="2" charset="0"/>
              <a:ea typeface="思源黑体 CN Regular" panose="020B0500000000000000" pitchFamily="34" charset="-122"/>
              <a:cs typeface="Poppins" panose="02000000000000000000" pitchFamily="2" charset="0"/>
            </a:endParaRPr>
          </a:p>
          <a:p>
            <a:pPr marL="285750" indent="-285750">
              <a:lnSpc>
                <a:spcPct val="150000"/>
              </a:lnSpc>
              <a:buFont typeface="Wingdings" panose="05000000000000000000" pitchFamily="2" charset="2"/>
              <a:buChar char="Ø"/>
            </a:pPr>
            <a:r>
              <a:rPr lang="zh-CN" altLang="en-US" b="1" dirty="0">
                <a:latin typeface="Poppins" panose="02000000000000000000" pitchFamily="2" charset="0"/>
                <a:ea typeface="思源黑体 CN Regular" panose="020B0500000000000000" pitchFamily="34" charset="-122"/>
                <a:cs typeface="Poppins" panose="02000000000000000000" pitchFamily="2" charset="0"/>
              </a:rPr>
              <a:t>应用场景数据展示</a:t>
            </a:r>
            <a:endParaRPr lang="en-US" altLang="zh-CN"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1" name="TextBox 20"/>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63" y="26329"/>
            <a:ext cx="9024852" cy="360056"/>
            <a:chOff x="0" y="123478"/>
            <a:chExt cx="9027696" cy="360040"/>
          </a:xfrm>
        </p:grpSpPr>
        <p:grpSp>
          <p:nvGrpSpPr>
            <p:cNvPr id="3" name="组合 219"/>
            <p:cNvGrpSpPr/>
            <p:nvPr/>
          </p:nvGrpSpPr>
          <p:grpSpPr>
            <a:xfrm>
              <a:off x="0" y="123478"/>
              <a:ext cx="1907704" cy="360040"/>
              <a:chOff x="0" y="123478"/>
              <a:chExt cx="1907704" cy="360040"/>
            </a:xfrm>
          </p:grpSpPr>
          <p:sp>
            <p:nvSpPr>
              <p:cNvPr id="16" name="椭圆 15"/>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7" name="矩形 16"/>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11"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4" name="组合 226"/>
            <p:cNvGrpSpPr/>
            <p:nvPr/>
          </p:nvGrpSpPr>
          <p:grpSpPr>
            <a:xfrm>
              <a:off x="8316422" y="195486"/>
              <a:ext cx="711274" cy="209198"/>
              <a:chOff x="7812360" y="123478"/>
              <a:chExt cx="1224136" cy="360040"/>
            </a:xfrm>
          </p:grpSpPr>
          <p:sp>
            <p:nvSpPr>
              <p:cNvPr id="13" name="椭圆 12"/>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4" name="椭圆 13"/>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5" name="椭圆 14"/>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30" name="矩形 29"/>
          <p:cNvSpPr/>
          <p:nvPr/>
        </p:nvSpPr>
        <p:spPr>
          <a:xfrm>
            <a:off x="488421" y="1123950"/>
            <a:ext cx="8537994" cy="315471"/>
          </a:xfrm>
          <a:prstGeom prst="rect">
            <a:avLst/>
          </a:prstGeom>
        </p:spPr>
        <p:txBody>
          <a:bodyPr wrap="square" lIns="68580" tIns="34290" rIns="68580" bIns="34290">
            <a:spAutoFit/>
          </a:bodyPr>
          <a:lstStyle/>
          <a:p>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多种属：</a:t>
            </a:r>
            <a:r>
              <a:rPr lang="en-US" altLang="zh-CN" sz="1600" b="1" dirty="0">
                <a:latin typeface="Poppins" panose="02000000000000000000" pitchFamily="2" charset="0"/>
                <a:ea typeface="思源黑体 CN Regular" panose="020B0500000000000000" pitchFamily="34" charset="-122"/>
                <a:cs typeface="Poppins" panose="02000000000000000000" pitchFamily="2" charset="0"/>
              </a:rPr>
              <a:t>Human</a:t>
            </a: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a:t>
            </a:r>
            <a:r>
              <a:rPr lang="en-US" altLang="zh-CN" sz="1600" b="1" dirty="0">
                <a:latin typeface="Poppins" panose="02000000000000000000" pitchFamily="2" charset="0"/>
                <a:ea typeface="思源黑体 CN Regular" panose="020B0500000000000000" pitchFamily="34" charset="-122"/>
                <a:cs typeface="Poppins" panose="02000000000000000000" pitchFamily="2" charset="0"/>
              </a:rPr>
              <a:t>Mouse</a:t>
            </a: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a:t>
            </a:r>
            <a:r>
              <a:rPr lang="en-US" altLang="zh-CN" sz="1600" b="1" dirty="0">
                <a:latin typeface="Poppins" panose="02000000000000000000" pitchFamily="2" charset="0"/>
                <a:ea typeface="思源黑体 CN Regular" panose="020B0500000000000000" pitchFamily="34" charset="-122"/>
                <a:cs typeface="Poppins" panose="02000000000000000000" pitchFamily="2" charset="0"/>
              </a:rPr>
              <a:t>Monkey</a:t>
            </a: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等，尽可能满足不同动物实验模型的需求</a:t>
            </a:r>
            <a:endParaRPr lang="en-US" altLang="zh-CN" sz="16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1" name="TextBox 30"/>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5" name="圆角矩形 24"/>
          <p:cNvSpPr/>
          <p:nvPr/>
        </p:nvSpPr>
        <p:spPr>
          <a:xfrm>
            <a:off x="3414725" y="1480459"/>
            <a:ext cx="1905000" cy="4572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r>
              <a:rPr lang="zh-CN" altLang="en-US" sz="1400" b="1"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小鼠膀胱类器官培养</a:t>
            </a:r>
            <a:endParaRPr lang="en-US" altLang="zh-CN" sz="1400" b="1"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42" name="Picture 2" descr="https://cdn1.sinobiological.com/products-img/bladder%20organoids%20IF-50394-M07E.jpg"/>
          <p:cNvPicPr>
            <a:picLocks noChangeAspect="1" noChangeArrowheads="1"/>
          </p:cNvPicPr>
          <p:nvPr/>
        </p:nvPicPr>
        <p:blipFill>
          <a:blip r:embed="rId4" cstate="print"/>
          <a:srcRect t="4444"/>
          <a:stretch>
            <a:fillRect/>
          </a:stretch>
        </p:blipFill>
        <p:spPr bwMode="auto">
          <a:xfrm>
            <a:off x="1905000" y="2016579"/>
            <a:ext cx="4876800" cy="2612571"/>
          </a:xfrm>
          <a:prstGeom prst="rect">
            <a:avLst/>
          </a:prstGeom>
          <a:noFill/>
        </p:spPr>
      </p:pic>
      <p:sp>
        <p:nvSpPr>
          <p:cNvPr id="44" name="矩形 43"/>
          <p:cNvSpPr/>
          <p:nvPr/>
        </p:nvSpPr>
        <p:spPr>
          <a:xfrm>
            <a:off x="1651097" y="4655506"/>
            <a:ext cx="6619835" cy="461665"/>
          </a:xfrm>
          <a:prstGeom prst="rect">
            <a:avLst/>
          </a:prstGeom>
        </p:spPr>
        <p:txBody>
          <a:bodyPr wrap="square">
            <a:spAutoFit/>
          </a:bodyPr>
          <a:lstStyle/>
          <a:p>
            <a:r>
              <a:rPr lang="en-US" sz="8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Mouse Bladder Organoids after 14 days in culture 25 ng/mL of </a:t>
            </a:r>
            <a:r>
              <a:rPr lang="en-US" altLang="zh-CN" sz="800" dirty="0">
                <a:solidFill>
                  <a:srgbClr val="007E66"/>
                </a:solidFill>
                <a:latin typeface="Poppins" panose="02000000000000000000" pitchFamily="2" charset="0"/>
                <a:cs typeface="Poppins" panose="02000000000000000000" pitchFamily="2" charset="0"/>
              </a:rPr>
              <a:t>Recombinant Mouse KGF/FGF-7 Protein(50394-M07E)</a:t>
            </a:r>
            <a:r>
              <a:rPr lang="en-US" sz="8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 was used for 2 weeks in BME submerged in mouse bladder media. </a:t>
            </a:r>
          </a:p>
          <a:p>
            <a:r>
              <a:rPr lang="en-US" sz="8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Data provided by Dr. Yin at Washington University, St. Louis, MO.</a:t>
            </a:r>
            <a:endParaRPr lang="zh-CN" altLang="en-US" sz="8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5" name="TextBox 37"/>
          <p:cNvSpPr txBox="1"/>
          <p:nvPr/>
        </p:nvSpPr>
        <p:spPr>
          <a:xfrm>
            <a:off x="2209800" y="1804766"/>
            <a:ext cx="1074420" cy="261606"/>
          </a:xfrm>
          <a:prstGeom prst="rect">
            <a:avLst/>
          </a:prstGeom>
          <a:noFill/>
        </p:spPr>
        <p:txBody>
          <a:bodyPr wrap="square" lIns="121917" tIns="60958" rIns="121917" bIns="60958">
            <a:spAutoFit/>
          </a:bodyPr>
          <a:lstStyle/>
          <a:p>
            <a:pPr marL="228600" indent="-228600" algn="ctr" fontAlgn="base">
              <a:spcBef>
                <a:spcPct val="0"/>
              </a:spcBef>
              <a:spcAft>
                <a:spcPct val="0"/>
              </a:spcAft>
            </a:pPr>
            <a:r>
              <a:rPr sz="9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rPr>
              <a:t>经过</a:t>
            </a:r>
            <a:r>
              <a:rPr sz="900" b="1" dirty="0">
                <a:solidFill>
                  <a:srgbClr val="000000"/>
                </a:solidFill>
                <a:latin typeface="Poppins" panose="02000000000000000000" pitchFamily="2" charset="0"/>
                <a:ea typeface="思源黑体 CN Normal" panose="020B0400000000000000" pitchFamily="34" charset="-122"/>
                <a:cs typeface="Poppins" panose="02000000000000000000" pitchFamily="2" charset="0"/>
              </a:rPr>
              <a:t>14</a:t>
            </a:r>
            <a:r>
              <a:rPr sz="9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rPr>
              <a:t>天的培养</a:t>
            </a:r>
            <a:r>
              <a:rPr lang="zh-CN" altLang="en-US" sz="9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rPr>
              <a:t>：</a:t>
            </a:r>
            <a:endParaRPr sz="9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grpSp>
        <p:nvGrpSpPr>
          <p:cNvPr id="6" name="组合 11"/>
          <p:cNvGrpSpPr/>
          <p:nvPr/>
        </p:nvGrpSpPr>
        <p:grpSpPr>
          <a:xfrm>
            <a:off x="285720" y="547684"/>
            <a:ext cx="2857520" cy="500066"/>
            <a:chOff x="5643570" y="1142990"/>
            <a:chExt cx="2857520" cy="500066"/>
          </a:xfrm>
        </p:grpSpPr>
        <p:sp>
          <p:nvSpPr>
            <p:cNvPr id="7" name="椭圆 6"/>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8" name="TextBox 26"/>
            <p:cNvSpPr txBox="1"/>
            <p:nvPr/>
          </p:nvSpPr>
          <p:spPr>
            <a:xfrm>
              <a:off x="5786446" y="1142990"/>
              <a:ext cx="2710999" cy="46166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细胞因子产品设计</a:t>
              </a:r>
            </a:p>
          </p:txBody>
        </p:sp>
        <p:sp>
          <p:nvSpPr>
            <p:cNvPr id="9" name="椭圆 8"/>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0" name="椭圆 9"/>
            <p:cNvSpPr/>
            <p:nvPr/>
          </p:nvSpPr>
          <p:spPr>
            <a:xfrm>
              <a:off x="8358214" y="1428742"/>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16" name="椭圆 15"/>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7" name="矩形 16"/>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11"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13" name="椭圆 12"/>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4" name="椭圆 13"/>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5" name="椭圆 14"/>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24" name="矩形 23"/>
          <p:cNvSpPr/>
          <p:nvPr/>
        </p:nvSpPr>
        <p:spPr>
          <a:xfrm>
            <a:off x="6043754" y="2481209"/>
            <a:ext cx="2930415" cy="1344279"/>
          </a:xfrm>
          <a:prstGeom prst="rect">
            <a:avLst/>
          </a:prstGeom>
        </p:spPr>
        <p:txBody>
          <a:bodyPr wrap="square" lIns="68580" tIns="34290" rIns="68580" bIns="34290">
            <a:spAutoFit/>
          </a:bodyPr>
          <a:lstStyle/>
          <a:p>
            <a:pPr marL="285750" indent="-285750">
              <a:lnSpc>
                <a:spcPct val="120000"/>
              </a:lnSpc>
              <a:buFont typeface="Wingdings" panose="05000000000000000000" pitchFamily="2" charset="2"/>
              <a:buChar char="Ø"/>
            </a:pPr>
            <a:r>
              <a:rPr lang="en-US" altLang="en-US" sz="1400" b="1" dirty="0">
                <a:latin typeface="Poppins" panose="02000000000000000000" pitchFamily="2" charset="0"/>
                <a:ea typeface="思源黑体 CN Regular" panose="020B0500000000000000" pitchFamily="34" charset="-122"/>
                <a:cs typeface="Poppins" panose="02000000000000000000" pitchFamily="2" charset="0"/>
              </a:rPr>
              <a:t>LPS</a:t>
            </a: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处理的胚状体中胚层的生物标志物会消失且不能分化成有功能的成骨细胞</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a:p>
            <a:pPr marL="285750" indent="-285750">
              <a:lnSpc>
                <a:spcPct val="120000"/>
              </a:lnSpc>
              <a:buFont typeface="Wingdings" panose="05000000000000000000" pitchFamily="2" charset="2"/>
              <a:buChar char="Ø"/>
            </a:pPr>
            <a:r>
              <a:rPr lang="en-US" altLang="en-US" sz="1400" b="1" dirty="0">
                <a:latin typeface="Poppins" panose="02000000000000000000" pitchFamily="2" charset="0"/>
                <a:ea typeface="思源黑体 CN Regular" panose="020B0500000000000000" pitchFamily="34" charset="-122"/>
                <a:cs typeface="Poppins" panose="02000000000000000000" pitchFamily="2" charset="0"/>
              </a:rPr>
              <a:t>LPS</a:t>
            </a: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处理的胚状体会出现凋亡的现象</a:t>
            </a:r>
          </a:p>
        </p:txBody>
      </p:sp>
      <p:sp>
        <p:nvSpPr>
          <p:cNvPr id="30" name="TextBox 29"/>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 name="矩形 11"/>
          <p:cNvSpPr/>
          <p:nvPr/>
        </p:nvSpPr>
        <p:spPr>
          <a:xfrm>
            <a:off x="285720" y="4924981"/>
            <a:ext cx="3517900" cy="161583"/>
          </a:xfrm>
          <a:prstGeom prst="rect">
            <a:avLst/>
          </a:prstGeom>
        </p:spPr>
        <p:txBody>
          <a:bodyPr wrap="square" lIns="68580" tIns="34290" rIns="68580" bIns="34290">
            <a:spAutoFit/>
          </a:bodyPr>
          <a:lstStyle/>
          <a:p>
            <a:r>
              <a:rPr lang="en-US" sz="600" i="1" dirty="0" err="1">
                <a:latin typeface="Poppins" panose="02000000000000000000" pitchFamily="2" charset="0"/>
                <a:ea typeface="思源黑体 CN Regular" panose="020B0500000000000000" pitchFamily="34" charset="-122"/>
                <a:cs typeface="Poppins" panose="02000000000000000000" pitchFamily="2" charset="0"/>
              </a:rPr>
              <a:t>Kavitha</a:t>
            </a:r>
            <a:r>
              <a:rPr lang="en-US" sz="600" i="1" dirty="0">
                <a:latin typeface="Poppins" panose="02000000000000000000" pitchFamily="2" charset="0"/>
                <a:ea typeface="思源黑体 CN Regular" panose="020B0500000000000000" pitchFamily="34" charset="-122"/>
                <a:cs typeface="Poppins" panose="02000000000000000000" pitchFamily="2" charset="0"/>
              </a:rPr>
              <a:t> </a:t>
            </a:r>
            <a:r>
              <a:rPr lang="en-US" sz="600" i="1" dirty="0" err="1">
                <a:latin typeface="Poppins" panose="02000000000000000000" pitchFamily="2" charset="0"/>
                <a:ea typeface="思源黑体 CN Regular" panose="020B0500000000000000" pitchFamily="34" charset="-122"/>
                <a:cs typeface="Poppins" panose="02000000000000000000" pitchFamily="2" charset="0"/>
              </a:rPr>
              <a:t>Sivasubramaniyan</a:t>
            </a:r>
            <a:r>
              <a:rPr lang="en-US" sz="600" i="1" dirty="0">
                <a:latin typeface="Poppins" panose="02000000000000000000" pitchFamily="2" charset="0"/>
                <a:ea typeface="思源黑体 CN Regular" panose="020B0500000000000000" pitchFamily="34" charset="-122"/>
                <a:cs typeface="Poppins" panose="02000000000000000000" pitchFamily="2" charset="0"/>
                <a:sym typeface="+mn-ea"/>
              </a:rPr>
              <a:t>; et al. </a:t>
            </a:r>
            <a:r>
              <a:rPr lang="en-US" sz="600" i="1" dirty="0">
                <a:latin typeface="Poppins" panose="02000000000000000000" pitchFamily="2" charset="0"/>
                <a:ea typeface="思源黑体 CN Regular" panose="020B0500000000000000" pitchFamily="34" charset="-122"/>
                <a:cs typeface="Poppins" panose="02000000000000000000" pitchFamily="2" charset="0"/>
              </a:rPr>
              <a:t>doi.org/10.2217/17460751.3.1.23.</a:t>
            </a:r>
            <a:endParaRPr lang="zh-CN" altLang="en-US" sz="600" i="1" dirty="0">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2" name="组合 11"/>
          <p:cNvGrpSpPr/>
          <p:nvPr/>
        </p:nvGrpSpPr>
        <p:grpSpPr>
          <a:xfrm>
            <a:off x="285720" y="547684"/>
            <a:ext cx="2857520" cy="500066"/>
            <a:chOff x="5643570" y="1142990"/>
            <a:chExt cx="2857520" cy="500066"/>
          </a:xfrm>
        </p:grpSpPr>
        <p:sp>
          <p:nvSpPr>
            <p:cNvPr id="7" name="椭圆 6"/>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8" name="TextBox 26"/>
            <p:cNvSpPr txBox="1"/>
            <p:nvPr/>
          </p:nvSpPr>
          <p:spPr>
            <a:xfrm>
              <a:off x="5786446" y="1142990"/>
              <a:ext cx="2710999" cy="46166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细胞因子产品设计</a:t>
              </a:r>
            </a:p>
          </p:txBody>
        </p:sp>
        <p:sp>
          <p:nvSpPr>
            <p:cNvPr id="9" name="椭圆 8"/>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0" name="椭圆 9"/>
            <p:cNvSpPr/>
            <p:nvPr/>
          </p:nvSpPr>
          <p:spPr>
            <a:xfrm>
              <a:off x="8358214" y="1428742"/>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18" name="矩形 17"/>
          <p:cNvSpPr/>
          <p:nvPr/>
        </p:nvSpPr>
        <p:spPr>
          <a:xfrm>
            <a:off x="488421" y="1123950"/>
            <a:ext cx="8537994" cy="315471"/>
          </a:xfrm>
          <a:prstGeom prst="rect">
            <a:avLst/>
          </a:prstGeom>
        </p:spPr>
        <p:txBody>
          <a:bodyPr wrap="square" lIns="68580" tIns="34290" rIns="68580" bIns="34290">
            <a:spAutoFit/>
          </a:bodyPr>
          <a:lstStyle/>
          <a:p>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低内毒素</a:t>
            </a:r>
            <a:endParaRPr lang="en-US" altLang="zh-CN" sz="1600" b="1"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0" name="图片 19"/>
          <p:cNvPicPr>
            <a:picLocks noChangeAspect="1"/>
          </p:cNvPicPr>
          <p:nvPr/>
        </p:nvPicPr>
        <p:blipFill>
          <a:blip r:embed="rId4" cstate="print"/>
          <a:stretch>
            <a:fillRect/>
          </a:stretch>
        </p:blipFill>
        <p:spPr>
          <a:xfrm>
            <a:off x="152400" y="1998374"/>
            <a:ext cx="5842317" cy="2320398"/>
          </a:xfrm>
          <a:prstGeom prst="rect">
            <a:avLst/>
          </a:prstGeom>
        </p:spPr>
      </p:pic>
      <p:sp>
        <p:nvSpPr>
          <p:cNvPr id="36" name="矩形 35"/>
          <p:cNvSpPr/>
          <p:nvPr/>
        </p:nvSpPr>
        <p:spPr>
          <a:xfrm>
            <a:off x="200897" y="4291433"/>
            <a:ext cx="5745321" cy="338554"/>
          </a:xfrm>
          <a:prstGeom prst="rect">
            <a:avLst/>
          </a:prstGeom>
        </p:spPr>
        <p:txBody>
          <a:bodyPr wrap="square">
            <a:spAutoFit/>
          </a:bodyPr>
          <a:lstStyle/>
          <a:p>
            <a:r>
              <a:rPr lang="en-US" altLang="zh-CN" sz="8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Panel (A) shows normal 5-day-old embryoid bodies and (B) shows 5-day-old embryoid bodies exposed to lipopolysaccharides for 48h. Picture were acquired at 10× magnifications.</a:t>
            </a:r>
            <a:endParaRPr lang="zh-CN" altLang="en-US" sz="8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8" name="文本框 37"/>
          <p:cNvSpPr txBox="1"/>
          <p:nvPr/>
        </p:nvSpPr>
        <p:spPr>
          <a:xfrm>
            <a:off x="735108" y="1650822"/>
            <a:ext cx="4676897" cy="400110"/>
          </a:xfrm>
          <a:prstGeom prst="rect">
            <a:avLst/>
          </a:prstGeom>
          <a:noFill/>
        </p:spPr>
        <p:txBody>
          <a:bodyPr wrap="square">
            <a:spAutoFit/>
          </a:bodyPr>
          <a:lstStyle/>
          <a:p>
            <a:pPr algn="ctr"/>
            <a:r>
              <a:rPr lang="en-US" altLang="zh-CN" sz="10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Comet assay showing the degree of apoptosis induced in control and lipopolysaccharides-treated embryoid bodies.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16" name="椭圆 15"/>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7" name="矩形 16"/>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11"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13" name="椭圆 12"/>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4" name="椭圆 13"/>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5" name="椭圆 14"/>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24" name="矩形 23"/>
          <p:cNvSpPr/>
          <p:nvPr/>
        </p:nvSpPr>
        <p:spPr>
          <a:xfrm>
            <a:off x="1073611" y="4395667"/>
            <a:ext cx="7367614" cy="368300"/>
          </a:xfrm>
          <a:prstGeom prst="rect">
            <a:avLst/>
          </a:prstGeom>
        </p:spPr>
        <p:txBody>
          <a:bodyPr wrap="square">
            <a:spAutoFit/>
          </a:bodyPr>
          <a:lstStyle/>
          <a:p>
            <a:r>
              <a:rPr lang="en-US" sz="900" dirty="0">
                <a:latin typeface="Poppins" panose="02000000000000000000" pitchFamily="2" charset="0"/>
                <a:cs typeface="Poppins" panose="02000000000000000000" pitchFamily="2" charset="0"/>
              </a:rPr>
              <a:t>CD14+ </a:t>
            </a:r>
            <a:r>
              <a:rPr lang="en-US" sz="900" dirty="0" err="1">
                <a:latin typeface="Poppins" panose="02000000000000000000" pitchFamily="2" charset="0"/>
                <a:cs typeface="Poppins" panose="02000000000000000000" pitchFamily="2" charset="0"/>
              </a:rPr>
              <a:t>monocytes</a:t>
            </a:r>
            <a:r>
              <a:rPr lang="en-US" sz="900" dirty="0">
                <a:latin typeface="Poppins" panose="02000000000000000000" pitchFamily="2" charset="0"/>
                <a:cs typeface="Poppins" panose="02000000000000000000" pitchFamily="2" charset="0"/>
              </a:rPr>
              <a:t> were differentiated into immature DCs by </a:t>
            </a:r>
            <a:r>
              <a:rPr lang="en-US" altLang="zh-CN" sz="900" dirty="0">
                <a:solidFill>
                  <a:srgbClr val="007E66"/>
                </a:solidFill>
                <a:latin typeface="Poppins" panose="02000000000000000000" pitchFamily="2" charset="0"/>
                <a:cs typeface="Poppins" panose="02000000000000000000" pitchFamily="2" charset="0"/>
              </a:rPr>
              <a:t>GM-CSF</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GMP-10015-HNAH</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and</a:t>
            </a:r>
            <a:r>
              <a:rPr lang="en-US" altLang="zh-CN" sz="900" dirty="0">
                <a:solidFill>
                  <a:srgbClr val="007E66"/>
                </a:solidFill>
                <a:latin typeface="Poppins" panose="02000000000000000000" pitchFamily="2" charset="0"/>
                <a:cs typeface="Poppins" panose="02000000000000000000" pitchFamily="2" charset="0"/>
              </a:rPr>
              <a:t> IL4</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GMP-11846-HNAE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for 6 days.   </a:t>
            </a:r>
            <a:endParaRPr lang="zh-CN" altLang="en-US" sz="900" dirty="0">
              <a:latin typeface="Poppins" panose="02000000000000000000" pitchFamily="2" charset="0"/>
              <a:cs typeface="Poppins" panose="02000000000000000000" pitchFamily="2" charset="0"/>
            </a:endParaRPr>
          </a:p>
          <a:p>
            <a:r>
              <a:rPr lang="en-US" sz="900" dirty="0">
                <a:latin typeface="Poppins" panose="02000000000000000000" pitchFamily="2" charset="0"/>
                <a:cs typeface="Poppins" panose="02000000000000000000" pitchFamily="2" charset="0"/>
              </a:rPr>
              <a:t>DCs were matured by </a:t>
            </a:r>
            <a:r>
              <a:rPr lang="en-US" altLang="zh-CN" sz="900" dirty="0">
                <a:solidFill>
                  <a:srgbClr val="007E66"/>
                </a:solidFill>
                <a:latin typeface="Poppins" panose="02000000000000000000" pitchFamily="2" charset="0"/>
                <a:cs typeface="Poppins" panose="02000000000000000000" pitchFamily="2" charset="0"/>
              </a:rPr>
              <a:t>TNF</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GMP-10602-HNAE</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 </a:t>
            </a:r>
            <a:r>
              <a:rPr lang="en-US" sz="900" dirty="0">
                <a:latin typeface="Poppins" panose="02000000000000000000" pitchFamily="2" charset="0"/>
                <a:cs typeface="Poppins" panose="02000000000000000000" pitchFamily="2" charset="0"/>
              </a:rPr>
              <a:t>for 2 days. </a:t>
            </a:r>
            <a:endParaRPr lang="zh-CN" altLang="en-US" sz="900" i="1" dirty="0">
              <a:latin typeface="Poppins" panose="02000000000000000000" pitchFamily="2" charset="0"/>
              <a:cs typeface="Poppins" panose="02000000000000000000" pitchFamily="2" charset="0"/>
            </a:endParaRPr>
          </a:p>
        </p:txBody>
      </p:sp>
      <p:grpSp>
        <p:nvGrpSpPr>
          <p:cNvPr id="7" name="组合 32"/>
          <p:cNvGrpSpPr/>
          <p:nvPr/>
        </p:nvGrpSpPr>
        <p:grpSpPr>
          <a:xfrm>
            <a:off x="4857462" y="2024285"/>
            <a:ext cx="3457903" cy="2133600"/>
            <a:chOff x="914400" y="1657350"/>
            <a:chExt cx="5486400" cy="3352800"/>
          </a:xfrm>
        </p:grpSpPr>
        <p:pic>
          <p:nvPicPr>
            <p:cNvPr id="22" name="图片 21"/>
            <p:cNvPicPr/>
            <p:nvPr/>
          </p:nvPicPr>
          <p:blipFill>
            <a:blip r:embed="rId4" cstate="print"/>
            <a:srcRect l="6795" t="6613" r="4868" b="32220"/>
            <a:stretch>
              <a:fillRect/>
            </a:stretch>
          </p:blipFill>
          <p:spPr bwMode="auto">
            <a:xfrm>
              <a:off x="914400" y="1657350"/>
              <a:ext cx="1828800" cy="1600200"/>
            </a:xfrm>
            <a:prstGeom prst="rect">
              <a:avLst/>
            </a:prstGeom>
            <a:noFill/>
            <a:ln w="9525">
              <a:noFill/>
              <a:miter lim="800000"/>
              <a:headEnd/>
              <a:tailEnd/>
            </a:ln>
          </p:spPr>
        </p:pic>
        <p:pic>
          <p:nvPicPr>
            <p:cNvPr id="25" name="图片 24"/>
            <p:cNvPicPr/>
            <p:nvPr/>
          </p:nvPicPr>
          <p:blipFill>
            <a:blip r:embed="rId5" cstate="print"/>
            <a:srcRect l="4949" t="6101" r="7201" b="32732"/>
            <a:stretch>
              <a:fillRect/>
            </a:stretch>
          </p:blipFill>
          <p:spPr bwMode="auto">
            <a:xfrm>
              <a:off x="2743200" y="1657350"/>
              <a:ext cx="1905000" cy="1600200"/>
            </a:xfrm>
            <a:prstGeom prst="rect">
              <a:avLst/>
            </a:prstGeom>
            <a:noFill/>
            <a:ln w="9525">
              <a:noFill/>
              <a:miter lim="800000"/>
              <a:headEnd/>
              <a:tailEnd/>
            </a:ln>
          </p:spPr>
        </p:pic>
        <p:pic>
          <p:nvPicPr>
            <p:cNvPr id="30" name="图片 29"/>
            <p:cNvPicPr/>
            <p:nvPr/>
          </p:nvPicPr>
          <p:blipFill>
            <a:blip r:embed="rId6" cstate="print"/>
            <a:srcRect l="4949" t="7754" r="7201" b="32732"/>
            <a:stretch>
              <a:fillRect/>
            </a:stretch>
          </p:blipFill>
          <p:spPr bwMode="auto">
            <a:xfrm>
              <a:off x="4572000" y="1657350"/>
              <a:ext cx="1828800" cy="1600200"/>
            </a:xfrm>
            <a:prstGeom prst="rect">
              <a:avLst/>
            </a:prstGeom>
            <a:noFill/>
            <a:ln w="9525">
              <a:noFill/>
              <a:miter lim="800000"/>
              <a:headEnd/>
              <a:tailEnd/>
            </a:ln>
          </p:spPr>
        </p:pic>
        <p:pic>
          <p:nvPicPr>
            <p:cNvPr id="31" name="图片 30"/>
            <p:cNvPicPr/>
            <p:nvPr/>
          </p:nvPicPr>
          <p:blipFill>
            <a:blip r:embed="rId7" cstate="print"/>
            <a:srcRect l="4949" t="7653" r="7201" b="33081"/>
            <a:stretch>
              <a:fillRect/>
            </a:stretch>
          </p:blipFill>
          <p:spPr bwMode="auto">
            <a:xfrm>
              <a:off x="2743200" y="3409950"/>
              <a:ext cx="1828800" cy="1600200"/>
            </a:xfrm>
            <a:prstGeom prst="rect">
              <a:avLst/>
            </a:prstGeom>
            <a:noFill/>
            <a:ln w="9525">
              <a:noFill/>
              <a:miter lim="800000"/>
              <a:headEnd/>
              <a:tailEnd/>
            </a:ln>
          </p:spPr>
        </p:pic>
        <p:pic>
          <p:nvPicPr>
            <p:cNvPr id="32" name="图片 31"/>
            <p:cNvPicPr/>
            <p:nvPr/>
          </p:nvPicPr>
          <p:blipFill>
            <a:blip r:embed="rId8" cstate="print"/>
            <a:srcRect l="6795" t="6298" r="6964" b="32848"/>
            <a:stretch>
              <a:fillRect/>
            </a:stretch>
          </p:blipFill>
          <p:spPr bwMode="auto">
            <a:xfrm>
              <a:off x="1066800" y="3390900"/>
              <a:ext cx="1752600" cy="1543050"/>
            </a:xfrm>
            <a:prstGeom prst="rect">
              <a:avLst/>
            </a:prstGeom>
            <a:noFill/>
            <a:ln w="9525">
              <a:noFill/>
              <a:miter lim="800000"/>
              <a:headEnd/>
              <a:tailEnd/>
            </a:ln>
          </p:spPr>
        </p:pic>
      </p:grpSp>
      <p:grpSp>
        <p:nvGrpSpPr>
          <p:cNvPr id="9" name="组合 35"/>
          <p:cNvGrpSpPr/>
          <p:nvPr/>
        </p:nvGrpSpPr>
        <p:grpSpPr>
          <a:xfrm>
            <a:off x="683596" y="1908048"/>
            <a:ext cx="3460376" cy="2438400"/>
            <a:chOff x="-152400" y="1657350"/>
            <a:chExt cx="4286250" cy="2967362"/>
          </a:xfrm>
        </p:grpSpPr>
        <p:pic>
          <p:nvPicPr>
            <p:cNvPr id="136193" name="Picture 1"/>
            <p:cNvPicPr>
              <a:picLocks noChangeAspect="1" noChangeArrowheads="1"/>
            </p:cNvPicPr>
            <p:nvPr/>
          </p:nvPicPr>
          <p:blipFill>
            <a:blip r:embed="rId9" cstate="print"/>
            <a:srcRect r="73702"/>
            <a:stretch>
              <a:fillRect/>
            </a:stretch>
          </p:blipFill>
          <p:spPr bwMode="auto">
            <a:xfrm>
              <a:off x="-152400" y="1657350"/>
              <a:ext cx="1447800" cy="2967362"/>
            </a:xfrm>
            <a:prstGeom prst="rect">
              <a:avLst/>
            </a:prstGeom>
            <a:noFill/>
            <a:ln w="9525">
              <a:noFill/>
              <a:miter lim="800000"/>
              <a:headEnd/>
              <a:tailEnd/>
            </a:ln>
            <a:effectLst/>
          </p:spPr>
        </p:pic>
        <p:pic>
          <p:nvPicPr>
            <p:cNvPr id="34" name="Picture 1"/>
            <p:cNvPicPr>
              <a:picLocks noChangeAspect="1" noChangeArrowheads="1"/>
            </p:cNvPicPr>
            <p:nvPr/>
          </p:nvPicPr>
          <p:blipFill>
            <a:blip r:embed="rId9" cstate="print"/>
            <a:srcRect l="37370" r="36332"/>
            <a:stretch>
              <a:fillRect/>
            </a:stretch>
          </p:blipFill>
          <p:spPr bwMode="auto">
            <a:xfrm>
              <a:off x="1371600" y="1657350"/>
              <a:ext cx="1447800" cy="2967362"/>
            </a:xfrm>
            <a:prstGeom prst="rect">
              <a:avLst/>
            </a:prstGeom>
            <a:noFill/>
            <a:ln w="9525">
              <a:noFill/>
              <a:miter lim="800000"/>
              <a:headEnd/>
              <a:tailEnd/>
            </a:ln>
            <a:effectLst/>
          </p:spPr>
        </p:pic>
        <p:pic>
          <p:nvPicPr>
            <p:cNvPr id="35" name="Picture 1"/>
            <p:cNvPicPr>
              <a:picLocks noChangeAspect="1" noChangeArrowheads="1"/>
            </p:cNvPicPr>
            <p:nvPr/>
          </p:nvPicPr>
          <p:blipFill>
            <a:blip r:embed="rId9" cstate="print"/>
            <a:srcRect l="74740" b="48641"/>
            <a:stretch>
              <a:fillRect/>
            </a:stretch>
          </p:blipFill>
          <p:spPr bwMode="auto">
            <a:xfrm>
              <a:off x="2743200" y="1657350"/>
              <a:ext cx="1390650" cy="1524000"/>
            </a:xfrm>
            <a:prstGeom prst="rect">
              <a:avLst/>
            </a:prstGeom>
            <a:noFill/>
            <a:ln w="9525">
              <a:noFill/>
              <a:miter lim="800000"/>
              <a:headEnd/>
              <a:tailEnd/>
            </a:ln>
            <a:effectLst/>
          </p:spPr>
        </p:pic>
      </p:grpSp>
      <p:sp>
        <p:nvSpPr>
          <p:cNvPr id="37" name="矩形 36"/>
          <p:cNvSpPr/>
          <p:nvPr/>
        </p:nvSpPr>
        <p:spPr>
          <a:xfrm>
            <a:off x="1735983" y="1574913"/>
            <a:ext cx="1524776" cy="307777"/>
          </a:xfrm>
          <a:prstGeom prst="rect">
            <a:avLst/>
          </a:prstGeom>
        </p:spPr>
        <p:txBody>
          <a:bodyPr wrap="none">
            <a:spAutoFit/>
          </a:bodyPr>
          <a:lstStyle/>
          <a:p>
            <a:r>
              <a:rPr lang="en-US" sz="1400" b="1" dirty="0">
                <a:solidFill>
                  <a:srgbClr val="007E66"/>
                </a:solidFill>
                <a:latin typeface="Poppins" panose="02000000000000000000" pitchFamily="2" charset="0"/>
                <a:cs typeface="Poppins" panose="02000000000000000000" pitchFamily="2" charset="0"/>
              </a:rPr>
              <a:t>Immature DCs</a:t>
            </a:r>
            <a:endParaRPr lang="zh-CN" altLang="en-US" sz="1400" b="1" dirty="0">
              <a:solidFill>
                <a:srgbClr val="007E66"/>
              </a:solidFill>
            </a:endParaRPr>
          </a:p>
        </p:txBody>
      </p:sp>
      <p:sp>
        <p:nvSpPr>
          <p:cNvPr id="38" name="矩形 37"/>
          <p:cNvSpPr/>
          <p:nvPr/>
        </p:nvSpPr>
        <p:spPr>
          <a:xfrm>
            <a:off x="5982690" y="1608078"/>
            <a:ext cx="1255472" cy="307777"/>
          </a:xfrm>
          <a:prstGeom prst="rect">
            <a:avLst/>
          </a:prstGeom>
        </p:spPr>
        <p:txBody>
          <a:bodyPr wrap="none">
            <a:spAutoFit/>
          </a:bodyPr>
          <a:lstStyle/>
          <a:p>
            <a:r>
              <a:rPr lang="en-US" sz="1400" b="1" dirty="0">
                <a:solidFill>
                  <a:srgbClr val="007E66"/>
                </a:solidFill>
                <a:latin typeface="Poppins" panose="02000000000000000000" pitchFamily="2" charset="0"/>
                <a:cs typeface="Poppins" panose="02000000000000000000" pitchFamily="2" charset="0"/>
              </a:rPr>
              <a:t>Mature DCs</a:t>
            </a:r>
            <a:endParaRPr lang="zh-CN" altLang="en-US" sz="1400" b="1" dirty="0">
              <a:solidFill>
                <a:srgbClr val="007E66"/>
              </a:solidFill>
            </a:endParaRPr>
          </a:p>
        </p:txBody>
      </p:sp>
      <p:sp>
        <p:nvSpPr>
          <p:cNvPr id="33" name="TextBox 32"/>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2" name="组合 11"/>
          <p:cNvGrpSpPr/>
          <p:nvPr/>
        </p:nvGrpSpPr>
        <p:grpSpPr>
          <a:xfrm>
            <a:off x="285720" y="547684"/>
            <a:ext cx="2857520" cy="500066"/>
            <a:chOff x="5643570" y="1142990"/>
            <a:chExt cx="2857520" cy="500066"/>
          </a:xfrm>
        </p:grpSpPr>
        <p:sp>
          <p:nvSpPr>
            <p:cNvPr id="8" name="椭圆 7"/>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0" name="TextBox 26"/>
            <p:cNvSpPr txBox="1"/>
            <p:nvPr/>
          </p:nvSpPr>
          <p:spPr>
            <a:xfrm>
              <a:off x="5786446" y="1142990"/>
              <a:ext cx="2710999" cy="46166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细胞因子产品设计</a:t>
              </a:r>
            </a:p>
          </p:txBody>
        </p:sp>
        <p:sp>
          <p:nvSpPr>
            <p:cNvPr id="12" name="椭圆 1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8" name="椭圆 17"/>
            <p:cNvSpPr/>
            <p:nvPr/>
          </p:nvSpPr>
          <p:spPr>
            <a:xfrm>
              <a:off x="8358214" y="1428742"/>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19" name="矩形 18"/>
          <p:cNvSpPr/>
          <p:nvPr/>
        </p:nvSpPr>
        <p:spPr>
          <a:xfrm>
            <a:off x="488421" y="1123950"/>
            <a:ext cx="8537994" cy="315471"/>
          </a:xfrm>
          <a:prstGeom prst="rect">
            <a:avLst/>
          </a:prstGeom>
        </p:spPr>
        <p:txBody>
          <a:bodyPr wrap="square" lIns="68580" tIns="34290" rIns="68580" bIns="34290">
            <a:spAutoFit/>
          </a:bodyPr>
          <a:lstStyle/>
          <a:p>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应用场景数据展示</a:t>
            </a:r>
            <a:r>
              <a:rPr lang="en-US" altLang="zh-CN" sz="1600" b="1" dirty="0">
                <a:latin typeface="Poppins" panose="02000000000000000000" pitchFamily="2" charset="0"/>
                <a:ea typeface="思源黑体 CN Regular" panose="020B0500000000000000" pitchFamily="34" charset="-122"/>
                <a:cs typeface="Poppins" panose="02000000000000000000" pitchFamily="2" charset="0"/>
              </a:rPr>
              <a:t>-1</a:t>
            </a: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：免疫细胞应用场景</a:t>
            </a:r>
            <a:endParaRPr lang="en-US" altLang="zh-CN" sz="1600" b="1"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36" name="Picture 2" descr="C:\Users\Digital marketing\Downloads\logo水印.png"/>
          <p:cNvPicPr>
            <a:picLocks noChangeAspect="1" noChangeArrowheads="1"/>
          </p:cNvPicPr>
          <p:nvPr/>
        </p:nvPicPr>
        <p:blipFill>
          <a:blip r:embed="rId10" cstate="print"/>
          <a:srcRect/>
          <a:stretch>
            <a:fillRect/>
          </a:stretch>
        </p:blipFill>
        <p:spPr bwMode="auto">
          <a:xfrm>
            <a:off x="0" y="971550"/>
            <a:ext cx="4994911" cy="2743200"/>
          </a:xfrm>
          <a:prstGeom prst="rect">
            <a:avLst/>
          </a:prstGeom>
          <a:noFill/>
        </p:spPr>
      </p:pic>
      <p:pic>
        <p:nvPicPr>
          <p:cNvPr id="39" name="Picture 2" descr="C:\Users\Digital marketing\Downloads\logo水印.png"/>
          <p:cNvPicPr>
            <a:picLocks noChangeAspect="1" noChangeArrowheads="1"/>
          </p:cNvPicPr>
          <p:nvPr/>
        </p:nvPicPr>
        <p:blipFill>
          <a:blip r:embed="rId10" cstate="print"/>
          <a:srcRect/>
          <a:stretch>
            <a:fillRect/>
          </a:stretch>
        </p:blipFill>
        <p:spPr bwMode="auto">
          <a:xfrm>
            <a:off x="2667000" y="1428750"/>
            <a:ext cx="4994911" cy="2743200"/>
          </a:xfrm>
          <a:prstGeom prst="rect">
            <a:avLst/>
          </a:prstGeom>
          <a:noFill/>
        </p:spPr>
      </p:pic>
      <p:pic>
        <p:nvPicPr>
          <p:cNvPr id="40" name="Picture 2" descr="C:\Users\Digital marketing\Downloads\logo水印.png"/>
          <p:cNvPicPr>
            <a:picLocks noChangeAspect="1" noChangeArrowheads="1"/>
          </p:cNvPicPr>
          <p:nvPr/>
        </p:nvPicPr>
        <p:blipFill>
          <a:blip r:embed="rId10" cstate="print"/>
          <a:srcRect/>
          <a:stretch>
            <a:fillRect/>
          </a:stretch>
        </p:blipFill>
        <p:spPr bwMode="auto">
          <a:xfrm>
            <a:off x="4876800" y="2190750"/>
            <a:ext cx="4994911" cy="2743200"/>
          </a:xfrm>
          <a:prstGeom prst="rect">
            <a:avLst/>
          </a:prstGeom>
          <a:noFill/>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
          <p:cNvGrpSpPr/>
          <p:nvPr/>
        </p:nvGrpSpPr>
        <p:grpSpPr>
          <a:xfrm>
            <a:off x="1563" y="26329"/>
            <a:ext cx="9024852" cy="360056"/>
            <a:chOff x="0" y="123478"/>
            <a:chExt cx="9027696" cy="360040"/>
          </a:xfrm>
        </p:grpSpPr>
        <p:grpSp>
          <p:nvGrpSpPr>
            <p:cNvPr id="7" name="组合 219"/>
            <p:cNvGrpSpPr/>
            <p:nvPr/>
          </p:nvGrpSpPr>
          <p:grpSpPr>
            <a:xfrm>
              <a:off x="0" y="123478"/>
              <a:ext cx="1907704" cy="360040"/>
              <a:chOff x="0" y="123478"/>
              <a:chExt cx="1907704" cy="360040"/>
            </a:xfrm>
          </p:grpSpPr>
          <p:sp>
            <p:nvSpPr>
              <p:cNvPr id="16" name="椭圆 15"/>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7" name="矩形 16"/>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11"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grpSp>
          <p:nvGrpSpPr>
            <p:cNvPr id="8" name="组合 226"/>
            <p:cNvGrpSpPr/>
            <p:nvPr/>
          </p:nvGrpSpPr>
          <p:grpSpPr>
            <a:xfrm>
              <a:off x="8316422" y="195486"/>
              <a:ext cx="711274" cy="209198"/>
              <a:chOff x="7812360" y="123478"/>
              <a:chExt cx="1224136" cy="360040"/>
            </a:xfrm>
          </p:grpSpPr>
          <p:sp>
            <p:nvSpPr>
              <p:cNvPr id="13" name="椭圆 12"/>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4" name="椭圆 13"/>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5" name="椭圆 14"/>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24" name="TextBox 23"/>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026" name="Picture 2"/>
          <p:cNvPicPr>
            <a:picLocks noChangeAspect="1" noChangeArrowheads="1"/>
          </p:cNvPicPr>
          <p:nvPr/>
        </p:nvPicPr>
        <p:blipFill>
          <a:blip r:embed="rId3" cstate="print"/>
          <a:srcRect/>
          <a:stretch>
            <a:fillRect/>
          </a:stretch>
        </p:blipFill>
        <p:spPr bwMode="auto">
          <a:xfrm>
            <a:off x="288207" y="2081617"/>
            <a:ext cx="4343400" cy="1905337"/>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cstate="print"/>
          <a:srcRect/>
          <a:stretch>
            <a:fillRect/>
          </a:stretch>
        </p:blipFill>
        <p:spPr bwMode="auto">
          <a:xfrm>
            <a:off x="4859837" y="2081617"/>
            <a:ext cx="3888377" cy="2438400"/>
          </a:xfrm>
          <a:prstGeom prst="rect">
            <a:avLst/>
          </a:prstGeom>
          <a:noFill/>
          <a:ln w="9525">
            <a:noFill/>
            <a:miter lim="800000"/>
            <a:headEnd/>
            <a:tailEnd/>
          </a:ln>
          <a:effectLst/>
        </p:spPr>
      </p:pic>
      <p:sp>
        <p:nvSpPr>
          <p:cNvPr id="23" name="矩形 22"/>
          <p:cNvSpPr/>
          <p:nvPr/>
        </p:nvSpPr>
        <p:spPr>
          <a:xfrm>
            <a:off x="4859837" y="1719641"/>
            <a:ext cx="1828800" cy="307777"/>
          </a:xfrm>
          <a:prstGeom prst="rect">
            <a:avLst/>
          </a:prstGeom>
        </p:spPr>
        <p:txBody>
          <a:bodyPr wrap="square">
            <a:spAutoFit/>
          </a:bodyPr>
          <a:lstStyle/>
          <a:p>
            <a:r>
              <a:rPr lang="zh-CN" altLang="en-US" sz="1400" b="1" dirty="0">
                <a:latin typeface="思源黑体 CN Regular" panose="020B0500000000000000" pitchFamily="34" charset="-122"/>
                <a:ea typeface="思源黑体 CN Regular" panose="020B0500000000000000" pitchFamily="34" charset="-122"/>
              </a:rPr>
              <a:t>产品详情页下拉：</a:t>
            </a:r>
          </a:p>
        </p:txBody>
      </p:sp>
      <p:sp>
        <p:nvSpPr>
          <p:cNvPr id="30" name="矩形 29"/>
          <p:cNvSpPr/>
          <p:nvPr/>
        </p:nvSpPr>
        <p:spPr>
          <a:xfrm>
            <a:off x="285720" y="1719642"/>
            <a:ext cx="1828800" cy="307777"/>
          </a:xfrm>
          <a:prstGeom prst="rect">
            <a:avLst/>
          </a:prstGeom>
        </p:spPr>
        <p:txBody>
          <a:bodyPr wrap="square">
            <a:spAutoFit/>
          </a:bodyPr>
          <a:lstStyle/>
          <a:p>
            <a:r>
              <a:rPr lang="zh-CN" altLang="en-US" sz="1400" b="1" dirty="0">
                <a:latin typeface="思源黑体 CN Regular" panose="020B0500000000000000" pitchFamily="34" charset="-122"/>
                <a:ea typeface="思源黑体 CN Regular" panose="020B0500000000000000" pitchFamily="34" charset="-122"/>
              </a:rPr>
              <a:t>点开产品详情页：</a:t>
            </a:r>
          </a:p>
        </p:txBody>
      </p:sp>
      <p:grpSp>
        <p:nvGrpSpPr>
          <p:cNvPr id="2" name="组合 11"/>
          <p:cNvGrpSpPr/>
          <p:nvPr/>
        </p:nvGrpSpPr>
        <p:grpSpPr>
          <a:xfrm>
            <a:off x="285720" y="547684"/>
            <a:ext cx="2857520" cy="500066"/>
            <a:chOff x="5643570" y="1142990"/>
            <a:chExt cx="2857520" cy="500066"/>
          </a:xfrm>
        </p:grpSpPr>
        <p:sp>
          <p:nvSpPr>
            <p:cNvPr id="3" name="椭圆 2"/>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4" name="TextBox 26"/>
            <p:cNvSpPr txBox="1"/>
            <p:nvPr/>
          </p:nvSpPr>
          <p:spPr>
            <a:xfrm>
              <a:off x="5786446" y="1142990"/>
              <a:ext cx="2710999" cy="46166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细胞因子产品设计</a:t>
              </a:r>
            </a:p>
          </p:txBody>
        </p:sp>
        <p:sp>
          <p:nvSpPr>
            <p:cNvPr id="5" name="椭圆 4"/>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0" name="椭圆 9"/>
            <p:cNvSpPr/>
            <p:nvPr/>
          </p:nvSpPr>
          <p:spPr>
            <a:xfrm>
              <a:off x="8358214" y="1428742"/>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12" name="矩形 11"/>
          <p:cNvSpPr/>
          <p:nvPr/>
        </p:nvSpPr>
        <p:spPr>
          <a:xfrm>
            <a:off x="488421" y="1123950"/>
            <a:ext cx="8537994" cy="315471"/>
          </a:xfrm>
          <a:prstGeom prst="rect">
            <a:avLst/>
          </a:prstGeom>
        </p:spPr>
        <p:txBody>
          <a:bodyPr wrap="square" lIns="68580" tIns="34290" rIns="68580" bIns="34290">
            <a:spAutoFit/>
          </a:bodyPr>
          <a:lstStyle/>
          <a:p>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应用场景数据展示</a:t>
            </a:r>
            <a:r>
              <a:rPr lang="en-US" altLang="zh-CN" sz="1600" b="1" dirty="0">
                <a:latin typeface="Poppins" panose="02000000000000000000" pitchFamily="2" charset="0"/>
                <a:ea typeface="思源黑体 CN Regular" panose="020B0500000000000000" pitchFamily="34" charset="-122"/>
                <a:cs typeface="Poppins" panose="02000000000000000000" pitchFamily="2" charset="0"/>
                <a:sym typeface="+mn-ea"/>
              </a:rPr>
              <a:t>-</a:t>
            </a:r>
            <a:r>
              <a:rPr lang="en-US" altLang="zh-CN" sz="1600" b="1" dirty="0">
                <a:latin typeface="Poppins" panose="02000000000000000000" pitchFamily="2" charset="0"/>
                <a:ea typeface="思源黑体 CN Regular" panose="020B0500000000000000" pitchFamily="34" charset="-122"/>
                <a:cs typeface="Poppins" panose="02000000000000000000" pitchFamily="2" charset="0"/>
              </a:rPr>
              <a:t>2</a:t>
            </a: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：类器官应用场景</a:t>
            </a:r>
            <a:endParaRPr lang="en-US" altLang="zh-CN" sz="1600" b="1" dirty="0">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35" name="椭圆 34"/>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6" name="矩形 35"/>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30"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32" name="椭圆 31"/>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4" name="椭圆 33"/>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pic>
        <p:nvPicPr>
          <p:cNvPr id="2050" name="Picture 2" descr="https://cdn1.sinobiological.com/products-img/Organoid.jpg"/>
          <p:cNvPicPr>
            <a:picLocks noChangeAspect="1" noChangeArrowheads="1"/>
          </p:cNvPicPr>
          <p:nvPr/>
        </p:nvPicPr>
        <p:blipFill>
          <a:blip r:embed="rId4" cstate="print"/>
          <a:srcRect l="15820" t="6250" r="17383" b="12869"/>
          <a:stretch>
            <a:fillRect/>
          </a:stretch>
        </p:blipFill>
        <p:spPr bwMode="auto">
          <a:xfrm>
            <a:off x="410415" y="1532520"/>
            <a:ext cx="3024145" cy="2059760"/>
          </a:xfrm>
          <a:prstGeom prst="rect">
            <a:avLst/>
          </a:prstGeom>
          <a:noFill/>
        </p:spPr>
      </p:pic>
      <p:sp>
        <p:nvSpPr>
          <p:cNvPr id="28" name="矩形 27"/>
          <p:cNvSpPr/>
          <p:nvPr/>
        </p:nvSpPr>
        <p:spPr>
          <a:xfrm>
            <a:off x="425814" y="3633173"/>
            <a:ext cx="2926986" cy="830997"/>
          </a:xfrm>
          <a:prstGeom prst="rect">
            <a:avLst/>
          </a:prstGeom>
        </p:spPr>
        <p:txBody>
          <a:bodyPr wrap="square">
            <a:spAutoFit/>
          </a:bodyPr>
          <a:lstStyle/>
          <a:p>
            <a:r>
              <a:rPr lang="en-US" altLang="zh-CN" sz="8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iPSC-derived human vascular organoids (Day 7) were cultured with FGF2(</a:t>
            </a:r>
            <a:r>
              <a:rPr lang="en-US" altLang="zh-CN" sz="8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10014-HNAE</a:t>
            </a:r>
            <a:r>
              <a:rPr lang="en-US" altLang="zh-CN" sz="8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 VEGF165(</a:t>
            </a:r>
            <a:r>
              <a:rPr lang="en-US" altLang="zh-CN" sz="8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11066-HNAH</a:t>
            </a:r>
            <a:r>
              <a:rPr lang="en-US" altLang="zh-CN" sz="8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 EGF(</a:t>
            </a:r>
            <a:r>
              <a:rPr lang="en-US" altLang="zh-CN" sz="8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10605-HNAE</a:t>
            </a:r>
            <a:r>
              <a:rPr lang="en-US" altLang="zh-CN" sz="8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 </a:t>
            </a:r>
          </a:p>
          <a:p>
            <a:r>
              <a:rPr lang="en-US" altLang="zh-CN" sz="8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Red arrows represent vascular organoids. Image taken at 10x magnification.</a:t>
            </a:r>
            <a:r>
              <a:rPr lang="en-US" sz="8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 Data provided by Dr. Wang at School of Basic Medical Science Peking University</a:t>
            </a:r>
            <a:endParaRPr lang="zh-CN" altLang="en-US" sz="8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1" name="TextBox 40"/>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19" name="组合 18"/>
          <p:cNvGrpSpPr/>
          <p:nvPr/>
        </p:nvGrpSpPr>
        <p:grpSpPr>
          <a:xfrm>
            <a:off x="3968144" y="694320"/>
            <a:ext cx="4518519" cy="2395378"/>
            <a:chOff x="3975139" y="770684"/>
            <a:chExt cx="4518519" cy="2395378"/>
          </a:xfrm>
        </p:grpSpPr>
        <p:sp>
          <p:nvSpPr>
            <p:cNvPr id="49" name="TextBox 48"/>
            <p:cNvSpPr txBox="1"/>
            <p:nvPr/>
          </p:nvSpPr>
          <p:spPr>
            <a:xfrm>
              <a:off x="4537183" y="1072857"/>
              <a:ext cx="1206454" cy="307773"/>
            </a:xfrm>
            <a:prstGeom prst="rect">
              <a:avLst/>
            </a:prstGeom>
            <a:noFill/>
          </p:spPr>
          <p:txBody>
            <a:bodyPr wrap="square" lIns="121917" tIns="60958" rIns="121917" bIns="60958">
              <a:spAutoFit/>
            </a:bodyPr>
            <a:lstStyle/>
            <a:p>
              <a:pPr marL="228600" indent="-228600" fontAlgn="base">
                <a:spcBef>
                  <a:spcPct val="0"/>
                </a:spcBef>
                <a:spcAft>
                  <a:spcPct val="0"/>
                </a:spcAft>
              </a:pPr>
              <a:r>
                <a:rPr lang="zh-CN" altLang="en-US" sz="12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活性比较数据</a:t>
              </a:r>
              <a:endParaRPr lang="en-US" altLang="zh-CN" sz="12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0" name="TextBox 49"/>
            <p:cNvSpPr txBox="1"/>
            <p:nvPr/>
          </p:nvSpPr>
          <p:spPr>
            <a:xfrm>
              <a:off x="6767492" y="1076335"/>
              <a:ext cx="1385908" cy="307773"/>
            </a:xfrm>
            <a:prstGeom prst="rect">
              <a:avLst/>
            </a:prstGeom>
            <a:noFill/>
          </p:spPr>
          <p:txBody>
            <a:bodyPr wrap="square" lIns="121917" tIns="60958" rIns="121917" bIns="60958">
              <a:spAutoFit/>
            </a:bodyPr>
            <a:lstStyle/>
            <a:p>
              <a:pPr marL="228600" indent="-228600" fontAlgn="base">
                <a:spcBef>
                  <a:spcPct val="0"/>
                </a:spcBef>
                <a:spcAft>
                  <a:spcPct val="0"/>
                </a:spcAft>
              </a:pPr>
              <a:r>
                <a:rPr lang="zh-CN" altLang="en-US" sz="12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批间一致性数据</a:t>
              </a:r>
              <a:endParaRPr lang="en-US" altLang="zh-CN" sz="12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3" name="矩形 52"/>
            <p:cNvSpPr/>
            <p:nvPr/>
          </p:nvSpPr>
          <p:spPr>
            <a:xfrm>
              <a:off x="3975139" y="2952067"/>
              <a:ext cx="4518519" cy="213995"/>
            </a:xfrm>
            <a:prstGeom prst="rect">
              <a:avLst/>
            </a:prstGeom>
          </p:spPr>
          <p:txBody>
            <a:bodyPr wrap="square">
              <a:spAutoFit/>
            </a:bodyPr>
            <a:lstStyle/>
            <a:p>
              <a:pPr algn="ctr" fontAlgn="ctr"/>
              <a:r>
                <a:rPr lang="en-US" sz="8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Measured in a cell proliferation assay using </a:t>
              </a:r>
              <a:r>
                <a:rPr lang="en-US" sz="800" dirty="0" err="1">
                  <a:solidFill>
                    <a:srgbClr val="000000"/>
                  </a:solidFill>
                  <a:latin typeface="Poppins" panose="02000000000000000000" pitchFamily="2" charset="0"/>
                  <a:ea typeface="思源黑体 CN Regular" panose="020B0500000000000000" pitchFamily="34" charset="-122"/>
                  <a:cs typeface="Poppins" panose="02000000000000000000" pitchFamily="2" charset="0"/>
                </a:rPr>
                <a:t>Balb</a:t>
              </a:r>
              <a:r>
                <a:rPr lang="en-US" sz="8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/C3T3 mouse embryonic fibroblasts. </a:t>
              </a:r>
            </a:p>
          </p:txBody>
        </p:sp>
        <p:sp>
          <p:nvSpPr>
            <p:cNvPr id="48" name="TextBox 47"/>
            <p:cNvSpPr txBox="1"/>
            <p:nvPr/>
          </p:nvSpPr>
          <p:spPr>
            <a:xfrm>
              <a:off x="4295748" y="770684"/>
              <a:ext cx="3857652" cy="323161"/>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en-US" altLang="zh-CN" sz="13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EGF</a:t>
              </a:r>
              <a:r>
                <a:rPr lang="zh-CN" altLang="en-US" sz="13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13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(Cat#: 10605-HNAE)</a:t>
              </a:r>
            </a:p>
          </p:txBody>
        </p:sp>
        <p:grpSp>
          <p:nvGrpSpPr>
            <p:cNvPr id="18" name="组合 17"/>
            <p:cNvGrpSpPr/>
            <p:nvPr/>
          </p:nvGrpSpPr>
          <p:grpSpPr>
            <a:xfrm>
              <a:off x="6307914" y="1325768"/>
              <a:ext cx="2154224" cy="1670400"/>
              <a:chOff x="6489745" y="1268171"/>
              <a:chExt cx="2154224" cy="1670400"/>
            </a:xfrm>
          </p:grpSpPr>
          <p:pic>
            <p:nvPicPr>
              <p:cNvPr id="51" name="Picture 2" descr="D:\TIANZI\SINOBIO\CASE\产品数据\EGF\10605-HNAE\10605-HNAE-3.jpg"/>
              <p:cNvPicPr>
                <a:picLocks noChangeAspect="1" noChangeArrowheads="1"/>
              </p:cNvPicPr>
              <p:nvPr/>
            </p:nvPicPr>
            <p:blipFill>
              <a:blip r:embed="rId5" cstate="print"/>
              <a:srcRect/>
              <a:stretch>
                <a:fillRect/>
              </a:stretch>
            </p:blipFill>
            <p:spPr bwMode="auto">
              <a:xfrm>
                <a:off x="6489745" y="1268171"/>
                <a:ext cx="2154224" cy="1670400"/>
              </a:xfrm>
              <a:prstGeom prst="rect">
                <a:avLst/>
              </a:prstGeom>
              <a:noFill/>
            </p:spPr>
          </p:pic>
          <p:sp>
            <p:nvSpPr>
              <p:cNvPr id="46" name="TextBox 45"/>
              <p:cNvSpPr txBox="1"/>
              <p:nvPr/>
            </p:nvSpPr>
            <p:spPr>
              <a:xfrm>
                <a:off x="6994349" y="1309060"/>
                <a:ext cx="612758" cy="323165"/>
              </a:xfrm>
              <a:prstGeom prst="rect">
                <a:avLst/>
              </a:prstGeom>
              <a:solidFill>
                <a:schemeClr val="bg1"/>
              </a:solidFill>
            </p:spPr>
            <p:txBody>
              <a:bodyPr wrap="square" rtlCol="0">
                <a:spAutoFit/>
              </a:bodyPr>
              <a:lstStyle/>
              <a:p>
                <a:r>
                  <a:rPr lang="zh-CN" altLang="en-US" sz="5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5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a:t>
                </a:r>
              </a:p>
              <a:p>
                <a:r>
                  <a:rPr lang="zh-CN" altLang="en-US" sz="5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5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a:t>
                </a:r>
              </a:p>
              <a:p>
                <a:r>
                  <a:rPr lang="zh-CN" altLang="en-US" sz="5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5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a:t>
                </a:r>
                <a:endParaRPr lang="zh-CN" altLang="en-US" sz="5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nvGrpSpPr>
            <p:cNvPr id="17" name="组合 16"/>
            <p:cNvGrpSpPr/>
            <p:nvPr/>
          </p:nvGrpSpPr>
          <p:grpSpPr>
            <a:xfrm>
              <a:off x="3975139" y="1317113"/>
              <a:ext cx="2138547" cy="1670204"/>
              <a:chOff x="3763922" y="1332254"/>
              <a:chExt cx="2138547" cy="1670204"/>
            </a:xfrm>
          </p:grpSpPr>
          <p:pic>
            <p:nvPicPr>
              <p:cNvPr id="52" name="Picture 2" descr="D:\TIANZI\SINOBIO\CASE\产品数据\EGF\10605-HNAE\10605-HNAE-1.jpg"/>
              <p:cNvPicPr>
                <a:picLocks noChangeAspect="1" noChangeArrowheads="1"/>
              </p:cNvPicPr>
              <p:nvPr/>
            </p:nvPicPr>
            <p:blipFill>
              <a:blip r:embed="rId6" cstate="print"/>
              <a:srcRect/>
              <a:stretch>
                <a:fillRect/>
              </a:stretch>
            </p:blipFill>
            <p:spPr bwMode="auto">
              <a:xfrm>
                <a:off x="3763922" y="1332254"/>
                <a:ext cx="2138547" cy="1670204"/>
              </a:xfrm>
              <a:prstGeom prst="rect">
                <a:avLst/>
              </a:prstGeom>
              <a:noFill/>
            </p:spPr>
          </p:pic>
          <p:sp>
            <p:nvSpPr>
              <p:cNvPr id="44" name="TextBox 43"/>
              <p:cNvSpPr txBox="1"/>
              <p:nvPr/>
            </p:nvSpPr>
            <p:spPr>
              <a:xfrm>
                <a:off x="4267200" y="1416557"/>
                <a:ext cx="609600" cy="323165"/>
              </a:xfrm>
              <a:prstGeom prst="rect">
                <a:avLst/>
              </a:prstGeom>
              <a:solidFill>
                <a:schemeClr val="bg1"/>
              </a:solidFill>
            </p:spPr>
            <p:txBody>
              <a:bodyPr wrap="square" rtlCol="0">
                <a:spAutoFit/>
              </a:bodyPr>
              <a:lstStyle/>
              <a:p>
                <a:r>
                  <a:rPr lang="zh-CN" altLang="en-US" sz="5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国外知名品牌</a:t>
                </a:r>
                <a:endParaRPr lang="en-US" altLang="zh-CN" sz="5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p>
                <a:r>
                  <a:rPr lang="zh-CN" altLang="en-US" sz="5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5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a:t>
                </a:r>
              </a:p>
              <a:p>
                <a:r>
                  <a:rPr lang="zh-CN" altLang="en-US" sz="5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5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a:t>
                </a:r>
                <a:endParaRPr lang="zh-CN" altLang="en-US" sz="5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grpSp>
        <p:nvGrpSpPr>
          <p:cNvPr id="2" name="组合 1"/>
          <p:cNvGrpSpPr/>
          <p:nvPr/>
        </p:nvGrpSpPr>
        <p:grpSpPr>
          <a:xfrm>
            <a:off x="3695925" y="3190559"/>
            <a:ext cx="2514600" cy="1819591"/>
            <a:chOff x="3518922" y="3116844"/>
            <a:chExt cx="2514600" cy="1819591"/>
          </a:xfrm>
        </p:grpSpPr>
        <p:sp>
          <p:nvSpPr>
            <p:cNvPr id="42" name="TextBox 41"/>
            <p:cNvSpPr txBox="1"/>
            <p:nvPr/>
          </p:nvSpPr>
          <p:spPr>
            <a:xfrm>
              <a:off x="4111750" y="3422267"/>
              <a:ext cx="1470425" cy="307773"/>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rPr>
                <a:t>高纯度（</a:t>
              </a:r>
              <a:r>
                <a:rPr lang="en-US" altLang="zh-CN" sz="1200" dirty="0">
                  <a:solidFill>
                    <a:srgbClr val="000000"/>
                  </a:solidFill>
                  <a:latin typeface="Poppins" panose="02000000000000000000" pitchFamily="2" charset="0"/>
                  <a:cs typeface="Poppins" panose="02000000000000000000" pitchFamily="2" charset="0"/>
                </a:rPr>
                <a:t>≥ 95%</a:t>
              </a:r>
              <a:r>
                <a:rPr lang="zh-CN" altLang="en-US" sz="12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rPr>
                <a:t>）</a:t>
              </a:r>
              <a:endParaRPr lang="en-US" altLang="zh-CN" sz="12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45" name="TextBox 44"/>
            <p:cNvSpPr txBox="1"/>
            <p:nvPr/>
          </p:nvSpPr>
          <p:spPr>
            <a:xfrm>
              <a:off x="3518922" y="3116844"/>
              <a:ext cx="2514600" cy="323161"/>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en-US" altLang="zh-CN" sz="1300" b="1" dirty="0">
                  <a:solidFill>
                    <a:srgbClr val="007E66"/>
                  </a:solidFill>
                  <a:latin typeface="Poppins" panose="02000000000000000000" pitchFamily="2" charset="0"/>
                  <a:cs typeface="Poppins" panose="02000000000000000000" pitchFamily="2" charset="0"/>
                </a:rPr>
                <a:t>FGF2 </a:t>
              </a:r>
              <a:r>
                <a:rPr lang="en-US" altLang="zh-CN" sz="13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(Cat#: </a:t>
              </a:r>
              <a:r>
                <a:rPr lang="en-US" altLang="zh-CN" sz="1300" b="1" dirty="0">
                  <a:solidFill>
                    <a:srgbClr val="007E66"/>
                  </a:solidFill>
                  <a:latin typeface="Poppins" panose="02000000000000000000" pitchFamily="2" charset="0"/>
                  <a:cs typeface="Poppins" panose="02000000000000000000" pitchFamily="2" charset="0"/>
                </a:rPr>
                <a:t>10014-HNAE</a:t>
              </a:r>
              <a:r>
                <a:rPr lang="en-US" altLang="zh-CN" sz="13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300" b="1" dirty="0">
                <a:solidFill>
                  <a:srgbClr val="007E66"/>
                </a:solidFill>
                <a:latin typeface="Poppins" panose="02000000000000000000" pitchFamily="2" charset="0"/>
                <a:cs typeface="Poppins" panose="02000000000000000000" pitchFamily="2" charset="0"/>
              </a:endParaRPr>
            </a:p>
          </p:txBody>
        </p:sp>
        <p:pic>
          <p:nvPicPr>
            <p:cNvPr id="47" name="Picture 4" descr="https://cdn1.sinobiological.com/products-img/10014-HNAE.jpg"/>
            <p:cNvPicPr>
              <a:picLocks noChangeAspect="1" noChangeArrowheads="1"/>
            </p:cNvPicPr>
            <p:nvPr/>
          </p:nvPicPr>
          <p:blipFill>
            <a:blip r:embed="rId7" cstate="print"/>
            <a:srcRect l="28269" r="29328"/>
            <a:stretch>
              <a:fillRect/>
            </a:stretch>
          </p:blipFill>
          <p:spPr bwMode="auto">
            <a:xfrm>
              <a:off x="4456607" y="3756897"/>
              <a:ext cx="655298" cy="1179538"/>
            </a:xfrm>
            <a:prstGeom prst="rect">
              <a:avLst/>
            </a:prstGeom>
            <a:noFill/>
          </p:spPr>
        </p:pic>
      </p:grpSp>
      <p:grpSp>
        <p:nvGrpSpPr>
          <p:cNvPr id="6" name="组合 5"/>
          <p:cNvGrpSpPr/>
          <p:nvPr/>
        </p:nvGrpSpPr>
        <p:grpSpPr>
          <a:xfrm>
            <a:off x="6217579" y="3190559"/>
            <a:ext cx="2882856" cy="1721740"/>
            <a:chOff x="6165679" y="3111483"/>
            <a:chExt cx="2882856" cy="1721740"/>
          </a:xfrm>
        </p:grpSpPr>
        <p:sp>
          <p:nvSpPr>
            <p:cNvPr id="54" name="TextBox 53"/>
            <p:cNvSpPr txBox="1"/>
            <p:nvPr/>
          </p:nvSpPr>
          <p:spPr>
            <a:xfrm>
              <a:off x="6165679" y="3111483"/>
              <a:ext cx="2882856" cy="323161"/>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en-US" altLang="zh-CN" sz="1300" b="1" dirty="0">
                  <a:solidFill>
                    <a:srgbClr val="007E66"/>
                  </a:solidFill>
                  <a:latin typeface="Poppins" panose="02000000000000000000" pitchFamily="2" charset="0"/>
                  <a:cs typeface="Poppins" panose="02000000000000000000" pitchFamily="2" charset="0"/>
                </a:rPr>
                <a:t>VEGF165 </a:t>
              </a:r>
              <a:r>
                <a:rPr lang="en-US" altLang="zh-CN" sz="13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(Cat#: </a:t>
              </a:r>
              <a:r>
                <a:rPr lang="en-US" altLang="zh-CN" sz="1300" b="1" dirty="0">
                  <a:solidFill>
                    <a:srgbClr val="007E66"/>
                  </a:solidFill>
                  <a:latin typeface="Poppins" panose="02000000000000000000" pitchFamily="2" charset="0"/>
                  <a:cs typeface="Poppins" panose="02000000000000000000" pitchFamily="2" charset="0"/>
                </a:rPr>
                <a:t>11066-HNAH</a:t>
              </a:r>
              <a:r>
                <a:rPr lang="en-US" altLang="zh-CN" sz="13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300" b="1" dirty="0">
                <a:solidFill>
                  <a:srgbClr val="007E66"/>
                </a:solidFill>
                <a:latin typeface="Poppins" panose="02000000000000000000" pitchFamily="2" charset="0"/>
                <a:cs typeface="Poppins" panose="02000000000000000000" pitchFamily="2" charset="0"/>
              </a:endParaRPr>
            </a:p>
          </p:txBody>
        </p:sp>
        <p:pic>
          <p:nvPicPr>
            <p:cNvPr id="56" name="Picture 2"/>
            <p:cNvPicPr>
              <a:picLocks noChangeAspect="1" noChangeArrowheads="1"/>
            </p:cNvPicPr>
            <p:nvPr/>
          </p:nvPicPr>
          <p:blipFill>
            <a:blip r:embed="rId8" cstate="print"/>
            <a:srcRect/>
            <a:stretch>
              <a:fillRect/>
            </a:stretch>
          </p:blipFill>
          <p:spPr bwMode="auto">
            <a:xfrm>
              <a:off x="6591301" y="3756897"/>
              <a:ext cx="2031612" cy="1076326"/>
            </a:xfrm>
            <a:prstGeom prst="rect">
              <a:avLst/>
            </a:prstGeom>
            <a:noFill/>
            <a:ln w="9525">
              <a:noFill/>
              <a:miter lim="800000"/>
              <a:headEnd/>
              <a:tailEnd/>
            </a:ln>
            <a:effectLst/>
          </p:spPr>
        </p:pic>
      </p:grpSp>
      <p:sp>
        <p:nvSpPr>
          <p:cNvPr id="9" name="矩形 8"/>
          <p:cNvSpPr/>
          <p:nvPr/>
        </p:nvSpPr>
        <p:spPr>
          <a:xfrm>
            <a:off x="1154695" y="1226427"/>
            <a:ext cx="1420245" cy="253916"/>
          </a:xfrm>
          <a:prstGeom prst="rect">
            <a:avLst/>
          </a:prstGeom>
        </p:spPr>
        <p:txBody>
          <a:bodyPr wrap="square" lIns="68580" tIns="34290" rIns="68580" bIns="34290">
            <a:spAutoFit/>
          </a:bodyPr>
          <a:lstStyle/>
          <a:p>
            <a:pPr algn="ctr"/>
            <a:r>
              <a:rPr lang="zh-CN" altLang="en-US" sz="1200" b="1"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血管类器官培养</a:t>
            </a:r>
          </a:p>
        </p:txBody>
      </p:sp>
      <p:grpSp>
        <p:nvGrpSpPr>
          <p:cNvPr id="12" name="组合 11"/>
          <p:cNvGrpSpPr/>
          <p:nvPr/>
        </p:nvGrpSpPr>
        <p:grpSpPr>
          <a:xfrm>
            <a:off x="285720" y="514350"/>
            <a:ext cx="3905280" cy="500066"/>
            <a:chOff x="5643570" y="1142990"/>
            <a:chExt cx="3905280" cy="500066"/>
          </a:xfrm>
        </p:grpSpPr>
        <p:sp>
          <p:nvSpPr>
            <p:cNvPr id="13" name="椭圆 12"/>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4" name="TextBox 26"/>
            <p:cNvSpPr txBox="1"/>
            <p:nvPr/>
          </p:nvSpPr>
          <p:spPr>
            <a:xfrm>
              <a:off x="5786446" y="1142990"/>
              <a:ext cx="3658374" cy="46166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类器官培养相关产品数据</a:t>
              </a:r>
            </a:p>
          </p:txBody>
        </p:sp>
        <p:sp>
          <p:nvSpPr>
            <p:cNvPr id="15" name="椭圆 14"/>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6" name="椭圆 15"/>
            <p:cNvSpPr/>
            <p:nvPr/>
          </p:nvSpPr>
          <p:spPr>
            <a:xfrm>
              <a:off x="9405974" y="1428742"/>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7" name="TextBox 41"/>
          <p:cNvSpPr txBox="1"/>
          <p:nvPr/>
        </p:nvSpPr>
        <p:spPr>
          <a:xfrm>
            <a:off x="6984718" y="3495687"/>
            <a:ext cx="1470425" cy="307773"/>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rPr>
              <a:t>高纯度（</a:t>
            </a:r>
            <a:r>
              <a:rPr lang="en-US" altLang="zh-CN" sz="1200" dirty="0">
                <a:solidFill>
                  <a:srgbClr val="000000"/>
                </a:solidFill>
                <a:latin typeface="Poppins" panose="02000000000000000000" pitchFamily="2" charset="0"/>
                <a:cs typeface="Poppins" panose="02000000000000000000" pitchFamily="2" charset="0"/>
              </a:rPr>
              <a:t>≥ 95%</a:t>
            </a:r>
            <a:r>
              <a:rPr lang="zh-CN" altLang="en-US" sz="12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rPr>
              <a:t>）</a:t>
            </a:r>
            <a:endParaRPr lang="en-US" altLang="zh-CN" sz="12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pic>
        <p:nvPicPr>
          <p:cNvPr id="39" name="Picture 2" descr="C:\Users\Digital marketing\Downloads\logo水印.png"/>
          <p:cNvPicPr>
            <a:picLocks noChangeAspect="1" noChangeArrowheads="1"/>
          </p:cNvPicPr>
          <p:nvPr/>
        </p:nvPicPr>
        <p:blipFill>
          <a:blip r:embed="rId9" cstate="print"/>
          <a:srcRect/>
          <a:stretch>
            <a:fillRect/>
          </a:stretch>
        </p:blipFill>
        <p:spPr bwMode="auto">
          <a:xfrm>
            <a:off x="0" y="438150"/>
            <a:ext cx="4994911" cy="2743200"/>
          </a:xfrm>
          <a:prstGeom prst="rect">
            <a:avLst/>
          </a:prstGeom>
          <a:noFill/>
        </p:spPr>
      </p:pic>
      <p:pic>
        <p:nvPicPr>
          <p:cNvPr id="40" name="Picture 2" descr="C:\Users\Digital marketing\Downloads\logo水印.png"/>
          <p:cNvPicPr>
            <a:picLocks noChangeAspect="1" noChangeArrowheads="1"/>
          </p:cNvPicPr>
          <p:nvPr/>
        </p:nvPicPr>
        <p:blipFill>
          <a:blip r:embed="rId9" cstate="print"/>
          <a:srcRect/>
          <a:stretch>
            <a:fillRect/>
          </a:stretch>
        </p:blipFill>
        <p:spPr bwMode="auto">
          <a:xfrm>
            <a:off x="4149089" y="438150"/>
            <a:ext cx="4994911" cy="2743200"/>
          </a:xfrm>
          <a:prstGeom prst="rect">
            <a:avLst/>
          </a:prstGeom>
          <a:noFill/>
        </p:spPr>
      </p:pic>
      <p:pic>
        <p:nvPicPr>
          <p:cNvPr id="43" name="Picture 2" descr="C:\Users\Digital marketing\Downloads\logo水印.png"/>
          <p:cNvPicPr>
            <a:picLocks noChangeAspect="1" noChangeArrowheads="1"/>
          </p:cNvPicPr>
          <p:nvPr/>
        </p:nvPicPr>
        <p:blipFill>
          <a:blip r:embed="rId9" cstate="print"/>
          <a:srcRect/>
          <a:stretch>
            <a:fillRect/>
          </a:stretch>
        </p:blipFill>
        <p:spPr bwMode="auto">
          <a:xfrm>
            <a:off x="5029200" y="2571750"/>
            <a:ext cx="4994911" cy="2743200"/>
          </a:xfrm>
          <a:prstGeom prst="rect">
            <a:avLst/>
          </a:prstGeom>
          <a:noFill/>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63" y="26329"/>
            <a:ext cx="9024852" cy="360056"/>
            <a:chOff x="0" y="123478"/>
            <a:chExt cx="9027696" cy="360040"/>
          </a:xfrm>
        </p:grpSpPr>
        <p:grpSp>
          <p:nvGrpSpPr>
            <p:cNvPr id="3"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2"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4"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5" name="组合 28"/>
          <p:cNvGrpSpPr/>
          <p:nvPr/>
        </p:nvGrpSpPr>
        <p:grpSpPr>
          <a:xfrm>
            <a:off x="285720" y="471484"/>
            <a:ext cx="4210080" cy="500066"/>
            <a:chOff x="5643570" y="1142990"/>
            <a:chExt cx="4210080" cy="500066"/>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TextBox 30"/>
            <p:cNvSpPr txBox="1"/>
            <p:nvPr/>
          </p:nvSpPr>
          <p:spPr>
            <a:xfrm>
              <a:off x="5786446" y="1142990"/>
              <a:ext cx="3848100" cy="46037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类器官相关产品的引用文献</a:t>
              </a: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a:off x="9710774" y="14716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34" name="TextBox 33"/>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aphicFrame>
        <p:nvGraphicFramePr>
          <p:cNvPr id="60" name="表格 59"/>
          <p:cNvGraphicFramePr>
            <a:graphicFrameLocks noGrp="1"/>
          </p:cNvGraphicFramePr>
          <p:nvPr/>
        </p:nvGraphicFramePr>
        <p:xfrm>
          <a:off x="3200400" y="1184466"/>
          <a:ext cx="5804245" cy="3368483"/>
        </p:xfrm>
        <a:graphic>
          <a:graphicData uri="http://schemas.openxmlformats.org/drawingml/2006/table">
            <a:tbl>
              <a:tblPr firstRow="1" bandRow="1">
                <a:tableStyleId>{5C22544A-7EE6-4342-B048-85BDC9FD1C3A}</a:tableStyleId>
              </a:tblPr>
              <a:tblGrid>
                <a:gridCol w="3810000"/>
                <a:gridCol w="508290"/>
                <a:gridCol w="1485955"/>
              </a:tblGrid>
              <a:tr h="439367">
                <a:tc>
                  <a:txBody>
                    <a:bodyPr/>
                    <a:lstStyle/>
                    <a:p>
                      <a:pPr algn="ctr"/>
                      <a:r>
                        <a:rPr lang="zh-CN" altLang="en-US" sz="1050" b="1" kern="1200"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rPr>
                        <a:t>文献名称</a:t>
                      </a:r>
                      <a:r>
                        <a:rPr lang="en-US" altLang="zh-CN" sz="1050" b="1" kern="1200"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rPr>
                        <a:t>(</a:t>
                      </a:r>
                      <a:r>
                        <a:rPr lang="zh-CN" altLang="en-US" sz="1050" b="1" kern="1200"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rPr>
                        <a:t>年份</a:t>
                      </a:r>
                      <a:r>
                        <a:rPr lang="en-US" altLang="zh-CN" sz="1050" b="1" kern="1200"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rPr>
                        <a:t>)-</a:t>
                      </a:r>
                      <a:r>
                        <a:rPr lang="zh-CN" altLang="en-US" sz="1050" b="1" kern="1200"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rPr>
                        <a:t>类器官类型</a:t>
                      </a:r>
                    </a:p>
                  </a:txBody>
                  <a:tcPr anchor="ctr">
                    <a:solidFill>
                      <a:srgbClr val="005440"/>
                    </a:solidFill>
                  </a:tcPr>
                </a:tc>
                <a:tc>
                  <a:txBody>
                    <a:bodyPr/>
                    <a:lstStyle/>
                    <a:p>
                      <a:pPr algn="ctr"/>
                      <a:r>
                        <a:rPr lang="zh-CN" altLang="en-US" sz="1050" b="1" kern="1200"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rPr>
                        <a:t>影响因子</a:t>
                      </a:r>
                    </a:p>
                  </a:txBody>
                  <a:tcPr anchor="ctr">
                    <a:solidFill>
                      <a:srgbClr val="005440"/>
                    </a:solidFill>
                  </a:tcPr>
                </a:tc>
                <a:tc>
                  <a:txBody>
                    <a:bodyPr/>
                    <a:lstStyle/>
                    <a:p>
                      <a:pPr algn="ctr"/>
                      <a:r>
                        <a:rPr lang="zh-CN" altLang="en-US" sz="1050" b="1" kern="1200"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rPr>
                        <a:t>所用货号</a:t>
                      </a:r>
                    </a:p>
                  </a:txBody>
                  <a:tcPr anchor="ctr">
                    <a:solidFill>
                      <a:srgbClr val="005440"/>
                    </a:solidFill>
                  </a:tcPr>
                </a:tc>
              </a:tr>
              <a:tr h="423095">
                <a:tc>
                  <a:txBody>
                    <a:bodyPr/>
                    <a:lstStyle/>
                    <a:p>
                      <a:r>
                        <a:rPr lang="en-US" altLang="zh-CN" sz="1000" kern="1200" dirty="0">
                          <a:solidFill>
                            <a:schemeClr val="tx1"/>
                          </a:solidFill>
                          <a:latin typeface="Poppins" panose="02000000000000000000" pitchFamily="2" charset="0"/>
                          <a:ea typeface="+mn-ea"/>
                          <a:cs typeface="Poppins" panose="02000000000000000000" pitchFamily="2" charset="0"/>
                        </a:rPr>
                        <a:t>Human early </a:t>
                      </a:r>
                      <a:r>
                        <a:rPr lang="en-US" altLang="zh-CN" sz="1000" kern="1200" dirty="0" err="1">
                          <a:solidFill>
                            <a:schemeClr val="tx1"/>
                          </a:solidFill>
                          <a:latin typeface="Poppins" panose="02000000000000000000" pitchFamily="2" charset="0"/>
                          <a:ea typeface="+mn-ea"/>
                          <a:cs typeface="Poppins" panose="02000000000000000000" pitchFamily="2" charset="0"/>
                        </a:rPr>
                        <a:t>syncytiotrophoblasts</a:t>
                      </a:r>
                      <a:r>
                        <a:rPr lang="en-US" altLang="zh-CN" sz="1000" kern="1200" dirty="0">
                          <a:solidFill>
                            <a:schemeClr val="tx1"/>
                          </a:solidFill>
                          <a:latin typeface="Poppins" panose="02000000000000000000" pitchFamily="2" charset="0"/>
                          <a:ea typeface="+mn-ea"/>
                          <a:cs typeface="Poppins" panose="02000000000000000000" pitchFamily="2" charset="0"/>
                        </a:rPr>
                        <a:t> are highly susceptible to SARS-CoV-2 infection(2022)-</a:t>
                      </a:r>
                      <a:r>
                        <a:rPr lang="zh-CN" altLang="en-US" sz="1000" b="1" kern="1200" dirty="0">
                          <a:solidFill>
                            <a:schemeClr val="tx1"/>
                          </a:solidFill>
                          <a:latin typeface="思源黑体 CN Normal" panose="020B0400000000000000" pitchFamily="34" charset="-122"/>
                          <a:ea typeface="思源黑体 CN Normal" panose="020B0400000000000000" pitchFamily="34" charset="-122"/>
                          <a:cs typeface="Poppins" panose="02000000000000000000" pitchFamily="2" charset="0"/>
                        </a:rPr>
                        <a:t>滋养层类器官</a:t>
                      </a:r>
                    </a:p>
                  </a:txBody>
                  <a:tcPr anchor="ctr">
                    <a:solidFill>
                      <a:schemeClr val="bg1">
                        <a:lumMod val="95000"/>
                      </a:schemeClr>
                    </a:solidFill>
                  </a:tcPr>
                </a:tc>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11.7</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r>
                        <a:rPr lang="en-US" altLang="zh-CN" sz="1000" kern="1200" dirty="0">
                          <a:solidFill>
                            <a:schemeClr val="tx1"/>
                          </a:solidFill>
                          <a:latin typeface="Poppins" panose="02000000000000000000" pitchFamily="2" charset="0"/>
                          <a:ea typeface="+mn-ea"/>
                          <a:cs typeface="Poppins" panose="02000000000000000000" pitchFamily="2" charset="0"/>
                        </a:rPr>
                        <a:t>10463-HNAS(HGF);</a:t>
                      </a:r>
                    </a:p>
                    <a:p>
                      <a:r>
                        <a:rPr lang="en-US" altLang="zh-CN" sz="1000" kern="1200" dirty="0">
                          <a:solidFill>
                            <a:schemeClr val="tx1"/>
                          </a:solidFill>
                          <a:latin typeface="Poppins" panose="02000000000000000000" pitchFamily="2" charset="0"/>
                          <a:ea typeface="+mn-ea"/>
                          <a:cs typeface="Poppins" panose="02000000000000000000" pitchFamily="2" charset="0"/>
                        </a:rPr>
                        <a:t>11083-HNAS(RSPO1)</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r>
              <a:tr h="585823">
                <a:tc>
                  <a:txBody>
                    <a:bodyPr/>
                    <a:lstStyle/>
                    <a:p>
                      <a:r>
                        <a:rPr lang="en-US" altLang="zh-CN" sz="1000" kern="1200" dirty="0">
                          <a:solidFill>
                            <a:schemeClr val="tx1"/>
                          </a:solidFill>
                          <a:latin typeface="Poppins" panose="02000000000000000000" pitchFamily="2" charset="0"/>
                          <a:ea typeface="+mn-ea"/>
                          <a:cs typeface="Poppins" panose="02000000000000000000" pitchFamily="2" charset="0"/>
                        </a:rPr>
                        <a:t>Single-cell </a:t>
                      </a:r>
                      <a:r>
                        <a:rPr lang="en-US" altLang="zh-CN" sz="1000" kern="1200" dirty="0" err="1">
                          <a:solidFill>
                            <a:schemeClr val="tx1"/>
                          </a:solidFill>
                          <a:latin typeface="Poppins" panose="02000000000000000000" pitchFamily="2" charset="0"/>
                          <a:ea typeface="+mn-ea"/>
                          <a:cs typeface="Poppins" panose="02000000000000000000" pitchFamily="2" charset="0"/>
                        </a:rPr>
                        <a:t>transcriptomics</a:t>
                      </a:r>
                      <a:r>
                        <a:rPr lang="en-US" altLang="zh-CN" sz="1000" kern="1200" dirty="0">
                          <a:solidFill>
                            <a:schemeClr val="tx1"/>
                          </a:solidFill>
                          <a:latin typeface="Poppins" panose="02000000000000000000" pitchFamily="2" charset="0"/>
                          <a:ea typeface="+mn-ea"/>
                          <a:cs typeface="Poppins" panose="02000000000000000000" pitchFamily="2" charset="0"/>
                        </a:rPr>
                        <a:t> reveals cell atlas and identifies cycling tumor cells responsible for recurrence in </a:t>
                      </a:r>
                      <a:r>
                        <a:rPr lang="en-US" altLang="zh-CN" sz="1000" kern="1200" dirty="0" err="1">
                          <a:solidFill>
                            <a:schemeClr val="tx1"/>
                          </a:solidFill>
                          <a:latin typeface="Poppins" panose="02000000000000000000" pitchFamily="2" charset="0"/>
                          <a:ea typeface="+mn-ea"/>
                          <a:cs typeface="Poppins" panose="02000000000000000000" pitchFamily="2" charset="0"/>
                        </a:rPr>
                        <a:t>ameloblastoma</a:t>
                      </a:r>
                      <a:r>
                        <a:rPr lang="en-US" altLang="zh-CN" sz="1000" kern="1200" dirty="0">
                          <a:solidFill>
                            <a:schemeClr val="tx1"/>
                          </a:solidFill>
                          <a:latin typeface="Poppins" panose="02000000000000000000" pitchFamily="2" charset="0"/>
                          <a:ea typeface="+mn-ea"/>
                          <a:cs typeface="Poppins" panose="02000000000000000000" pitchFamily="2" charset="0"/>
                        </a:rPr>
                        <a:t>(2024)-</a:t>
                      </a:r>
                      <a:r>
                        <a:rPr lang="zh-CN" altLang="en-US" sz="1000" b="1" kern="1200" dirty="0">
                          <a:solidFill>
                            <a:schemeClr val="tx1"/>
                          </a:solidFill>
                          <a:latin typeface="思源黑体 CN Normal" panose="020B0400000000000000" pitchFamily="34" charset="-122"/>
                          <a:ea typeface="思源黑体 CN Normal" panose="020B0400000000000000" pitchFamily="34" charset="-122"/>
                          <a:cs typeface="Poppins" panose="02000000000000000000" pitchFamily="2" charset="0"/>
                        </a:rPr>
                        <a:t>成釉细胞瘤类器官</a:t>
                      </a:r>
                    </a:p>
                  </a:txBody>
                  <a:tcPr anchor="ctr">
                    <a:solidFill>
                      <a:schemeClr val="bg1"/>
                    </a:solidFill>
                  </a:tcPr>
                </a:tc>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10.8</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r>
                        <a:rPr lang="en-US" altLang="zh-CN" sz="1000" kern="1200" dirty="0">
                          <a:solidFill>
                            <a:schemeClr val="tx1"/>
                          </a:solidFill>
                          <a:latin typeface="Poppins" panose="02000000000000000000" pitchFamily="2" charset="0"/>
                          <a:ea typeface="+mn-ea"/>
                          <a:cs typeface="Poppins" panose="02000000000000000000" pitchFamily="2" charset="0"/>
                        </a:rPr>
                        <a:t>10014-HNAE(FGF2)</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r>
              <a:tr h="748552">
                <a:tc>
                  <a:txBody>
                    <a:bodyPr/>
                    <a:lstStyle/>
                    <a:p>
                      <a:r>
                        <a:rPr lang="en-US" altLang="zh-CN" sz="1000" kern="1200" dirty="0">
                          <a:solidFill>
                            <a:schemeClr val="tx1"/>
                          </a:solidFill>
                          <a:latin typeface="Poppins" panose="02000000000000000000" pitchFamily="2" charset="0"/>
                          <a:ea typeface="+mn-ea"/>
                          <a:cs typeface="Poppins" panose="02000000000000000000" pitchFamily="2" charset="0"/>
                        </a:rPr>
                        <a:t>CUL4B-DDB1-COP1-mediated UTX </a:t>
                      </a:r>
                      <a:r>
                        <a:rPr lang="en-US" altLang="zh-CN" sz="1000" kern="1200" dirty="0" err="1">
                          <a:solidFill>
                            <a:schemeClr val="tx1"/>
                          </a:solidFill>
                          <a:latin typeface="Poppins" panose="02000000000000000000" pitchFamily="2" charset="0"/>
                          <a:ea typeface="+mn-ea"/>
                          <a:cs typeface="Poppins" panose="02000000000000000000" pitchFamily="2" charset="0"/>
                        </a:rPr>
                        <a:t>downregulation</a:t>
                      </a:r>
                      <a:r>
                        <a:rPr lang="en-US" altLang="zh-CN" sz="1000" kern="1200" dirty="0">
                          <a:solidFill>
                            <a:schemeClr val="tx1"/>
                          </a:solidFill>
                          <a:latin typeface="Poppins" panose="02000000000000000000" pitchFamily="2" charset="0"/>
                          <a:ea typeface="+mn-ea"/>
                          <a:cs typeface="Poppins" panose="02000000000000000000" pitchFamily="2" charset="0"/>
                        </a:rPr>
                        <a:t> promotes colorectal cancer progression(2023)-</a:t>
                      </a:r>
                      <a:r>
                        <a:rPr lang="zh-CN" altLang="en-US" sz="1000" b="1" kern="1200" dirty="0">
                          <a:solidFill>
                            <a:schemeClr val="tx1"/>
                          </a:solidFill>
                          <a:latin typeface="思源黑体 CN Normal" panose="020B0400000000000000" pitchFamily="34" charset="-122"/>
                          <a:ea typeface="思源黑体 CN Normal" panose="020B0400000000000000" pitchFamily="34" charset="-122"/>
                          <a:cs typeface="Poppins" panose="02000000000000000000" pitchFamily="2" charset="0"/>
                        </a:rPr>
                        <a:t>结直肠癌类器官</a:t>
                      </a:r>
                      <a:endParaRPr lang="zh-CN" altLang="en-US" sz="1000" b="1"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9.4</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11083-HNAS(RSPO1);</a:t>
                      </a:r>
                      <a:endParaRPr lang="zh-CN" altLang="en-US" sz="1000" kern="1200" dirty="0">
                        <a:solidFill>
                          <a:schemeClr val="tx1"/>
                        </a:solidFill>
                        <a:latin typeface="Poppins" panose="02000000000000000000" pitchFamily="2" charset="0"/>
                        <a:ea typeface="+mn-ea"/>
                        <a:cs typeface="Poppins" panose="02000000000000000000" pitchFamily="2" charset="0"/>
                      </a:endParaRPr>
                    </a:p>
                    <a:p>
                      <a:pPr marL="0" marR="0" indent="0" algn="l"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50688-M02H(NOG);</a:t>
                      </a:r>
                    </a:p>
                    <a:p>
                      <a:pPr marL="0" marR="0" indent="0" algn="l"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50482-MNCH(EGF);</a:t>
                      </a:r>
                      <a:endParaRPr lang="zh-CN" altLang="en-US" sz="1000" kern="1200" dirty="0">
                        <a:solidFill>
                          <a:schemeClr val="tx1"/>
                        </a:solidFill>
                        <a:latin typeface="Poppins" panose="02000000000000000000" pitchFamily="2" charset="0"/>
                        <a:ea typeface="+mn-ea"/>
                        <a:cs typeface="Poppins" panose="02000000000000000000" pitchFamily="2" charset="0"/>
                      </a:endParaRPr>
                    </a:p>
                    <a:p>
                      <a:r>
                        <a:rPr lang="en-US" altLang="zh-CN" sz="1000" kern="1200" dirty="0">
                          <a:solidFill>
                            <a:schemeClr val="tx1"/>
                          </a:solidFill>
                          <a:latin typeface="Poppins" panose="02000000000000000000" pitchFamily="2" charset="0"/>
                          <a:ea typeface="+mn-ea"/>
                          <a:cs typeface="Poppins" panose="02000000000000000000" pitchFamily="2" charset="0"/>
                        </a:rPr>
                        <a:t>10573-HNAE(FGF10)</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r>
              <a:tr h="585823">
                <a:tc>
                  <a:txBody>
                    <a:bodyPr/>
                    <a:lstStyle/>
                    <a:p>
                      <a:r>
                        <a:rPr lang="en-US" altLang="zh-CN" sz="1000" kern="1200" dirty="0">
                          <a:solidFill>
                            <a:schemeClr val="tx1"/>
                          </a:solidFill>
                          <a:latin typeface="Poppins" panose="02000000000000000000" pitchFamily="2" charset="0"/>
                          <a:ea typeface="+mn-ea"/>
                          <a:cs typeface="Poppins" panose="02000000000000000000" pitchFamily="2" charset="0"/>
                        </a:rPr>
                        <a:t>Feedback activation of EGFR/wild-type RAS signaling axis limits KRASG12D inhibitor efficacy in KRASG12D-mutated colorectal cancer(2023) -</a:t>
                      </a:r>
                      <a:r>
                        <a:rPr lang="zh-CN" altLang="en-US" sz="1000" b="1" kern="1200" dirty="0">
                          <a:solidFill>
                            <a:schemeClr val="tx1"/>
                          </a:solidFill>
                          <a:latin typeface="思源黑体 CN Normal" panose="020B0400000000000000" pitchFamily="34" charset="-122"/>
                          <a:ea typeface="思源黑体 CN Normal" panose="020B0400000000000000" pitchFamily="34" charset="-122"/>
                          <a:cs typeface="Poppins" panose="02000000000000000000" pitchFamily="2" charset="0"/>
                        </a:rPr>
                        <a:t>结直肠癌类器官</a:t>
                      </a:r>
                      <a:endParaRPr lang="zh-CN" altLang="en-US" sz="1000" b="1"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6.9</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11083-HNAS(RSPO1);</a:t>
                      </a:r>
                      <a:endParaRPr lang="zh-CN" altLang="en-US" sz="1000" kern="1200" dirty="0">
                        <a:solidFill>
                          <a:schemeClr val="tx1"/>
                        </a:solidFill>
                        <a:latin typeface="Poppins" panose="02000000000000000000" pitchFamily="2" charset="0"/>
                        <a:ea typeface="+mn-ea"/>
                        <a:cs typeface="Poppins" panose="02000000000000000000" pitchFamily="2" charset="0"/>
                      </a:endParaRPr>
                    </a:p>
                    <a:p>
                      <a:pPr marL="0" marR="0" indent="0" algn="l"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50688-M02H(NOG);</a:t>
                      </a:r>
                    </a:p>
                    <a:p>
                      <a:pPr marL="0" marR="0" indent="0" algn="l"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50482-MNCH(EGF)</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r>
              <a:tr h="585823">
                <a:tc>
                  <a:txBody>
                    <a:bodyPr/>
                    <a:lstStyle/>
                    <a:p>
                      <a:r>
                        <a:rPr lang="en-US" altLang="zh-CN" sz="1000" kern="1200" dirty="0">
                          <a:solidFill>
                            <a:schemeClr val="tx1"/>
                          </a:solidFill>
                          <a:latin typeface="Poppins" panose="02000000000000000000" pitchFamily="2" charset="0"/>
                          <a:ea typeface="+mn-ea"/>
                          <a:cs typeface="Poppins" panose="02000000000000000000" pitchFamily="2" charset="0"/>
                        </a:rPr>
                        <a:t>Evaluation of B7-H3 Targeted Immunotherapy in a 3D </a:t>
                      </a:r>
                      <a:r>
                        <a:rPr lang="en-US" altLang="zh-CN" sz="1000" kern="1200" dirty="0" err="1">
                          <a:solidFill>
                            <a:schemeClr val="tx1"/>
                          </a:solidFill>
                          <a:latin typeface="Poppins" panose="02000000000000000000" pitchFamily="2" charset="0"/>
                          <a:ea typeface="+mn-ea"/>
                          <a:cs typeface="Poppins" panose="02000000000000000000" pitchFamily="2" charset="0"/>
                        </a:rPr>
                        <a:t>Organoid</a:t>
                      </a:r>
                      <a:r>
                        <a:rPr lang="en-US" altLang="zh-CN" sz="1000" kern="1200" dirty="0">
                          <a:solidFill>
                            <a:schemeClr val="tx1"/>
                          </a:solidFill>
                          <a:latin typeface="Poppins" panose="02000000000000000000" pitchFamily="2" charset="0"/>
                          <a:ea typeface="+mn-ea"/>
                          <a:cs typeface="Poppins" panose="02000000000000000000" pitchFamily="2" charset="0"/>
                        </a:rPr>
                        <a:t> Model of </a:t>
                      </a:r>
                      <a:r>
                        <a:rPr lang="en-US" altLang="zh-CN" sz="1000" kern="1200" dirty="0" err="1">
                          <a:solidFill>
                            <a:schemeClr val="tx1"/>
                          </a:solidFill>
                          <a:latin typeface="Poppins" panose="02000000000000000000" pitchFamily="2" charset="0"/>
                          <a:ea typeface="+mn-ea"/>
                          <a:cs typeface="Poppins" panose="02000000000000000000" pitchFamily="2" charset="0"/>
                        </a:rPr>
                        <a:t>Craniopharyngioma</a:t>
                      </a:r>
                      <a:r>
                        <a:rPr lang="en-US" altLang="zh-CN" sz="1000" kern="1200" dirty="0">
                          <a:solidFill>
                            <a:schemeClr val="tx1"/>
                          </a:solidFill>
                          <a:latin typeface="Poppins" panose="02000000000000000000" pitchFamily="2" charset="0"/>
                          <a:ea typeface="+mn-ea"/>
                          <a:cs typeface="Poppins" panose="02000000000000000000" pitchFamily="2" charset="0"/>
                        </a:rPr>
                        <a:t>(2022)-</a:t>
                      </a:r>
                      <a:r>
                        <a:rPr lang="zh-CN" altLang="en-US" sz="1000" b="1" kern="1200" dirty="0">
                          <a:solidFill>
                            <a:schemeClr val="tx1"/>
                          </a:solidFill>
                          <a:latin typeface="思源黑体 CN Normal" panose="020B0400000000000000" pitchFamily="34" charset="-122"/>
                          <a:ea typeface="思源黑体 CN Normal" panose="020B0400000000000000" pitchFamily="34" charset="-122"/>
                          <a:cs typeface="Poppins" panose="02000000000000000000" pitchFamily="2" charset="0"/>
                        </a:rPr>
                        <a:t>颅咽管瘤类器官</a:t>
                      </a:r>
                      <a:endParaRPr lang="zh-CN" altLang="en-US" sz="1000" b="1"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r>
                        <a:rPr lang="en-US" altLang="zh-CN" sz="1000" kern="1200" dirty="0">
                          <a:solidFill>
                            <a:schemeClr val="tx1"/>
                          </a:solidFill>
                          <a:latin typeface="Poppins" panose="02000000000000000000" pitchFamily="2" charset="0"/>
                          <a:ea typeface="+mn-ea"/>
                          <a:cs typeface="Poppins" panose="02000000000000000000" pitchFamily="2" charset="0"/>
                        </a:rPr>
                        <a:t>4.8</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000" kern="1200" dirty="0">
                          <a:solidFill>
                            <a:schemeClr val="tx1"/>
                          </a:solidFill>
                          <a:latin typeface="Poppins" panose="02000000000000000000" pitchFamily="2" charset="0"/>
                          <a:ea typeface="+mn-ea"/>
                          <a:cs typeface="Poppins" panose="02000000000000000000" pitchFamily="2" charset="0"/>
                        </a:rPr>
                        <a:t>10605-HNAE(EGF);</a:t>
                      </a:r>
                      <a:endParaRPr lang="zh-CN" altLang="en-US" sz="1000" kern="1200" dirty="0">
                        <a:solidFill>
                          <a:schemeClr val="tx1"/>
                        </a:solidFill>
                        <a:latin typeface="Poppins" panose="02000000000000000000" pitchFamily="2" charset="0"/>
                        <a:ea typeface="+mn-ea"/>
                        <a:cs typeface="Poppins" panose="02000000000000000000" pitchFamily="2" charset="0"/>
                      </a:endParaRPr>
                    </a:p>
                    <a:p>
                      <a:r>
                        <a:rPr lang="en-US" altLang="zh-CN" sz="1000" kern="1200" dirty="0">
                          <a:solidFill>
                            <a:schemeClr val="tx1"/>
                          </a:solidFill>
                          <a:latin typeface="Poppins" panose="02000000000000000000" pitchFamily="2" charset="0"/>
                          <a:ea typeface="+mn-ea"/>
                          <a:cs typeface="Poppins" panose="02000000000000000000" pitchFamily="2" charset="0"/>
                        </a:rPr>
                        <a:t>10573-HNAE(FGF10)</a:t>
                      </a:r>
                      <a:endParaRPr lang="zh-CN" altLang="en-US" sz="1000" kern="1200" dirty="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r>
            </a:tbl>
          </a:graphicData>
        </a:graphic>
      </p:graphicFrame>
      <p:pic>
        <p:nvPicPr>
          <p:cNvPr id="8" name="图片 7"/>
          <p:cNvPicPr>
            <a:picLocks noChangeAspect="1"/>
          </p:cNvPicPr>
          <p:nvPr/>
        </p:nvPicPr>
        <p:blipFill>
          <a:blip r:embed="rId4" cstate="print"/>
          <a:srcRect t="18861"/>
          <a:stretch>
            <a:fillRect/>
          </a:stretch>
        </p:blipFill>
        <p:spPr>
          <a:xfrm>
            <a:off x="203835" y="1885932"/>
            <a:ext cx="2834005" cy="2589548"/>
          </a:xfrm>
          <a:prstGeom prst="rect">
            <a:avLst/>
          </a:prstGeom>
        </p:spPr>
      </p:pic>
      <p:sp>
        <p:nvSpPr>
          <p:cNvPr id="19" name="TextBox 18"/>
          <p:cNvSpPr txBox="1"/>
          <p:nvPr/>
        </p:nvSpPr>
        <p:spPr>
          <a:xfrm>
            <a:off x="285750" y="1276330"/>
            <a:ext cx="2667000" cy="460375"/>
          </a:xfrm>
          <a:prstGeom prst="rect">
            <a:avLst/>
          </a:prstGeom>
          <a:noFill/>
        </p:spPr>
        <p:txBody>
          <a:bodyPr wrap="square" rtlCol="0">
            <a:spAutoFit/>
          </a:bodyPr>
          <a:lstStyle/>
          <a:p>
            <a:pPr algn="ctr"/>
            <a:r>
              <a:rPr lang="en-US" altLang="zh-CN" sz="1200" b="1" dirty="0" smtClean="0">
                <a:latin typeface="Poppins" panose="02000000000000000000" pitchFamily="2" charset="0"/>
                <a:ea typeface="思源黑体 CN Regular" panose="020B0500000000000000" pitchFamily="34" charset="-122"/>
                <a:cs typeface="Poppins" panose="02000000000000000000" pitchFamily="2" charset="0"/>
              </a:rPr>
              <a:t>2022~2024</a:t>
            </a:r>
          </a:p>
          <a:p>
            <a:pPr algn="ctr"/>
            <a:r>
              <a:rPr lang="zh-CN" altLang="en-US" sz="1200" b="1" dirty="0" smtClean="0">
                <a:latin typeface="Poppins" panose="02000000000000000000" pitchFamily="2" charset="0"/>
                <a:ea typeface="思源黑体 CN Regular" panose="020B0500000000000000" pitchFamily="34" charset="-122"/>
                <a:cs typeface="Poppins" panose="02000000000000000000" pitchFamily="2" charset="0"/>
              </a:rPr>
              <a:t>类器官相关引用文献数量</a:t>
            </a:r>
            <a:endParaRPr lang="zh-CN" altLang="en-US" sz="1200" b="1" dirty="0">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ppt_x"/>
                                          </p:val>
                                        </p:tav>
                                        <p:tav tm="100000">
                                          <p:val>
                                            <p:strVal val="#ppt_x"/>
                                          </p:val>
                                        </p:tav>
                                      </p:tavLst>
                                    </p:anim>
                                    <p:anim calcmode="lin" valueType="num">
                                      <p:cBhvr additive="base">
                                        <p:cTn id="8"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
          <p:cNvGrpSpPr/>
          <p:nvPr/>
        </p:nvGrpSpPr>
        <p:grpSpPr>
          <a:xfrm>
            <a:off x="285720" y="523874"/>
            <a:ext cx="5953156" cy="523876"/>
            <a:chOff x="5643570" y="1142990"/>
            <a:chExt cx="5953156" cy="523876"/>
          </a:xfrm>
        </p:grpSpPr>
        <p:sp>
          <p:nvSpPr>
            <p:cNvPr id="9" name="椭圆 8"/>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0" name="TextBox 9"/>
            <p:cNvSpPr txBox="1"/>
            <p:nvPr/>
          </p:nvSpPr>
          <p:spPr>
            <a:xfrm>
              <a:off x="5786446" y="1142990"/>
              <a:ext cx="5671745" cy="46166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滋养层类器官培养</a:t>
              </a:r>
              <a:r>
                <a:rPr lang="en-US" altLang="zh-CN" sz="2400" b="1" dirty="0">
                  <a:solidFill>
                    <a:srgbClr val="007E66"/>
                  </a:solidFill>
                  <a:latin typeface="思源黑体 CN Medium" panose="020B0600000000000000" pitchFamily="34" charset="-122"/>
                  <a:ea typeface="思源黑体 CN Medium" panose="020B0600000000000000" pitchFamily="34" charset="-122"/>
                </a:rPr>
                <a:t>-</a:t>
              </a:r>
              <a:r>
                <a:rPr lang="zh-CN" altLang="en-US" sz="2400" b="1" dirty="0">
                  <a:solidFill>
                    <a:srgbClr val="007E66"/>
                  </a:solidFill>
                  <a:latin typeface="思源黑体 CN Medium" panose="020B0600000000000000" pitchFamily="34" charset="-122"/>
                  <a:ea typeface="思源黑体 CN Medium" panose="020B0600000000000000" pitchFamily="34" charset="-122"/>
                </a:rPr>
                <a:t>文献中产品应用案例</a:t>
              </a:r>
            </a:p>
          </p:txBody>
        </p:sp>
        <p:sp>
          <p:nvSpPr>
            <p:cNvPr id="12" name="椭圆 1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3" name="椭圆 12"/>
            <p:cNvSpPr/>
            <p:nvPr/>
          </p:nvSpPr>
          <p:spPr>
            <a:xfrm>
              <a:off x="11453850" y="1523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grpSp>
        <p:nvGrpSpPr>
          <p:cNvPr id="4" name="组合 1"/>
          <p:cNvGrpSpPr/>
          <p:nvPr/>
        </p:nvGrpSpPr>
        <p:grpSpPr>
          <a:xfrm>
            <a:off x="1563" y="26329"/>
            <a:ext cx="9024852" cy="360056"/>
            <a:chOff x="0" y="123478"/>
            <a:chExt cx="9027696" cy="360040"/>
          </a:xfrm>
        </p:grpSpPr>
        <p:grpSp>
          <p:nvGrpSpPr>
            <p:cNvPr id="5" name="组合 219"/>
            <p:cNvGrpSpPr/>
            <p:nvPr/>
          </p:nvGrpSpPr>
          <p:grpSpPr>
            <a:xfrm>
              <a:off x="0" y="123478"/>
              <a:ext cx="1907704" cy="360040"/>
              <a:chOff x="0" y="123478"/>
              <a:chExt cx="1907704" cy="360040"/>
            </a:xfrm>
          </p:grpSpPr>
          <p:sp>
            <p:nvSpPr>
              <p:cNvPr id="33" name="椭圆 32"/>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4" name="矩形 33"/>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8"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6" name="组合 226"/>
            <p:cNvGrpSpPr/>
            <p:nvPr/>
          </p:nvGrpSpPr>
          <p:grpSpPr>
            <a:xfrm>
              <a:off x="8316422" y="195486"/>
              <a:ext cx="711274" cy="209198"/>
              <a:chOff x="7812360" y="123478"/>
              <a:chExt cx="1224136" cy="360040"/>
            </a:xfrm>
          </p:grpSpPr>
          <p:sp>
            <p:nvSpPr>
              <p:cNvPr id="30" name="椭圆 29"/>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椭圆 30"/>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2" name="椭圆 31"/>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7" name="组合 36"/>
          <p:cNvGrpSpPr/>
          <p:nvPr/>
        </p:nvGrpSpPr>
        <p:grpSpPr>
          <a:xfrm>
            <a:off x="164495" y="1657350"/>
            <a:ext cx="3200400" cy="2824697"/>
            <a:chOff x="164495" y="1544910"/>
            <a:chExt cx="3200400" cy="2824697"/>
          </a:xfrm>
        </p:grpSpPr>
        <p:pic>
          <p:nvPicPr>
            <p:cNvPr id="35" name="Picture 2"/>
            <p:cNvPicPr>
              <a:picLocks noChangeAspect="1" noChangeArrowheads="1"/>
            </p:cNvPicPr>
            <p:nvPr/>
          </p:nvPicPr>
          <p:blipFill>
            <a:blip r:embed="rId4" cstate="print"/>
            <a:srcRect l="4726" t="7399"/>
            <a:stretch>
              <a:fillRect/>
            </a:stretch>
          </p:blipFill>
          <p:spPr bwMode="auto">
            <a:xfrm>
              <a:off x="213441" y="1544910"/>
              <a:ext cx="2977751" cy="2483658"/>
            </a:xfrm>
            <a:prstGeom prst="rect">
              <a:avLst/>
            </a:prstGeom>
            <a:noFill/>
            <a:ln w="9525">
              <a:noFill/>
              <a:miter lim="800000"/>
              <a:headEnd/>
              <a:tailEnd/>
            </a:ln>
            <a:effectLst/>
          </p:spPr>
        </p:pic>
        <p:sp>
          <p:nvSpPr>
            <p:cNvPr id="36" name="矩形 35"/>
            <p:cNvSpPr/>
            <p:nvPr/>
          </p:nvSpPr>
          <p:spPr>
            <a:xfrm>
              <a:off x="164495" y="4123386"/>
              <a:ext cx="3200400" cy="246221"/>
            </a:xfrm>
            <a:prstGeom prst="rect">
              <a:avLst/>
            </a:prstGeom>
          </p:spPr>
          <p:txBody>
            <a:bodyPr wrap="square">
              <a:spAutoFit/>
            </a:bodyPr>
            <a:lstStyle/>
            <a:p>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扩增潜力干细胞</a:t>
              </a:r>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滋养层干细胞来源的滋养层类器官</a:t>
              </a:r>
            </a:p>
          </p:txBody>
        </p:sp>
      </p:grpSp>
      <p:sp>
        <p:nvSpPr>
          <p:cNvPr id="26" name="TextBox 25"/>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24" name="组合 23"/>
          <p:cNvGrpSpPr/>
          <p:nvPr/>
        </p:nvGrpSpPr>
        <p:grpSpPr>
          <a:xfrm rot="16200000">
            <a:off x="3924300" y="2609850"/>
            <a:ext cx="1447800" cy="304800"/>
            <a:chOff x="6553200" y="3409950"/>
            <a:chExt cx="1447800" cy="304800"/>
          </a:xfrm>
        </p:grpSpPr>
        <p:cxnSp>
          <p:nvCxnSpPr>
            <p:cNvPr id="25" name="直接连接符 24"/>
            <p:cNvCxnSpPr/>
            <p:nvPr/>
          </p:nvCxnSpPr>
          <p:spPr>
            <a:xfrm rot="5400000" flipV="1">
              <a:off x="7277100" y="2838450"/>
              <a:ext cx="0" cy="14478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7315200" y="34099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5532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70866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75438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80010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grpSp>
      <p:sp>
        <p:nvSpPr>
          <p:cNvPr id="40" name="矩形 39"/>
          <p:cNvSpPr/>
          <p:nvPr/>
        </p:nvSpPr>
        <p:spPr>
          <a:xfrm>
            <a:off x="4775782" y="2370951"/>
            <a:ext cx="3873176" cy="261610"/>
          </a:xfrm>
          <a:prstGeom prst="rect">
            <a:avLst/>
          </a:prstGeom>
        </p:spPr>
        <p:txBody>
          <a:bodyPr wrap="none">
            <a:spAutoFit/>
          </a:bodyPr>
          <a:lstStyle/>
          <a:p>
            <a:r>
              <a:rPr lang="en-US" altLang="zh-CN" sz="1100" dirty="0">
                <a:latin typeface="Poppins" panose="02000000000000000000" pitchFamily="2" charset="0"/>
                <a:cs typeface="Poppins" panose="02000000000000000000" pitchFamily="2" charset="0"/>
              </a:rPr>
              <a:t>50 </a:t>
            </a:r>
            <a:r>
              <a:rPr lang="en-US" altLang="zh-CN" sz="1100" dirty="0" err="1">
                <a:latin typeface="Poppins" panose="02000000000000000000" pitchFamily="2" charset="0"/>
                <a:cs typeface="Poppins" panose="02000000000000000000" pitchFamily="2" charset="0"/>
              </a:rPr>
              <a:t>ng</a:t>
            </a:r>
            <a:r>
              <a:rPr lang="en-US" altLang="zh-CN" sz="1100" dirty="0">
                <a:latin typeface="Poppins" panose="02000000000000000000" pitchFamily="2" charset="0"/>
                <a:cs typeface="Poppins" panose="02000000000000000000" pitchFamily="2" charset="0"/>
              </a:rPr>
              <a:t>/</a:t>
            </a:r>
            <a:r>
              <a:rPr lang="en-US" altLang="zh-CN" sz="1100" dirty="0" err="1">
                <a:latin typeface="Poppins" panose="02000000000000000000" pitchFamily="2" charset="0"/>
                <a:cs typeface="Poppins" panose="02000000000000000000" pitchFamily="2" charset="0"/>
              </a:rPr>
              <a:t>mL</a:t>
            </a:r>
            <a:r>
              <a:rPr lang="en-US" altLang="zh-CN" sz="1100" dirty="0">
                <a:latin typeface="Poppins" panose="02000000000000000000" pitchFamily="2" charset="0"/>
                <a:cs typeface="Poppins" panose="02000000000000000000" pitchFamily="2" charset="0"/>
              </a:rPr>
              <a:t> Human HGF (Sino Biological, </a:t>
            </a:r>
            <a:r>
              <a:rPr lang="en-US" altLang="zh-CN" sz="1100" dirty="0">
                <a:solidFill>
                  <a:srgbClr val="007E66"/>
                </a:solidFill>
                <a:latin typeface="Poppins" panose="02000000000000000000" pitchFamily="2" charset="0"/>
                <a:cs typeface="Poppins" panose="02000000000000000000" pitchFamily="2" charset="0"/>
              </a:rPr>
              <a:t>10463-HNAS</a:t>
            </a:r>
            <a:r>
              <a:rPr lang="en-US" altLang="zh-CN" sz="1100" dirty="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41" name="矩形 40"/>
          <p:cNvSpPr/>
          <p:nvPr/>
        </p:nvSpPr>
        <p:spPr>
          <a:xfrm>
            <a:off x="4800600" y="2854960"/>
            <a:ext cx="4343400" cy="261610"/>
          </a:xfrm>
          <a:prstGeom prst="rect">
            <a:avLst/>
          </a:prstGeom>
        </p:spPr>
        <p:txBody>
          <a:bodyPr wrap="square">
            <a:spAutoFit/>
          </a:bodyPr>
          <a:lstStyle/>
          <a:p>
            <a:r>
              <a:rPr lang="en-US" altLang="zh-CN" sz="1100" dirty="0">
                <a:latin typeface="Poppins" panose="02000000000000000000" pitchFamily="2" charset="0"/>
                <a:cs typeface="Poppins" panose="02000000000000000000" pitchFamily="2" charset="0"/>
              </a:rPr>
              <a:t>50 </a:t>
            </a:r>
            <a:r>
              <a:rPr lang="en-US" altLang="zh-CN" sz="1100" dirty="0" err="1">
                <a:latin typeface="Poppins" panose="02000000000000000000" pitchFamily="2" charset="0"/>
                <a:cs typeface="Poppins" panose="02000000000000000000" pitchFamily="2" charset="0"/>
              </a:rPr>
              <a:t>ng</a:t>
            </a:r>
            <a:r>
              <a:rPr lang="en-US" altLang="zh-CN" sz="1100" dirty="0">
                <a:latin typeface="Poppins" panose="02000000000000000000" pitchFamily="2" charset="0"/>
                <a:cs typeface="Poppins" panose="02000000000000000000" pitchFamily="2" charset="0"/>
              </a:rPr>
              <a:t>/</a:t>
            </a:r>
            <a:r>
              <a:rPr lang="en-US" altLang="zh-CN" sz="1100" dirty="0" err="1">
                <a:latin typeface="Poppins" panose="02000000000000000000" pitchFamily="2" charset="0"/>
                <a:cs typeface="Poppins" panose="02000000000000000000" pitchFamily="2" charset="0"/>
              </a:rPr>
              <a:t>mL</a:t>
            </a:r>
            <a:r>
              <a:rPr lang="en-US" altLang="zh-CN" sz="1100" dirty="0">
                <a:latin typeface="Poppins" panose="02000000000000000000" pitchFamily="2" charset="0"/>
                <a:cs typeface="Poppins" panose="02000000000000000000" pitchFamily="2" charset="0"/>
              </a:rPr>
              <a:t> Human EGF</a:t>
            </a:r>
            <a:endParaRPr lang="zh-CN" altLang="en-US" sz="1100" dirty="0">
              <a:latin typeface="Poppins" panose="02000000000000000000" pitchFamily="2" charset="0"/>
              <a:cs typeface="Poppins" panose="02000000000000000000" pitchFamily="2" charset="0"/>
            </a:endParaRPr>
          </a:p>
        </p:txBody>
      </p:sp>
      <p:sp>
        <p:nvSpPr>
          <p:cNvPr id="42" name="矩形 41"/>
          <p:cNvSpPr/>
          <p:nvPr/>
        </p:nvSpPr>
        <p:spPr>
          <a:xfrm>
            <a:off x="4800600" y="1913751"/>
            <a:ext cx="4724400" cy="261610"/>
          </a:xfrm>
          <a:prstGeom prst="rect">
            <a:avLst/>
          </a:prstGeom>
        </p:spPr>
        <p:txBody>
          <a:bodyPr wrap="square">
            <a:spAutoFit/>
          </a:bodyPr>
          <a:lstStyle/>
          <a:p>
            <a:r>
              <a:rPr lang="en-US" altLang="zh-CN" sz="1100" dirty="0">
                <a:latin typeface="Poppins" panose="02000000000000000000" pitchFamily="2" charset="0"/>
                <a:cs typeface="Poppins" panose="02000000000000000000" pitchFamily="2" charset="0"/>
              </a:rPr>
              <a:t>80 </a:t>
            </a:r>
            <a:r>
              <a:rPr lang="en-US" altLang="zh-CN" sz="1100" dirty="0" err="1">
                <a:latin typeface="Poppins" panose="02000000000000000000" pitchFamily="2" charset="0"/>
                <a:cs typeface="Poppins" panose="02000000000000000000" pitchFamily="2" charset="0"/>
              </a:rPr>
              <a:t>ng</a:t>
            </a:r>
            <a:r>
              <a:rPr lang="en-US" altLang="zh-CN" sz="1100" dirty="0">
                <a:latin typeface="Poppins" panose="02000000000000000000" pitchFamily="2" charset="0"/>
                <a:cs typeface="Poppins" panose="02000000000000000000" pitchFamily="2" charset="0"/>
              </a:rPr>
              <a:t>/</a:t>
            </a:r>
            <a:r>
              <a:rPr lang="en-US" altLang="zh-CN" sz="1100" dirty="0" err="1">
                <a:latin typeface="Poppins" panose="02000000000000000000" pitchFamily="2" charset="0"/>
                <a:cs typeface="Poppins" panose="02000000000000000000" pitchFamily="2" charset="0"/>
              </a:rPr>
              <a:t>mL</a:t>
            </a:r>
            <a:r>
              <a:rPr lang="en-US" altLang="zh-CN" sz="1100" dirty="0">
                <a:latin typeface="Poppins" panose="02000000000000000000" pitchFamily="2" charset="0"/>
                <a:cs typeface="Poppins" panose="02000000000000000000" pitchFamily="2" charset="0"/>
              </a:rPr>
              <a:t> Human R-</a:t>
            </a:r>
            <a:r>
              <a:rPr lang="en-US" altLang="zh-CN" sz="1100" dirty="0" err="1">
                <a:latin typeface="Poppins" panose="02000000000000000000" pitchFamily="2" charset="0"/>
                <a:cs typeface="Poppins" panose="02000000000000000000" pitchFamily="2" charset="0"/>
              </a:rPr>
              <a:t>spondin</a:t>
            </a:r>
            <a:r>
              <a:rPr lang="en-US" altLang="zh-CN" sz="1100" dirty="0">
                <a:latin typeface="Poppins" panose="02000000000000000000" pitchFamily="2" charset="0"/>
                <a:cs typeface="Poppins" panose="02000000000000000000" pitchFamily="2" charset="0"/>
              </a:rPr>
              <a:t> 1 (Sino Biological, </a:t>
            </a:r>
            <a:r>
              <a:rPr lang="en-US" altLang="zh-CN" sz="1100" dirty="0">
                <a:solidFill>
                  <a:srgbClr val="007E66"/>
                </a:solidFill>
                <a:latin typeface="Poppins" panose="02000000000000000000" pitchFamily="2" charset="0"/>
                <a:cs typeface="Poppins" panose="02000000000000000000" pitchFamily="2" charset="0"/>
              </a:rPr>
              <a:t>11083-HNAS</a:t>
            </a:r>
            <a:r>
              <a:rPr lang="en-US" altLang="zh-CN" sz="1100" dirty="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43" name="TextBox 42"/>
          <p:cNvSpPr txBox="1"/>
          <p:nvPr/>
        </p:nvSpPr>
        <p:spPr>
          <a:xfrm>
            <a:off x="3276600" y="2435252"/>
            <a:ext cx="1295400" cy="523220"/>
          </a:xfrm>
          <a:prstGeom prst="rect">
            <a:avLst/>
          </a:prstGeom>
          <a:noFill/>
        </p:spPr>
        <p:txBody>
          <a:bodyPr wrap="square" rtlCol="0">
            <a:spAutoFit/>
          </a:bodyPr>
          <a:lstStyle/>
          <a:p>
            <a:pPr algn="ctr"/>
            <a:r>
              <a:rPr lang="zh-CN" altLang="en-US" sz="1400" b="1" dirty="0">
                <a:latin typeface="思源黑体 CN Regular" panose="020B0500000000000000" pitchFamily="34" charset="-122"/>
                <a:ea typeface="思源黑体 CN Regular" panose="020B0500000000000000" pitchFamily="34" charset="-122"/>
              </a:rPr>
              <a:t>培养中用到的细胞因子</a:t>
            </a:r>
          </a:p>
        </p:txBody>
      </p:sp>
      <p:sp>
        <p:nvSpPr>
          <p:cNvPr id="44" name="矩形 43"/>
          <p:cNvSpPr/>
          <p:nvPr/>
        </p:nvSpPr>
        <p:spPr>
          <a:xfrm>
            <a:off x="4800600" y="3361551"/>
            <a:ext cx="2667000" cy="261610"/>
          </a:xfrm>
          <a:prstGeom prst="rect">
            <a:avLst/>
          </a:prstGeom>
        </p:spPr>
        <p:txBody>
          <a:bodyPr wrap="square">
            <a:spAutoFit/>
          </a:bodyPr>
          <a:lstStyle/>
          <a:p>
            <a:r>
              <a:rPr lang="en-US" altLang="zh-CN" sz="1100" dirty="0">
                <a:latin typeface="Poppins" panose="02000000000000000000" pitchFamily="2" charset="0"/>
                <a:cs typeface="Poppins" panose="02000000000000000000" pitchFamily="2" charset="0"/>
              </a:rPr>
              <a:t>100 </a:t>
            </a:r>
            <a:r>
              <a:rPr lang="en-US" altLang="zh-CN" sz="1100" dirty="0" err="1">
                <a:latin typeface="Poppins" panose="02000000000000000000" pitchFamily="2" charset="0"/>
                <a:cs typeface="Poppins" panose="02000000000000000000" pitchFamily="2" charset="0"/>
              </a:rPr>
              <a:t>ng</a:t>
            </a:r>
            <a:r>
              <a:rPr lang="en-US" altLang="zh-CN" sz="1100" dirty="0">
                <a:latin typeface="Poppins" panose="02000000000000000000" pitchFamily="2" charset="0"/>
                <a:cs typeface="Poppins" panose="02000000000000000000" pitchFamily="2" charset="0"/>
              </a:rPr>
              <a:t>/</a:t>
            </a:r>
            <a:r>
              <a:rPr lang="en-US" altLang="zh-CN" sz="1100" dirty="0" err="1">
                <a:latin typeface="Poppins" panose="02000000000000000000" pitchFamily="2" charset="0"/>
                <a:cs typeface="Poppins" panose="02000000000000000000" pitchFamily="2" charset="0"/>
              </a:rPr>
              <a:t>mL</a:t>
            </a:r>
            <a:r>
              <a:rPr lang="en-US" altLang="zh-CN" sz="1100" dirty="0">
                <a:latin typeface="Poppins" panose="02000000000000000000" pitchFamily="2" charset="0"/>
                <a:cs typeface="Poppins" panose="02000000000000000000" pitchFamily="2" charset="0"/>
              </a:rPr>
              <a:t> Human FGF2</a:t>
            </a:r>
            <a:endParaRPr lang="zh-CN" altLang="en-US" sz="1100" dirty="0">
              <a:latin typeface="Poppins" panose="02000000000000000000" pitchFamily="2" charset="0"/>
              <a:cs typeface="Poppins" panose="02000000000000000000" pitchFamily="2" charset="0"/>
            </a:endParaRPr>
          </a:p>
        </p:txBody>
      </p:sp>
      <p:sp>
        <p:nvSpPr>
          <p:cNvPr id="8" name="矩形 7"/>
          <p:cNvSpPr/>
          <p:nvPr/>
        </p:nvSpPr>
        <p:spPr>
          <a:xfrm>
            <a:off x="164495" y="4887567"/>
            <a:ext cx="2966720" cy="161583"/>
          </a:xfrm>
          <a:prstGeom prst="rect">
            <a:avLst/>
          </a:prstGeom>
        </p:spPr>
        <p:txBody>
          <a:bodyPr wrap="square" lIns="68580" tIns="34290" rIns="68580" bIns="34290">
            <a:spAutoFit/>
          </a:bodyPr>
          <a:lstStyle/>
          <a:p>
            <a:r>
              <a:rPr lang="en-US" sz="600" i="1" dirty="0" err="1">
                <a:latin typeface="Poppins" panose="02000000000000000000" pitchFamily="2" charset="0"/>
                <a:cs typeface="Poppins" panose="02000000000000000000" pitchFamily="2" charset="0"/>
              </a:rPr>
              <a:t>Degong</a:t>
            </a:r>
            <a:r>
              <a:rPr lang="en-US" sz="600" i="1" dirty="0">
                <a:latin typeface="Poppins" panose="02000000000000000000" pitchFamily="2" charset="0"/>
                <a:cs typeface="Poppins" panose="02000000000000000000" pitchFamily="2" charset="0"/>
              </a:rPr>
              <a:t> </a:t>
            </a:r>
            <a:r>
              <a:rPr lang="en-US" sz="600" i="1" dirty="0" err="1">
                <a:latin typeface="Poppins" panose="02000000000000000000" pitchFamily="2" charset="0"/>
                <a:cs typeface="Poppins" panose="02000000000000000000" pitchFamily="2" charset="0"/>
              </a:rPr>
              <a:t>Ruan</a:t>
            </a:r>
            <a:r>
              <a:rPr lang="en-US" sz="600" i="1" dirty="0">
                <a:latin typeface="Poppins" panose="02000000000000000000" pitchFamily="2" charset="0"/>
                <a:ea typeface="思源黑体 CN Regular" panose="020B0500000000000000" pitchFamily="34" charset="-122"/>
                <a:cs typeface="Poppins" panose="02000000000000000000" pitchFamily="2" charset="0"/>
                <a:sym typeface="+mn-ea"/>
              </a:rPr>
              <a:t>; et al. </a:t>
            </a:r>
            <a:r>
              <a:rPr lang="en-US" sz="600" i="1" dirty="0">
                <a:latin typeface="Poppins" panose="02000000000000000000" pitchFamily="2" charset="0"/>
                <a:cs typeface="Poppins" panose="02000000000000000000" pitchFamily="2" charset="0"/>
              </a:rPr>
              <a:t>doi.org/10.1016/j.xcrm.2022.100849.</a:t>
            </a:r>
            <a:endParaRPr lang="zh-CN" altLang="en-US" sz="600" i="1" dirty="0">
              <a:latin typeface="Poppins" panose="02000000000000000000" pitchFamily="2" charset="0"/>
              <a:cs typeface="Poppins" panose="02000000000000000000" pitchFamily="2" charset="0"/>
            </a:endParaRPr>
          </a:p>
        </p:txBody>
      </p:sp>
      <p:sp>
        <p:nvSpPr>
          <p:cNvPr id="3" name="矩形 2"/>
          <p:cNvSpPr/>
          <p:nvPr/>
        </p:nvSpPr>
        <p:spPr>
          <a:xfrm>
            <a:off x="488421" y="1123950"/>
            <a:ext cx="3473979" cy="315471"/>
          </a:xfrm>
          <a:prstGeom prst="rect">
            <a:avLst/>
          </a:prstGeom>
        </p:spPr>
        <p:txBody>
          <a:bodyPr wrap="square" lIns="68580" tIns="34290" rIns="68580" bIns="34290">
            <a:spAutoFit/>
          </a:bodyPr>
          <a:lstStyle/>
          <a:p>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滋养层类器官</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63" y="26329"/>
            <a:ext cx="9024852" cy="360056"/>
            <a:chOff x="0" y="123478"/>
            <a:chExt cx="9027696" cy="360040"/>
          </a:xfrm>
        </p:grpSpPr>
        <p:grpSp>
          <p:nvGrpSpPr>
            <p:cNvPr id="3"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2" name="Picture 2" descr="D:\桌面\新logo-黑.png"/>
            <p:cNvPicPr>
              <a:picLocks noChangeAspect="1" noChangeArrowheads="1"/>
            </p:cNvPicPr>
            <p:nvPr/>
          </p:nvPicPr>
          <p:blipFill>
            <a:blip r:embed="rId17" cstate="print"/>
            <a:stretch>
              <a:fillRect/>
            </a:stretch>
          </p:blipFill>
          <p:spPr bwMode="auto">
            <a:xfrm>
              <a:off x="125896" y="123478"/>
              <a:ext cx="1493776" cy="360000"/>
            </a:xfrm>
            <a:prstGeom prst="rect">
              <a:avLst/>
            </a:prstGeom>
            <a:noFill/>
            <a:ln>
              <a:noFill/>
            </a:ln>
          </p:spPr>
        </p:pic>
        <p:grpSp>
          <p:nvGrpSpPr>
            <p:cNvPr id="4"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5" name="组合 28"/>
          <p:cNvGrpSpPr/>
          <p:nvPr/>
        </p:nvGrpSpPr>
        <p:grpSpPr>
          <a:xfrm>
            <a:off x="285720" y="547684"/>
            <a:ext cx="3895756" cy="500066"/>
            <a:chOff x="5643570" y="1142990"/>
            <a:chExt cx="3895756" cy="500066"/>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TextBox 30"/>
            <p:cNvSpPr txBox="1"/>
            <p:nvPr/>
          </p:nvSpPr>
          <p:spPr>
            <a:xfrm>
              <a:off x="5786446" y="1142990"/>
              <a:ext cx="3658374" cy="46166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类器官培养相关产品数据</a:t>
              </a: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a:off x="9396450" y="14716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43" name="TextBox 42"/>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6" name="组合 48"/>
          <p:cNvGrpSpPr/>
          <p:nvPr>
            <p:custDataLst>
              <p:tags r:id="rId1"/>
            </p:custDataLst>
          </p:nvPr>
        </p:nvGrpSpPr>
        <p:grpSpPr>
          <a:xfrm>
            <a:off x="146069" y="1323545"/>
            <a:ext cx="4376420" cy="3075689"/>
            <a:chOff x="0" y="1235906"/>
            <a:chExt cx="4376420" cy="3075689"/>
          </a:xfrm>
        </p:grpSpPr>
        <p:grpSp>
          <p:nvGrpSpPr>
            <p:cNvPr id="7" name="组合 43"/>
            <p:cNvGrpSpPr/>
            <p:nvPr/>
          </p:nvGrpSpPr>
          <p:grpSpPr>
            <a:xfrm>
              <a:off x="0" y="1235906"/>
              <a:ext cx="4376420" cy="3075689"/>
              <a:chOff x="0" y="1235906"/>
              <a:chExt cx="4376420" cy="3075689"/>
            </a:xfrm>
          </p:grpSpPr>
          <p:grpSp>
            <p:nvGrpSpPr>
              <p:cNvPr id="8" name="组合 17"/>
              <p:cNvGrpSpPr/>
              <p:nvPr/>
            </p:nvGrpSpPr>
            <p:grpSpPr>
              <a:xfrm>
                <a:off x="0" y="1235906"/>
                <a:ext cx="4376420" cy="3075689"/>
                <a:chOff x="103517" y="3296479"/>
                <a:chExt cx="5835226" cy="4100919"/>
              </a:xfrm>
            </p:grpSpPr>
            <p:grpSp>
              <p:nvGrpSpPr>
                <p:cNvPr id="9" name="组合 14"/>
                <p:cNvGrpSpPr/>
                <p:nvPr/>
              </p:nvGrpSpPr>
              <p:grpSpPr>
                <a:xfrm>
                  <a:off x="103517" y="3934531"/>
                  <a:ext cx="5835226" cy="3462867"/>
                  <a:chOff x="103517" y="3934531"/>
                  <a:chExt cx="5835226" cy="3462867"/>
                </a:xfrm>
              </p:grpSpPr>
              <p:pic>
                <p:nvPicPr>
                  <p:cNvPr id="1027" name="Picture 3"/>
                  <p:cNvPicPr>
                    <a:picLocks noChangeAspect="1" noChangeArrowheads="1"/>
                  </p:cNvPicPr>
                  <p:nvPr>
                    <p:custDataLst>
                      <p:tags r:id="rId11"/>
                    </p:custDataLst>
                  </p:nvPr>
                </p:nvPicPr>
                <p:blipFill>
                  <a:blip r:embed="rId18" cstate="print"/>
                  <a:srcRect/>
                  <a:stretch>
                    <a:fillRect/>
                  </a:stretch>
                </p:blipFill>
                <p:spPr bwMode="auto">
                  <a:xfrm>
                    <a:off x="103517" y="4641374"/>
                    <a:ext cx="2775548" cy="2026150"/>
                  </a:xfrm>
                  <a:prstGeom prst="rect">
                    <a:avLst/>
                  </a:prstGeom>
                  <a:noFill/>
                  <a:ln w="9525">
                    <a:noFill/>
                    <a:miter lim="800000"/>
                    <a:headEnd/>
                    <a:tailEnd/>
                  </a:ln>
                  <a:effectLst/>
                </p:spPr>
              </p:pic>
              <p:pic>
                <p:nvPicPr>
                  <p:cNvPr id="1028" name="Picture 4"/>
                  <p:cNvPicPr>
                    <a:picLocks noChangeAspect="1" noChangeArrowheads="1"/>
                  </p:cNvPicPr>
                  <p:nvPr>
                    <p:custDataLst>
                      <p:tags r:id="rId12"/>
                    </p:custDataLst>
                  </p:nvPr>
                </p:nvPicPr>
                <p:blipFill>
                  <a:blip r:embed="rId19" cstate="print"/>
                  <a:srcRect/>
                  <a:stretch>
                    <a:fillRect/>
                  </a:stretch>
                </p:blipFill>
                <p:spPr bwMode="auto">
                  <a:xfrm>
                    <a:off x="2745117" y="4592691"/>
                    <a:ext cx="3047999" cy="2110513"/>
                  </a:xfrm>
                  <a:prstGeom prst="rect">
                    <a:avLst/>
                  </a:prstGeom>
                  <a:noFill/>
                  <a:ln w="9525">
                    <a:noFill/>
                    <a:miter lim="800000"/>
                    <a:headEnd/>
                    <a:tailEnd/>
                  </a:ln>
                  <a:effectLst/>
                </p:spPr>
              </p:pic>
              <p:sp>
                <p:nvSpPr>
                  <p:cNvPr id="11" name="TextBox 10"/>
                  <p:cNvSpPr txBox="1"/>
                  <p:nvPr>
                    <p:custDataLst>
                      <p:tags r:id="rId13"/>
                    </p:custDataLst>
                  </p:nvPr>
                </p:nvSpPr>
                <p:spPr>
                  <a:xfrm>
                    <a:off x="268578" y="3934531"/>
                    <a:ext cx="2571768" cy="410364"/>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活性比较数据</a:t>
                    </a:r>
                    <a:endParaRPr lang="en-US" altLang="zh-CN" sz="1200" b="1"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sp>
                <p:nvSpPr>
                  <p:cNvPr id="12" name="TextBox 11"/>
                  <p:cNvSpPr txBox="1"/>
                  <p:nvPr>
                    <p:custDataLst>
                      <p:tags r:id="rId14"/>
                    </p:custDataLst>
                  </p:nvPr>
                </p:nvSpPr>
                <p:spPr>
                  <a:xfrm>
                    <a:off x="3030847" y="3934531"/>
                    <a:ext cx="2762269" cy="410364"/>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批间一致性数据</a:t>
                    </a:r>
                    <a:endParaRPr lang="en-US" altLang="zh-CN" sz="1200" b="1"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sp>
                <p:nvSpPr>
                  <p:cNvPr id="13" name="矩形 12"/>
                  <p:cNvSpPr/>
                  <p:nvPr/>
                </p:nvSpPr>
                <p:spPr>
                  <a:xfrm>
                    <a:off x="103517" y="6906331"/>
                    <a:ext cx="5835226" cy="491067"/>
                  </a:xfrm>
                  <a:prstGeom prst="rect">
                    <a:avLst/>
                  </a:prstGeom>
                </p:spPr>
                <p:txBody>
                  <a:bodyPr wrap="square">
                    <a:spAutoFit/>
                  </a:bodyPr>
                  <a:lstStyle/>
                  <a:p>
                    <a:pPr algn="l"/>
                    <a:r>
                      <a:rPr lang="en-US" sz="900" dirty="0">
                        <a:latin typeface="Poppins" panose="02000000000000000000" pitchFamily="2" charset="0"/>
                        <a:cs typeface="Poppins" panose="02000000000000000000" pitchFamily="2" charset="0"/>
                      </a:rPr>
                      <a:t>Measured by its ability to induce activation of </a:t>
                    </a:r>
                    <a:r>
                      <a:rPr lang="en-US" sz="900" dirty="0" err="1">
                        <a:latin typeface="Poppins" panose="02000000000000000000" pitchFamily="2" charset="0"/>
                        <a:cs typeface="Poppins" panose="02000000000000000000" pitchFamily="2" charset="0"/>
                      </a:rPr>
                      <a:t>ßcatenin</a:t>
                    </a:r>
                    <a:r>
                      <a:rPr lang="en-US" sz="900" dirty="0">
                        <a:latin typeface="Poppins" panose="02000000000000000000" pitchFamily="2" charset="0"/>
                        <a:cs typeface="Poppins" panose="02000000000000000000" pitchFamily="2" charset="0"/>
                      </a:rPr>
                      <a:t> response in a </a:t>
                    </a:r>
                    <a:r>
                      <a:rPr lang="en-US" sz="900" dirty="0" err="1">
                        <a:latin typeface="Poppins" panose="02000000000000000000" pitchFamily="2" charset="0"/>
                        <a:cs typeface="Poppins" panose="02000000000000000000" pitchFamily="2" charset="0"/>
                      </a:rPr>
                      <a:t>Topflash</a:t>
                    </a:r>
                    <a:r>
                      <a:rPr lang="en-US" sz="900" dirty="0">
                        <a:latin typeface="Poppins" panose="02000000000000000000" pitchFamily="2" charset="0"/>
                        <a:cs typeface="Poppins" panose="02000000000000000000" pitchFamily="2" charset="0"/>
                      </a:rPr>
                      <a:t> </a:t>
                    </a:r>
                    <a:r>
                      <a:rPr lang="en-US" sz="900" dirty="0" err="1">
                        <a:latin typeface="Poppins" panose="02000000000000000000" pitchFamily="2" charset="0"/>
                        <a:cs typeface="Poppins" panose="02000000000000000000" pitchFamily="2" charset="0"/>
                      </a:rPr>
                      <a:t>Luciferase</a:t>
                    </a:r>
                    <a:r>
                      <a:rPr lang="en-US" sz="900" dirty="0">
                        <a:latin typeface="Poppins" panose="02000000000000000000" pitchFamily="2" charset="0"/>
                        <a:cs typeface="Poppins" panose="02000000000000000000" pitchFamily="2" charset="0"/>
                      </a:rPr>
                      <a:t> assay using HEK293T human embryonic kidney cells.</a:t>
                    </a:r>
                    <a:endParaRPr lang="zh-CN" altLang="en-US" sz="900" dirty="0">
                      <a:latin typeface="Poppins" panose="02000000000000000000" pitchFamily="2" charset="0"/>
                      <a:cs typeface="Poppins" panose="02000000000000000000" pitchFamily="2" charset="0"/>
                    </a:endParaRPr>
                  </a:p>
                </p:txBody>
              </p:sp>
            </p:grpSp>
            <p:sp>
              <p:nvSpPr>
                <p:cNvPr id="17" name="TextBox 16"/>
                <p:cNvSpPr txBox="1"/>
                <p:nvPr/>
              </p:nvSpPr>
              <p:spPr>
                <a:xfrm>
                  <a:off x="190458" y="3296479"/>
                  <a:ext cx="5715039" cy="492437"/>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en-US" altLang="zh-CN" sz="1600" b="1" dirty="0">
                      <a:solidFill>
                        <a:srgbClr val="007E66"/>
                      </a:solidFill>
                      <a:latin typeface="Poppins" panose="02000000000000000000" pitchFamily="2" charset="0"/>
                      <a:cs typeface="Poppins" panose="02000000000000000000" pitchFamily="2" charset="0"/>
                    </a:rPr>
                    <a:t>RSPO1 (Cat#: 11083-HNAS)</a:t>
                  </a:r>
                </a:p>
              </p:txBody>
            </p:sp>
          </p:grpSp>
          <p:sp>
            <p:nvSpPr>
              <p:cNvPr id="34" name="TextBox 33"/>
              <p:cNvSpPr txBox="1"/>
              <p:nvPr>
                <p:custDataLst>
                  <p:tags r:id="rId10"/>
                </p:custDataLst>
              </p:nvPr>
            </p:nvSpPr>
            <p:spPr>
              <a:xfrm>
                <a:off x="533400" y="2218551"/>
                <a:ext cx="762000" cy="276999"/>
              </a:xfrm>
              <a:prstGeom prst="rect">
                <a:avLst/>
              </a:prstGeom>
              <a:solidFill>
                <a:schemeClr val="bg1"/>
              </a:solidFill>
            </p:spPr>
            <p:txBody>
              <a:bodyPr wrap="square" rtlCol="0">
                <a:spAutoFit/>
              </a:bodyPr>
              <a:lstStyle/>
              <a:p>
                <a:r>
                  <a:rPr lang="zh-CN" altLang="en-US" sz="600"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国外知名品牌</a:t>
                </a:r>
                <a:endParaRPr lang="en-US" altLang="zh-CN" sz="600"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a:p>
                <a:r>
                  <a:rPr lang="zh-CN" altLang="en-US" sz="600"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义翘</a:t>
                </a:r>
                <a:r>
                  <a:rPr lang="zh-CN" altLang="en-US" sz="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神州</a:t>
                </a:r>
                <a:endParaRPr lang="zh-CN" altLang="en-US" sz="600"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grpSp>
        <p:sp>
          <p:nvSpPr>
            <p:cNvPr id="47" name="TextBox 46"/>
            <p:cNvSpPr txBox="1"/>
            <p:nvPr>
              <p:custDataLst>
                <p:tags r:id="rId9"/>
              </p:custDataLst>
            </p:nvPr>
          </p:nvSpPr>
          <p:spPr>
            <a:xfrm>
              <a:off x="2566947" y="2190750"/>
              <a:ext cx="762000" cy="369332"/>
            </a:xfrm>
            <a:prstGeom prst="rect">
              <a:avLst/>
            </a:prstGeom>
            <a:solidFill>
              <a:schemeClr val="bg1"/>
            </a:solidFill>
          </p:spPr>
          <p:txBody>
            <a:bodyPr wrap="square" rtlCol="0">
              <a:spAutoFit/>
            </a:bodyPr>
            <a:lstStyle/>
            <a:p>
              <a:r>
                <a:rPr lang="zh-CN" altLang="en-US" sz="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a:t>
              </a:r>
            </a:p>
            <a:p>
              <a:r>
                <a:rPr lang="zh-CN" altLang="en-US" sz="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a:t>
              </a:r>
            </a:p>
            <a:p>
              <a:r>
                <a:rPr lang="zh-CN" altLang="en-US" sz="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a:t>
              </a:r>
              <a:endParaRPr lang="zh-CN" altLang="en-US" sz="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nvGrpSpPr>
          <p:cNvPr id="10" name="组合 49"/>
          <p:cNvGrpSpPr/>
          <p:nvPr>
            <p:custDataLst>
              <p:tags r:id="rId2"/>
            </p:custDataLst>
          </p:nvPr>
        </p:nvGrpSpPr>
        <p:grpSpPr>
          <a:xfrm>
            <a:off x="4646510" y="1323545"/>
            <a:ext cx="4429156" cy="3077005"/>
            <a:chOff x="4572000" y="1235906"/>
            <a:chExt cx="4429156" cy="3077005"/>
          </a:xfrm>
        </p:grpSpPr>
        <p:grpSp>
          <p:nvGrpSpPr>
            <p:cNvPr id="14" name="组合 45"/>
            <p:cNvGrpSpPr/>
            <p:nvPr/>
          </p:nvGrpSpPr>
          <p:grpSpPr>
            <a:xfrm>
              <a:off x="4572000" y="1235906"/>
              <a:ext cx="4429156" cy="3077005"/>
              <a:chOff x="4572000" y="1235906"/>
              <a:chExt cx="4429156" cy="3077005"/>
            </a:xfrm>
          </p:grpSpPr>
          <p:grpSp>
            <p:nvGrpSpPr>
              <p:cNvPr id="15" name="组合 34"/>
              <p:cNvGrpSpPr/>
              <p:nvPr/>
            </p:nvGrpSpPr>
            <p:grpSpPr>
              <a:xfrm>
                <a:off x="4572000" y="1235906"/>
                <a:ext cx="4429156" cy="3077005"/>
                <a:chOff x="4572000" y="1235906"/>
                <a:chExt cx="4429156" cy="3077005"/>
              </a:xfrm>
            </p:grpSpPr>
            <p:grpSp>
              <p:nvGrpSpPr>
                <p:cNvPr id="16" name="组合 22"/>
                <p:cNvGrpSpPr/>
                <p:nvPr/>
              </p:nvGrpSpPr>
              <p:grpSpPr>
                <a:xfrm>
                  <a:off x="4572000" y="1714494"/>
                  <a:ext cx="4429156" cy="2143140"/>
                  <a:chOff x="4786314" y="1714494"/>
                  <a:chExt cx="4429156" cy="2143140"/>
                </a:xfrm>
              </p:grpSpPr>
              <p:sp>
                <p:nvSpPr>
                  <p:cNvPr id="39" name="TextBox 38"/>
                  <p:cNvSpPr txBox="1"/>
                  <p:nvPr>
                    <p:custDataLst>
                      <p:tags r:id="rId5"/>
                    </p:custDataLst>
                  </p:nvPr>
                </p:nvSpPr>
                <p:spPr>
                  <a:xfrm>
                    <a:off x="5143536" y="1714494"/>
                    <a:ext cx="1857356" cy="307773"/>
                  </a:xfrm>
                  <a:prstGeom prst="rect">
                    <a:avLst/>
                  </a:prstGeom>
                  <a:noFill/>
                </p:spPr>
                <p:txBody>
                  <a:bodyPr wrap="square" lIns="121917" tIns="60958" rIns="121917" bIns="60958">
                    <a:spAutoFit/>
                  </a:bodyPr>
                  <a:lstStyle/>
                  <a:p>
                    <a:pPr marL="304800" indent="-304800" fontAlgn="base">
                      <a:spcBef>
                        <a:spcPct val="0"/>
                      </a:spcBef>
                      <a:spcAft>
                        <a:spcPct val="0"/>
                      </a:spcAft>
                    </a:pPr>
                    <a:r>
                      <a:rPr lang="zh-CN" altLang="en-US" sz="1200" b="1"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活性比较数据</a:t>
                    </a:r>
                    <a:endParaRPr lang="en-US" altLang="zh-CN" sz="1200" b="1"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sp>
                <p:nvSpPr>
                  <p:cNvPr id="40" name="TextBox 39"/>
                  <p:cNvSpPr txBox="1"/>
                  <p:nvPr>
                    <p:custDataLst>
                      <p:tags r:id="rId6"/>
                    </p:custDataLst>
                  </p:nvPr>
                </p:nvSpPr>
                <p:spPr>
                  <a:xfrm>
                    <a:off x="7215206" y="1714494"/>
                    <a:ext cx="2000264" cy="307773"/>
                  </a:xfrm>
                  <a:prstGeom prst="rect">
                    <a:avLst/>
                  </a:prstGeom>
                  <a:noFill/>
                </p:spPr>
                <p:txBody>
                  <a:bodyPr wrap="square" lIns="121917" tIns="60958" rIns="121917" bIns="60958">
                    <a:spAutoFit/>
                  </a:bodyPr>
                  <a:lstStyle/>
                  <a:p>
                    <a:pPr marL="304800" indent="-304800" fontAlgn="base">
                      <a:spcBef>
                        <a:spcPct val="0"/>
                      </a:spcBef>
                      <a:spcAft>
                        <a:spcPct val="0"/>
                      </a:spcAft>
                    </a:pPr>
                    <a:r>
                      <a:rPr lang="zh-CN" altLang="en-US" sz="1200" b="1"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批间一致性数据</a:t>
                    </a:r>
                    <a:endParaRPr lang="en-US" altLang="zh-CN" sz="1200" b="1"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pic>
                <p:nvPicPr>
                  <p:cNvPr id="41" name="Picture 2"/>
                  <p:cNvPicPr>
                    <a:picLocks noChangeAspect="1" noChangeArrowheads="1"/>
                  </p:cNvPicPr>
                  <p:nvPr>
                    <p:custDataLst>
                      <p:tags r:id="rId7"/>
                    </p:custDataLst>
                  </p:nvPr>
                </p:nvPicPr>
                <p:blipFill>
                  <a:blip r:embed="rId20" cstate="print"/>
                  <a:srcRect/>
                  <a:stretch>
                    <a:fillRect/>
                  </a:stretch>
                </p:blipFill>
                <p:spPr bwMode="auto">
                  <a:xfrm>
                    <a:off x="6858015" y="2071684"/>
                    <a:ext cx="2279085" cy="1785950"/>
                  </a:xfrm>
                  <a:prstGeom prst="rect">
                    <a:avLst/>
                  </a:prstGeom>
                  <a:noFill/>
                  <a:ln w="9525">
                    <a:noFill/>
                    <a:miter lim="800000"/>
                    <a:headEnd/>
                    <a:tailEnd/>
                  </a:ln>
                  <a:effectLst/>
                </p:spPr>
              </p:pic>
              <p:pic>
                <p:nvPicPr>
                  <p:cNvPr id="42" name="Picture 3"/>
                  <p:cNvPicPr>
                    <a:picLocks noChangeAspect="1" noChangeArrowheads="1"/>
                  </p:cNvPicPr>
                  <p:nvPr>
                    <p:custDataLst>
                      <p:tags r:id="rId8"/>
                    </p:custDataLst>
                  </p:nvPr>
                </p:nvPicPr>
                <p:blipFill>
                  <a:blip r:embed="rId21" cstate="print"/>
                  <a:srcRect/>
                  <a:stretch>
                    <a:fillRect/>
                  </a:stretch>
                </p:blipFill>
                <p:spPr bwMode="auto">
                  <a:xfrm>
                    <a:off x="4786314" y="2143122"/>
                    <a:ext cx="2187922" cy="1714512"/>
                  </a:xfrm>
                  <a:prstGeom prst="rect">
                    <a:avLst/>
                  </a:prstGeom>
                  <a:noFill/>
                  <a:ln w="9525">
                    <a:noFill/>
                    <a:miter lim="800000"/>
                    <a:headEnd/>
                    <a:tailEnd/>
                  </a:ln>
                  <a:effectLst/>
                </p:spPr>
              </p:pic>
            </p:grpSp>
            <p:sp>
              <p:nvSpPr>
                <p:cNvPr id="37" name="矩形 36"/>
                <p:cNvSpPr/>
                <p:nvPr/>
              </p:nvSpPr>
              <p:spPr>
                <a:xfrm>
                  <a:off x="4786630" y="3944611"/>
                  <a:ext cx="4105910" cy="368300"/>
                </a:xfrm>
                <a:prstGeom prst="rect">
                  <a:avLst/>
                </a:prstGeom>
              </p:spPr>
              <p:txBody>
                <a:bodyPr wrap="square">
                  <a:spAutoFit/>
                </a:bodyPr>
                <a:lstStyle/>
                <a:p>
                  <a:pPr fontAlgn="ctr"/>
                  <a:r>
                    <a:rPr lang="en-US" altLang="en-US" sz="900" dirty="0">
                      <a:solidFill>
                        <a:srgbClr val="000000"/>
                      </a:solidFill>
                      <a:latin typeface="Poppins" panose="02000000000000000000" pitchFamily="2" charset="0"/>
                      <a:ea typeface="思源黑体 CN Normal" panose="020B0400000000000000" pitchFamily="34" charset="-122"/>
                      <a:cs typeface="Poppins" panose="02000000000000000000" pitchFamily="2" charset="0"/>
                    </a:rPr>
                    <a:t>Measured by its ability to neutralize TGF-beta mediated inhibition on Mv-1-Lu cell proliferation. </a:t>
                  </a:r>
                </a:p>
              </p:txBody>
            </p:sp>
            <p:sp>
              <p:nvSpPr>
                <p:cNvPr id="38" name="矩形 37"/>
                <p:cNvSpPr/>
                <p:nvPr/>
              </p:nvSpPr>
              <p:spPr>
                <a:xfrm>
                  <a:off x="4786314" y="1235906"/>
                  <a:ext cx="4000528" cy="338554"/>
                </a:xfrm>
                <a:prstGeom prst="rect">
                  <a:avLst/>
                </a:prstGeom>
              </p:spPr>
              <p:txBody>
                <a:bodyPr wrap="square">
                  <a:spAutoFit/>
                </a:bodyPr>
                <a:lstStyle/>
                <a:p>
                  <a:pPr algn="ctr" fontAlgn="ctr"/>
                  <a:r>
                    <a:rPr lang="en-US" altLang="en-US" sz="1600" b="1" dirty="0">
                      <a:solidFill>
                        <a:srgbClr val="007E66"/>
                      </a:solidFill>
                      <a:latin typeface="Poppins" panose="02000000000000000000" pitchFamily="2" charset="0"/>
                      <a:ea typeface="微软雅黑" panose="020B0503020204020204" pitchFamily="34" charset="-122"/>
                      <a:cs typeface="Poppins" panose="02000000000000000000" pitchFamily="2" charset="0"/>
                    </a:rPr>
                    <a:t>HGF </a:t>
                  </a:r>
                  <a:r>
                    <a:rPr lang="en-US" altLang="zh-CN" sz="1600" b="1" dirty="0">
                      <a:solidFill>
                        <a:srgbClr val="007E66"/>
                      </a:solidFill>
                      <a:latin typeface="Poppins" panose="02000000000000000000" pitchFamily="2" charset="0"/>
                      <a:cs typeface="Poppins" panose="02000000000000000000" pitchFamily="2" charset="0"/>
                    </a:rPr>
                    <a:t>(Cat#: </a:t>
                  </a:r>
                  <a:r>
                    <a:rPr lang="en-US" altLang="en-US" sz="1600" b="1" dirty="0">
                      <a:solidFill>
                        <a:srgbClr val="007E66"/>
                      </a:solidFill>
                      <a:latin typeface="Poppins" panose="02000000000000000000" pitchFamily="2" charset="0"/>
                      <a:ea typeface="微软雅黑" panose="020B0503020204020204" pitchFamily="34" charset="-122"/>
                      <a:cs typeface="Poppins" panose="02000000000000000000" pitchFamily="2" charset="0"/>
                    </a:rPr>
                    <a:t>10463-HNAS</a:t>
                  </a:r>
                  <a:r>
                    <a:rPr lang="en-US" altLang="zh-CN" sz="1600" b="1" dirty="0">
                      <a:solidFill>
                        <a:srgbClr val="007E66"/>
                      </a:solidFill>
                      <a:latin typeface="Poppins" panose="02000000000000000000" pitchFamily="2" charset="0"/>
                      <a:cs typeface="Poppins" panose="02000000000000000000" pitchFamily="2" charset="0"/>
                    </a:rPr>
                    <a:t>)</a:t>
                  </a:r>
                  <a:endParaRPr lang="en-US" altLang="en-US" sz="1600" b="1" dirty="0">
                    <a:solidFill>
                      <a:srgbClr val="007E66"/>
                    </a:solidFill>
                    <a:latin typeface="Poppins" panose="02000000000000000000" pitchFamily="2" charset="0"/>
                    <a:ea typeface="微软雅黑" panose="020B0503020204020204" pitchFamily="34" charset="-122"/>
                    <a:cs typeface="Poppins" panose="02000000000000000000" pitchFamily="2" charset="0"/>
                  </a:endParaRPr>
                </a:p>
              </p:txBody>
            </p:sp>
          </p:grpSp>
          <p:sp>
            <p:nvSpPr>
              <p:cNvPr id="45" name="TextBox 44"/>
              <p:cNvSpPr txBox="1"/>
              <p:nvPr>
                <p:custDataLst>
                  <p:tags r:id="rId4"/>
                </p:custDataLst>
              </p:nvPr>
            </p:nvSpPr>
            <p:spPr>
              <a:xfrm>
                <a:off x="5021249" y="2190750"/>
                <a:ext cx="762000" cy="276999"/>
              </a:xfrm>
              <a:prstGeom prst="rect">
                <a:avLst/>
              </a:prstGeom>
              <a:solidFill>
                <a:schemeClr val="bg1"/>
              </a:solidFill>
            </p:spPr>
            <p:txBody>
              <a:bodyPr wrap="square" rtlCol="0">
                <a:spAutoFit/>
              </a:bodyPr>
              <a:lstStyle/>
              <a:p>
                <a:r>
                  <a:rPr lang="zh-CN" altLang="en-US" sz="600"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义翘</a:t>
                </a:r>
                <a:r>
                  <a:rPr lang="zh-CN" altLang="en-US" sz="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神州</a:t>
                </a:r>
                <a:endParaRPr lang="en-US" altLang="zh-CN" sz="600"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a:p>
                <a:r>
                  <a:rPr lang="zh-CN" altLang="en-US" sz="600"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国外知名品牌</a:t>
                </a:r>
              </a:p>
            </p:txBody>
          </p:sp>
        </p:grpSp>
        <p:sp>
          <p:nvSpPr>
            <p:cNvPr id="48" name="TextBox 47"/>
            <p:cNvSpPr txBox="1"/>
            <p:nvPr>
              <p:custDataLst>
                <p:tags r:id="rId3"/>
              </p:custDataLst>
            </p:nvPr>
          </p:nvSpPr>
          <p:spPr>
            <a:xfrm>
              <a:off x="7138947" y="2114550"/>
              <a:ext cx="762000" cy="369332"/>
            </a:xfrm>
            <a:prstGeom prst="rect">
              <a:avLst/>
            </a:prstGeom>
            <a:solidFill>
              <a:schemeClr val="bg1"/>
            </a:solidFill>
          </p:spPr>
          <p:txBody>
            <a:bodyPr wrap="square" rtlCol="0">
              <a:spAutoFit/>
            </a:bodyPr>
            <a:lstStyle/>
            <a:p>
              <a:r>
                <a:rPr lang="zh-CN" altLang="en-US" sz="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a:t>
              </a:r>
            </a:p>
            <a:p>
              <a:r>
                <a:rPr lang="zh-CN" altLang="en-US" sz="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a:t>
              </a:r>
            </a:p>
            <a:p>
              <a:r>
                <a:rPr lang="zh-CN" altLang="en-US" sz="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a:t>
              </a:r>
              <a:endParaRPr lang="zh-CN" altLang="en-US" sz="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p:txBody>
        </p:sp>
      </p:grpSp>
      <p:pic>
        <p:nvPicPr>
          <p:cNvPr id="1026" name="Picture 2" descr="C:\Users\Digital marketing\Downloads\logo水印.png"/>
          <p:cNvPicPr>
            <a:picLocks noChangeAspect="1" noChangeArrowheads="1"/>
          </p:cNvPicPr>
          <p:nvPr/>
        </p:nvPicPr>
        <p:blipFill>
          <a:blip r:embed="rId22" cstate="print"/>
          <a:srcRect/>
          <a:stretch>
            <a:fillRect/>
          </a:stretch>
        </p:blipFill>
        <p:spPr bwMode="auto">
          <a:xfrm>
            <a:off x="0" y="438150"/>
            <a:ext cx="4994911" cy="2743200"/>
          </a:xfrm>
          <a:prstGeom prst="rect">
            <a:avLst/>
          </a:prstGeom>
          <a:noFill/>
        </p:spPr>
      </p:pic>
      <p:pic>
        <p:nvPicPr>
          <p:cNvPr id="44" name="Picture 2" descr="C:\Users\Digital marketing\Downloads\logo水印.png"/>
          <p:cNvPicPr>
            <a:picLocks noChangeAspect="1" noChangeArrowheads="1"/>
          </p:cNvPicPr>
          <p:nvPr/>
        </p:nvPicPr>
        <p:blipFill>
          <a:blip r:embed="rId22" cstate="print"/>
          <a:srcRect/>
          <a:stretch>
            <a:fillRect/>
          </a:stretch>
        </p:blipFill>
        <p:spPr bwMode="auto">
          <a:xfrm>
            <a:off x="2667000" y="895350"/>
            <a:ext cx="4994911" cy="2743200"/>
          </a:xfrm>
          <a:prstGeom prst="rect">
            <a:avLst/>
          </a:prstGeom>
          <a:noFill/>
        </p:spPr>
      </p:pic>
      <p:pic>
        <p:nvPicPr>
          <p:cNvPr id="46" name="Picture 2" descr="C:\Users\Digital marketing\Downloads\logo水印.png"/>
          <p:cNvPicPr>
            <a:picLocks noChangeAspect="1" noChangeArrowheads="1"/>
          </p:cNvPicPr>
          <p:nvPr/>
        </p:nvPicPr>
        <p:blipFill>
          <a:blip r:embed="rId22" cstate="print"/>
          <a:srcRect/>
          <a:stretch>
            <a:fillRect/>
          </a:stretch>
        </p:blipFill>
        <p:spPr bwMode="auto">
          <a:xfrm>
            <a:off x="4876800" y="1657350"/>
            <a:ext cx="4994911" cy="2743200"/>
          </a:xfrm>
          <a:prstGeom prst="rect">
            <a:avLst/>
          </a:prstGeom>
          <a:noFill/>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2"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6" name="组合 28"/>
          <p:cNvGrpSpPr/>
          <p:nvPr/>
        </p:nvGrpSpPr>
        <p:grpSpPr>
          <a:xfrm>
            <a:off x="285720" y="500048"/>
            <a:ext cx="5810280" cy="547702"/>
            <a:chOff x="5643570" y="1142990"/>
            <a:chExt cx="5810280" cy="547702"/>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TextBox 30"/>
            <p:cNvSpPr txBox="1"/>
            <p:nvPr/>
          </p:nvSpPr>
          <p:spPr>
            <a:xfrm>
              <a:off x="5786446" y="1142990"/>
              <a:ext cx="5617243" cy="46166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肠道类器官培养</a:t>
              </a:r>
              <a:r>
                <a:rPr lang="en-US" altLang="zh-CN" sz="2400" b="1" dirty="0">
                  <a:solidFill>
                    <a:srgbClr val="007E66"/>
                  </a:solidFill>
                  <a:latin typeface="思源黑体 CN Medium" panose="020B0600000000000000" pitchFamily="34" charset="-122"/>
                  <a:ea typeface="思源黑体 CN Medium" panose="020B0600000000000000" pitchFamily="34" charset="-122"/>
                </a:rPr>
                <a:t>-</a:t>
              </a:r>
              <a:r>
                <a:rPr lang="zh-CN" altLang="en-US" sz="2400" b="1" dirty="0">
                  <a:solidFill>
                    <a:srgbClr val="007E66"/>
                  </a:solidFill>
                  <a:latin typeface="思源黑体 CN Medium" panose="020B0600000000000000" pitchFamily="34" charset="-122"/>
                  <a:ea typeface="思源黑体 CN Medium" panose="020B0600000000000000" pitchFamily="34" charset="-122"/>
                </a:rPr>
                <a:t>文献中产品应用案例 </a:t>
              </a:r>
              <a:r>
                <a:rPr lang="en-US" altLang="zh-CN" sz="2400" b="1" dirty="0">
                  <a:solidFill>
                    <a:srgbClr val="007E66"/>
                  </a:solidFill>
                  <a:latin typeface="思源黑体 CN Medium" panose="020B0600000000000000" pitchFamily="34" charset="-122"/>
                  <a:ea typeface="思源黑体 CN Medium" panose="020B0600000000000000" pitchFamily="34" charset="-122"/>
                </a:rPr>
                <a:t>1</a:t>
              </a:r>
              <a:endParaRPr lang="zh-CN" altLang="en-US" sz="2400" b="1" dirty="0">
                <a:solidFill>
                  <a:srgbClr val="007E66"/>
                </a:solidFill>
                <a:latin typeface="思源黑体 CN Medium" panose="020B0600000000000000" pitchFamily="34" charset="-122"/>
                <a:ea typeface="思源黑体 CN Medium" panose="020B0600000000000000" pitchFamily="34" charset="-122"/>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a:off x="11310974"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34" name="TextBox 33"/>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39" name="组合 38"/>
          <p:cNvGrpSpPr/>
          <p:nvPr/>
        </p:nvGrpSpPr>
        <p:grpSpPr>
          <a:xfrm rot="16200000">
            <a:off x="3348092" y="2949939"/>
            <a:ext cx="1447800" cy="304800"/>
            <a:chOff x="6553200" y="3409950"/>
            <a:chExt cx="1447800" cy="304800"/>
          </a:xfrm>
        </p:grpSpPr>
        <p:cxnSp>
          <p:nvCxnSpPr>
            <p:cNvPr id="40" name="直接连接符 39"/>
            <p:cNvCxnSpPr/>
            <p:nvPr/>
          </p:nvCxnSpPr>
          <p:spPr>
            <a:xfrm rot="5400000" flipV="1">
              <a:off x="7277100" y="2838450"/>
              <a:ext cx="0" cy="14478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7315200" y="34099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65532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70866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75438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80010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grpSp>
      <p:sp>
        <p:nvSpPr>
          <p:cNvPr id="46" name="矩形 45"/>
          <p:cNvSpPr/>
          <p:nvPr/>
        </p:nvSpPr>
        <p:spPr>
          <a:xfrm>
            <a:off x="4224392" y="2226039"/>
            <a:ext cx="2258952" cy="261610"/>
          </a:xfrm>
          <a:prstGeom prst="rect">
            <a:avLst/>
          </a:prstGeom>
        </p:spPr>
        <p:txBody>
          <a:bodyPr wrap="none">
            <a:spAutoFit/>
          </a:bodyPr>
          <a:lstStyle/>
          <a:p>
            <a:r>
              <a:rPr lang="en-US" altLang="zh-CN" sz="1100" dirty="0">
                <a:latin typeface="Poppins" panose="02000000000000000000" pitchFamily="2" charset="0"/>
                <a:cs typeface="Poppins" panose="02000000000000000000" pitchFamily="2" charset="0"/>
              </a:rPr>
              <a:t>Advanced DMEM/F12 medium</a:t>
            </a:r>
            <a:endParaRPr lang="zh-CN" altLang="en-US" sz="1100" dirty="0">
              <a:latin typeface="Poppins" panose="02000000000000000000" pitchFamily="2" charset="0"/>
              <a:cs typeface="Poppins" panose="02000000000000000000" pitchFamily="2" charset="0"/>
            </a:endParaRPr>
          </a:p>
        </p:txBody>
      </p:sp>
      <p:sp>
        <p:nvSpPr>
          <p:cNvPr id="47" name="矩形 46"/>
          <p:cNvSpPr/>
          <p:nvPr/>
        </p:nvSpPr>
        <p:spPr>
          <a:xfrm>
            <a:off x="4199574" y="2711040"/>
            <a:ext cx="3884397" cy="261610"/>
          </a:xfrm>
          <a:prstGeom prst="rect">
            <a:avLst/>
          </a:prstGeom>
        </p:spPr>
        <p:txBody>
          <a:bodyPr wrap="none">
            <a:spAutoFit/>
          </a:bodyPr>
          <a:lstStyle/>
          <a:p>
            <a:r>
              <a:rPr lang="en-US" altLang="zh-CN" sz="1100" dirty="0">
                <a:latin typeface="Poppins" panose="02000000000000000000" pitchFamily="2" charset="0"/>
                <a:cs typeface="Poppins" panose="02000000000000000000" pitchFamily="2" charset="0"/>
              </a:rPr>
              <a:t>50 </a:t>
            </a:r>
            <a:r>
              <a:rPr lang="en-US" altLang="zh-CN" sz="1100" dirty="0" err="1">
                <a:latin typeface="Poppins" panose="02000000000000000000" pitchFamily="2" charset="0"/>
                <a:cs typeface="Poppins" panose="02000000000000000000" pitchFamily="2" charset="0"/>
              </a:rPr>
              <a:t>ng</a:t>
            </a:r>
            <a:r>
              <a:rPr lang="en-US" altLang="zh-CN" sz="1100" dirty="0">
                <a:latin typeface="Poppins" panose="02000000000000000000" pitchFamily="2" charset="0"/>
                <a:cs typeface="Poppins" panose="02000000000000000000" pitchFamily="2" charset="0"/>
              </a:rPr>
              <a:t>/</a:t>
            </a:r>
            <a:r>
              <a:rPr lang="en-US" altLang="zh-CN" sz="1100" dirty="0" err="1">
                <a:latin typeface="Poppins" panose="02000000000000000000" pitchFamily="2" charset="0"/>
                <a:cs typeface="Poppins" panose="02000000000000000000" pitchFamily="2" charset="0"/>
              </a:rPr>
              <a:t>mL</a:t>
            </a:r>
            <a:r>
              <a:rPr lang="en-US" altLang="zh-CN" sz="1100" dirty="0">
                <a:latin typeface="Poppins" panose="02000000000000000000" pitchFamily="2" charset="0"/>
                <a:cs typeface="Poppins" panose="02000000000000000000" pitchFamily="2" charset="0"/>
              </a:rPr>
              <a:t> Mouse EGF (Sino Biological, </a:t>
            </a:r>
            <a:r>
              <a:rPr lang="en-US" altLang="zh-CN" sz="1100" dirty="0">
                <a:solidFill>
                  <a:srgbClr val="007E66"/>
                </a:solidFill>
                <a:latin typeface="Poppins" panose="02000000000000000000" pitchFamily="2" charset="0"/>
                <a:cs typeface="Poppins" panose="02000000000000000000" pitchFamily="2" charset="0"/>
              </a:rPr>
              <a:t>50482-MNCH</a:t>
            </a:r>
            <a:r>
              <a:rPr lang="en-US" altLang="zh-CN" sz="1100" dirty="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48" name="矩形 47"/>
          <p:cNvSpPr/>
          <p:nvPr/>
        </p:nvSpPr>
        <p:spPr>
          <a:xfrm>
            <a:off x="4224392" y="3191874"/>
            <a:ext cx="4648200" cy="261610"/>
          </a:xfrm>
          <a:prstGeom prst="rect">
            <a:avLst/>
          </a:prstGeom>
        </p:spPr>
        <p:txBody>
          <a:bodyPr wrap="square">
            <a:spAutoFit/>
          </a:bodyPr>
          <a:lstStyle/>
          <a:p>
            <a:r>
              <a:rPr lang="en-US" altLang="zh-CN" sz="1100" dirty="0">
                <a:latin typeface="Poppins" panose="02000000000000000000" pitchFamily="2" charset="0"/>
                <a:cs typeface="Poppins" panose="02000000000000000000" pitchFamily="2" charset="0"/>
              </a:rPr>
              <a:t>100 </a:t>
            </a:r>
            <a:r>
              <a:rPr lang="en-US" altLang="zh-CN" sz="1100" dirty="0" err="1">
                <a:latin typeface="Poppins" panose="02000000000000000000" pitchFamily="2" charset="0"/>
                <a:cs typeface="Poppins" panose="02000000000000000000" pitchFamily="2" charset="0"/>
              </a:rPr>
              <a:t>ng</a:t>
            </a:r>
            <a:r>
              <a:rPr lang="en-US" altLang="zh-CN" sz="1100" dirty="0">
                <a:latin typeface="Poppins" panose="02000000000000000000" pitchFamily="2" charset="0"/>
                <a:cs typeface="Poppins" panose="02000000000000000000" pitchFamily="2" charset="0"/>
              </a:rPr>
              <a:t>/</a:t>
            </a:r>
            <a:r>
              <a:rPr lang="en-US" altLang="zh-CN" sz="1100" dirty="0" err="1">
                <a:latin typeface="Poppins" panose="02000000000000000000" pitchFamily="2" charset="0"/>
                <a:cs typeface="Poppins" panose="02000000000000000000" pitchFamily="2" charset="0"/>
              </a:rPr>
              <a:t>mL</a:t>
            </a:r>
            <a:r>
              <a:rPr lang="en-US" altLang="zh-CN" sz="1100" dirty="0">
                <a:latin typeface="Poppins" panose="02000000000000000000" pitchFamily="2" charset="0"/>
                <a:cs typeface="Poppins" panose="02000000000000000000" pitchFamily="2" charset="0"/>
              </a:rPr>
              <a:t> Mouse Noggin (Sino Biological, </a:t>
            </a:r>
            <a:r>
              <a:rPr lang="en-US" altLang="zh-CN" sz="1100" dirty="0">
                <a:solidFill>
                  <a:srgbClr val="007E66"/>
                </a:solidFill>
                <a:latin typeface="Poppins" panose="02000000000000000000" pitchFamily="2" charset="0"/>
                <a:cs typeface="Poppins" panose="02000000000000000000" pitchFamily="2" charset="0"/>
              </a:rPr>
              <a:t>50688-M02H</a:t>
            </a:r>
            <a:r>
              <a:rPr lang="en-US" altLang="zh-CN" sz="1100" dirty="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49" name="矩形 48"/>
          <p:cNvSpPr/>
          <p:nvPr/>
        </p:nvSpPr>
        <p:spPr>
          <a:xfrm>
            <a:off x="4224392" y="3701640"/>
            <a:ext cx="4724400" cy="261610"/>
          </a:xfrm>
          <a:prstGeom prst="rect">
            <a:avLst/>
          </a:prstGeom>
        </p:spPr>
        <p:txBody>
          <a:bodyPr wrap="square">
            <a:spAutoFit/>
          </a:bodyPr>
          <a:lstStyle/>
          <a:p>
            <a:r>
              <a:rPr lang="en-US" altLang="zh-CN" sz="1100" dirty="0">
                <a:latin typeface="Poppins" panose="02000000000000000000" pitchFamily="2" charset="0"/>
                <a:cs typeface="Poppins" panose="02000000000000000000" pitchFamily="2" charset="0"/>
              </a:rPr>
              <a:t>50 mg/</a:t>
            </a:r>
            <a:r>
              <a:rPr lang="en-US" altLang="zh-CN" sz="1100" dirty="0" err="1">
                <a:latin typeface="Poppins" panose="02000000000000000000" pitchFamily="2" charset="0"/>
                <a:cs typeface="Poppins" panose="02000000000000000000" pitchFamily="2" charset="0"/>
              </a:rPr>
              <a:t>mL</a:t>
            </a:r>
            <a:r>
              <a:rPr lang="en-US" altLang="zh-CN" sz="1100" dirty="0">
                <a:latin typeface="Poppins" panose="02000000000000000000" pitchFamily="2" charset="0"/>
                <a:cs typeface="Poppins" panose="02000000000000000000" pitchFamily="2" charset="0"/>
              </a:rPr>
              <a:t> Human R-spondin1 (Sino Biological, </a:t>
            </a:r>
            <a:r>
              <a:rPr lang="en-US" altLang="zh-CN" sz="1100" dirty="0">
                <a:solidFill>
                  <a:srgbClr val="007E66"/>
                </a:solidFill>
                <a:latin typeface="Poppins" panose="02000000000000000000" pitchFamily="2" charset="0"/>
                <a:cs typeface="Poppins" panose="02000000000000000000" pitchFamily="2" charset="0"/>
              </a:rPr>
              <a:t>11083-HNAS</a:t>
            </a:r>
            <a:r>
              <a:rPr lang="en-US" altLang="zh-CN" sz="1100" dirty="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55" name="TextBox 54"/>
          <p:cNvSpPr txBox="1"/>
          <p:nvPr/>
        </p:nvSpPr>
        <p:spPr>
          <a:xfrm>
            <a:off x="3005192" y="2769619"/>
            <a:ext cx="914400" cy="523220"/>
          </a:xfrm>
          <a:prstGeom prst="rect">
            <a:avLst/>
          </a:prstGeom>
          <a:noFill/>
        </p:spPr>
        <p:txBody>
          <a:bodyPr wrap="square" rtlCol="0">
            <a:spAutoFit/>
          </a:bodyPr>
          <a:lstStyle/>
          <a:p>
            <a:pPr algn="ctr"/>
            <a:r>
              <a:rPr lang="zh-CN" altLang="en-US" sz="1400" dirty="0">
                <a:latin typeface="思源黑体 CN Medium" panose="020B0600000000000000" pitchFamily="34" charset="-122"/>
                <a:ea typeface="思源黑体 CN Medium" panose="020B0600000000000000" pitchFamily="34" charset="-122"/>
              </a:rPr>
              <a:t>培养主要组成</a:t>
            </a:r>
          </a:p>
        </p:txBody>
      </p:sp>
      <p:grpSp>
        <p:nvGrpSpPr>
          <p:cNvPr id="58" name="组合 57"/>
          <p:cNvGrpSpPr/>
          <p:nvPr/>
        </p:nvGrpSpPr>
        <p:grpSpPr>
          <a:xfrm>
            <a:off x="785786" y="1673817"/>
            <a:ext cx="1981200" cy="2971800"/>
            <a:chOff x="638094" y="1885950"/>
            <a:chExt cx="1981200" cy="2971800"/>
          </a:xfrm>
        </p:grpSpPr>
        <p:sp>
          <p:nvSpPr>
            <p:cNvPr id="38" name="右箭头 37"/>
            <p:cNvSpPr/>
            <p:nvPr/>
          </p:nvSpPr>
          <p:spPr>
            <a:xfrm rot="5400000">
              <a:off x="1562100" y="2346752"/>
              <a:ext cx="228600" cy="76200"/>
            </a:xfrm>
            <a:prstGeom prst="rightArrow">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Box 49"/>
            <p:cNvSpPr txBox="1"/>
            <p:nvPr/>
          </p:nvSpPr>
          <p:spPr>
            <a:xfrm>
              <a:off x="762000" y="1962150"/>
              <a:ext cx="1828800" cy="276999"/>
            </a:xfrm>
            <a:prstGeom prst="rect">
              <a:avLst/>
            </a:prstGeom>
            <a:noFill/>
          </p:spPr>
          <p:txBody>
            <a:bodyPr wrap="square" rtlCol="0">
              <a:spAutoFit/>
            </a:bodyPr>
            <a:lstStyle/>
            <a:p>
              <a:pPr algn="ct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结直肠癌组织分离培养</a:t>
              </a:r>
            </a:p>
          </p:txBody>
        </p:sp>
        <p:sp>
          <p:nvSpPr>
            <p:cNvPr id="51" name="TextBox 50"/>
            <p:cNvSpPr txBox="1"/>
            <p:nvPr/>
          </p:nvSpPr>
          <p:spPr>
            <a:xfrm>
              <a:off x="952500" y="2509620"/>
              <a:ext cx="1447800" cy="461665"/>
            </a:xfrm>
            <a:prstGeom prst="rect">
              <a:avLst/>
            </a:prstGeom>
            <a:noFill/>
          </p:spPr>
          <p:txBody>
            <a:bodyPr wrap="square" rtlCol="0">
              <a:spAutoFit/>
            </a:bodyPr>
            <a:lstStyle/>
            <a:p>
              <a:pPr algn="ct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包埋在</a:t>
              </a:r>
              <a:r>
                <a:rPr lang="en-US" altLang="zh-CN" sz="1200" dirty="0" err="1">
                  <a:latin typeface="Poppins" panose="02000000000000000000" pitchFamily="2" charset="0"/>
                  <a:ea typeface="思源黑体 CN Regular" panose="020B0500000000000000" pitchFamily="34" charset="-122"/>
                  <a:cs typeface="Poppins" panose="02000000000000000000" pitchFamily="2" charset="0"/>
                </a:rPr>
                <a:t>Matrigel</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中</a:t>
              </a:r>
              <a:endParaRPr lang="en-US" altLang="zh-CN" sz="1200" dirty="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接种到</a:t>
              </a:r>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12</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孔板上</a:t>
              </a:r>
            </a:p>
          </p:txBody>
        </p:sp>
        <p:sp>
          <p:nvSpPr>
            <p:cNvPr id="52" name="TextBox 51"/>
            <p:cNvSpPr txBox="1"/>
            <p:nvPr/>
          </p:nvSpPr>
          <p:spPr>
            <a:xfrm>
              <a:off x="838200" y="3220819"/>
              <a:ext cx="1676400" cy="646331"/>
            </a:xfrm>
            <a:prstGeom prst="rect">
              <a:avLst/>
            </a:prstGeom>
            <a:noFill/>
          </p:spPr>
          <p:txBody>
            <a:bodyPr wrap="square" rtlCol="0">
              <a:spAutoFit/>
            </a:bodyPr>
            <a:lstStyle/>
            <a:p>
              <a:pPr algn="ct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添加类器官培养基</a:t>
              </a:r>
              <a:endParaRPr lang="en-US" altLang="zh-CN" sz="1200" dirty="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每</a:t>
              </a:r>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2~3</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天更换新鲜培养基</a:t>
              </a:r>
              <a:endParaRPr lang="en-US" altLang="zh-CN"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3" name="右箭头 52"/>
            <p:cNvSpPr/>
            <p:nvPr/>
          </p:nvSpPr>
          <p:spPr>
            <a:xfrm rot="5400000">
              <a:off x="1562100" y="3057952"/>
              <a:ext cx="228600" cy="76200"/>
            </a:xfrm>
            <a:prstGeom prst="rightArrow">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圆角矩形 53"/>
            <p:cNvSpPr/>
            <p:nvPr/>
          </p:nvSpPr>
          <p:spPr>
            <a:xfrm>
              <a:off x="638094" y="1885950"/>
              <a:ext cx="1981200" cy="2971800"/>
            </a:xfrm>
            <a:prstGeom prst="roundRect">
              <a:avLst/>
            </a:prstGeom>
            <a:noFill/>
            <a:ln w="12700">
              <a:solidFill>
                <a:srgbClr val="00A27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右箭头 55"/>
            <p:cNvSpPr/>
            <p:nvPr/>
          </p:nvSpPr>
          <p:spPr>
            <a:xfrm rot="5400000">
              <a:off x="1562100" y="3932882"/>
              <a:ext cx="228600" cy="76200"/>
            </a:xfrm>
            <a:prstGeom prst="rightArrow">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56"/>
            <p:cNvSpPr txBox="1"/>
            <p:nvPr/>
          </p:nvSpPr>
          <p:spPr>
            <a:xfrm>
              <a:off x="762000" y="4095750"/>
              <a:ext cx="1714500" cy="646331"/>
            </a:xfrm>
            <a:prstGeom prst="rect">
              <a:avLst/>
            </a:prstGeom>
            <a:noFill/>
          </p:spPr>
          <p:txBody>
            <a:bodyPr wrap="square" rtlCol="0">
              <a:spAutoFit/>
            </a:bodyPr>
            <a:lstStyle/>
            <a:p>
              <a:pPr algn="ct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结直肠癌类器官用于：</a:t>
              </a:r>
              <a:endParaRPr lang="en-US" altLang="zh-CN" sz="1200" dirty="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药敏试验</a:t>
              </a:r>
              <a:endParaRPr lang="en-US" altLang="zh-CN" sz="1200" dirty="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药物作用机制研究</a:t>
              </a:r>
              <a:endParaRPr lang="en-US" altLang="zh-CN" sz="1200" dirty="0">
                <a:latin typeface="Poppins" panose="02000000000000000000" pitchFamily="2" charset="0"/>
                <a:ea typeface="思源黑体 CN Regular" panose="020B0500000000000000" pitchFamily="34" charset="-122"/>
                <a:cs typeface="Poppins" panose="02000000000000000000" pitchFamily="2" charset="0"/>
              </a:endParaRPr>
            </a:p>
          </p:txBody>
        </p:sp>
      </p:grpSp>
      <p:sp>
        <p:nvSpPr>
          <p:cNvPr id="59" name="矩形 58"/>
          <p:cNvSpPr/>
          <p:nvPr/>
        </p:nvSpPr>
        <p:spPr>
          <a:xfrm>
            <a:off x="285720" y="4880013"/>
            <a:ext cx="1983235" cy="184666"/>
          </a:xfrm>
          <a:prstGeom prst="rect">
            <a:avLst/>
          </a:prstGeom>
        </p:spPr>
        <p:txBody>
          <a:bodyPr wrap="none">
            <a:spAutoFit/>
          </a:bodyPr>
          <a:lstStyle/>
          <a:p>
            <a:r>
              <a:rPr lang="en-US" sz="600" i="1" dirty="0" err="1">
                <a:latin typeface="Poppins" panose="02000000000000000000" pitchFamily="2" charset="0"/>
                <a:ea typeface="思源黑体 CN Regular" panose="020B0500000000000000" pitchFamily="34" charset="-122"/>
                <a:cs typeface="Poppins" panose="02000000000000000000" pitchFamily="2" charset="0"/>
                <a:sym typeface="+mn-ea"/>
              </a:rPr>
              <a:t>Feng</a:t>
            </a:r>
            <a:r>
              <a:rPr lang="en-US" sz="600" i="1" dirty="0">
                <a:latin typeface="Poppins" panose="02000000000000000000" pitchFamily="2" charset="0"/>
                <a:ea typeface="思源黑体 CN Regular" panose="020B0500000000000000" pitchFamily="34" charset="-122"/>
                <a:cs typeface="Poppins" panose="02000000000000000000" pitchFamily="2" charset="0"/>
                <a:sym typeface="+mn-ea"/>
              </a:rPr>
              <a:t> et al.doi.org/10.1038/s41388-023-02676-9.</a:t>
            </a:r>
            <a:endParaRPr lang="zh-CN" altLang="en-US" sz="600" i="1" dirty="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2" name="矩形 1"/>
          <p:cNvSpPr/>
          <p:nvPr/>
        </p:nvSpPr>
        <p:spPr>
          <a:xfrm>
            <a:off x="488421" y="1123950"/>
            <a:ext cx="5074178" cy="315471"/>
          </a:xfrm>
          <a:prstGeom prst="rect">
            <a:avLst/>
          </a:prstGeom>
        </p:spPr>
        <p:txBody>
          <a:bodyPr wrap="square" lIns="68580" tIns="34290" rIns="68580" bIns="34290">
            <a:spAutoFit/>
          </a:bodyPr>
          <a:lstStyle/>
          <a:p>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结直肠癌类器官</a:t>
            </a:r>
            <a:r>
              <a:rPr lang="en-US" altLang="zh-CN" sz="1600" b="1" dirty="0">
                <a:latin typeface="Poppins" panose="02000000000000000000" pitchFamily="2" charset="0"/>
                <a:ea typeface="思源黑体 CN Regular" panose="020B0500000000000000" pitchFamily="34" charset="-122"/>
                <a:cs typeface="Poppins" panose="02000000000000000000" pitchFamily="2" charset="0"/>
              </a:rPr>
              <a:t>--</a:t>
            </a: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结直肠癌患者治疗效果的研究</a:t>
            </a:r>
          </a:p>
        </p:txBody>
      </p:sp>
      <p:pic>
        <p:nvPicPr>
          <p:cNvPr id="60" name="Picture 2" descr="C:\Users\Digital marketing\Downloads\logo水印.png"/>
          <p:cNvPicPr>
            <a:picLocks noChangeAspect="1" noChangeArrowheads="1"/>
          </p:cNvPicPr>
          <p:nvPr/>
        </p:nvPicPr>
        <p:blipFill>
          <a:blip r:embed="rId4" cstate="print"/>
          <a:srcRect/>
          <a:stretch>
            <a:fillRect/>
          </a:stretch>
        </p:blipFill>
        <p:spPr bwMode="auto">
          <a:xfrm>
            <a:off x="0" y="438150"/>
            <a:ext cx="4994911" cy="2743200"/>
          </a:xfrm>
          <a:prstGeom prst="rect">
            <a:avLst/>
          </a:prstGeom>
          <a:noFill/>
        </p:spPr>
      </p:pic>
      <p:pic>
        <p:nvPicPr>
          <p:cNvPr id="61" name="Picture 2" descr="C:\Users\Digital marketing\Downloads\logo水印.png"/>
          <p:cNvPicPr>
            <a:picLocks noChangeAspect="1" noChangeArrowheads="1"/>
          </p:cNvPicPr>
          <p:nvPr/>
        </p:nvPicPr>
        <p:blipFill>
          <a:blip r:embed="rId4" cstate="print"/>
          <a:srcRect/>
          <a:stretch>
            <a:fillRect/>
          </a:stretch>
        </p:blipFill>
        <p:spPr bwMode="auto">
          <a:xfrm>
            <a:off x="2667000" y="895350"/>
            <a:ext cx="4994911" cy="2743200"/>
          </a:xfrm>
          <a:prstGeom prst="rect">
            <a:avLst/>
          </a:prstGeom>
          <a:noFill/>
        </p:spPr>
      </p:pic>
      <p:pic>
        <p:nvPicPr>
          <p:cNvPr id="62" name="Picture 2" descr="C:\Users\Digital marketing\Downloads\logo水印.png"/>
          <p:cNvPicPr>
            <a:picLocks noChangeAspect="1" noChangeArrowheads="1"/>
          </p:cNvPicPr>
          <p:nvPr/>
        </p:nvPicPr>
        <p:blipFill>
          <a:blip r:embed="rId4" cstate="print"/>
          <a:srcRect/>
          <a:stretch>
            <a:fillRect/>
          </a:stretch>
        </p:blipFill>
        <p:spPr bwMode="auto">
          <a:xfrm>
            <a:off x="4876800" y="1657350"/>
            <a:ext cx="4994911" cy="2743200"/>
          </a:xfrm>
          <a:prstGeom prst="rect">
            <a:avLst/>
          </a:prstGeom>
          <a:noFill/>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63" y="26329"/>
            <a:ext cx="9024852" cy="360056"/>
            <a:chOff x="0" y="123478"/>
            <a:chExt cx="9027696" cy="360040"/>
          </a:xfrm>
        </p:grpSpPr>
        <p:grpSp>
          <p:nvGrpSpPr>
            <p:cNvPr id="3"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2"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4"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5" name="组合 28"/>
          <p:cNvGrpSpPr/>
          <p:nvPr/>
        </p:nvGrpSpPr>
        <p:grpSpPr>
          <a:xfrm>
            <a:off x="285720" y="514350"/>
            <a:ext cx="5810280" cy="547702"/>
            <a:chOff x="5643570" y="1142990"/>
            <a:chExt cx="5810280" cy="547702"/>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TextBox 30"/>
            <p:cNvSpPr txBox="1"/>
            <p:nvPr/>
          </p:nvSpPr>
          <p:spPr>
            <a:xfrm>
              <a:off x="5786446" y="1142990"/>
              <a:ext cx="5617243" cy="46166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肠道类器官培养</a:t>
              </a:r>
              <a:r>
                <a:rPr lang="en-US" altLang="zh-CN" sz="2400" b="1" dirty="0">
                  <a:solidFill>
                    <a:srgbClr val="007E66"/>
                  </a:solidFill>
                  <a:latin typeface="思源黑体 CN Medium" panose="020B0600000000000000" pitchFamily="34" charset="-122"/>
                  <a:ea typeface="思源黑体 CN Medium" panose="020B0600000000000000" pitchFamily="34" charset="-122"/>
                </a:rPr>
                <a:t>-</a:t>
              </a:r>
              <a:r>
                <a:rPr lang="zh-CN" altLang="en-US" sz="2400" b="1" dirty="0">
                  <a:solidFill>
                    <a:srgbClr val="007E66"/>
                  </a:solidFill>
                  <a:latin typeface="思源黑体 CN Medium" panose="020B0600000000000000" pitchFamily="34" charset="-122"/>
                  <a:ea typeface="思源黑体 CN Medium" panose="020B0600000000000000" pitchFamily="34" charset="-122"/>
                </a:rPr>
                <a:t>文献中产品应用案例 </a:t>
              </a:r>
              <a:r>
                <a:rPr lang="en-US" altLang="zh-CN" sz="2400" b="1" dirty="0">
                  <a:solidFill>
                    <a:srgbClr val="007E66"/>
                  </a:solidFill>
                  <a:latin typeface="思源黑体 CN Medium" panose="020B0600000000000000" pitchFamily="34" charset="-122"/>
                  <a:ea typeface="思源黑体 CN Medium" panose="020B0600000000000000" pitchFamily="34" charset="-122"/>
                </a:rPr>
                <a:t>2</a:t>
              </a:r>
              <a:endParaRPr lang="zh-CN" altLang="en-US" sz="2400" b="1" dirty="0">
                <a:solidFill>
                  <a:srgbClr val="007E66"/>
                </a:solidFill>
                <a:latin typeface="思源黑体 CN Medium" panose="020B0600000000000000" pitchFamily="34" charset="-122"/>
                <a:ea typeface="思源黑体 CN Medium" panose="020B0600000000000000" pitchFamily="34" charset="-122"/>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a:off x="11310974"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34" name="TextBox 33"/>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6" name="组合 38"/>
          <p:cNvGrpSpPr/>
          <p:nvPr/>
        </p:nvGrpSpPr>
        <p:grpSpPr>
          <a:xfrm rot="16200000">
            <a:off x="3242132" y="3048673"/>
            <a:ext cx="1905794" cy="304800"/>
            <a:chOff x="6095206" y="3409950"/>
            <a:chExt cx="1905794" cy="304800"/>
          </a:xfrm>
        </p:grpSpPr>
        <p:cxnSp>
          <p:nvCxnSpPr>
            <p:cNvPr id="40" name="直接连接符 39"/>
            <p:cNvCxnSpPr/>
            <p:nvPr/>
          </p:nvCxnSpPr>
          <p:spPr>
            <a:xfrm rot="10800000" flipH="1" flipV="1">
              <a:off x="6095206" y="3561556"/>
              <a:ext cx="1905000" cy="1588"/>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7315200" y="34099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6629399"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70866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75438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80010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grpSp>
      <p:sp>
        <p:nvSpPr>
          <p:cNvPr id="46" name="矩形 45"/>
          <p:cNvSpPr/>
          <p:nvPr/>
        </p:nvSpPr>
        <p:spPr>
          <a:xfrm>
            <a:off x="4347429" y="2095776"/>
            <a:ext cx="2258952" cy="261610"/>
          </a:xfrm>
          <a:prstGeom prst="rect">
            <a:avLst/>
          </a:prstGeom>
        </p:spPr>
        <p:txBody>
          <a:bodyPr wrap="none">
            <a:spAutoFit/>
          </a:bodyPr>
          <a:lstStyle/>
          <a:p>
            <a:r>
              <a:rPr lang="en-US" altLang="zh-CN" sz="1100" dirty="0">
                <a:latin typeface="Poppins" panose="02000000000000000000" pitchFamily="2" charset="0"/>
                <a:cs typeface="Poppins" panose="02000000000000000000" pitchFamily="2" charset="0"/>
              </a:rPr>
              <a:t>Advanced DMEM/F12 medium</a:t>
            </a:r>
            <a:endParaRPr lang="zh-CN" altLang="en-US" sz="1100" dirty="0">
              <a:latin typeface="Poppins" panose="02000000000000000000" pitchFamily="2" charset="0"/>
              <a:cs typeface="Poppins" panose="02000000000000000000" pitchFamily="2" charset="0"/>
            </a:endParaRPr>
          </a:p>
        </p:txBody>
      </p:sp>
      <p:sp>
        <p:nvSpPr>
          <p:cNvPr id="47" name="矩形 46"/>
          <p:cNvSpPr/>
          <p:nvPr/>
        </p:nvSpPr>
        <p:spPr>
          <a:xfrm>
            <a:off x="4322611" y="2572026"/>
            <a:ext cx="3884397" cy="261610"/>
          </a:xfrm>
          <a:prstGeom prst="rect">
            <a:avLst/>
          </a:prstGeom>
        </p:spPr>
        <p:txBody>
          <a:bodyPr wrap="none">
            <a:spAutoFit/>
          </a:bodyPr>
          <a:lstStyle/>
          <a:p>
            <a:r>
              <a:rPr lang="en-US" altLang="zh-CN" sz="1100" dirty="0">
                <a:latin typeface="Poppins" panose="02000000000000000000" pitchFamily="2" charset="0"/>
                <a:cs typeface="Poppins" panose="02000000000000000000" pitchFamily="2" charset="0"/>
              </a:rPr>
              <a:t>50 </a:t>
            </a:r>
            <a:r>
              <a:rPr lang="en-US" altLang="zh-CN" sz="1100" dirty="0" err="1">
                <a:latin typeface="Poppins" panose="02000000000000000000" pitchFamily="2" charset="0"/>
                <a:cs typeface="Poppins" panose="02000000000000000000" pitchFamily="2" charset="0"/>
              </a:rPr>
              <a:t>ng</a:t>
            </a:r>
            <a:r>
              <a:rPr lang="en-US" altLang="zh-CN" sz="1100" dirty="0">
                <a:latin typeface="Poppins" panose="02000000000000000000" pitchFamily="2" charset="0"/>
                <a:cs typeface="Poppins" panose="02000000000000000000" pitchFamily="2" charset="0"/>
              </a:rPr>
              <a:t>/</a:t>
            </a:r>
            <a:r>
              <a:rPr lang="en-US" altLang="zh-CN" sz="1100" dirty="0" err="1">
                <a:latin typeface="Poppins" panose="02000000000000000000" pitchFamily="2" charset="0"/>
                <a:cs typeface="Poppins" panose="02000000000000000000" pitchFamily="2" charset="0"/>
              </a:rPr>
              <a:t>mL</a:t>
            </a:r>
            <a:r>
              <a:rPr lang="en-US" altLang="zh-CN" sz="1100" dirty="0">
                <a:latin typeface="Poppins" panose="02000000000000000000" pitchFamily="2" charset="0"/>
                <a:cs typeface="Poppins" panose="02000000000000000000" pitchFamily="2" charset="0"/>
              </a:rPr>
              <a:t> Mouse EGF (Sino Biological, </a:t>
            </a:r>
            <a:r>
              <a:rPr lang="en-US" altLang="zh-CN" sz="1100" dirty="0">
                <a:solidFill>
                  <a:srgbClr val="007E66"/>
                </a:solidFill>
                <a:latin typeface="Poppins" panose="02000000000000000000" pitchFamily="2" charset="0"/>
                <a:cs typeface="Poppins" panose="02000000000000000000" pitchFamily="2" charset="0"/>
              </a:rPr>
              <a:t>50482-MNCH</a:t>
            </a:r>
            <a:r>
              <a:rPr lang="en-US" altLang="zh-CN" sz="1100" dirty="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48" name="矩形 47"/>
          <p:cNvSpPr/>
          <p:nvPr/>
        </p:nvSpPr>
        <p:spPr>
          <a:xfrm>
            <a:off x="4347429" y="3048276"/>
            <a:ext cx="4648200" cy="261610"/>
          </a:xfrm>
          <a:prstGeom prst="rect">
            <a:avLst/>
          </a:prstGeom>
        </p:spPr>
        <p:txBody>
          <a:bodyPr wrap="square">
            <a:spAutoFit/>
          </a:bodyPr>
          <a:lstStyle/>
          <a:p>
            <a:r>
              <a:rPr lang="en-US" altLang="zh-CN" sz="1100" dirty="0">
                <a:latin typeface="Poppins" panose="02000000000000000000" pitchFamily="2" charset="0"/>
                <a:cs typeface="Poppins" panose="02000000000000000000" pitchFamily="2" charset="0"/>
              </a:rPr>
              <a:t>100 </a:t>
            </a:r>
            <a:r>
              <a:rPr lang="en-US" altLang="zh-CN" sz="1100" dirty="0" err="1">
                <a:latin typeface="Poppins" panose="02000000000000000000" pitchFamily="2" charset="0"/>
                <a:cs typeface="Poppins" panose="02000000000000000000" pitchFamily="2" charset="0"/>
              </a:rPr>
              <a:t>ng</a:t>
            </a:r>
            <a:r>
              <a:rPr lang="en-US" altLang="zh-CN" sz="1100" dirty="0">
                <a:latin typeface="Poppins" panose="02000000000000000000" pitchFamily="2" charset="0"/>
                <a:cs typeface="Poppins" panose="02000000000000000000" pitchFamily="2" charset="0"/>
              </a:rPr>
              <a:t>/</a:t>
            </a:r>
            <a:r>
              <a:rPr lang="en-US" altLang="zh-CN" sz="1100" dirty="0" err="1">
                <a:latin typeface="Poppins" panose="02000000000000000000" pitchFamily="2" charset="0"/>
                <a:cs typeface="Poppins" panose="02000000000000000000" pitchFamily="2" charset="0"/>
              </a:rPr>
              <a:t>mL</a:t>
            </a:r>
            <a:r>
              <a:rPr lang="en-US" altLang="zh-CN" sz="1100" dirty="0">
                <a:latin typeface="Poppins" panose="02000000000000000000" pitchFamily="2" charset="0"/>
                <a:cs typeface="Poppins" panose="02000000000000000000" pitchFamily="2" charset="0"/>
              </a:rPr>
              <a:t> Mouse Noggin (Sino Biological, </a:t>
            </a:r>
            <a:r>
              <a:rPr lang="en-US" altLang="zh-CN" sz="1100" dirty="0">
                <a:solidFill>
                  <a:srgbClr val="007E66"/>
                </a:solidFill>
                <a:latin typeface="Poppins" panose="02000000000000000000" pitchFamily="2" charset="0"/>
                <a:cs typeface="Poppins" panose="02000000000000000000" pitchFamily="2" charset="0"/>
              </a:rPr>
              <a:t>50688-M02H</a:t>
            </a:r>
            <a:r>
              <a:rPr lang="en-US" altLang="zh-CN" sz="1100" dirty="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49" name="矩形 48"/>
          <p:cNvSpPr/>
          <p:nvPr/>
        </p:nvSpPr>
        <p:spPr>
          <a:xfrm>
            <a:off x="4347429" y="3524526"/>
            <a:ext cx="4724400" cy="261610"/>
          </a:xfrm>
          <a:prstGeom prst="rect">
            <a:avLst/>
          </a:prstGeom>
        </p:spPr>
        <p:txBody>
          <a:bodyPr wrap="square">
            <a:spAutoFit/>
          </a:bodyPr>
          <a:lstStyle/>
          <a:p>
            <a:r>
              <a:rPr lang="en-US" altLang="zh-CN" sz="1100" dirty="0">
                <a:latin typeface="Poppins" panose="02000000000000000000" pitchFamily="2" charset="0"/>
                <a:cs typeface="Poppins" panose="02000000000000000000" pitchFamily="2" charset="0"/>
              </a:rPr>
              <a:t>500 </a:t>
            </a:r>
            <a:r>
              <a:rPr lang="en-US" altLang="zh-CN" sz="1100" dirty="0" err="1">
                <a:latin typeface="Poppins" panose="02000000000000000000" pitchFamily="2" charset="0"/>
                <a:cs typeface="Poppins" panose="02000000000000000000" pitchFamily="2" charset="0"/>
              </a:rPr>
              <a:t>ng</a:t>
            </a:r>
            <a:r>
              <a:rPr lang="en-US" altLang="zh-CN" sz="1100" dirty="0">
                <a:latin typeface="Poppins" panose="02000000000000000000" pitchFamily="2" charset="0"/>
                <a:cs typeface="Poppins" panose="02000000000000000000" pitchFamily="2" charset="0"/>
              </a:rPr>
              <a:t>/</a:t>
            </a:r>
            <a:r>
              <a:rPr lang="en-US" altLang="zh-CN" sz="1100" dirty="0" err="1">
                <a:latin typeface="Poppins" panose="02000000000000000000" pitchFamily="2" charset="0"/>
                <a:cs typeface="Poppins" panose="02000000000000000000" pitchFamily="2" charset="0"/>
              </a:rPr>
              <a:t>mL</a:t>
            </a:r>
            <a:r>
              <a:rPr lang="en-US" altLang="zh-CN" sz="1100" dirty="0">
                <a:latin typeface="Poppins" panose="02000000000000000000" pitchFamily="2" charset="0"/>
                <a:cs typeface="Poppins" panose="02000000000000000000" pitchFamily="2" charset="0"/>
              </a:rPr>
              <a:t> Human R-spondin1 (Sino Biological, </a:t>
            </a:r>
            <a:r>
              <a:rPr lang="en-US" altLang="zh-CN" sz="1100" dirty="0">
                <a:solidFill>
                  <a:srgbClr val="007E66"/>
                </a:solidFill>
                <a:latin typeface="Poppins" panose="02000000000000000000" pitchFamily="2" charset="0"/>
                <a:cs typeface="Poppins" panose="02000000000000000000" pitchFamily="2" charset="0"/>
              </a:rPr>
              <a:t>11083-HNAS</a:t>
            </a:r>
            <a:r>
              <a:rPr lang="en-US" altLang="zh-CN" sz="1100" dirty="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55" name="TextBox 54"/>
          <p:cNvSpPr txBox="1"/>
          <p:nvPr/>
        </p:nvSpPr>
        <p:spPr>
          <a:xfrm>
            <a:off x="3128229" y="2639356"/>
            <a:ext cx="914400" cy="523220"/>
          </a:xfrm>
          <a:prstGeom prst="rect">
            <a:avLst/>
          </a:prstGeom>
          <a:noFill/>
        </p:spPr>
        <p:txBody>
          <a:bodyPr wrap="square" rtlCol="0">
            <a:spAutoFit/>
          </a:bodyPr>
          <a:lstStyle/>
          <a:p>
            <a:pPr algn="ctr"/>
            <a:r>
              <a:rPr lang="zh-CN" altLang="en-US" sz="1400" dirty="0">
                <a:latin typeface="思源黑体 CN Medium" panose="020B0600000000000000" pitchFamily="34" charset="-122"/>
                <a:ea typeface="思源黑体 CN Medium" panose="020B0600000000000000" pitchFamily="34" charset="-122"/>
              </a:rPr>
              <a:t>培养主要组成</a:t>
            </a:r>
          </a:p>
        </p:txBody>
      </p:sp>
      <p:grpSp>
        <p:nvGrpSpPr>
          <p:cNvPr id="8" name="组合 57"/>
          <p:cNvGrpSpPr/>
          <p:nvPr/>
        </p:nvGrpSpPr>
        <p:grpSpPr>
          <a:xfrm>
            <a:off x="955701" y="1706507"/>
            <a:ext cx="2028906" cy="2971800"/>
            <a:chOff x="638094" y="1885950"/>
            <a:chExt cx="2028906" cy="2971800"/>
          </a:xfrm>
        </p:grpSpPr>
        <p:sp>
          <p:nvSpPr>
            <p:cNvPr id="38" name="右箭头 37"/>
            <p:cNvSpPr/>
            <p:nvPr/>
          </p:nvSpPr>
          <p:spPr>
            <a:xfrm rot="5400000">
              <a:off x="1562100" y="2346752"/>
              <a:ext cx="228600" cy="76200"/>
            </a:xfrm>
            <a:prstGeom prst="rightArrow">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Box 49"/>
            <p:cNvSpPr txBox="1"/>
            <p:nvPr/>
          </p:nvSpPr>
          <p:spPr>
            <a:xfrm>
              <a:off x="762000" y="1962150"/>
              <a:ext cx="1828800" cy="276999"/>
            </a:xfrm>
            <a:prstGeom prst="rect">
              <a:avLst/>
            </a:prstGeom>
            <a:noFill/>
          </p:spPr>
          <p:txBody>
            <a:bodyPr wrap="square" rtlCol="0">
              <a:spAutoFit/>
            </a:bodyPr>
            <a:lstStyle/>
            <a:p>
              <a:pPr algn="ct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结直肠癌组织分离培养</a:t>
              </a:r>
            </a:p>
          </p:txBody>
        </p:sp>
        <p:sp>
          <p:nvSpPr>
            <p:cNvPr id="51" name="TextBox 50"/>
            <p:cNvSpPr txBox="1"/>
            <p:nvPr/>
          </p:nvSpPr>
          <p:spPr>
            <a:xfrm>
              <a:off x="952500" y="2509620"/>
              <a:ext cx="1447800" cy="461665"/>
            </a:xfrm>
            <a:prstGeom prst="rect">
              <a:avLst/>
            </a:prstGeom>
            <a:noFill/>
          </p:spPr>
          <p:txBody>
            <a:bodyPr wrap="square" rtlCol="0">
              <a:spAutoFit/>
            </a:bodyPr>
            <a:lstStyle/>
            <a:p>
              <a:pPr algn="ct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包埋在</a:t>
              </a:r>
              <a:r>
                <a:rPr lang="en-US" altLang="zh-CN" sz="1200" dirty="0" err="1">
                  <a:latin typeface="Poppins" panose="02000000000000000000" pitchFamily="2" charset="0"/>
                  <a:ea typeface="思源黑体 CN Regular" panose="020B0500000000000000" pitchFamily="34" charset="-122"/>
                  <a:cs typeface="Poppins" panose="02000000000000000000" pitchFamily="2" charset="0"/>
                </a:rPr>
                <a:t>Matrigel</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中</a:t>
              </a:r>
              <a:endParaRPr lang="en-US" altLang="zh-CN" sz="1200" dirty="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接种到</a:t>
              </a:r>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48</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孔板上</a:t>
              </a:r>
            </a:p>
          </p:txBody>
        </p:sp>
        <p:sp>
          <p:nvSpPr>
            <p:cNvPr id="52" name="TextBox 51"/>
            <p:cNvSpPr txBox="1"/>
            <p:nvPr/>
          </p:nvSpPr>
          <p:spPr>
            <a:xfrm>
              <a:off x="685800" y="3220819"/>
              <a:ext cx="1981200" cy="461665"/>
            </a:xfrm>
            <a:prstGeom prst="rect">
              <a:avLst/>
            </a:prstGeom>
            <a:noFill/>
          </p:spPr>
          <p:txBody>
            <a:bodyPr wrap="square" rtlCol="0">
              <a:spAutoFit/>
            </a:bodyPr>
            <a:lstStyle/>
            <a:p>
              <a:pPr algn="ct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添加类包含药物的培养基</a:t>
              </a:r>
              <a:endParaRPr lang="en-US" altLang="zh-CN" sz="1200" dirty="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每</a:t>
              </a:r>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3</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天更换新鲜培养基</a:t>
              </a:r>
              <a:endParaRPr lang="en-US" altLang="zh-CN"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3" name="右箭头 52"/>
            <p:cNvSpPr/>
            <p:nvPr/>
          </p:nvSpPr>
          <p:spPr>
            <a:xfrm rot="5400000">
              <a:off x="1562100" y="3057952"/>
              <a:ext cx="228600" cy="76200"/>
            </a:xfrm>
            <a:prstGeom prst="rightArrow">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圆角矩形 53"/>
            <p:cNvSpPr/>
            <p:nvPr/>
          </p:nvSpPr>
          <p:spPr>
            <a:xfrm>
              <a:off x="638094" y="1885950"/>
              <a:ext cx="1981200" cy="2971800"/>
            </a:xfrm>
            <a:prstGeom prst="roundRect">
              <a:avLst/>
            </a:prstGeom>
            <a:noFill/>
            <a:ln w="12700">
              <a:solidFill>
                <a:srgbClr val="00A27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右箭头 55"/>
            <p:cNvSpPr/>
            <p:nvPr/>
          </p:nvSpPr>
          <p:spPr>
            <a:xfrm rot="5400000">
              <a:off x="1562100" y="3790950"/>
              <a:ext cx="228600" cy="76200"/>
            </a:xfrm>
            <a:prstGeom prst="rightArrow">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56"/>
            <p:cNvSpPr txBox="1"/>
            <p:nvPr/>
          </p:nvSpPr>
          <p:spPr>
            <a:xfrm>
              <a:off x="876300" y="4095750"/>
              <a:ext cx="1600200" cy="646331"/>
            </a:xfrm>
            <a:prstGeom prst="rect">
              <a:avLst/>
            </a:prstGeom>
            <a:noFill/>
          </p:spPr>
          <p:txBody>
            <a:bodyPr wrap="square" rtlCol="0">
              <a:spAutoFit/>
            </a:bodyPr>
            <a:lstStyle/>
            <a:p>
              <a:pPr algn="ct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结直肠癌类器官用于：</a:t>
              </a:r>
              <a:endParaRPr lang="en-US" altLang="zh-CN" sz="1200" dirty="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疾病研究</a:t>
              </a:r>
              <a:endParaRPr lang="en-US" altLang="zh-CN" sz="1200" dirty="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药物作用机制研究</a:t>
              </a:r>
              <a:endParaRPr lang="en-US" altLang="zh-CN" sz="1200" dirty="0">
                <a:latin typeface="Poppins" panose="02000000000000000000" pitchFamily="2" charset="0"/>
                <a:ea typeface="思源黑体 CN Regular" panose="020B0500000000000000" pitchFamily="34" charset="-122"/>
                <a:cs typeface="Poppins" panose="02000000000000000000" pitchFamily="2" charset="0"/>
              </a:endParaRPr>
            </a:p>
          </p:txBody>
        </p:sp>
      </p:grpSp>
      <p:sp>
        <p:nvSpPr>
          <p:cNvPr id="59" name="矩形 58"/>
          <p:cNvSpPr/>
          <p:nvPr/>
        </p:nvSpPr>
        <p:spPr>
          <a:xfrm>
            <a:off x="285720" y="4830707"/>
            <a:ext cx="2145139" cy="184666"/>
          </a:xfrm>
          <a:prstGeom prst="rect">
            <a:avLst/>
          </a:prstGeom>
        </p:spPr>
        <p:txBody>
          <a:bodyPr wrap="none">
            <a:spAutoFit/>
          </a:bodyPr>
          <a:lstStyle/>
          <a:p>
            <a:r>
              <a:rPr lang="en-US" sz="600" i="1" dirty="0" err="1">
                <a:latin typeface="Poppins" panose="02000000000000000000" pitchFamily="2" charset="0"/>
                <a:ea typeface="思源黑体 CN Regular" panose="020B0500000000000000" pitchFamily="34" charset="-122"/>
                <a:cs typeface="Poppins" panose="02000000000000000000" pitchFamily="2" charset="0"/>
                <a:sym typeface="+mn-ea"/>
              </a:rPr>
              <a:t>Dakui</a:t>
            </a:r>
            <a:r>
              <a:rPr lang="en-US" sz="600" i="1" dirty="0">
                <a:latin typeface="Poppins" panose="02000000000000000000" pitchFamily="2" charset="0"/>
                <a:ea typeface="思源黑体 CN Regular" panose="020B0500000000000000" pitchFamily="34" charset="-122"/>
                <a:cs typeface="Poppins" panose="02000000000000000000" pitchFamily="2" charset="0"/>
                <a:sym typeface="+mn-ea"/>
              </a:rPr>
              <a:t> Luo et al.doi.org/10.1186/s40164-023-00440-z.</a:t>
            </a:r>
            <a:endParaRPr lang="zh-CN" altLang="en-US" sz="600" i="1" dirty="0">
              <a:latin typeface="Poppins" panose="02000000000000000000" pitchFamily="2" charset="0"/>
              <a:ea typeface="思源黑体 CN Regular" panose="020B0500000000000000" pitchFamily="34" charset="-122"/>
              <a:cs typeface="Poppins" panose="02000000000000000000" pitchFamily="2" charset="0"/>
              <a:sym typeface="+mn-ea"/>
            </a:endParaRPr>
          </a:p>
        </p:txBody>
      </p:sp>
      <p:cxnSp>
        <p:nvCxnSpPr>
          <p:cNvPr id="60" name="直接连接符 59"/>
          <p:cNvCxnSpPr/>
          <p:nvPr/>
        </p:nvCxnSpPr>
        <p:spPr>
          <a:xfrm rot="16200000">
            <a:off x="4271229" y="4076976"/>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4347429" y="4000776"/>
            <a:ext cx="4724400" cy="261610"/>
          </a:xfrm>
          <a:prstGeom prst="rect">
            <a:avLst/>
          </a:prstGeom>
        </p:spPr>
        <p:txBody>
          <a:bodyPr wrap="square">
            <a:spAutoFit/>
          </a:bodyPr>
          <a:lstStyle/>
          <a:p>
            <a:r>
              <a:rPr lang="en-US" altLang="zh-CN" sz="1100" dirty="0">
                <a:latin typeface="Poppins" panose="02000000000000000000" pitchFamily="2" charset="0"/>
                <a:cs typeface="Poppins" panose="02000000000000000000" pitchFamily="2" charset="0"/>
              </a:rPr>
              <a:t>100 </a:t>
            </a:r>
            <a:r>
              <a:rPr lang="en-US" altLang="zh-CN" sz="1100" dirty="0" err="1">
                <a:latin typeface="Poppins" panose="02000000000000000000" pitchFamily="2" charset="0"/>
                <a:cs typeface="Poppins" panose="02000000000000000000" pitchFamily="2" charset="0"/>
              </a:rPr>
              <a:t>ng</a:t>
            </a:r>
            <a:r>
              <a:rPr lang="en-US" altLang="zh-CN" sz="1100" dirty="0">
                <a:latin typeface="Poppins" panose="02000000000000000000" pitchFamily="2" charset="0"/>
                <a:cs typeface="Poppins" panose="02000000000000000000" pitchFamily="2" charset="0"/>
              </a:rPr>
              <a:t>/</a:t>
            </a:r>
            <a:r>
              <a:rPr lang="en-US" altLang="zh-CN" sz="1100" dirty="0" err="1">
                <a:latin typeface="Poppins" panose="02000000000000000000" pitchFamily="2" charset="0"/>
                <a:cs typeface="Poppins" panose="02000000000000000000" pitchFamily="2" charset="0"/>
              </a:rPr>
              <a:t>mL</a:t>
            </a:r>
            <a:r>
              <a:rPr lang="en-US" altLang="zh-CN" sz="1100" dirty="0">
                <a:latin typeface="Poppins" panose="02000000000000000000" pitchFamily="2" charset="0"/>
                <a:cs typeface="Poppins" panose="02000000000000000000" pitchFamily="2" charset="0"/>
              </a:rPr>
              <a:t> Human FGF10 (Sino Biological, </a:t>
            </a:r>
            <a:r>
              <a:rPr lang="en-US" altLang="zh-CN" sz="1100" dirty="0">
                <a:solidFill>
                  <a:srgbClr val="007E66"/>
                </a:solidFill>
                <a:latin typeface="Poppins" panose="02000000000000000000" pitchFamily="2" charset="0"/>
                <a:cs typeface="Poppins" panose="02000000000000000000" pitchFamily="2" charset="0"/>
              </a:rPr>
              <a:t>10573-HNAE</a:t>
            </a:r>
            <a:r>
              <a:rPr lang="en-US" altLang="zh-CN" sz="1100" dirty="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9" name="矩形 8"/>
          <p:cNvSpPr/>
          <p:nvPr/>
        </p:nvSpPr>
        <p:spPr>
          <a:xfrm>
            <a:off x="488421" y="1123950"/>
            <a:ext cx="5074178" cy="315471"/>
          </a:xfrm>
          <a:prstGeom prst="rect">
            <a:avLst/>
          </a:prstGeom>
        </p:spPr>
        <p:txBody>
          <a:bodyPr wrap="square" lIns="68580" tIns="34290" rIns="68580" bIns="34290">
            <a:spAutoFit/>
          </a:bodyPr>
          <a:lstStyle/>
          <a:p>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结直肠癌类</a:t>
            </a:r>
            <a:r>
              <a:rPr lang="zh-CN" altLang="en-US" sz="1600" b="1" dirty="0" smtClean="0">
                <a:latin typeface="Poppins" panose="02000000000000000000" pitchFamily="2" charset="0"/>
                <a:ea typeface="思源黑体 CN Regular" panose="020B0500000000000000" pitchFamily="34" charset="-122"/>
                <a:cs typeface="Poppins" panose="02000000000000000000" pitchFamily="2" charset="0"/>
              </a:rPr>
              <a:t>器官</a:t>
            </a:r>
            <a:r>
              <a:rPr lang="en-US" altLang="zh-CN" sz="1600" b="1" dirty="0" smtClean="0">
                <a:latin typeface="Poppins" panose="02000000000000000000" pitchFamily="2" charset="0"/>
                <a:ea typeface="思源黑体 CN Regular" panose="020B0500000000000000" pitchFamily="34" charset="-122"/>
                <a:cs typeface="Poppins" panose="02000000000000000000" pitchFamily="2" charset="0"/>
              </a:rPr>
              <a:t>--</a:t>
            </a:r>
            <a:r>
              <a:rPr lang="zh-CN" altLang="en-US" sz="1600" b="1" dirty="0" smtClean="0">
                <a:latin typeface="Poppins" panose="02000000000000000000" pitchFamily="2" charset="0"/>
                <a:ea typeface="思源黑体 CN Regular" panose="020B0500000000000000" pitchFamily="34" charset="-122"/>
                <a:cs typeface="Poppins" panose="02000000000000000000" pitchFamily="2" charset="0"/>
              </a:rPr>
              <a:t>疾病</a:t>
            </a: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研究</a:t>
            </a:r>
          </a:p>
        </p:txBody>
      </p:sp>
      <p:pic>
        <p:nvPicPr>
          <p:cNvPr id="58" name="Picture 2" descr="C:\Users\Digital marketing\Downloads\logo水印.png"/>
          <p:cNvPicPr>
            <a:picLocks noChangeAspect="1" noChangeArrowheads="1"/>
          </p:cNvPicPr>
          <p:nvPr/>
        </p:nvPicPr>
        <p:blipFill>
          <a:blip r:embed="rId4" cstate="print"/>
          <a:srcRect/>
          <a:stretch>
            <a:fillRect/>
          </a:stretch>
        </p:blipFill>
        <p:spPr bwMode="auto">
          <a:xfrm>
            <a:off x="0" y="438150"/>
            <a:ext cx="4994911" cy="2743200"/>
          </a:xfrm>
          <a:prstGeom prst="rect">
            <a:avLst/>
          </a:prstGeom>
          <a:noFill/>
        </p:spPr>
      </p:pic>
      <p:pic>
        <p:nvPicPr>
          <p:cNvPr id="62" name="Picture 2" descr="C:\Users\Digital marketing\Downloads\logo水印.png"/>
          <p:cNvPicPr>
            <a:picLocks noChangeAspect="1" noChangeArrowheads="1"/>
          </p:cNvPicPr>
          <p:nvPr/>
        </p:nvPicPr>
        <p:blipFill>
          <a:blip r:embed="rId4" cstate="print"/>
          <a:srcRect/>
          <a:stretch>
            <a:fillRect/>
          </a:stretch>
        </p:blipFill>
        <p:spPr bwMode="auto">
          <a:xfrm>
            <a:off x="2667000" y="895350"/>
            <a:ext cx="4994911" cy="2743200"/>
          </a:xfrm>
          <a:prstGeom prst="rect">
            <a:avLst/>
          </a:prstGeom>
          <a:noFill/>
        </p:spPr>
      </p:pic>
      <p:pic>
        <p:nvPicPr>
          <p:cNvPr id="63" name="Picture 2" descr="C:\Users\Digital marketing\Downloads\logo水印.png"/>
          <p:cNvPicPr>
            <a:picLocks noChangeAspect="1" noChangeArrowheads="1"/>
          </p:cNvPicPr>
          <p:nvPr/>
        </p:nvPicPr>
        <p:blipFill>
          <a:blip r:embed="rId4" cstate="print"/>
          <a:srcRect/>
          <a:stretch>
            <a:fillRect/>
          </a:stretch>
        </p:blipFill>
        <p:spPr bwMode="auto">
          <a:xfrm>
            <a:off x="4876800" y="1657350"/>
            <a:ext cx="4994911" cy="2743200"/>
          </a:xfrm>
          <a:prstGeom prst="rect">
            <a:avLst/>
          </a:prstGeom>
          <a:noFill/>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6"/>
          <p:cNvGrpSpPr/>
          <p:nvPr/>
        </p:nvGrpSpPr>
        <p:grpSpPr>
          <a:xfrm>
            <a:off x="-10574" y="1840220"/>
            <a:ext cx="3886200" cy="2297710"/>
            <a:chOff x="-349780" y="1414294"/>
            <a:chExt cx="4459716" cy="2636802"/>
          </a:xfrm>
        </p:grpSpPr>
        <p:pic>
          <p:nvPicPr>
            <p:cNvPr id="208898" name="Picture 2"/>
            <p:cNvPicPr>
              <a:picLocks noChangeAspect="1" noChangeArrowheads="1"/>
            </p:cNvPicPr>
            <p:nvPr/>
          </p:nvPicPr>
          <p:blipFill>
            <a:blip r:embed="rId3" cstate="print"/>
            <a:srcRect l="6910" t="4013"/>
            <a:stretch>
              <a:fillRect/>
            </a:stretch>
          </p:blipFill>
          <p:spPr bwMode="auto">
            <a:xfrm>
              <a:off x="35282" y="1414294"/>
              <a:ext cx="3689594" cy="2266290"/>
            </a:xfrm>
            <a:prstGeom prst="rect">
              <a:avLst/>
            </a:prstGeom>
            <a:noFill/>
            <a:ln w="9525">
              <a:noFill/>
              <a:miter lim="800000"/>
              <a:headEnd/>
              <a:tailEnd/>
            </a:ln>
            <a:effectLst/>
          </p:spPr>
        </p:pic>
        <p:sp>
          <p:nvSpPr>
            <p:cNvPr id="13" name="矩形 12"/>
            <p:cNvSpPr/>
            <p:nvPr/>
          </p:nvSpPr>
          <p:spPr>
            <a:xfrm>
              <a:off x="-349780" y="3786198"/>
              <a:ext cx="4459716" cy="264898"/>
            </a:xfrm>
            <a:prstGeom prst="rect">
              <a:avLst/>
            </a:prstGeom>
          </p:spPr>
          <p:txBody>
            <a:bodyPr wrap="square" lIns="68580" tIns="34290" rIns="68580" bIns="34290">
              <a:spAutoFit/>
            </a:bodyPr>
            <a:lstStyle/>
            <a:p>
              <a:pPr algn="ct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不同时间点颅咽管瘤类器官的形态</a:t>
              </a:r>
              <a:r>
                <a:rPr lang="en-US" sz="1000" dirty="0">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dirty="0">
                <a:latin typeface="Poppins" panose="02000000000000000000" pitchFamily="2" charset="0"/>
                <a:ea typeface="思源黑体 CN Regular" panose="020B0500000000000000" pitchFamily="34" charset="-122"/>
                <a:cs typeface="Poppins" panose="02000000000000000000" pitchFamily="2" charset="0"/>
              </a:endParaRPr>
            </a:p>
          </p:txBody>
        </p:sp>
      </p:grpSp>
      <p:grpSp>
        <p:nvGrpSpPr>
          <p:cNvPr id="3" name="组合 17"/>
          <p:cNvGrpSpPr/>
          <p:nvPr/>
        </p:nvGrpSpPr>
        <p:grpSpPr>
          <a:xfrm>
            <a:off x="285720" y="514350"/>
            <a:ext cx="5429280" cy="547702"/>
            <a:chOff x="5643570" y="1142990"/>
            <a:chExt cx="5429280" cy="547702"/>
          </a:xfrm>
        </p:grpSpPr>
        <p:sp>
          <p:nvSpPr>
            <p:cNvPr id="20" name="椭圆 1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1" name="TextBox 20"/>
            <p:cNvSpPr txBox="1"/>
            <p:nvPr/>
          </p:nvSpPr>
          <p:spPr>
            <a:xfrm>
              <a:off x="5786446" y="1142990"/>
              <a:ext cx="5224507" cy="46166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脑类器官培养</a:t>
              </a:r>
              <a:r>
                <a:rPr lang="en-US" altLang="zh-CN" sz="2400" b="1" dirty="0">
                  <a:solidFill>
                    <a:srgbClr val="007E66"/>
                  </a:solidFill>
                  <a:latin typeface="思源黑体 CN Medium" panose="020B0600000000000000" pitchFamily="34" charset="-122"/>
                  <a:ea typeface="思源黑体 CN Medium" panose="020B0600000000000000" pitchFamily="34" charset="-122"/>
                </a:rPr>
                <a:t>-</a:t>
              </a:r>
              <a:r>
                <a:rPr lang="zh-CN" altLang="en-US" sz="2400" b="1" dirty="0">
                  <a:solidFill>
                    <a:srgbClr val="007E66"/>
                  </a:solidFill>
                  <a:latin typeface="思源黑体 CN Medium" panose="020B0600000000000000" pitchFamily="34" charset="-122"/>
                  <a:ea typeface="思源黑体 CN Medium" panose="020B0600000000000000" pitchFamily="34" charset="-122"/>
                </a:rPr>
                <a:t>文献中产品应用案例</a:t>
              </a:r>
            </a:p>
          </p:txBody>
        </p:sp>
        <p:sp>
          <p:nvSpPr>
            <p:cNvPr id="22" name="椭圆 2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3" name="椭圆 22"/>
            <p:cNvSpPr/>
            <p:nvPr/>
          </p:nvSpPr>
          <p:spPr>
            <a:xfrm>
              <a:off x="10929974"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grpSp>
        <p:nvGrpSpPr>
          <p:cNvPr id="5" name="组合 1"/>
          <p:cNvGrpSpPr/>
          <p:nvPr/>
        </p:nvGrpSpPr>
        <p:grpSpPr>
          <a:xfrm>
            <a:off x="1563" y="26329"/>
            <a:ext cx="9024852" cy="360056"/>
            <a:chOff x="0" y="123478"/>
            <a:chExt cx="9027696" cy="360040"/>
          </a:xfrm>
        </p:grpSpPr>
        <p:grpSp>
          <p:nvGrpSpPr>
            <p:cNvPr id="6" name="组合 219"/>
            <p:cNvGrpSpPr/>
            <p:nvPr/>
          </p:nvGrpSpPr>
          <p:grpSpPr>
            <a:xfrm>
              <a:off x="0" y="123478"/>
              <a:ext cx="1907704" cy="360040"/>
              <a:chOff x="0" y="123478"/>
              <a:chExt cx="1907704" cy="360040"/>
            </a:xfrm>
          </p:grpSpPr>
          <p:sp>
            <p:nvSpPr>
              <p:cNvPr id="35" name="椭圆 34"/>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6" name="矩形 35"/>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30" name="Picture 2" descr="D:\桌面\新logo-黑.png"/>
            <p:cNvPicPr>
              <a:picLocks noChangeAspect="1" noChangeArrowheads="1"/>
            </p:cNvPicPr>
            <p:nvPr/>
          </p:nvPicPr>
          <p:blipFill>
            <a:blip r:embed="rId4" cstate="print"/>
            <a:stretch>
              <a:fillRect/>
            </a:stretch>
          </p:blipFill>
          <p:spPr bwMode="auto">
            <a:xfrm>
              <a:off x="125896" y="123478"/>
              <a:ext cx="1493776" cy="360000"/>
            </a:xfrm>
            <a:prstGeom prst="rect">
              <a:avLst/>
            </a:prstGeom>
            <a:noFill/>
            <a:ln>
              <a:noFill/>
            </a:ln>
          </p:spPr>
        </p:pic>
        <p:grpSp>
          <p:nvGrpSpPr>
            <p:cNvPr id="7" name="组合 226"/>
            <p:cNvGrpSpPr/>
            <p:nvPr/>
          </p:nvGrpSpPr>
          <p:grpSpPr>
            <a:xfrm>
              <a:off x="8316422" y="195486"/>
              <a:ext cx="711274" cy="209198"/>
              <a:chOff x="7812360" y="123478"/>
              <a:chExt cx="1224136" cy="360040"/>
            </a:xfrm>
          </p:grpSpPr>
          <p:sp>
            <p:nvSpPr>
              <p:cNvPr id="32" name="椭圆 31"/>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4" name="椭圆 33"/>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28" name="TextBox 27"/>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26" name="组合 25"/>
          <p:cNvGrpSpPr/>
          <p:nvPr/>
        </p:nvGrpSpPr>
        <p:grpSpPr>
          <a:xfrm rot="16200000">
            <a:off x="4876800" y="2683116"/>
            <a:ext cx="457200" cy="304800"/>
            <a:chOff x="7076420" y="3409950"/>
            <a:chExt cx="457200" cy="304800"/>
          </a:xfrm>
        </p:grpSpPr>
        <p:cxnSp>
          <p:nvCxnSpPr>
            <p:cNvPr id="27" name="直接连接符 26"/>
            <p:cNvCxnSpPr/>
            <p:nvPr/>
          </p:nvCxnSpPr>
          <p:spPr>
            <a:xfrm rot="5400000" flipV="1">
              <a:off x="7305020" y="3333750"/>
              <a:ext cx="0" cy="4572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7315200" y="34099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70866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753362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grpSp>
      <p:sp>
        <p:nvSpPr>
          <p:cNvPr id="38" name="矩形 37"/>
          <p:cNvSpPr/>
          <p:nvPr/>
        </p:nvSpPr>
        <p:spPr>
          <a:xfrm>
            <a:off x="5232982" y="2488039"/>
            <a:ext cx="3855543" cy="261610"/>
          </a:xfrm>
          <a:prstGeom prst="rect">
            <a:avLst/>
          </a:prstGeom>
        </p:spPr>
        <p:txBody>
          <a:bodyPr wrap="none">
            <a:spAutoFit/>
          </a:bodyPr>
          <a:lstStyle/>
          <a:p>
            <a:r>
              <a:rPr lang="en-US" altLang="zh-CN" sz="1100" dirty="0">
                <a:latin typeface="Poppins" panose="02000000000000000000" pitchFamily="2" charset="0"/>
                <a:cs typeface="Poppins" panose="02000000000000000000" pitchFamily="2" charset="0"/>
              </a:rPr>
              <a:t>10 </a:t>
            </a:r>
            <a:r>
              <a:rPr lang="en-US" altLang="zh-CN" sz="1100" dirty="0" err="1">
                <a:latin typeface="Poppins" panose="02000000000000000000" pitchFamily="2" charset="0"/>
                <a:cs typeface="Poppins" panose="02000000000000000000" pitchFamily="2" charset="0"/>
              </a:rPr>
              <a:t>ng</a:t>
            </a:r>
            <a:r>
              <a:rPr lang="en-US" altLang="zh-CN" sz="1100" dirty="0">
                <a:latin typeface="Poppins" panose="02000000000000000000" pitchFamily="2" charset="0"/>
                <a:cs typeface="Poppins" panose="02000000000000000000" pitchFamily="2" charset="0"/>
              </a:rPr>
              <a:t>/</a:t>
            </a:r>
            <a:r>
              <a:rPr lang="en-US" altLang="zh-CN" sz="1100" dirty="0" err="1">
                <a:latin typeface="Poppins" panose="02000000000000000000" pitchFamily="2" charset="0"/>
                <a:cs typeface="Poppins" panose="02000000000000000000" pitchFamily="2" charset="0"/>
              </a:rPr>
              <a:t>mL</a:t>
            </a:r>
            <a:r>
              <a:rPr lang="en-US" altLang="zh-CN" sz="1100" dirty="0">
                <a:latin typeface="Poppins" panose="02000000000000000000" pitchFamily="2" charset="0"/>
                <a:cs typeface="Poppins" panose="02000000000000000000" pitchFamily="2" charset="0"/>
              </a:rPr>
              <a:t> Human FGF10 (Sino Biological, </a:t>
            </a:r>
            <a:r>
              <a:rPr lang="en-US" altLang="zh-CN" sz="1100" dirty="0">
                <a:solidFill>
                  <a:srgbClr val="007E66"/>
                </a:solidFill>
                <a:latin typeface="Poppins" panose="02000000000000000000" pitchFamily="2" charset="0"/>
                <a:cs typeface="Poppins" panose="02000000000000000000" pitchFamily="2" charset="0"/>
              </a:rPr>
              <a:t>10573-HNAE</a:t>
            </a:r>
            <a:r>
              <a:rPr lang="en-US" altLang="zh-CN" sz="1100" dirty="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39" name="矩形 38"/>
          <p:cNvSpPr/>
          <p:nvPr/>
        </p:nvSpPr>
        <p:spPr>
          <a:xfrm>
            <a:off x="5257800" y="2917438"/>
            <a:ext cx="4343400" cy="261610"/>
          </a:xfrm>
          <a:prstGeom prst="rect">
            <a:avLst/>
          </a:prstGeom>
        </p:spPr>
        <p:txBody>
          <a:bodyPr wrap="square">
            <a:spAutoFit/>
          </a:bodyPr>
          <a:lstStyle/>
          <a:p>
            <a:r>
              <a:rPr lang="en-US" altLang="zh-CN" sz="1100" dirty="0">
                <a:latin typeface="Poppins" panose="02000000000000000000" pitchFamily="2" charset="0"/>
                <a:cs typeface="Poppins" panose="02000000000000000000" pitchFamily="2" charset="0"/>
              </a:rPr>
              <a:t>10 </a:t>
            </a:r>
            <a:r>
              <a:rPr lang="en-US" altLang="zh-CN" sz="1100" dirty="0" err="1">
                <a:latin typeface="Poppins" panose="02000000000000000000" pitchFamily="2" charset="0"/>
                <a:cs typeface="Poppins" panose="02000000000000000000" pitchFamily="2" charset="0"/>
              </a:rPr>
              <a:t>ng</a:t>
            </a:r>
            <a:r>
              <a:rPr lang="en-US" altLang="zh-CN" sz="1100" dirty="0">
                <a:latin typeface="Poppins" panose="02000000000000000000" pitchFamily="2" charset="0"/>
                <a:cs typeface="Poppins" panose="02000000000000000000" pitchFamily="2" charset="0"/>
              </a:rPr>
              <a:t>/</a:t>
            </a:r>
            <a:r>
              <a:rPr lang="en-US" altLang="zh-CN" sz="1100" dirty="0" err="1">
                <a:latin typeface="Poppins" panose="02000000000000000000" pitchFamily="2" charset="0"/>
                <a:cs typeface="Poppins" panose="02000000000000000000" pitchFamily="2" charset="0"/>
              </a:rPr>
              <a:t>mL</a:t>
            </a:r>
            <a:r>
              <a:rPr lang="en-US" altLang="zh-CN" sz="1100" dirty="0">
                <a:latin typeface="Poppins" panose="02000000000000000000" pitchFamily="2" charset="0"/>
                <a:cs typeface="Poppins" panose="02000000000000000000" pitchFamily="2" charset="0"/>
              </a:rPr>
              <a:t> Human EGF (Sino Biological, </a:t>
            </a:r>
            <a:r>
              <a:rPr lang="en-US" altLang="zh-CN" sz="1100" dirty="0">
                <a:solidFill>
                  <a:srgbClr val="007E66"/>
                </a:solidFill>
                <a:latin typeface="Poppins" panose="02000000000000000000" pitchFamily="2" charset="0"/>
                <a:cs typeface="Poppins" panose="02000000000000000000" pitchFamily="2" charset="0"/>
              </a:rPr>
              <a:t>10605-HNAE</a:t>
            </a:r>
            <a:r>
              <a:rPr lang="en-US" altLang="zh-CN" sz="1100" dirty="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41" name="TextBox 40"/>
          <p:cNvSpPr txBox="1"/>
          <p:nvPr/>
        </p:nvSpPr>
        <p:spPr>
          <a:xfrm>
            <a:off x="3705306" y="2570471"/>
            <a:ext cx="1295400" cy="523220"/>
          </a:xfrm>
          <a:prstGeom prst="rect">
            <a:avLst/>
          </a:prstGeom>
          <a:noFill/>
        </p:spPr>
        <p:txBody>
          <a:bodyPr wrap="square" rtlCol="0">
            <a:spAutoFit/>
          </a:bodyPr>
          <a:lstStyle/>
          <a:p>
            <a:pPr algn="ctr"/>
            <a:r>
              <a:rPr lang="zh-CN" altLang="en-US" sz="1400" b="1" dirty="0">
                <a:latin typeface="思源黑体 CN Regular" panose="020B0500000000000000" pitchFamily="34" charset="-122"/>
                <a:ea typeface="思源黑体 CN Regular" panose="020B0500000000000000" pitchFamily="34" charset="-122"/>
              </a:rPr>
              <a:t>培养中用到的细胞因子</a:t>
            </a:r>
          </a:p>
        </p:txBody>
      </p:sp>
      <p:sp>
        <p:nvSpPr>
          <p:cNvPr id="11" name="矩形 10"/>
          <p:cNvSpPr/>
          <p:nvPr/>
        </p:nvSpPr>
        <p:spPr>
          <a:xfrm>
            <a:off x="283431" y="4892816"/>
            <a:ext cx="3298190" cy="161583"/>
          </a:xfrm>
          <a:prstGeom prst="rect">
            <a:avLst/>
          </a:prstGeom>
        </p:spPr>
        <p:txBody>
          <a:bodyPr wrap="square" lIns="68580" tIns="34290" rIns="68580" bIns="34290">
            <a:spAutoFit/>
          </a:bodyPr>
          <a:lstStyle/>
          <a:p>
            <a:r>
              <a:rPr lang="en-US" sz="600" i="1" dirty="0">
                <a:latin typeface="Poppins" panose="02000000000000000000" pitchFamily="2" charset="0"/>
                <a:cs typeface="Poppins" panose="02000000000000000000" pitchFamily="2" charset="0"/>
              </a:rPr>
              <a:t>Xiao-Yan Tang</a:t>
            </a:r>
            <a:r>
              <a:rPr lang="en-US" sz="600" i="1" dirty="0">
                <a:latin typeface="Poppins" panose="02000000000000000000" pitchFamily="2" charset="0"/>
                <a:ea typeface="思源黑体 CN Regular" panose="020B0500000000000000" pitchFamily="34" charset="-122"/>
                <a:cs typeface="Poppins" panose="02000000000000000000" pitchFamily="2" charset="0"/>
                <a:sym typeface="+mn-ea"/>
              </a:rPr>
              <a:t>; et al. </a:t>
            </a:r>
            <a:r>
              <a:rPr lang="en-US" sz="600" i="1" dirty="0">
                <a:latin typeface="Poppins" panose="02000000000000000000" pitchFamily="2" charset="0"/>
                <a:cs typeface="Poppins" panose="02000000000000000000" pitchFamily="2" charset="0"/>
              </a:rPr>
              <a:t>doi.org/10.1038/s41392-022-01024-9.</a:t>
            </a:r>
            <a:endParaRPr lang="zh-CN" altLang="en-US" sz="600" i="1" dirty="0">
              <a:latin typeface="Poppins" panose="02000000000000000000" pitchFamily="2" charset="0"/>
              <a:cs typeface="Poppins" panose="02000000000000000000" pitchFamily="2" charset="0"/>
            </a:endParaRPr>
          </a:p>
        </p:txBody>
      </p:sp>
      <p:sp>
        <p:nvSpPr>
          <p:cNvPr id="4" name="矩形 3"/>
          <p:cNvSpPr/>
          <p:nvPr/>
        </p:nvSpPr>
        <p:spPr>
          <a:xfrm>
            <a:off x="488421" y="1123950"/>
            <a:ext cx="5074178" cy="315471"/>
          </a:xfrm>
          <a:prstGeom prst="rect">
            <a:avLst/>
          </a:prstGeom>
        </p:spPr>
        <p:txBody>
          <a:bodyPr wrap="square" lIns="68580" tIns="34290" rIns="68580" bIns="34290">
            <a:spAutoFit/>
          </a:bodyPr>
          <a:lstStyle/>
          <a:p>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脑肿瘤类器官</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0"/>
          <p:cNvGrpSpPr/>
          <p:nvPr/>
        </p:nvGrpSpPr>
        <p:grpSpPr>
          <a:xfrm>
            <a:off x="285720" y="533053"/>
            <a:ext cx="3865426" cy="514697"/>
            <a:chOff x="5643570" y="1142990"/>
            <a:chExt cx="3865426" cy="514697"/>
          </a:xfrm>
        </p:grpSpPr>
        <p:sp>
          <p:nvSpPr>
            <p:cNvPr id="24" name="椭圆 23"/>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5" name="TextBox 24"/>
            <p:cNvSpPr txBox="1"/>
            <p:nvPr/>
          </p:nvSpPr>
          <p:spPr>
            <a:xfrm>
              <a:off x="5786446" y="1142990"/>
              <a:ext cx="3658374" cy="46166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类器官培养相关产品数据</a:t>
              </a:r>
            </a:p>
          </p:txBody>
        </p:sp>
        <p:sp>
          <p:nvSpPr>
            <p:cNvPr id="26" name="椭圆 25"/>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7" name="椭圆 26"/>
            <p:cNvSpPr/>
            <p:nvPr/>
          </p:nvSpPr>
          <p:spPr>
            <a:xfrm>
              <a:off x="9366120" y="1514811"/>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38" name="椭圆 37"/>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9" name="矩形 38"/>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33" name="Picture 2" descr="D:\桌面\新logo-黑.png"/>
            <p:cNvPicPr>
              <a:picLocks noChangeAspect="1" noChangeArrowheads="1"/>
            </p:cNvPicPr>
            <p:nvPr/>
          </p:nvPicPr>
          <p:blipFill>
            <a:blip r:embed="rId13"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35" name="椭圆 34"/>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6" name="椭圆 35"/>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7" name="椭圆 36"/>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44" name="TextBox 43"/>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16" name="组合 15"/>
          <p:cNvGrpSpPr/>
          <p:nvPr/>
        </p:nvGrpSpPr>
        <p:grpSpPr>
          <a:xfrm>
            <a:off x="76200" y="1428750"/>
            <a:ext cx="4383410" cy="3086908"/>
            <a:chOff x="121916" y="1480465"/>
            <a:chExt cx="4383410" cy="3086908"/>
          </a:xfrm>
        </p:grpSpPr>
        <p:sp>
          <p:nvSpPr>
            <p:cNvPr id="47" name="矩形 46"/>
            <p:cNvSpPr/>
            <p:nvPr>
              <p:custDataLst>
                <p:tags r:id="rId6"/>
              </p:custDataLst>
            </p:nvPr>
          </p:nvSpPr>
          <p:spPr>
            <a:xfrm>
              <a:off x="164509" y="4059542"/>
              <a:ext cx="2043602" cy="507831"/>
            </a:xfrm>
            <a:prstGeom prst="rect">
              <a:avLst/>
            </a:prstGeom>
          </p:spPr>
          <p:txBody>
            <a:bodyPr wrap="square">
              <a:spAutoFit/>
            </a:bodyPr>
            <a:lstStyle/>
            <a:p>
              <a:r>
                <a:rPr lang="en-US" altLang="en-US" sz="900" dirty="0">
                  <a:solidFill>
                    <a:srgbClr val="000000"/>
                  </a:solidFill>
                  <a:latin typeface="Poppins" panose="02000000000000000000" pitchFamily="2" charset="0"/>
                  <a:ea typeface="微软雅黑" panose="020B0503020204020204" pitchFamily="34" charset="-122"/>
                  <a:cs typeface="Poppins" panose="02000000000000000000" pitchFamily="2" charset="0"/>
                </a:rPr>
                <a:t>Cell proliferation assay using BaF3 mouse pro-B cells </a:t>
              </a:r>
              <a:r>
                <a:rPr lang="en-US" altLang="en-US" sz="900" dirty="0" err="1">
                  <a:solidFill>
                    <a:srgbClr val="000000"/>
                  </a:solidFill>
                  <a:latin typeface="Poppins" panose="02000000000000000000" pitchFamily="2" charset="0"/>
                  <a:ea typeface="微软雅黑" panose="020B0503020204020204" pitchFamily="34" charset="-122"/>
                  <a:cs typeface="Poppins" panose="02000000000000000000" pitchFamily="2" charset="0"/>
                </a:rPr>
                <a:t>transfected</a:t>
              </a:r>
              <a:r>
                <a:rPr lang="en-US" altLang="en-US" sz="900" dirty="0">
                  <a:solidFill>
                    <a:srgbClr val="000000"/>
                  </a:solidFill>
                  <a:latin typeface="Poppins" panose="02000000000000000000" pitchFamily="2" charset="0"/>
                  <a:ea typeface="微软雅黑" panose="020B0503020204020204" pitchFamily="34" charset="-122"/>
                  <a:cs typeface="Poppins" panose="02000000000000000000" pitchFamily="2" charset="0"/>
                </a:rPr>
                <a:t> with human FGFR2b.</a:t>
              </a:r>
              <a:endParaRPr lang="zh-CN" altLang="en-US" sz="900" dirty="0">
                <a:solidFill>
                  <a:srgbClr val="000000"/>
                </a:solidFill>
                <a:latin typeface="Poppins" panose="02000000000000000000" pitchFamily="2" charset="0"/>
                <a:ea typeface="微软雅黑" panose="020B0503020204020204" pitchFamily="34" charset="-122"/>
                <a:cs typeface="Poppins" panose="02000000000000000000" pitchFamily="2" charset="0"/>
              </a:endParaRPr>
            </a:p>
          </p:txBody>
        </p:sp>
        <p:sp>
          <p:nvSpPr>
            <p:cNvPr id="50" name="矩形 49"/>
            <p:cNvSpPr/>
            <p:nvPr>
              <p:custDataLst>
                <p:tags r:id="rId7"/>
              </p:custDataLst>
            </p:nvPr>
          </p:nvSpPr>
          <p:spPr>
            <a:xfrm>
              <a:off x="164509" y="1480465"/>
              <a:ext cx="4214809" cy="338554"/>
            </a:xfrm>
            <a:prstGeom prst="rect">
              <a:avLst/>
            </a:prstGeom>
          </p:spPr>
          <p:txBody>
            <a:bodyPr wrap="square">
              <a:spAutoFit/>
            </a:bodyPr>
            <a:lstStyle/>
            <a:p>
              <a:pPr algn="ctr" fontAlgn="ctr"/>
              <a:r>
                <a:rPr lang="en-US" altLang="en-US" sz="1600" b="1" dirty="0">
                  <a:solidFill>
                    <a:srgbClr val="007E66"/>
                  </a:solidFill>
                  <a:latin typeface="Poppins" panose="02000000000000000000" pitchFamily="2" charset="0"/>
                  <a:ea typeface="微软雅黑" panose="020B0503020204020204" pitchFamily="34" charset="-122"/>
                  <a:cs typeface="Poppins" panose="02000000000000000000" pitchFamily="2" charset="0"/>
                </a:rPr>
                <a:t>FGF10 </a:t>
              </a:r>
              <a:r>
                <a:rPr lang="en-US" altLang="zh-CN" sz="1600" b="1" dirty="0">
                  <a:solidFill>
                    <a:srgbClr val="007E66"/>
                  </a:solidFill>
                  <a:latin typeface="Poppins" panose="02000000000000000000" pitchFamily="2" charset="0"/>
                  <a:cs typeface="Poppins" panose="02000000000000000000" pitchFamily="2" charset="0"/>
                </a:rPr>
                <a:t>(Cat#: </a:t>
              </a:r>
              <a:r>
                <a:rPr lang="en-US" altLang="en-US" sz="1600" b="1" dirty="0">
                  <a:solidFill>
                    <a:srgbClr val="007E66"/>
                  </a:solidFill>
                  <a:latin typeface="Poppins" panose="02000000000000000000" pitchFamily="2" charset="0"/>
                  <a:ea typeface="微软雅黑" panose="020B0503020204020204" pitchFamily="34" charset="-122"/>
                  <a:cs typeface="Poppins" panose="02000000000000000000" pitchFamily="2" charset="0"/>
                </a:rPr>
                <a:t>10573-HNAE</a:t>
              </a:r>
              <a:r>
                <a:rPr lang="en-US" altLang="zh-CN" sz="1600" b="1" dirty="0">
                  <a:solidFill>
                    <a:srgbClr val="007E66"/>
                  </a:solidFill>
                  <a:latin typeface="Poppins" panose="02000000000000000000" pitchFamily="2" charset="0"/>
                  <a:cs typeface="Poppins" panose="02000000000000000000" pitchFamily="2" charset="0"/>
                </a:rPr>
                <a:t>)</a:t>
              </a:r>
              <a:endParaRPr lang="en-US" altLang="en-US" sz="1600" b="1" dirty="0">
                <a:solidFill>
                  <a:srgbClr val="007E66"/>
                </a:solidFill>
                <a:latin typeface="Poppins" panose="02000000000000000000" pitchFamily="2" charset="0"/>
                <a:ea typeface="微软雅黑" panose="020B0503020204020204" pitchFamily="34" charset="-122"/>
                <a:cs typeface="Poppins" panose="02000000000000000000" pitchFamily="2" charset="0"/>
              </a:endParaRPr>
            </a:p>
          </p:txBody>
        </p:sp>
        <p:grpSp>
          <p:nvGrpSpPr>
            <p:cNvPr id="12" name="组合 11"/>
            <p:cNvGrpSpPr/>
            <p:nvPr/>
          </p:nvGrpSpPr>
          <p:grpSpPr>
            <a:xfrm>
              <a:off x="121916" y="2038350"/>
              <a:ext cx="2019519" cy="1945521"/>
              <a:chOff x="33607" y="2017629"/>
              <a:chExt cx="2019519" cy="1945521"/>
            </a:xfrm>
          </p:grpSpPr>
          <p:sp>
            <p:nvSpPr>
              <p:cNvPr id="48" name="TextBox 47"/>
              <p:cNvSpPr txBox="1"/>
              <p:nvPr/>
            </p:nvSpPr>
            <p:spPr>
              <a:xfrm>
                <a:off x="76200" y="2017629"/>
                <a:ext cx="1928826" cy="307773"/>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rPr>
                  <a:t>活性比较数据</a:t>
                </a:r>
                <a:endParaRPr lang="en-US" altLang="zh-CN" sz="12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grpSp>
            <p:nvGrpSpPr>
              <p:cNvPr id="8" name="组合 7"/>
              <p:cNvGrpSpPr/>
              <p:nvPr/>
            </p:nvGrpSpPr>
            <p:grpSpPr>
              <a:xfrm>
                <a:off x="33607" y="2343150"/>
                <a:ext cx="2019519" cy="1620000"/>
                <a:chOff x="33607" y="2343150"/>
                <a:chExt cx="2019519" cy="1620000"/>
              </a:xfrm>
            </p:grpSpPr>
            <p:pic>
              <p:nvPicPr>
                <p:cNvPr id="49" name="Picture 3"/>
                <p:cNvPicPr>
                  <a:picLocks noChangeAspect="1" noChangeArrowheads="1"/>
                </p:cNvPicPr>
                <p:nvPr>
                  <p:custDataLst>
                    <p:tags r:id="rId9"/>
                  </p:custDataLst>
                </p:nvPr>
              </p:nvPicPr>
              <p:blipFill>
                <a:blip r:embed="rId14" cstate="print"/>
                <a:srcRect/>
                <a:stretch>
                  <a:fillRect/>
                </a:stretch>
              </p:blipFill>
              <p:spPr bwMode="auto">
                <a:xfrm>
                  <a:off x="33607" y="2343150"/>
                  <a:ext cx="2019519" cy="1620000"/>
                </a:xfrm>
                <a:prstGeom prst="rect">
                  <a:avLst/>
                </a:prstGeom>
                <a:noFill/>
                <a:ln w="9525">
                  <a:noFill/>
                  <a:miter lim="800000"/>
                  <a:headEnd/>
                  <a:tailEnd/>
                </a:ln>
                <a:effectLst/>
              </p:spPr>
            </p:pic>
            <p:sp>
              <p:nvSpPr>
                <p:cNvPr id="52" name="TextBox 51"/>
                <p:cNvSpPr txBox="1"/>
                <p:nvPr>
                  <p:custDataLst>
                    <p:tags r:id="rId10"/>
                  </p:custDataLst>
                </p:nvPr>
              </p:nvSpPr>
              <p:spPr>
                <a:xfrm>
                  <a:off x="496236" y="2404922"/>
                  <a:ext cx="838200" cy="276999"/>
                </a:xfrm>
                <a:prstGeom prst="rect">
                  <a:avLst/>
                </a:prstGeom>
                <a:solidFill>
                  <a:schemeClr val="bg1"/>
                </a:solidFill>
              </p:spPr>
              <p:txBody>
                <a:bodyPr wrap="square" rtlCol="0">
                  <a:spAutoFit/>
                </a:bodyPr>
                <a:lstStyle/>
                <a:p>
                  <a:r>
                    <a:rPr lang="zh-CN" altLang="en-US" sz="600"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国外知名品牌</a:t>
                  </a:r>
                  <a:endParaRPr lang="en-US" altLang="zh-CN" sz="600"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a:p>
                  <a:r>
                    <a:rPr lang="zh-CN" altLang="en-US" sz="600"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义翘神州</a:t>
                  </a:r>
                </a:p>
              </p:txBody>
            </p:sp>
          </p:grpSp>
        </p:grpSp>
        <p:grpSp>
          <p:nvGrpSpPr>
            <p:cNvPr id="11" name="组合 10"/>
            <p:cNvGrpSpPr/>
            <p:nvPr/>
          </p:nvGrpSpPr>
          <p:grpSpPr>
            <a:xfrm>
              <a:off x="2208110" y="2038349"/>
              <a:ext cx="2297216" cy="1847482"/>
              <a:chOff x="2208110" y="2038349"/>
              <a:chExt cx="2297216" cy="1847482"/>
            </a:xfrm>
          </p:grpSpPr>
          <p:pic>
            <p:nvPicPr>
              <p:cNvPr id="43" name="Picture 3"/>
              <p:cNvPicPr>
                <a:picLocks noChangeAspect="1" noChangeArrowheads="1"/>
              </p:cNvPicPr>
              <p:nvPr>
                <p:custDataLst>
                  <p:tags r:id="rId8"/>
                </p:custDataLst>
              </p:nvPr>
            </p:nvPicPr>
            <p:blipFill>
              <a:blip r:embed="rId15" cstate="print"/>
              <a:srcRect/>
              <a:stretch>
                <a:fillRect/>
              </a:stretch>
            </p:blipFill>
            <p:spPr bwMode="auto">
              <a:xfrm>
                <a:off x="2208110" y="2438031"/>
                <a:ext cx="2297216" cy="1447800"/>
              </a:xfrm>
              <a:prstGeom prst="rect">
                <a:avLst/>
              </a:prstGeom>
              <a:noFill/>
              <a:ln w="9525">
                <a:noFill/>
                <a:miter lim="800000"/>
                <a:headEnd/>
                <a:tailEnd/>
              </a:ln>
              <a:effectLst/>
            </p:spPr>
          </p:pic>
          <p:sp>
            <p:nvSpPr>
              <p:cNvPr id="9" name="TextBox 41"/>
              <p:cNvSpPr txBox="1"/>
              <p:nvPr/>
            </p:nvSpPr>
            <p:spPr>
              <a:xfrm>
                <a:off x="2647150" y="2038349"/>
                <a:ext cx="1470425" cy="307773"/>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rPr>
                  <a:t>高纯度（</a:t>
                </a:r>
                <a:r>
                  <a:rPr lang="en-US" altLang="zh-CN" sz="1200" dirty="0">
                    <a:solidFill>
                      <a:srgbClr val="000000"/>
                    </a:solidFill>
                    <a:latin typeface="Poppins" panose="02000000000000000000" pitchFamily="2" charset="0"/>
                    <a:cs typeface="Poppins" panose="02000000000000000000" pitchFamily="2" charset="0"/>
                  </a:rPr>
                  <a:t>≥ 95%</a:t>
                </a:r>
                <a:r>
                  <a:rPr lang="zh-CN" altLang="en-US" sz="12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rPr>
                  <a:t>）</a:t>
                </a:r>
                <a:endParaRPr lang="en-US" altLang="zh-CN" sz="12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grpSp>
      </p:grpSp>
      <p:grpSp>
        <p:nvGrpSpPr>
          <p:cNvPr id="17" name="组合 16"/>
          <p:cNvGrpSpPr/>
          <p:nvPr/>
        </p:nvGrpSpPr>
        <p:grpSpPr>
          <a:xfrm>
            <a:off x="4648200" y="1428750"/>
            <a:ext cx="4454414" cy="3088795"/>
            <a:chOff x="4648200" y="1480465"/>
            <a:chExt cx="4454414" cy="3088795"/>
          </a:xfrm>
        </p:grpSpPr>
        <p:sp>
          <p:nvSpPr>
            <p:cNvPr id="64" name="矩形 63"/>
            <p:cNvSpPr/>
            <p:nvPr>
              <p:custDataLst>
                <p:tags r:id="rId1"/>
              </p:custDataLst>
            </p:nvPr>
          </p:nvSpPr>
          <p:spPr>
            <a:xfrm>
              <a:off x="4745652" y="4061429"/>
              <a:ext cx="2043602" cy="507831"/>
            </a:xfrm>
            <a:prstGeom prst="rect">
              <a:avLst/>
            </a:prstGeom>
          </p:spPr>
          <p:txBody>
            <a:bodyPr wrap="square">
              <a:spAutoFit/>
            </a:bodyPr>
            <a:lstStyle/>
            <a:p>
              <a:r>
                <a:rPr lang="en-US" altLang="en-US" sz="900" dirty="0">
                  <a:solidFill>
                    <a:srgbClr val="000000"/>
                  </a:solidFill>
                  <a:latin typeface="Poppins" panose="02000000000000000000" pitchFamily="2" charset="0"/>
                  <a:ea typeface="微软雅黑" panose="020B0503020204020204" pitchFamily="34" charset="-122"/>
                  <a:cs typeface="Poppins" panose="02000000000000000000" pitchFamily="2" charset="0"/>
                </a:rPr>
                <a:t>Cell proliferation assay using BaF3 mouse pro-B cells </a:t>
              </a:r>
              <a:r>
                <a:rPr lang="en-US" altLang="en-US" sz="900" dirty="0" err="1">
                  <a:solidFill>
                    <a:srgbClr val="000000"/>
                  </a:solidFill>
                  <a:latin typeface="Poppins" panose="02000000000000000000" pitchFamily="2" charset="0"/>
                  <a:ea typeface="微软雅黑" panose="020B0503020204020204" pitchFamily="34" charset="-122"/>
                  <a:cs typeface="Poppins" panose="02000000000000000000" pitchFamily="2" charset="0"/>
                </a:rPr>
                <a:t>transfected</a:t>
              </a:r>
              <a:r>
                <a:rPr lang="en-US" altLang="en-US" sz="900" dirty="0">
                  <a:solidFill>
                    <a:srgbClr val="000000"/>
                  </a:solidFill>
                  <a:latin typeface="Poppins" panose="02000000000000000000" pitchFamily="2" charset="0"/>
                  <a:ea typeface="微软雅黑" panose="020B0503020204020204" pitchFamily="34" charset="-122"/>
                  <a:cs typeface="Poppins" panose="02000000000000000000" pitchFamily="2" charset="0"/>
                </a:rPr>
                <a:t> with human FGFR2b.</a:t>
              </a:r>
              <a:endParaRPr lang="zh-CN" altLang="en-US" sz="900" dirty="0">
                <a:solidFill>
                  <a:srgbClr val="000000"/>
                </a:solidFill>
                <a:latin typeface="Poppins" panose="02000000000000000000" pitchFamily="2" charset="0"/>
                <a:ea typeface="微软雅黑" panose="020B0503020204020204" pitchFamily="34" charset="-122"/>
                <a:cs typeface="Poppins" panose="02000000000000000000" pitchFamily="2" charset="0"/>
              </a:endParaRPr>
            </a:p>
          </p:txBody>
        </p:sp>
        <p:sp>
          <p:nvSpPr>
            <p:cNvPr id="66" name="矩形 65"/>
            <p:cNvSpPr/>
            <p:nvPr>
              <p:custDataLst>
                <p:tags r:id="rId2"/>
              </p:custDataLst>
            </p:nvPr>
          </p:nvSpPr>
          <p:spPr>
            <a:xfrm>
              <a:off x="4874543" y="1480465"/>
              <a:ext cx="4000528" cy="338554"/>
            </a:xfrm>
            <a:prstGeom prst="rect">
              <a:avLst/>
            </a:prstGeom>
          </p:spPr>
          <p:txBody>
            <a:bodyPr wrap="square">
              <a:spAutoFit/>
            </a:bodyPr>
            <a:lstStyle/>
            <a:p>
              <a:pPr algn="ctr" fontAlgn="ctr"/>
              <a:r>
                <a:rPr lang="en-US" altLang="en-US" sz="1600" b="1" dirty="0">
                  <a:solidFill>
                    <a:srgbClr val="007E66"/>
                  </a:solidFill>
                  <a:latin typeface="Poppins" panose="02000000000000000000" pitchFamily="2" charset="0"/>
                  <a:ea typeface="微软雅黑" panose="020B0503020204020204" pitchFamily="34" charset="-122"/>
                  <a:cs typeface="Poppins" panose="02000000000000000000" pitchFamily="2" charset="0"/>
                </a:rPr>
                <a:t>FGF7/KGF </a:t>
              </a:r>
              <a:r>
                <a:rPr lang="en-US" altLang="zh-CN" sz="1600" b="1" dirty="0">
                  <a:solidFill>
                    <a:srgbClr val="007E66"/>
                  </a:solidFill>
                  <a:latin typeface="Poppins" panose="02000000000000000000" pitchFamily="2" charset="0"/>
                  <a:cs typeface="Poppins" panose="02000000000000000000" pitchFamily="2" charset="0"/>
                </a:rPr>
                <a:t>(Cat#: </a:t>
              </a:r>
              <a:r>
                <a:rPr lang="en-US" altLang="en-US" sz="1600" b="1" dirty="0">
                  <a:solidFill>
                    <a:srgbClr val="007E66"/>
                  </a:solidFill>
                  <a:latin typeface="Poppins" panose="02000000000000000000" pitchFamily="2" charset="0"/>
                  <a:ea typeface="微软雅黑" panose="020B0503020204020204" pitchFamily="34" charset="-122"/>
                  <a:cs typeface="Poppins" panose="02000000000000000000" pitchFamily="2" charset="0"/>
                </a:rPr>
                <a:t>10210-H07E</a:t>
              </a:r>
              <a:r>
                <a:rPr lang="en-US" altLang="zh-CN" sz="1600" b="1" dirty="0">
                  <a:solidFill>
                    <a:srgbClr val="007E66"/>
                  </a:solidFill>
                  <a:latin typeface="Poppins" panose="02000000000000000000" pitchFamily="2" charset="0"/>
                  <a:cs typeface="Poppins" panose="02000000000000000000" pitchFamily="2" charset="0"/>
                </a:rPr>
                <a:t>)</a:t>
              </a:r>
              <a:endParaRPr lang="en-US" altLang="en-US" sz="1600" b="1" dirty="0">
                <a:solidFill>
                  <a:srgbClr val="007E66"/>
                </a:solidFill>
                <a:latin typeface="Poppins" panose="02000000000000000000" pitchFamily="2" charset="0"/>
                <a:ea typeface="微软雅黑" panose="020B0503020204020204" pitchFamily="34" charset="-122"/>
                <a:cs typeface="Poppins" panose="02000000000000000000" pitchFamily="2" charset="0"/>
              </a:endParaRPr>
            </a:p>
          </p:txBody>
        </p:sp>
        <p:grpSp>
          <p:nvGrpSpPr>
            <p:cNvPr id="14" name="组合 13"/>
            <p:cNvGrpSpPr/>
            <p:nvPr/>
          </p:nvGrpSpPr>
          <p:grpSpPr>
            <a:xfrm>
              <a:off x="4648200" y="2044203"/>
              <a:ext cx="2025001" cy="1956482"/>
              <a:chOff x="4648200" y="2044203"/>
              <a:chExt cx="2025001" cy="1956482"/>
            </a:xfrm>
          </p:grpSpPr>
          <p:sp>
            <p:nvSpPr>
              <p:cNvPr id="63" name="TextBox 62"/>
              <p:cNvSpPr txBox="1"/>
              <p:nvPr/>
            </p:nvSpPr>
            <p:spPr>
              <a:xfrm>
                <a:off x="4696287" y="2044203"/>
                <a:ext cx="1928826" cy="307773"/>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活性比较数据</a:t>
                </a:r>
                <a:endParaRPr lang="en-US" altLang="zh-CN" sz="1200" b="1"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grpSp>
            <p:nvGrpSpPr>
              <p:cNvPr id="13" name="组合 12"/>
              <p:cNvGrpSpPr/>
              <p:nvPr/>
            </p:nvGrpSpPr>
            <p:grpSpPr>
              <a:xfrm>
                <a:off x="4648200" y="2380685"/>
                <a:ext cx="2025001" cy="1620000"/>
                <a:chOff x="4648200" y="2380685"/>
                <a:chExt cx="2025001" cy="1620000"/>
              </a:xfrm>
            </p:grpSpPr>
            <p:pic>
              <p:nvPicPr>
                <p:cNvPr id="65" name="Picture 3"/>
                <p:cNvPicPr>
                  <a:picLocks noChangeAspect="1" noChangeArrowheads="1"/>
                </p:cNvPicPr>
                <p:nvPr>
                  <p:custDataLst>
                    <p:tags r:id="rId4"/>
                  </p:custDataLst>
                </p:nvPr>
              </p:nvPicPr>
              <p:blipFill>
                <a:blip r:embed="rId16" cstate="print"/>
                <a:srcRect l="6250"/>
                <a:stretch>
                  <a:fillRect/>
                </a:stretch>
              </p:blipFill>
              <p:spPr bwMode="auto">
                <a:xfrm>
                  <a:off x="4648200" y="2380685"/>
                  <a:ext cx="2025001" cy="1620000"/>
                </a:xfrm>
                <a:prstGeom prst="rect">
                  <a:avLst/>
                </a:prstGeom>
                <a:noFill/>
                <a:ln w="9525">
                  <a:noFill/>
                  <a:miter lim="800000"/>
                  <a:headEnd/>
                  <a:tailEnd/>
                </a:ln>
                <a:effectLst/>
              </p:spPr>
            </p:pic>
            <p:sp>
              <p:nvSpPr>
                <p:cNvPr id="68" name="TextBox 67"/>
                <p:cNvSpPr txBox="1"/>
                <p:nvPr>
                  <p:custDataLst>
                    <p:tags r:id="rId5"/>
                  </p:custDataLst>
                </p:nvPr>
              </p:nvSpPr>
              <p:spPr>
                <a:xfrm>
                  <a:off x="5105400" y="2425642"/>
                  <a:ext cx="762000" cy="276999"/>
                </a:xfrm>
                <a:prstGeom prst="rect">
                  <a:avLst/>
                </a:prstGeom>
                <a:solidFill>
                  <a:schemeClr val="bg1"/>
                </a:solidFill>
              </p:spPr>
              <p:txBody>
                <a:bodyPr wrap="square" rtlCol="0">
                  <a:spAutoFit/>
                </a:bodyPr>
                <a:lstStyle/>
                <a:p>
                  <a:r>
                    <a:rPr lang="zh-CN" altLang="en-US" sz="600"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国外知名品牌</a:t>
                  </a:r>
                  <a:endParaRPr lang="en-US" altLang="zh-CN" sz="600"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a:p>
                  <a:r>
                    <a:rPr lang="zh-CN" altLang="en-US" sz="600"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义翘神州</a:t>
                  </a:r>
                </a:p>
              </p:txBody>
            </p:sp>
          </p:grpSp>
        </p:grpSp>
        <p:grpSp>
          <p:nvGrpSpPr>
            <p:cNvPr id="15" name="组合 14"/>
            <p:cNvGrpSpPr/>
            <p:nvPr/>
          </p:nvGrpSpPr>
          <p:grpSpPr>
            <a:xfrm>
              <a:off x="6673201" y="2038349"/>
              <a:ext cx="2429413" cy="1891593"/>
              <a:chOff x="6673201" y="2038349"/>
              <a:chExt cx="2429413" cy="1891593"/>
            </a:xfrm>
          </p:grpSpPr>
          <p:pic>
            <p:nvPicPr>
              <p:cNvPr id="62" name="Picture 2"/>
              <p:cNvPicPr>
                <a:picLocks noChangeAspect="1" noChangeArrowheads="1"/>
              </p:cNvPicPr>
              <p:nvPr>
                <p:custDataLst>
                  <p:tags r:id="rId3"/>
                </p:custDataLst>
              </p:nvPr>
            </p:nvPicPr>
            <p:blipFill>
              <a:blip r:embed="rId17" cstate="print"/>
              <a:srcRect/>
              <a:stretch>
                <a:fillRect/>
              </a:stretch>
            </p:blipFill>
            <p:spPr bwMode="auto">
              <a:xfrm>
                <a:off x="6673201" y="2417799"/>
                <a:ext cx="2429413" cy="1512143"/>
              </a:xfrm>
              <a:prstGeom prst="rect">
                <a:avLst/>
              </a:prstGeom>
              <a:noFill/>
              <a:ln w="9525">
                <a:noFill/>
                <a:miter lim="800000"/>
                <a:headEnd/>
                <a:tailEnd/>
              </a:ln>
              <a:effectLst/>
            </p:spPr>
          </p:pic>
          <p:sp>
            <p:nvSpPr>
              <p:cNvPr id="10" name="TextBox 41"/>
              <p:cNvSpPr txBox="1"/>
              <p:nvPr/>
            </p:nvSpPr>
            <p:spPr>
              <a:xfrm>
                <a:off x="7200465" y="2038349"/>
                <a:ext cx="1470425" cy="307773"/>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rPr>
                  <a:t>高纯度（</a:t>
                </a:r>
                <a:r>
                  <a:rPr lang="en-US" altLang="zh-CN" sz="1200" dirty="0">
                    <a:solidFill>
                      <a:srgbClr val="000000"/>
                    </a:solidFill>
                    <a:latin typeface="Poppins" panose="02000000000000000000" pitchFamily="2" charset="0"/>
                    <a:cs typeface="Poppins" panose="02000000000000000000" pitchFamily="2" charset="0"/>
                  </a:rPr>
                  <a:t>≥ 95%</a:t>
                </a:r>
                <a:r>
                  <a:rPr lang="zh-CN" altLang="en-US" sz="12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rPr>
                  <a:t>）</a:t>
                </a:r>
                <a:endParaRPr lang="en-US" altLang="zh-CN" sz="12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grpSp>
      </p:grpSp>
      <p:pic>
        <p:nvPicPr>
          <p:cNvPr id="40" name="Picture 2" descr="C:\Users\Digital marketing\Downloads\logo水印.png"/>
          <p:cNvPicPr>
            <a:picLocks noChangeAspect="1" noChangeArrowheads="1"/>
          </p:cNvPicPr>
          <p:nvPr/>
        </p:nvPicPr>
        <p:blipFill>
          <a:blip r:embed="rId18" cstate="print"/>
          <a:srcRect/>
          <a:stretch>
            <a:fillRect/>
          </a:stretch>
        </p:blipFill>
        <p:spPr bwMode="auto">
          <a:xfrm>
            <a:off x="0" y="438150"/>
            <a:ext cx="4994911" cy="2743200"/>
          </a:xfrm>
          <a:prstGeom prst="rect">
            <a:avLst/>
          </a:prstGeom>
          <a:noFill/>
        </p:spPr>
      </p:pic>
      <p:pic>
        <p:nvPicPr>
          <p:cNvPr id="41" name="Picture 2" descr="C:\Users\Digital marketing\Downloads\logo水印.png"/>
          <p:cNvPicPr>
            <a:picLocks noChangeAspect="1" noChangeArrowheads="1"/>
          </p:cNvPicPr>
          <p:nvPr/>
        </p:nvPicPr>
        <p:blipFill>
          <a:blip r:embed="rId18" cstate="print"/>
          <a:srcRect/>
          <a:stretch>
            <a:fillRect/>
          </a:stretch>
        </p:blipFill>
        <p:spPr bwMode="auto">
          <a:xfrm>
            <a:off x="2667000" y="895350"/>
            <a:ext cx="4994911" cy="2743200"/>
          </a:xfrm>
          <a:prstGeom prst="rect">
            <a:avLst/>
          </a:prstGeom>
          <a:noFill/>
        </p:spPr>
      </p:pic>
      <p:pic>
        <p:nvPicPr>
          <p:cNvPr id="42" name="Picture 2" descr="C:\Users\Digital marketing\Downloads\logo水印.png"/>
          <p:cNvPicPr>
            <a:picLocks noChangeAspect="1" noChangeArrowheads="1"/>
          </p:cNvPicPr>
          <p:nvPr/>
        </p:nvPicPr>
        <p:blipFill>
          <a:blip r:embed="rId18" cstate="print"/>
          <a:srcRect/>
          <a:stretch>
            <a:fillRect/>
          </a:stretch>
        </p:blipFill>
        <p:spPr bwMode="auto">
          <a:xfrm>
            <a:off x="4876800" y="1657350"/>
            <a:ext cx="4994911" cy="2743200"/>
          </a:xfrm>
          <a:prstGeom prst="rect">
            <a:avLst/>
          </a:prstGeom>
          <a:noFill/>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63" y="26329"/>
            <a:ext cx="9024852" cy="360056"/>
            <a:chOff x="0" y="123478"/>
            <a:chExt cx="9027696" cy="360040"/>
          </a:xfrm>
        </p:grpSpPr>
        <p:grpSp>
          <p:nvGrpSpPr>
            <p:cNvPr id="3" name="组合 219"/>
            <p:cNvGrpSpPr/>
            <p:nvPr/>
          </p:nvGrpSpPr>
          <p:grpSpPr>
            <a:xfrm>
              <a:off x="0" y="123478"/>
              <a:ext cx="1907704" cy="360040"/>
              <a:chOff x="0" y="123478"/>
              <a:chExt cx="1907704" cy="360040"/>
            </a:xfrm>
          </p:grpSpPr>
          <p:sp>
            <p:nvSpPr>
              <p:cNvPr id="16" name="椭圆 15"/>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7" name="矩形 16"/>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11"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4" name="组合 226"/>
            <p:cNvGrpSpPr/>
            <p:nvPr/>
          </p:nvGrpSpPr>
          <p:grpSpPr>
            <a:xfrm>
              <a:off x="8316422" y="195486"/>
              <a:ext cx="711274" cy="209198"/>
              <a:chOff x="7812360" y="123478"/>
              <a:chExt cx="1224136" cy="360040"/>
            </a:xfrm>
          </p:grpSpPr>
          <p:sp>
            <p:nvSpPr>
              <p:cNvPr id="13" name="椭圆 12"/>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4" name="椭圆 13"/>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5" name="椭圆 14"/>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5" name="组合 9"/>
          <p:cNvGrpSpPr/>
          <p:nvPr/>
        </p:nvGrpSpPr>
        <p:grpSpPr>
          <a:xfrm>
            <a:off x="285720" y="590550"/>
            <a:ext cx="3971956" cy="500066"/>
            <a:chOff x="5643570" y="1142990"/>
            <a:chExt cx="3971956" cy="500066"/>
          </a:xfrm>
        </p:grpSpPr>
        <p:sp>
          <p:nvSpPr>
            <p:cNvPr id="65" name="椭圆 64"/>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66" name="TextBox 65"/>
            <p:cNvSpPr txBox="1"/>
            <p:nvPr/>
          </p:nvSpPr>
          <p:spPr>
            <a:xfrm>
              <a:off x="5786446" y="1142990"/>
              <a:ext cx="3658374" cy="46166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类器官培养相关产品数据</a:t>
              </a:r>
            </a:p>
          </p:txBody>
        </p:sp>
        <p:sp>
          <p:nvSpPr>
            <p:cNvPr id="67" name="椭圆 66"/>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68" name="椭圆 67"/>
            <p:cNvSpPr/>
            <p:nvPr/>
          </p:nvSpPr>
          <p:spPr>
            <a:xfrm>
              <a:off x="9472650" y="150018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36" name="TextBox 35"/>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21" name="组合 20"/>
          <p:cNvGrpSpPr/>
          <p:nvPr/>
        </p:nvGrpSpPr>
        <p:grpSpPr>
          <a:xfrm>
            <a:off x="130437" y="1362714"/>
            <a:ext cx="4390465" cy="3198999"/>
            <a:chOff x="149709" y="1362714"/>
            <a:chExt cx="4390465" cy="3198999"/>
          </a:xfrm>
        </p:grpSpPr>
        <p:sp>
          <p:nvSpPr>
            <p:cNvPr id="53" name="矩形 52"/>
            <p:cNvSpPr/>
            <p:nvPr/>
          </p:nvSpPr>
          <p:spPr>
            <a:xfrm>
              <a:off x="3640494" y="2387084"/>
              <a:ext cx="237566" cy="369332"/>
            </a:xfrm>
            <a:prstGeom prst="rect">
              <a:avLst/>
            </a:prstGeom>
          </p:spPr>
          <p:txBody>
            <a:bodyPr wrap="none">
              <a:spAutoFit/>
            </a:bodyPr>
            <a:lstStyle/>
            <a:p>
              <a:r>
                <a:rPr lang="en-US" dirty="0"/>
                <a:t> </a:t>
              </a:r>
              <a:endParaRPr lang="zh-CN" altLang="en-US" sz="1100" dirty="0">
                <a:latin typeface="Poppins" panose="02000000000000000000" pitchFamily="2" charset="0"/>
                <a:cs typeface="Poppins" panose="02000000000000000000" pitchFamily="2" charset="0"/>
              </a:endParaRPr>
            </a:p>
          </p:txBody>
        </p:sp>
        <p:sp>
          <p:nvSpPr>
            <p:cNvPr id="60" name="矩形 59"/>
            <p:cNvSpPr/>
            <p:nvPr/>
          </p:nvSpPr>
          <p:spPr>
            <a:xfrm>
              <a:off x="200559" y="4192381"/>
              <a:ext cx="2180665" cy="369332"/>
            </a:xfrm>
            <a:prstGeom prst="rect">
              <a:avLst/>
            </a:prstGeom>
          </p:spPr>
          <p:txBody>
            <a:bodyPr wrap="square">
              <a:spAutoFit/>
            </a:bodyPr>
            <a:lstStyle/>
            <a:p>
              <a:r>
                <a:rPr lang="en-US" sz="900" dirty="0">
                  <a:latin typeface="Poppins" panose="02000000000000000000" pitchFamily="2" charset="0"/>
                  <a:cs typeface="Poppins" panose="02000000000000000000" pitchFamily="2" charset="0"/>
                </a:rPr>
                <a:t>Inhibit proliferation of MPC-11 cells. &gt;1000U/mg</a:t>
              </a:r>
              <a:endParaRPr lang="zh-CN" altLang="en-US" sz="900" dirty="0">
                <a:latin typeface="Poppins" panose="02000000000000000000" pitchFamily="2" charset="0"/>
                <a:cs typeface="Poppins" panose="02000000000000000000" pitchFamily="2" charset="0"/>
              </a:endParaRPr>
            </a:p>
          </p:txBody>
        </p:sp>
        <p:sp>
          <p:nvSpPr>
            <p:cNvPr id="32" name="TextBox 31"/>
            <p:cNvSpPr txBox="1"/>
            <p:nvPr/>
          </p:nvSpPr>
          <p:spPr>
            <a:xfrm>
              <a:off x="326479" y="2129702"/>
              <a:ext cx="1928826" cy="307773"/>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活性比较数据</a:t>
              </a:r>
              <a:endParaRPr lang="en-US" altLang="zh-CN" sz="1200" b="1"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pic>
          <p:nvPicPr>
            <p:cNvPr id="38" name="Picture 2"/>
            <p:cNvPicPr>
              <a:picLocks noChangeAspect="1" noChangeArrowheads="1"/>
            </p:cNvPicPr>
            <p:nvPr/>
          </p:nvPicPr>
          <p:blipFill>
            <a:blip r:embed="rId4" cstate="print"/>
            <a:srcRect/>
            <a:stretch>
              <a:fillRect/>
            </a:stretch>
          </p:blipFill>
          <p:spPr bwMode="auto">
            <a:xfrm>
              <a:off x="2359509" y="2631387"/>
              <a:ext cx="2180665" cy="1416738"/>
            </a:xfrm>
            <a:prstGeom prst="rect">
              <a:avLst/>
            </a:prstGeom>
            <a:noFill/>
            <a:ln w="9525">
              <a:noFill/>
              <a:miter lim="800000"/>
              <a:headEnd/>
              <a:tailEnd/>
            </a:ln>
            <a:effectLst/>
          </p:spPr>
        </p:pic>
        <p:pic>
          <p:nvPicPr>
            <p:cNvPr id="2056" name="Picture 8" descr="https://cdn1.sinobiological.com/products-img/GMP-10429-HNAH.jpg"/>
            <p:cNvPicPr>
              <a:picLocks noChangeAspect="1" noChangeArrowheads="1"/>
            </p:cNvPicPr>
            <p:nvPr/>
          </p:nvPicPr>
          <p:blipFill>
            <a:blip r:embed="rId5" cstate="print"/>
            <a:srcRect l="19788" r="18021"/>
            <a:stretch>
              <a:fillRect/>
            </a:stretch>
          </p:blipFill>
          <p:spPr bwMode="auto">
            <a:xfrm>
              <a:off x="2735868" y="2798358"/>
              <a:ext cx="762000" cy="935182"/>
            </a:xfrm>
            <a:prstGeom prst="rect">
              <a:avLst/>
            </a:prstGeom>
            <a:noFill/>
          </p:spPr>
        </p:pic>
        <p:grpSp>
          <p:nvGrpSpPr>
            <p:cNvPr id="18" name="组合 17"/>
            <p:cNvGrpSpPr/>
            <p:nvPr/>
          </p:nvGrpSpPr>
          <p:grpSpPr>
            <a:xfrm>
              <a:off x="149709" y="2470499"/>
              <a:ext cx="2209800" cy="1676469"/>
              <a:chOff x="228600" y="2495550"/>
              <a:chExt cx="2209800" cy="1676469"/>
            </a:xfrm>
          </p:grpSpPr>
          <p:pic>
            <p:nvPicPr>
              <p:cNvPr id="58" name="Picture 3"/>
              <p:cNvPicPr>
                <a:picLocks noChangeAspect="1" noChangeArrowheads="1"/>
              </p:cNvPicPr>
              <p:nvPr/>
            </p:nvPicPr>
            <p:blipFill>
              <a:blip r:embed="rId6" cstate="print"/>
              <a:srcRect/>
              <a:stretch>
                <a:fillRect/>
              </a:stretch>
            </p:blipFill>
            <p:spPr bwMode="auto">
              <a:xfrm>
                <a:off x="228600" y="2495550"/>
                <a:ext cx="2209800" cy="1676469"/>
              </a:xfrm>
              <a:prstGeom prst="rect">
                <a:avLst/>
              </a:prstGeom>
              <a:noFill/>
              <a:ln w="9525">
                <a:noFill/>
                <a:miter lim="800000"/>
                <a:headEnd/>
                <a:tailEnd/>
              </a:ln>
              <a:effectLst/>
            </p:spPr>
          </p:pic>
          <p:sp>
            <p:nvSpPr>
              <p:cNvPr id="34" name="TextBox 33"/>
              <p:cNvSpPr txBox="1"/>
              <p:nvPr/>
            </p:nvSpPr>
            <p:spPr>
              <a:xfrm>
                <a:off x="628118" y="2576576"/>
                <a:ext cx="762000" cy="276999"/>
              </a:xfrm>
              <a:prstGeom prst="rect">
                <a:avLst/>
              </a:prstGeom>
              <a:solidFill>
                <a:schemeClr val="bg1"/>
              </a:solidFill>
            </p:spPr>
            <p:txBody>
              <a:bodyPr wrap="square" rtlCol="0">
                <a:spAutoFit/>
              </a:bodyPr>
              <a:lstStyle/>
              <a:p>
                <a:r>
                  <a:rPr lang="zh-CN" altLang="en-US" sz="600"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义翘</a:t>
                </a:r>
                <a:r>
                  <a:rPr lang="zh-CN" altLang="en-US" sz="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神州</a:t>
                </a:r>
                <a:endParaRPr lang="en-US" altLang="zh-CN" sz="600"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a:p>
                <a:r>
                  <a:rPr lang="zh-CN" altLang="en-US" sz="600"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国外知名品牌</a:t>
                </a:r>
              </a:p>
            </p:txBody>
          </p:sp>
        </p:grpSp>
        <p:sp>
          <p:nvSpPr>
            <p:cNvPr id="8" name="矩形 7"/>
            <p:cNvSpPr/>
            <p:nvPr/>
          </p:nvSpPr>
          <p:spPr>
            <a:xfrm>
              <a:off x="676780" y="1362714"/>
              <a:ext cx="3001143" cy="584775"/>
            </a:xfrm>
            <a:prstGeom prst="rect">
              <a:avLst/>
            </a:prstGeom>
          </p:spPr>
          <p:txBody>
            <a:bodyPr wrap="none">
              <a:spAutoFit/>
            </a:bodyPr>
            <a:lstStyle/>
            <a:p>
              <a:pPr algn="ctr"/>
              <a:r>
                <a:rPr lang="en-US" altLang="zh-CN" sz="1600" dirty="0">
                  <a:solidFill>
                    <a:srgbClr val="007E66"/>
                  </a:solidFill>
                  <a:latin typeface="Poppins" panose="02000000000000000000" pitchFamily="2" charset="0"/>
                  <a:cs typeface="Poppins" panose="02000000000000000000" pitchFamily="2" charset="0"/>
                </a:rPr>
                <a:t> </a:t>
              </a:r>
              <a:r>
                <a:rPr lang="en-US" altLang="zh-CN" sz="1600" b="1" dirty="0">
                  <a:solidFill>
                    <a:srgbClr val="007E66"/>
                  </a:solidFill>
                  <a:latin typeface="Poppins" panose="02000000000000000000" pitchFamily="2" charset="0"/>
                  <a:ea typeface="微软雅黑" panose="020B0503020204020204" pitchFamily="34" charset="-122"/>
                  <a:cs typeface="Poppins" panose="02000000000000000000" pitchFamily="2" charset="0"/>
                </a:rPr>
                <a:t>GMP</a:t>
              </a:r>
              <a:r>
                <a:rPr lang="zh-CN" altLang="en-US" sz="1600" b="1" dirty="0">
                  <a:solidFill>
                    <a:srgbClr val="007E66"/>
                  </a:solidFill>
                  <a:latin typeface="Poppins" panose="02000000000000000000" pitchFamily="2" charset="0"/>
                  <a:ea typeface="微软雅黑" panose="020B0503020204020204" pitchFamily="34" charset="-122"/>
                  <a:cs typeface="Poppins" panose="02000000000000000000" pitchFamily="2" charset="0"/>
                </a:rPr>
                <a:t>级 </a:t>
              </a:r>
              <a:r>
                <a:rPr lang="en-US" altLang="zh-CN" sz="1600" b="1" dirty="0">
                  <a:solidFill>
                    <a:srgbClr val="007E66"/>
                  </a:solidFill>
                  <a:latin typeface="Poppins" panose="02000000000000000000" pitchFamily="2" charset="0"/>
                  <a:ea typeface="微软雅黑" panose="020B0503020204020204" pitchFamily="34" charset="-122"/>
                  <a:cs typeface="Poppins" panose="02000000000000000000" pitchFamily="2" charset="0"/>
                </a:rPr>
                <a:t>Human </a:t>
              </a:r>
              <a:r>
                <a:rPr lang="en-US" altLang="zh-CN" sz="1600" b="1" dirty="0" err="1">
                  <a:solidFill>
                    <a:srgbClr val="007E66"/>
                  </a:solidFill>
                  <a:latin typeface="Poppins" panose="02000000000000000000" pitchFamily="2" charset="0"/>
                  <a:ea typeface="微软雅黑" panose="020B0503020204020204" pitchFamily="34" charset="-122"/>
                  <a:cs typeface="Poppins" panose="02000000000000000000" pitchFamily="2" charset="0"/>
                </a:rPr>
                <a:t>Activin</a:t>
              </a:r>
              <a:r>
                <a:rPr lang="en-US" altLang="zh-CN" sz="1600" b="1" dirty="0">
                  <a:solidFill>
                    <a:srgbClr val="007E66"/>
                  </a:solidFill>
                  <a:latin typeface="Poppins" panose="02000000000000000000" pitchFamily="2" charset="0"/>
                  <a:ea typeface="微软雅黑" panose="020B0503020204020204" pitchFamily="34" charset="-122"/>
                  <a:cs typeface="Poppins" panose="02000000000000000000" pitchFamily="2" charset="0"/>
                </a:rPr>
                <a:t> A</a:t>
              </a:r>
            </a:p>
            <a:p>
              <a:pPr algn="ctr"/>
              <a:r>
                <a:rPr lang="en-US" altLang="zh-CN" sz="1600" b="1" dirty="0">
                  <a:solidFill>
                    <a:srgbClr val="007E66"/>
                  </a:solidFill>
                  <a:latin typeface="Poppins" panose="02000000000000000000" pitchFamily="2" charset="0"/>
                  <a:ea typeface="微软雅黑" panose="020B0503020204020204" pitchFamily="34" charset="-122"/>
                  <a:cs typeface="Poppins" panose="02000000000000000000" pitchFamily="2" charset="0"/>
                </a:rPr>
                <a:t> </a:t>
              </a:r>
              <a:r>
                <a:rPr lang="en-US" altLang="zh-CN" sz="1600" b="1" dirty="0">
                  <a:solidFill>
                    <a:srgbClr val="007E66"/>
                  </a:solidFill>
                  <a:latin typeface="Poppins" panose="02000000000000000000" pitchFamily="2" charset="0"/>
                  <a:cs typeface="Poppins" panose="02000000000000000000" pitchFamily="2" charset="0"/>
                </a:rPr>
                <a:t>(Cat#: </a:t>
              </a:r>
              <a:r>
                <a:rPr lang="en-US" altLang="zh-CN" sz="1600" b="1" dirty="0">
                  <a:solidFill>
                    <a:srgbClr val="007E66"/>
                  </a:solidFill>
                  <a:latin typeface="Poppins" panose="02000000000000000000" pitchFamily="2" charset="0"/>
                  <a:ea typeface="微软雅黑" panose="020B0503020204020204" pitchFamily="34" charset="-122"/>
                  <a:cs typeface="Poppins" panose="02000000000000000000" pitchFamily="2" charset="0"/>
                </a:rPr>
                <a:t>GMP-10429-HNAH</a:t>
              </a:r>
              <a:r>
                <a:rPr lang="en-US" altLang="zh-CN" sz="1600" b="1" dirty="0">
                  <a:solidFill>
                    <a:srgbClr val="007E66"/>
                  </a:solidFill>
                  <a:latin typeface="Poppins" panose="02000000000000000000" pitchFamily="2" charset="0"/>
                  <a:cs typeface="Poppins" panose="02000000000000000000" pitchFamily="2" charset="0"/>
                </a:rPr>
                <a:t>)</a:t>
              </a:r>
              <a:endParaRPr lang="zh-CN" altLang="en-US" sz="1600" b="1" dirty="0">
                <a:solidFill>
                  <a:srgbClr val="007E66"/>
                </a:solidFill>
                <a:latin typeface="Poppins" panose="02000000000000000000" pitchFamily="2" charset="0"/>
                <a:ea typeface="微软雅黑" panose="020B0503020204020204" pitchFamily="34" charset="-122"/>
                <a:cs typeface="Poppins" panose="02000000000000000000" pitchFamily="2" charset="0"/>
              </a:endParaRPr>
            </a:p>
          </p:txBody>
        </p:sp>
        <p:sp>
          <p:nvSpPr>
            <p:cNvPr id="10" name="TextBox 41"/>
            <p:cNvSpPr txBox="1"/>
            <p:nvPr/>
          </p:nvSpPr>
          <p:spPr>
            <a:xfrm>
              <a:off x="2809992" y="2129702"/>
              <a:ext cx="1470425" cy="307773"/>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rPr>
                <a:t>高纯度（</a:t>
              </a:r>
              <a:r>
                <a:rPr lang="en-US" altLang="zh-CN" sz="1200" dirty="0">
                  <a:solidFill>
                    <a:srgbClr val="000000"/>
                  </a:solidFill>
                  <a:latin typeface="Poppins" panose="02000000000000000000" pitchFamily="2" charset="0"/>
                  <a:cs typeface="Poppins" panose="02000000000000000000" pitchFamily="2" charset="0"/>
                </a:rPr>
                <a:t>≥ 95%</a:t>
              </a:r>
              <a:r>
                <a:rPr lang="zh-CN" altLang="en-US" sz="12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rPr>
                <a:t>）</a:t>
              </a:r>
              <a:endParaRPr lang="en-US" altLang="zh-CN" sz="12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grpSp>
      <p:grpSp>
        <p:nvGrpSpPr>
          <p:cNvPr id="20" name="组合 19"/>
          <p:cNvGrpSpPr/>
          <p:nvPr/>
        </p:nvGrpSpPr>
        <p:grpSpPr>
          <a:xfrm>
            <a:off x="4619869" y="1362714"/>
            <a:ext cx="4447931" cy="3269442"/>
            <a:chOff x="4639141" y="1362714"/>
            <a:chExt cx="4447931" cy="3269442"/>
          </a:xfrm>
        </p:grpSpPr>
        <p:sp>
          <p:nvSpPr>
            <p:cNvPr id="69" name="矩形 68"/>
            <p:cNvSpPr/>
            <p:nvPr/>
          </p:nvSpPr>
          <p:spPr>
            <a:xfrm>
              <a:off x="4782565" y="4124325"/>
              <a:ext cx="2133600" cy="507831"/>
            </a:xfrm>
            <a:prstGeom prst="rect">
              <a:avLst/>
            </a:prstGeom>
          </p:spPr>
          <p:txBody>
            <a:bodyPr wrap="square">
              <a:spAutoFit/>
            </a:bodyPr>
            <a:lstStyle/>
            <a:p>
              <a:r>
                <a:rPr lang="en-US" sz="900" dirty="0">
                  <a:latin typeface="Poppins" panose="02000000000000000000" pitchFamily="2" charset="0"/>
                  <a:cs typeface="Poppins" panose="02000000000000000000" pitchFamily="2" charset="0"/>
                </a:rPr>
                <a:t>Cell proliferation assay using TF-1 human </a:t>
              </a:r>
              <a:r>
                <a:rPr lang="en-US" sz="900" dirty="0" err="1">
                  <a:latin typeface="Poppins" panose="02000000000000000000" pitchFamily="2" charset="0"/>
                  <a:cs typeface="Poppins" panose="02000000000000000000" pitchFamily="2" charset="0"/>
                </a:rPr>
                <a:t>erythroleukemic</a:t>
              </a:r>
              <a:r>
                <a:rPr lang="en-US" sz="900" dirty="0">
                  <a:latin typeface="Poppins" panose="02000000000000000000" pitchFamily="2" charset="0"/>
                  <a:cs typeface="Poppins" panose="02000000000000000000" pitchFamily="2" charset="0"/>
                </a:rPr>
                <a:t> cells. </a:t>
              </a:r>
            </a:p>
            <a:p>
              <a:r>
                <a:rPr lang="en-US" sz="900" dirty="0">
                  <a:latin typeface="Poppins" panose="02000000000000000000" pitchFamily="2" charset="0"/>
                  <a:cs typeface="Poppins" panose="02000000000000000000" pitchFamily="2" charset="0"/>
                </a:rPr>
                <a:t>&gt;30,000 Units/</a:t>
              </a:r>
              <a:r>
                <a:rPr lang="en-US" altLang="zh-CN" sz="900" dirty="0" err="1">
                  <a:latin typeface="Poppins" panose="02000000000000000000" pitchFamily="2" charset="0"/>
                  <a:cs typeface="Poppins" panose="02000000000000000000" pitchFamily="2" charset="0"/>
                </a:rPr>
                <a:t>μ</a:t>
              </a:r>
              <a:r>
                <a:rPr lang="en-US" sz="900" dirty="0" err="1">
                  <a:latin typeface="Poppins" panose="02000000000000000000" pitchFamily="2" charset="0"/>
                  <a:cs typeface="Poppins" panose="02000000000000000000" pitchFamily="2" charset="0"/>
                </a:rPr>
                <a:t>g</a:t>
              </a:r>
              <a:endParaRPr lang="zh-CN" altLang="en-US" sz="900" dirty="0">
                <a:latin typeface="Poppins" panose="02000000000000000000" pitchFamily="2" charset="0"/>
                <a:cs typeface="Poppins" panose="02000000000000000000" pitchFamily="2" charset="0"/>
              </a:endParaRPr>
            </a:p>
          </p:txBody>
        </p:sp>
        <p:sp>
          <p:nvSpPr>
            <p:cNvPr id="33" name="TextBox 32"/>
            <p:cNvSpPr txBox="1"/>
            <p:nvPr/>
          </p:nvSpPr>
          <p:spPr>
            <a:xfrm>
              <a:off x="4663847" y="2129702"/>
              <a:ext cx="2071702" cy="307773"/>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批间一致性数据</a:t>
              </a:r>
              <a:endParaRPr lang="en-US" altLang="zh-CN" sz="1200" b="1"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pic>
          <p:nvPicPr>
            <p:cNvPr id="37" name="Picture 3"/>
            <p:cNvPicPr>
              <a:picLocks noChangeAspect="1" noChangeArrowheads="1"/>
            </p:cNvPicPr>
            <p:nvPr/>
          </p:nvPicPr>
          <p:blipFill>
            <a:blip r:embed="rId7" cstate="print"/>
            <a:srcRect/>
            <a:stretch>
              <a:fillRect/>
            </a:stretch>
          </p:blipFill>
          <p:spPr bwMode="auto">
            <a:xfrm>
              <a:off x="6781800" y="2495550"/>
              <a:ext cx="2305272" cy="1524000"/>
            </a:xfrm>
            <a:prstGeom prst="rect">
              <a:avLst/>
            </a:prstGeom>
            <a:noFill/>
            <a:ln w="9525">
              <a:noFill/>
              <a:miter lim="800000"/>
              <a:headEnd/>
              <a:tailEnd/>
            </a:ln>
            <a:effectLst/>
          </p:spPr>
        </p:pic>
        <p:grpSp>
          <p:nvGrpSpPr>
            <p:cNvPr id="19" name="组合 18"/>
            <p:cNvGrpSpPr/>
            <p:nvPr/>
          </p:nvGrpSpPr>
          <p:grpSpPr>
            <a:xfrm>
              <a:off x="4639141" y="2514066"/>
              <a:ext cx="2133600" cy="1600200"/>
              <a:chOff x="4730748" y="2495550"/>
              <a:chExt cx="2133600" cy="1600200"/>
            </a:xfrm>
          </p:grpSpPr>
          <p:pic>
            <p:nvPicPr>
              <p:cNvPr id="61" name="Picture 2"/>
              <p:cNvPicPr>
                <a:picLocks noChangeAspect="1" noChangeArrowheads="1"/>
              </p:cNvPicPr>
              <p:nvPr/>
            </p:nvPicPr>
            <p:blipFill>
              <a:blip r:embed="rId8" cstate="print"/>
              <a:srcRect/>
              <a:stretch>
                <a:fillRect/>
              </a:stretch>
            </p:blipFill>
            <p:spPr bwMode="auto">
              <a:xfrm>
                <a:off x="4730748" y="2495550"/>
                <a:ext cx="2133600" cy="1600200"/>
              </a:xfrm>
              <a:prstGeom prst="rect">
                <a:avLst/>
              </a:prstGeom>
              <a:noFill/>
              <a:ln w="9525">
                <a:noFill/>
                <a:miter lim="800000"/>
                <a:headEnd/>
                <a:tailEnd/>
              </a:ln>
              <a:effectLst/>
            </p:spPr>
          </p:pic>
          <p:sp>
            <p:nvSpPr>
              <p:cNvPr id="39" name="TextBox 38"/>
              <p:cNvSpPr txBox="1"/>
              <p:nvPr/>
            </p:nvSpPr>
            <p:spPr>
              <a:xfrm>
                <a:off x="5334000" y="2495550"/>
                <a:ext cx="762000" cy="276999"/>
              </a:xfrm>
              <a:prstGeom prst="rect">
                <a:avLst/>
              </a:prstGeom>
              <a:solidFill>
                <a:schemeClr val="bg1"/>
              </a:solidFill>
            </p:spPr>
            <p:txBody>
              <a:bodyPr wrap="square" rtlCol="0">
                <a:spAutoFit/>
              </a:bodyPr>
              <a:lstStyle/>
              <a:p>
                <a:r>
                  <a:rPr lang="zh-CN" altLang="en-US" sz="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a:t>
                </a:r>
              </a:p>
              <a:p>
                <a:r>
                  <a:rPr lang="zh-CN" altLang="en-US" sz="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6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a:t>
                </a:r>
              </a:p>
            </p:txBody>
          </p:sp>
        </p:grpSp>
        <p:pic>
          <p:nvPicPr>
            <p:cNvPr id="8194" name="Picture 2" descr="https://cdn1.sinobiological.com/products-img/GMP-10452-HNAH.jpg"/>
            <p:cNvPicPr>
              <a:picLocks noChangeAspect="1" noChangeArrowheads="1"/>
            </p:cNvPicPr>
            <p:nvPr/>
          </p:nvPicPr>
          <p:blipFill>
            <a:blip r:embed="rId9" cstate="print"/>
            <a:srcRect l="27778" r="27778"/>
            <a:stretch>
              <a:fillRect/>
            </a:stretch>
          </p:blipFill>
          <p:spPr bwMode="auto">
            <a:xfrm>
              <a:off x="7262994" y="2640916"/>
              <a:ext cx="621237" cy="1066859"/>
            </a:xfrm>
            <a:prstGeom prst="rect">
              <a:avLst/>
            </a:prstGeom>
            <a:noFill/>
          </p:spPr>
        </p:pic>
        <p:sp>
          <p:nvSpPr>
            <p:cNvPr id="9" name="矩形 8"/>
            <p:cNvSpPr/>
            <p:nvPr/>
          </p:nvSpPr>
          <p:spPr>
            <a:xfrm>
              <a:off x="5290604" y="1362714"/>
              <a:ext cx="2964273" cy="584775"/>
            </a:xfrm>
            <a:prstGeom prst="rect">
              <a:avLst/>
            </a:prstGeom>
          </p:spPr>
          <p:txBody>
            <a:bodyPr wrap="none">
              <a:spAutoFit/>
            </a:bodyPr>
            <a:lstStyle/>
            <a:p>
              <a:pPr algn="ctr"/>
              <a:r>
                <a:rPr lang="en-US" altLang="zh-CN" sz="1600" dirty="0">
                  <a:solidFill>
                    <a:srgbClr val="007E66"/>
                  </a:solidFill>
                  <a:latin typeface="Poppins" panose="02000000000000000000" pitchFamily="2" charset="0"/>
                  <a:cs typeface="Poppins" panose="02000000000000000000" pitchFamily="2" charset="0"/>
                </a:rPr>
                <a:t> </a:t>
              </a:r>
              <a:r>
                <a:rPr lang="en-US" altLang="zh-CN" sz="1600" b="1" dirty="0">
                  <a:solidFill>
                    <a:srgbClr val="007E66"/>
                  </a:solidFill>
                  <a:latin typeface="Poppins" panose="02000000000000000000" pitchFamily="2" charset="0"/>
                  <a:ea typeface="微软雅黑" panose="020B0503020204020204" pitchFamily="34" charset="-122"/>
                  <a:cs typeface="Poppins" panose="02000000000000000000" pitchFamily="2" charset="0"/>
                </a:rPr>
                <a:t>GMP</a:t>
              </a:r>
              <a:r>
                <a:rPr lang="zh-CN" altLang="en-US" sz="1600" b="1" dirty="0">
                  <a:solidFill>
                    <a:srgbClr val="007E66"/>
                  </a:solidFill>
                  <a:latin typeface="Poppins" panose="02000000000000000000" pitchFamily="2" charset="0"/>
                  <a:ea typeface="微软雅黑" panose="020B0503020204020204" pitchFamily="34" charset="-122"/>
                  <a:cs typeface="Poppins" panose="02000000000000000000" pitchFamily="2" charset="0"/>
                </a:rPr>
                <a:t>级 </a:t>
              </a:r>
              <a:r>
                <a:rPr lang="en-US" altLang="zh-CN" sz="1600" b="1" dirty="0">
                  <a:solidFill>
                    <a:srgbClr val="007E66"/>
                  </a:solidFill>
                  <a:latin typeface="Poppins" panose="02000000000000000000" pitchFamily="2" charset="0"/>
                  <a:ea typeface="微软雅黑" panose="020B0503020204020204" pitchFamily="34" charset="-122"/>
                  <a:cs typeface="Poppins" panose="02000000000000000000" pitchFamily="2" charset="0"/>
                </a:rPr>
                <a:t>Human OSM</a:t>
              </a:r>
            </a:p>
            <a:p>
              <a:pPr algn="ctr"/>
              <a:r>
                <a:rPr lang="en-US" altLang="zh-CN" sz="1600" b="1" dirty="0">
                  <a:solidFill>
                    <a:srgbClr val="007E66"/>
                  </a:solidFill>
                  <a:latin typeface="Poppins" panose="02000000000000000000" pitchFamily="2" charset="0"/>
                  <a:cs typeface="Poppins" panose="02000000000000000000" pitchFamily="2" charset="0"/>
                </a:rPr>
                <a:t>(Cat#: </a:t>
              </a:r>
              <a:r>
                <a:rPr lang="en-US" altLang="zh-CN" sz="1600" b="1" dirty="0">
                  <a:solidFill>
                    <a:srgbClr val="007E66"/>
                  </a:solidFill>
                  <a:latin typeface="Poppins" panose="02000000000000000000" pitchFamily="2" charset="0"/>
                  <a:ea typeface="微软雅黑" panose="020B0503020204020204" pitchFamily="34" charset="-122"/>
                  <a:cs typeface="Poppins" panose="02000000000000000000" pitchFamily="2" charset="0"/>
                </a:rPr>
                <a:t>GMP-10452-HNAH</a:t>
              </a:r>
              <a:r>
                <a:rPr lang="en-US" altLang="zh-CN" sz="1600" b="1" dirty="0">
                  <a:solidFill>
                    <a:srgbClr val="007E66"/>
                  </a:solidFill>
                  <a:latin typeface="Poppins" panose="02000000000000000000" pitchFamily="2" charset="0"/>
                  <a:cs typeface="Poppins" panose="02000000000000000000" pitchFamily="2" charset="0"/>
                </a:rPr>
                <a:t>)</a:t>
              </a:r>
              <a:endParaRPr lang="zh-CN" altLang="en-US" sz="1600" b="1" dirty="0">
                <a:solidFill>
                  <a:srgbClr val="007E66"/>
                </a:solidFill>
                <a:latin typeface="Poppins" panose="02000000000000000000" pitchFamily="2" charset="0"/>
                <a:ea typeface="微软雅黑" panose="020B0503020204020204" pitchFamily="34" charset="-122"/>
                <a:cs typeface="Poppins" panose="02000000000000000000" pitchFamily="2" charset="0"/>
              </a:endParaRPr>
            </a:p>
          </p:txBody>
        </p:sp>
        <p:sp>
          <p:nvSpPr>
            <p:cNvPr id="12" name="TextBox 41"/>
            <p:cNvSpPr txBox="1"/>
            <p:nvPr/>
          </p:nvSpPr>
          <p:spPr>
            <a:xfrm>
              <a:off x="7253402" y="2129702"/>
              <a:ext cx="1470425" cy="307773"/>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rPr>
                <a:t>高纯度（</a:t>
              </a:r>
              <a:r>
                <a:rPr lang="en-US" altLang="zh-CN" sz="1200" dirty="0">
                  <a:solidFill>
                    <a:srgbClr val="000000"/>
                  </a:solidFill>
                  <a:latin typeface="Poppins" panose="02000000000000000000" pitchFamily="2" charset="0"/>
                  <a:cs typeface="Poppins" panose="02000000000000000000" pitchFamily="2" charset="0"/>
                </a:rPr>
                <a:t>≥ 95%</a:t>
              </a:r>
              <a:r>
                <a:rPr lang="zh-CN" altLang="en-US" sz="12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rPr>
                <a:t>）</a:t>
              </a:r>
              <a:endParaRPr lang="en-US" altLang="zh-CN" sz="1200" b="1" dirty="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grpSp>
      <p:pic>
        <p:nvPicPr>
          <p:cNvPr id="40" name="Picture 2" descr="C:\Users\Digital marketing\Downloads\logo水印.png"/>
          <p:cNvPicPr>
            <a:picLocks noChangeAspect="1" noChangeArrowheads="1"/>
          </p:cNvPicPr>
          <p:nvPr/>
        </p:nvPicPr>
        <p:blipFill>
          <a:blip r:embed="rId10" cstate="print"/>
          <a:srcRect/>
          <a:stretch>
            <a:fillRect/>
          </a:stretch>
        </p:blipFill>
        <p:spPr bwMode="auto">
          <a:xfrm>
            <a:off x="0" y="438150"/>
            <a:ext cx="4994911" cy="2743200"/>
          </a:xfrm>
          <a:prstGeom prst="rect">
            <a:avLst/>
          </a:prstGeom>
          <a:noFill/>
        </p:spPr>
      </p:pic>
      <p:pic>
        <p:nvPicPr>
          <p:cNvPr id="41" name="Picture 2" descr="C:\Users\Digital marketing\Downloads\logo水印.png"/>
          <p:cNvPicPr>
            <a:picLocks noChangeAspect="1" noChangeArrowheads="1"/>
          </p:cNvPicPr>
          <p:nvPr/>
        </p:nvPicPr>
        <p:blipFill>
          <a:blip r:embed="rId10" cstate="print"/>
          <a:srcRect/>
          <a:stretch>
            <a:fillRect/>
          </a:stretch>
        </p:blipFill>
        <p:spPr bwMode="auto">
          <a:xfrm>
            <a:off x="2667000" y="895350"/>
            <a:ext cx="4994911" cy="2743200"/>
          </a:xfrm>
          <a:prstGeom prst="rect">
            <a:avLst/>
          </a:prstGeom>
          <a:noFill/>
        </p:spPr>
      </p:pic>
      <p:pic>
        <p:nvPicPr>
          <p:cNvPr id="42" name="Picture 2" descr="C:\Users\Digital marketing\Downloads\logo水印.png"/>
          <p:cNvPicPr>
            <a:picLocks noChangeAspect="1" noChangeArrowheads="1"/>
          </p:cNvPicPr>
          <p:nvPr/>
        </p:nvPicPr>
        <p:blipFill>
          <a:blip r:embed="rId10" cstate="print"/>
          <a:srcRect/>
          <a:stretch>
            <a:fillRect/>
          </a:stretch>
        </p:blipFill>
        <p:spPr bwMode="auto">
          <a:xfrm>
            <a:off x="4876800" y="1657350"/>
            <a:ext cx="4994911" cy="2743200"/>
          </a:xfrm>
          <a:prstGeom prst="rect">
            <a:avLst/>
          </a:prstGeom>
          <a:noFill/>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
          <p:cNvGrpSpPr/>
          <p:nvPr/>
        </p:nvGrpSpPr>
        <p:grpSpPr>
          <a:xfrm>
            <a:off x="285720" y="514350"/>
            <a:ext cx="5038756" cy="547702"/>
            <a:chOff x="5643570" y="1142990"/>
            <a:chExt cx="5038756" cy="547702"/>
          </a:xfrm>
        </p:grpSpPr>
        <p:sp>
          <p:nvSpPr>
            <p:cNvPr id="9" name="椭圆 8"/>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0" name="TextBox 9"/>
            <p:cNvSpPr txBox="1"/>
            <p:nvPr/>
          </p:nvSpPr>
          <p:spPr>
            <a:xfrm>
              <a:off x="5786446" y="1142990"/>
              <a:ext cx="4764405" cy="46037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经不同类器官培养验证的细胞因子</a:t>
              </a:r>
            </a:p>
          </p:txBody>
        </p:sp>
        <p:sp>
          <p:nvSpPr>
            <p:cNvPr id="12" name="椭圆 1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3" name="椭圆 12"/>
            <p:cNvSpPr/>
            <p:nvPr/>
          </p:nvSpPr>
          <p:spPr>
            <a:xfrm>
              <a:off x="105394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33" name="椭圆 32"/>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4" name="矩形 33"/>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8" name="Picture 2" descr="D:\桌面\新logo-黑.png"/>
            <p:cNvPicPr>
              <a:picLocks noChangeAspect="1" noChangeArrowheads="1"/>
            </p:cNvPicPr>
            <p:nvPr/>
          </p:nvPicPr>
          <p:blipFill>
            <a:blip r:embed="rId9"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30" name="椭圆 29"/>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椭圆 30"/>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2" name="椭圆 31"/>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26" name="TextBox 25"/>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45" name="图片 44" descr="4-P3-Day6"/>
          <p:cNvPicPr>
            <a:picLocks noChangeAspect="1"/>
          </p:cNvPicPr>
          <p:nvPr>
            <p:custDataLst>
              <p:tags r:id="rId1"/>
            </p:custDataLst>
          </p:nvPr>
        </p:nvPicPr>
        <p:blipFill>
          <a:blip r:embed="rId10" cstate="print"/>
          <a:srcRect l="9910" t="3803" b="8009"/>
          <a:stretch>
            <a:fillRect/>
          </a:stretch>
        </p:blipFill>
        <p:spPr>
          <a:xfrm>
            <a:off x="702387" y="1653044"/>
            <a:ext cx="3519011" cy="2296954"/>
          </a:xfrm>
          <a:prstGeom prst="rect">
            <a:avLst/>
          </a:prstGeom>
        </p:spPr>
      </p:pic>
      <p:sp>
        <p:nvSpPr>
          <p:cNvPr id="46" name="文本框 3"/>
          <p:cNvSpPr txBox="1"/>
          <p:nvPr>
            <p:custDataLst>
              <p:tags r:id="rId2"/>
            </p:custDataLst>
          </p:nvPr>
        </p:nvSpPr>
        <p:spPr>
          <a:xfrm>
            <a:off x="994880" y="1193502"/>
            <a:ext cx="2934024" cy="315471"/>
          </a:xfrm>
          <a:prstGeom prst="rect">
            <a:avLst/>
          </a:prstGeom>
          <a:noFill/>
        </p:spPr>
        <p:txBody>
          <a:bodyPr wrap="square" lIns="68580" tIns="34290" rIns="68580" bIns="34290" rtlCol="0">
            <a:spAutoFit/>
          </a:bodyPr>
          <a:lstStyle/>
          <a:p>
            <a:pPr algn="ct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人肠癌类器官  </a:t>
            </a:r>
            <a:endParaRPr lang="en-US" altLang="zh-CN" sz="16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7" name="文本框 6"/>
          <p:cNvSpPr txBox="1"/>
          <p:nvPr>
            <p:custDataLst>
              <p:tags r:id="rId3"/>
            </p:custDataLst>
          </p:nvPr>
        </p:nvSpPr>
        <p:spPr>
          <a:xfrm>
            <a:off x="5253038" y="1199790"/>
            <a:ext cx="2663028" cy="315471"/>
          </a:xfrm>
          <a:prstGeom prst="rect">
            <a:avLst/>
          </a:prstGeom>
          <a:noFill/>
        </p:spPr>
        <p:txBody>
          <a:bodyPr wrap="square" lIns="68580" tIns="34290" rIns="68580" bIns="34290" rtlCol="0">
            <a:spAutoFit/>
          </a:bodyPr>
          <a:lstStyle/>
          <a:p>
            <a:pPr algn="ct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人结直肠类器官</a:t>
            </a:r>
            <a:endParaRPr lang="en-US" altLang="zh-CN" sz="16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8" name="文本框 2"/>
          <p:cNvSpPr txBox="1"/>
          <p:nvPr>
            <p:custDataLst>
              <p:tags r:id="rId4"/>
            </p:custDataLst>
          </p:nvPr>
        </p:nvSpPr>
        <p:spPr>
          <a:xfrm>
            <a:off x="702387" y="4094069"/>
            <a:ext cx="3626644" cy="607060"/>
          </a:xfrm>
          <a:prstGeom prst="rect">
            <a:avLst/>
          </a:prstGeom>
          <a:noFill/>
        </p:spPr>
        <p:txBody>
          <a:bodyPr wrap="square" lIns="68580" tIns="34290" rIns="68580" bIns="34290" rtlCol="0">
            <a:spAutoFit/>
          </a:bodyPr>
          <a:lstStyle/>
          <a:p>
            <a:pPr>
              <a:lnSpc>
                <a:spcPct val="130000"/>
              </a:lnSpc>
            </a:pPr>
            <a:r>
              <a:rPr lang="en-US" sz="900" dirty="0">
                <a:latin typeface="Poppins" panose="02000000000000000000" pitchFamily="2" charset="0"/>
                <a:cs typeface="Poppins" panose="02000000000000000000" pitchFamily="2" charset="0"/>
              </a:rPr>
              <a:t>Human intestinal cancer </a:t>
            </a:r>
            <a:r>
              <a:rPr lang="en-US" sz="900" dirty="0" err="1">
                <a:latin typeface="Poppins" panose="02000000000000000000" pitchFamily="2" charset="0"/>
                <a:cs typeface="Poppins" panose="02000000000000000000" pitchFamily="2" charset="0"/>
              </a:rPr>
              <a:t>organoids</a:t>
            </a:r>
            <a:r>
              <a:rPr lang="en-US" sz="900" dirty="0">
                <a:latin typeface="Poppins" panose="02000000000000000000" pitchFamily="2" charset="0"/>
                <a:cs typeface="Poppins" panose="02000000000000000000" pitchFamily="2" charset="0"/>
              </a:rPr>
              <a:t> were cultured with </a:t>
            </a:r>
            <a:r>
              <a:rPr lang="en-US" altLang="zh-CN" sz="900" dirty="0">
                <a:solidFill>
                  <a:srgbClr val="007E66"/>
                </a:solidFill>
                <a:latin typeface="Poppins" panose="02000000000000000000" pitchFamily="2" charset="0"/>
                <a:cs typeface="Poppins" panose="02000000000000000000" pitchFamily="2" charset="0"/>
              </a:rPr>
              <a:t>RSPO1</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11083-HNAS</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EGF</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50482-MNCH</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NOG</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50688-M02H</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sz="800" dirty="0">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Routinely tested</a:t>
            </a:r>
            <a:r>
              <a:rPr lang="en-US" sz="800" dirty="0">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Data provided by D1 Medical Technology</a:t>
            </a:r>
            <a:endParaRPr lang="zh-CN" altLang="en-US" sz="900" dirty="0">
              <a:latin typeface="Poppins" panose="02000000000000000000" pitchFamily="2" charset="0"/>
              <a:cs typeface="Poppins" panose="02000000000000000000" pitchFamily="2" charset="0"/>
            </a:endParaRPr>
          </a:p>
        </p:txBody>
      </p:sp>
      <p:sp>
        <p:nvSpPr>
          <p:cNvPr id="49" name="文本框 7"/>
          <p:cNvSpPr txBox="1"/>
          <p:nvPr>
            <p:custDataLst>
              <p:tags r:id="rId5"/>
            </p:custDataLst>
          </p:nvPr>
        </p:nvSpPr>
        <p:spPr>
          <a:xfrm>
            <a:off x="4914057" y="4094069"/>
            <a:ext cx="3658235" cy="607060"/>
          </a:xfrm>
          <a:prstGeom prst="rect">
            <a:avLst/>
          </a:prstGeom>
          <a:noFill/>
        </p:spPr>
        <p:txBody>
          <a:bodyPr wrap="square" lIns="68580" tIns="34290" rIns="68580" bIns="34290" rtlCol="0">
            <a:spAutoFit/>
          </a:bodyPr>
          <a:lstStyle/>
          <a:p>
            <a:pPr>
              <a:lnSpc>
                <a:spcPct val="130000"/>
              </a:lnSpc>
            </a:pPr>
            <a:r>
              <a:rPr lang="en-US" sz="900" dirty="0">
                <a:latin typeface="Poppins" panose="02000000000000000000" pitchFamily="2" charset="0"/>
                <a:cs typeface="Poppins" panose="02000000000000000000" pitchFamily="2" charset="0"/>
              </a:rPr>
              <a:t>Human </a:t>
            </a:r>
            <a:r>
              <a:rPr lang="en-US" sz="900" dirty="0" err="1">
                <a:latin typeface="Poppins" panose="02000000000000000000" pitchFamily="2" charset="0"/>
                <a:cs typeface="Poppins" panose="02000000000000000000" pitchFamily="2" charset="0"/>
              </a:rPr>
              <a:t>colorectum</a:t>
            </a:r>
            <a:r>
              <a:rPr lang="en-US" sz="900" dirty="0">
                <a:latin typeface="Poppins" panose="02000000000000000000" pitchFamily="2" charset="0"/>
                <a:cs typeface="Poppins" panose="02000000000000000000" pitchFamily="2" charset="0"/>
              </a:rPr>
              <a:t> </a:t>
            </a:r>
            <a:r>
              <a:rPr lang="en-US" sz="900" dirty="0" err="1">
                <a:latin typeface="Poppins" panose="02000000000000000000" pitchFamily="2" charset="0"/>
                <a:cs typeface="Poppins" panose="02000000000000000000" pitchFamily="2" charset="0"/>
              </a:rPr>
              <a:t>organoids</a:t>
            </a:r>
            <a:r>
              <a:rPr lang="en-US" sz="900" dirty="0">
                <a:latin typeface="Poppins" panose="02000000000000000000" pitchFamily="2" charset="0"/>
                <a:cs typeface="Poppins" panose="02000000000000000000" pitchFamily="2" charset="0"/>
              </a:rPr>
              <a:t> were cultured with </a:t>
            </a:r>
            <a:r>
              <a:rPr lang="en-US" altLang="zh-CN" sz="900" dirty="0">
                <a:solidFill>
                  <a:srgbClr val="007E66"/>
                </a:solidFill>
                <a:latin typeface="Poppins" panose="02000000000000000000" pitchFamily="2" charset="0"/>
                <a:cs typeface="Poppins" panose="02000000000000000000" pitchFamily="2" charset="0"/>
              </a:rPr>
              <a:t>RSPO1</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11083-HNAS</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EGF</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50482-MNCH</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NOG</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50688-M02H</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sz="800" dirty="0">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Routinely tested</a:t>
            </a:r>
            <a:r>
              <a:rPr lang="en-US" sz="800" dirty="0">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Data provided by D1 Medical Technology.</a:t>
            </a:r>
            <a:endParaRPr lang="zh-CN" altLang="en-US" sz="900" dirty="0">
              <a:latin typeface="Poppins" panose="02000000000000000000" pitchFamily="2" charset="0"/>
              <a:cs typeface="Poppins" panose="02000000000000000000" pitchFamily="2" charset="0"/>
            </a:endParaRPr>
          </a:p>
        </p:txBody>
      </p:sp>
      <p:pic>
        <p:nvPicPr>
          <p:cNvPr id="50" name="图片 49"/>
          <p:cNvPicPr>
            <a:picLocks noChangeAspect="1"/>
          </p:cNvPicPr>
          <p:nvPr>
            <p:custDataLst>
              <p:tags r:id="rId6"/>
            </p:custDataLst>
          </p:nvPr>
        </p:nvPicPr>
        <p:blipFill>
          <a:blip r:embed="rId11" cstate="print"/>
          <a:srcRect t="3636" r="512"/>
          <a:stretch>
            <a:fillRect/>
          </a:stretch>
        </p:blipFill>
        <p:spPr>
          <a:xfrm>
            <a:off x="4914057" y="1653044"/>
            <a:ext cx="3519011" cy="2296478"/>
          </a:xfrm>
          <a:prstGeom prst="rect">
            <a:avLst/>
          </a:prstGeom>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33" name="椭圆 32"/>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4" name="矩形 33"/>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8" name="Picture 2" descr="D:\桌面\新logo-黑.png"/>
            <p:cNvPicPr>
              <a:picLocks noChangeAspect="1" noChangeArrowheads="1"/>
            </p:cNvPicPr>
            <p:nvPr/>
          </p:nvPicPr>
          <p:blipFill>
            <a:blip r:embed="rId9"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30" name="椭圆 29"/>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椭圆 30"/>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2" name="椭圆 31"/>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26" name="TextBox 25"/>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 name="文本框 3"/>
          <p:cNvSpPr txBox="1"/>
          <p:nvPr>
            <p:custDataLst>
              <p:tags r:id="rId1"/>
            </p:custDataLst>
          </p:nvPr>
        </p:nvSpPr>
        <p:spPr>
          <a:xfrm>
            <a:off x="1212924" y="1224444"/>
            <a:ext cx="2495804" cy="315471"/>
          </a:xfrm>
          <a:prstGeom prst="rect">
            <a:avLst/>
          </a:prstGeom>
          <a:noFill/>
        </p:spPr>
        <p:txBody>
          <a:bodyPr wrap="square" lIns="68580" tIns="34290" rIns="68580" bIns="34290" rtlCol="0">
            <a:spAutoFit/>
          </a:bodyPr>
          <a:lstStyle/>
          <a:p>
            <a:pPr algn="ct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人肺癌类器官</a:t>
            </a:r>
            <a:endParaRPr lang="en-US" altLang="zh-CN" sz="16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8" name="文本框 6"/>
          <p:cNvSpPr txBox="1"/>
          <p:nvPr>
            <p:custDataLst>
              <p:tags r:id="rId2"/>
            </p:custDataLst>
          </p:nvPr>
        </p:nvSpPr>
        <p:spPr>
          <a:xfrm>
            <a:off x="5218300" y="1224444"/>
            <a:ext cx="2895600" cy="315471"/>
          </a:xfrm>
          <a:prstGeom prst="rect">
            <a:avLst/>
          </a:prstGeom>
          <a:noFill/>
        </p:spPr>
        <p:txBody>
          <a:bodyPr wrap="square" lIns="68580" tIns="34290" rIns="68580" bIns="34290" rtlCol="0">
            <a:spAutoFit/>
          </a:bodyPr>
          <a:lstStyle/>
          <a:p>
            <a:pPr algn="ct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人肺类器官</a:t>
            </a:r>
            <a:endParaRPr lang="en-US" altLang="zh-CN" sz="1600" b="1"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9" name="图片 18" descr="1-P4-DAY10"/>
          <p:cNvPicPr>
            <a:picLocks noChangeAspect="1"/>
          </p:cNvPicPr>
          <p:nvPr>
            <p:custDataLst>
              <p:tags r:id="rId3"/>
            </p:custDataLst>
          </p:nvPr>
        </p:nvPicPr>
        <p:blipFill>
          <a:blip r:embed="rId10" cstate="print"/>
          <a:srcRect l="29352" t="34281" r="18380" b="14559"/>
          <a:stretch>
            <a:fillRect/>
          </a:stretch>
        </p:blipFill>
        <p:spPr>
          <a:xfrm>
            <a:off x="701321" y="1653044"/>
            <a:ext cx="3519011" cy="2296478"/>
          </a:xfrm>
          <a:prstGeom prst="rect">
            <a:avLst/>
          </a:prstGeom>
        </p:spPr>
      </p:pic>
      <p:pic>
        <p:nvPicPr>
          <p:cNvPr id="20" name="图片 19" descr="2-P4-DAY9"/>
          <p:cNvPicPr>
            <a:picLocks noChangeAspect="1"/>
          </p:cNvPicPr>
          <p:nvPr>
            <p:custDataLst>
              <p:tags r:id="rId4"/>
            </p:custDataLst>
          </p:nvPr>
        </p:nvPicPr>
        <p:blipFill>
          <a:blip r:embed="rId11" cstate="print"/>
          <a:srcRect l="11506" t="8000" b="5368"/>
          <a:stretch>
            <a:fillRect/>
          </a:stretch>
        </p:blipFill>
        <p:spPr>
          <a:xfrm>
            <a:off x="4906834" y="1653044"/>
            <a:ext cx="3518535" cy="2296478"/>
          </a:xfrm>
          <a:prstGeom prst="rect">
            <a:avLst/>
          </a:prstGeom>
        </p:spPr>
      </p:pic>
      <p:sp>
        <p:nvSpPr>
          <p:cNvPr id="21" name="文本框 7"/>
          <p:cNvSpPr txBox="1"/>
          <p:nvPr>
            <p:custDataLst>
              <p:tags r:id="rId5"/>
            </p:custDataLst>
          </p:nvPr>
        </p:nvSpPr>
        <p:spPr>
          <a:xfrm>
            <a:off x="701321" y="4020120"/>
            <a:ext cx="3629642" cy="956800"/>
          </a:xfrm>
          <a:prstGeom prst="rect">
            <a:avLst/>
          </a:prstGeom>
          <a:noFill/>
        </p:spPr>
        <p:txBody>
          <a:bodyPr wrap="square" lIns="68580" tIns="34290" rIns="68580" bIns="34290" rtlCol="0">
            <a:spAutoFit/>
          </a:bodyPr>
          <a:lstStyle/>
          <a:p>
            <a:pPr>
              <a:lnSpc>
                <a:spcPct val="130000"/>
              </a:lnSpc>
            </a:pPr>
            <a:r>
              <a:rPr lang="en-US" sz="900" dirty="0">
                <a:latin typeface="Poppins" panose="02000000000000000000" pitchFamily="2" charset="0"/>
                <a:cs typeface="Poppins" panose="02000000000000000000" pitchFamily="2" charset="0"/>
              </a:rPr>
              <a:t>Human lung cancer </a:t>
            </a:r>
            <a:r>
              <a:rPr lang="en-US" sz="900" dirty="0" err="1">
                <a:latin typeface="Poppins" panose="02000000000000000000" pitchFamily="2" charset="0"/>
                <a:cs typeface="Poppins" panose="02000000000000000000" pitchFamily="2" charset="0"/>
              </a:rPr>
              <a:t>organoids</a:t>
            </a:r>
            <a:r>
              <a:rPr lang="en-US" sz="900" dirty="0">
                <a:latin typeface="Poppins" panose="02000000000000000000" pitchFamily="2" charset="0"/>
                <a:cs typeface="Poppins" panose="02000000000000000000" pitchFamily="2" charset="0"/>
              </a:rPr>
              <a:t> were cultured with</a:t>
            </a:r>
            <a:r>
              <a:rPr lang="en-US" altLang="zh-CN" sz="900" dirty="0">
                <a:solidFill>
                  <a:srgbClr val="007E66"/>
                </a:solidFill>
                <a:latin typeface="Poppins" panose="02000000000000000000" pitchFamily="2" charset="0"/>
                <a:cs typeface="Poppins" panose="02000000000000000000" pitchFamily="2" charset="0"/>
              </a:rPr>
              <a:t> FGF2</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10014-HNAE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FGF4</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16043-HNAE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FGF7</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10210-H07E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EGF</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50482-MNCH</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FGF10</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10573-HNAE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NOG(50688-M02H</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RSPO1(11083-HNAS</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sz="800" dirty="0">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Routinely tested</a:t>
            </a:r>
            <a:r>
              <a:rPr lang="en-US" sz="800" dirty="0">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Data provided by D1 Medical Technology.</a:t>
            </a:r>
            <a:endParaRPr lang="zh-CN" altLang="en-US" sz="900" dirty="0">
              <a:latin typeface="Poppins" panose="02000000000000000000" pitchFamily="2" charset="0"/>
              <a:cs typeface="Poppins" panose="02000000000000000000" pitchFamily="2" charset="0"/>
            </a:endParaRPr>
          </a:p>
        </p:txBody>
      </p:sp>
      <p:sp>
        <p:nvSpPr>
          <p:cNvPr id="22" name="文本框 10"/>
          <p:cNvSpPr txBox="1"/>
          <p:nvPr>
            <p:custDataLst>
              <p:tags r:id="rId6"/>
            </p:custDataLst>
          </p:nvPr>
        </p:nvSpPr>
        <p:spPr>
          <a:xfrm>
            <a:off x="4873263" y="4029214"/>
            <a:ext cx="3639731" cy="776751"/>
          </a:xfrm>
          <a:prstGeom prst="rect">
            <a:avLst/>
          </a:prstGeom>
          <a:noFill/>
        </p:spPr>
        <p:txBody>
          <a:bodyPr wrap="square" lIns="68580" tIns="34290" rIns="68580" bIns="34290" rtlCol="0">
            <a:spAutoFit/>
          </a:bodyPr>
          <a:lstStyle/>
          <a:p>
            <a:pPr>
              <a:lnSpc>
                <a:spcPct val="130000"/>
              </a:lnSpc>
            </a:pPr>
            <a:r>
              <a:rPr lang="en-US" sz="900" dirty="0">
                <a:latin typeface="Poppins" panose="02000000000000000000" pitchFamily="2" charset="0"/>
                <a:cs typeface="Poppins" panose="02000000000000000000" pitchFamily="2" charset="0"/>
              </a:rPr>
              <a:t>Human lung </a:t>
            </a:r>
            <a:r>
              <a:rPr lang="en-US" sz="900" dirty="0" err="1">
                <a:latin typeface="Poppins" panose="02000000000000000000" pitchFamily="2" charset="0"/>
                <a:cs typeface="Poppins" panose="02000000000000000000" pitchFamily="2" charset="0"/>
              </a:rPr>
              <a:t>organoids</a:t>
            </a:r>
            <a:r>
              <a:rPr lang="en-US" sz="900" dirty="0">
                <a:latin typeface="Poppins" panose="02000000000000000000" pitchFamily="2" charset="0"/>
                <a:cs typeface="Poppins" panose="02000000000000000000" pitchFamily="2" charset="0"/>
              </a:rPr>
              <a:t> were cultured with </a:t>
            </a:r>
            <a:r>
              <a:rPr lang="en-US" altLang="zh-CN" sz="900" dirty="0">
                <a:solidFill>
                  <a:srgbClr val="007E66"/>
                </a:solidFill>
                <a:latin typeface="Poppins" panose="02000000000000000000" pitchFamily="2" charset="0"/>
                <a:cs typeface="Poppins" panose="02000000000000000000" pitchFamily="2" charset="0"/>
              </a:rPr>
              <a:t>FGF2</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10014-HNAE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FGF4</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16043-HNAE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FGF7</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10210-H07E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EGF</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50482-MNCH</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FGF10</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10573-HNAE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NOG</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50688-M02H</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RSPO1(11083-HNAS</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sz="800" dirty="0">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Routinely tested</a:t>
            </a:r>
            <a:r>
              <a:rPr lang="en-US" sz="800" dirty="0">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Data provided by D1 Medical Technology.</a:t>
            </a:r>
            <a:endParaRPr lang="zh-CN" altLang="en-US" sz="900" dirty="0">
              <a:latin typeface="Poppins" panose="02000000000000000000" pitchFamily="2" charset="0"/>
              <a:cs typeface="Poppins" panose="02000000000000000000" pitchFamily="2" charset="0"/>
            </a:endParaRPr>
          </a:p>
        </p:txBody>
      </p:sp>
      <p:grpSp>
        <p:nvGrpSpPr>
          <p:cNvPr id="2" name="组合 6"/>
          <p:cNvGrpSpPr/>
          <p:nvPr/>
        </p:nvGrpSpPr>
        <p:grpSpPr>
          <a:xfrm>
            <a:off x="285720" y="514350"/>
            <a:ext cx="5038756" cy="547702"/>
            <a:chOff x="5643570" y="1142990"/>
            <a:chExt cx="5038756" cy="547702"/>
          </a:xfrm>
        </p:grpSpPr>
        <p:sp>
          <p:nvSpPr>
            <p:cNvPr id="9" name="椭圆 8"/>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0" name="TextBox 9"/>
            <p:cNvSpPr txBox="1"/>
            <p:nvPr/>
          </p:nvSpPr>
          <p:spPr>
            <a:xfrm>
              <a:off x="5786446" y="1142990"/>
              <a:ext cx="4764405" cy="46037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经不同类器官培养验证的细胞因子</a:t>
              </a:r>
            </a:p>
          </p:txBody>
        </p:sp>
        <p:sp>
          <p:nvSpPr>
            <p:cNvPr id="12" name="椭圆 1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3" name="椭圆 12"/>
            <p:cNvSpPr/>
            <p:nvPr/>
          </p:nvSpPr>
          <p:spPr>
            <a:xfrm>
              <a:off x="105394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33" name="椭圆 32"/>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4" name="矩形 33"/>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8" name="Picture 2" descr="D:\桌面\新logo-黑.png"/>
            <p:cNvPicPr>
              <a:picLocks noChangeAspect="1" noChangeArrowheads="1"/>
            </p:cNvPicPr>
            <p:nvPr/>
          </p:nvPicPr>
          <p:blipFill>
            <a:blip r:embed="rId9"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30" name="椭圆 29"/>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椭圆 30"/>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2" name="椭圆 31"/>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26" name="TextBox 25"/>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 name="文本框 3"/>
          <p:cNvSpPr txBox="1"/>
          <p:nvPr>
            <p:custDataLst>
              <p:tags r:id="rId1"/>
            </p:custDataLst>
          </p:nvPr>
        </p:nvSpPr>
        <p:spPr>
          <a:xfrm>
            <a:off x="1341426" y="1146136"/>
            <a:ext cx="2244991" cy="315471"/>
          </a:xfrm>
          <a:prstGeom prst="rect">
            <a:avLst/>
          </a:prstGeom>
          <a:noFill/>
        </p:spPr>
        <p:txBody>
          <a:bodyPr wrap="square" lIns="68580" tIns="34290" rIns="68580" bIns="34290" rtlCol="0">
            <a:spAutoFit/>
          </a:bodyPr>
          <a:lstStyle/>
          <a:p>
            <a:pPr algn="ct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人肝癌类器官</a:t>
            </a:r>
            <a:endParaRPr lang="en-US" altLang="zh-CN" sz="16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4" name="文本框 6"/>
          <p:cNvSpPr txBox="1"/>
          <p:nvPr>
            <p:custDataLst>
              <p:tags r:id="rId2"/>
            </p:custDataLst>
          </p:nvPr>
        </p:nvSpPr>
        <p:spPr>
          <a:xfrm>
            <a:off x="5622345" y="1127346"/>
            <a:ext cx="1928532" cy="315471"/>
          </a:xfrm>
          <a:prstGeom prst="rect">
            <a:avLst/>
          </a:prstGeom>
          <a:noFill/>
        </p:spPr>
        <p:txBody>
          <a:bodyPr wrap="square" lIns="68580" tIns="34290" rIns="68580" bIns="34290" rtlCol="0">
            <a:spAutoFit/>
          </a:bodyPr>
          <a:lstStyle/>
          <a:p>
            <a:pPr algn="ct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人胆管癌类器官</a:t>
            </a:r>
            <a:endParaRPr lang="en-US" altLang="zh-CN" sz="1600" b="1"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5" name="图片 24"/>
          <p:cNvPicPr>
            <a:picLocks noChangeAspect="1"/>
          </p:cNvPicPr>
          <p:nvPr>
            <p:custDataLst>
              <p:tags r:id="rId3"/>
            </p:custDataLst>
          </p:nvPr>
        </p:nvPicPr>
        <p:blipFill>
          <a:blip r:embed="rId10" cstate="print"/>
          <a:srcRect l="33822" t="5128" r="31629" b="61107"/>
          <a:stretch>
            <a:fillRect/>
          </a:stretch>
        </p:blipFill>
        <p:spPr>
          <a:xfrm>
            <a:off x="4834885" y="1595437"/>
            <a:ext cx="3519011" cy="2292668"/>
          </a:xfrm>
          <a:prstGeom prst="rect">
            <a:avLst/>
          </a:prstGeom>
        </p:spPr>
      </p:pic>
      <p:pic>
        <p:nvPicPr>
          <p:cNvPr id="27" name="图片 26"/>
          <p:cNvPicPr>
            <a:picLocks noChangeAspect="1"/>
          </p:cNvPicPr>
          <p:nvPr>
            <p:custDataLst>
              <p:tags r:id="rId4"/>
            </p:custDataLst>
          </p:nvPr>
        </p:nvPicPr>
        <p:blipFill>
          <a:blip r:embed="rId11" cstate="print"/>
          <a:srcRect l="28083" t="23945" r="24314" b="29548"/>
          <a:stretch>
            <a:fillRect/>
          </a:stretch>
        </p:blipFill>
        <p:spPr>
          <a:xfrm>
            <a:off x="704417" y="1593327"/>
            <a:ext cx="3519011" cy="2292668"/>
          </a:xfrm>
          <a:prstGeom prst="rect">
            <a:avLst/>
          </a:prstGeom>
        </p:spPr>
      </p:pic>
      <p:sp>
        <p:nvSpPr>
          <p:cNvPr id="29" name="文本框 9"/>
          <p:cNvSpPr txBox="1"/>
          <p:nvPr>
            <p:custDataLst>
              <p:tags r:id="rId5"/>
            </p:custDataLst>
          </p:nvPr>
        </p:nvSpPr>
        <p:spPr>
          <a:xfrm>
            <a:off x="776171" y="3917497"/>
            <a:ext cx="3519011" cy="956800"/>
          </a:xfrm>
          <a:prstGeom prst="rect">
            <a:avLst/>
          </a:prstGeom>
          <a:noFill/>
        </p:spPr>
        <p:txBody>
          <a:bodyPr wrap="square" lIns="68580" tIns="34290" rIns="68580" bIns="34290" rtlCol="0">
            <a:spAutoFit/>
          </a:bodyPr>
          <a:lstStyle/>
          <a:p>
            <a:pPr>
              <a:lnSpc>
                <a:spcPct val="130000"/>
              </a:lnSpc>
            </a:pPr>
            <a:r>
              <a:rPr lang="en-US" sz="900" dirty="0">
                <a:latin typeface="Poppins" panose="02000000000000000000" pitchFamily="2" charset="0"/>
                <a:cs typeface="Poppins" panose="02000000000000000000" pitchFamily="2" charset="0"/>
              </a:rPr>
              <a:t>Human liver cancer </a:t>
            </a:r>
            <a:r>
              <a:rPr lang="en-US" sz="900" dirty="0" err="1">
                <a:latin typeface="Poppins" panose="02000000000000000000" pitchFamily="2" charset="0"/>
                <a:cs typeface="Poppins" panose="02000000000000000000" pitchFamily="2" charset="0"/>
              </a:rPr>
              <a:t>organoids</a:t>
            </a:r>
            <a:r>
              <a:rPr lang="en-US" sz="900" dirty="0">
                <a:latin typeface="Poppins" panose="02000000000000000000" pitchFamily="2" charset="0"/>
                <a:cs typeface="Poppins" panose="02000000000000000000" pitchFamily="2" charset="0"/>
              </a:rPr>
              <a:t> were cultured with </a:t>
            </a:r>
            <a:r>
              <a:rPr lang="en-US" altLang="zh-CN" sz="900" dirty="0">
                <a:solidFill>
                  <a:srgbClr val="007E66"/>
                </a:solidFill>
                <a:latin typeface="Poppins" panose="02000000000000000000" pitchFamily="2" charset="0"/>
                <a:cs typeface="Poppins" panose="02000000000000000000" pitchFamily="2" charset="0"/>
              </a:rPr>
              <a:t>FGF2</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10014-HNAE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HGF</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10463-HNAS)</a:t>
            </a:r>
            <a:r>
              <a:rPr lang="en-US" sz="900" dirty="0">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 FGF7</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10210-H07E)</a:t>
            </a:r>
            <a:r>
              <a:rPr lang="en-US" sz="900" dirty="0">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 EGF</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50482-MNCH</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FGF10</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10573-HNAE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TGFB1</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10804-HNAC</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 NOG</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50688-M02H</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RSPO1</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11083-HNAS</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sz="800" dirty="0">
                <a:latin typeface="Poppins" panose="02000000000000000000" pitchFamily="2" charset="0"/>
                <a:cs typeface="Poppins" panose="02000000000000000000" pitchFamily="2" charset="0"/>
              </a:rPr>
              <a:t>(</a:t>
            </a:r>
            <a:r>
              <a:rPr lang="en-US" sz="900" dirty="0" err="1">
                <a:latin typeface="Poppins" panose="02000000000000000000" pitchFamily="2" charset="0"/>
                <a:cs typeface="Poppins" panose="02000000000000000000" pitchFamily="2" charset="0"/>
              </a:rPr>
              <a:t>Routinely</a:t>
            </a:r>
            <a:r>
              <a:rPr lang="en-US" sz="900" dirty="0">
                <a:latin typeface="Poppins" panose="02000000000000000000" pitchFamily="2" charset="0"/>
                <a:cs typeface="Poppins" panose="02000000000000000000" pitchFamily="2" charset="0"/>
              </a:rPr>
              <a:t> tested</a:t>
            </a:r>
            <a:r>
              <a:rPr lang="en-US" sz="800" dirty="0">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Data provided by D1 Medical Technology.</a:t>
            </a:r>
            <a:endParaRPr lang="zh-CN" altLang="en-US" sz="900" dirty="0">
              <a:latin typeface="Poppins" panose="02000000000000000000" pitchFamily="2" charset="0"/>
              <a:cs typeface="Poppins" panose="02000000000000000000" pitchFamily="2" charset="0"/>
            </a:endParaRPr>
          </a:p>
        </p:txBody>
      </p:sp>
      <p:sp>
        <p:nvSpPr>
          <p:cNvPr id="35" name="文本框 11"/>
          <p:cNvSpPr txBox="1"/>
          <p:nvPr>
            <p:custDataLst>
              <p:tags r:id="rId6"/>
            </p:custDataLst>
          </p:nvPr>
        </p:nvSpPr>
        <p:spPr>
          <a:xfrm>
            <a:off x="4836559" y="3917497"/>
            <a:ext cx="3729765" cy="956801"/>
          </a:xfrm>
          <a:prstGeom prst="rect">
            <a:avLst/>
          </a:prstGeom>
          <a:noFill/>
        </p:spPr>
        <p:txBody>
          <a:bodyPr wrap="square" lIns="68580" tIns="34290" rIns="68580" bIns="34290" rtlCol="0">
            <a:noAutofit/>
          </a:bodyPr>
          <a:lstStyle/>
          <a:p>
            <a:pPr>
              <a:lnSpc>
                <a:spcPct val="130000"/>
              </a:lnSpc>
            </a:pPr>
            <a:r>
              <a:rPr lang="en-US" sz="900" dirty="0">
                <a:latin typeface="Poppins" panose="02000000000000000000" pitchFamily="2" charset="0"/>
                <a:cs typeface="Poppins" panose="02000000000000000000" pitchFamily="2" charset="0"/>
              </a:rPr>
              <a:t>Human </a:t>
            </a:r>
            <a:r>
              <a:rPr lang="en-US" sz="900" dirty="0" err="1">
                <a:latin typeface="Poppins" panose="02000000000000000000" pitchFamily="2" charset="0"/>
                <a:cs typeface="Poppins" panose="02000000000000000000" pitchFamily="2" charset="0"/>
              </a:rPr>
              <a:t>cholangiocarcinomas</a:t>
            </a:r>
            <a:r>
              <a:rPr lang="en-US" sz="900" dirty="0">
                <a:latin typeface="Poppins" panose="02000000000000000000" pitchFamily="2" charset="0"/>
                <a:cs typeface="Poppins" panose="02000000000000000000" pitchFamily="2" charset="0"/>
              </a:rPr>
              <a:t> </a:t>
            </a:r>
            <a:r>
              <a:rPr lang="en-US" sz="900" dirty="0" err="1">
                <a:latin typeface="Poppins" panose="02000000000000000000" pitchFamily="2" charset="0"/>
                <a:cs typeface="Poppins" panose="02000000000000000000" pitchFamily="2" charset="0"/>
              </a:rPr>
              <a:t>organoids</a:t>
            </a:r>
            <a:r>
              <a:rPr lang="en-US" sz="900" dirty="0">
                <a:latin typeface="Poppins" panose="02000000000000000000" pitchFamily="2" charset="0"/>
                <a:cs typeface="Poppins" panose="02000000000000000000" pitchFamily="2" charset="0"/>
              </a:rPr>
              <a:t> were cultured with </a:t>
            </a:r>
            <a:r>
              <a:rPr lang="en-US" altLang="zh-CN" sz="900" dirty="0">
                <a:solidFill>
                  <a:srgbClr val="007E66"/>
                </a:solidFill>
                <a:latin typeface="Poppins" panose="02000000000000000000" pitchFamily="2" charset="0"/>
                <a:cs typeface="Poppins" panose="02000000000000000000" pitchFamily="2" charset="0"/>
              </a:rPr>
              <a:t>FGF2</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10014-HNAE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 HGF</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10463-HNAS</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FGF7</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10210-H07E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EGF</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50482-MNCH)</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FGF10</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10573-HNAE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 NOG</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50688-M02H</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RSPO1</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11083-HNAS</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sz="800" dirty="0">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Routinely tested</a:t>
            </a:r>
            <a:r>
              <a:rPr lang="en-US" sz="800" dirty="0">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Data provided by D1 Medical Technology. </a:t>
            </a:r>
            <a:endParaRPr lang="zh-CN" altLang="en-US" sz="900" dirty="0"/>
          </a:p>
          <a:p>
            <a:pPr>
              <a:lnSpc>
                <a:spcPct val="130000"/>
              </a:lnSpc>
            </a:pPr>
            <a:endParaRPr lang="zh-CN" altLang="en-US" sz="900" dirty="0"/>
          </a:p>
          <a:p>
            <a:pPr>
              <a:lnSpc>
                <a:spcPct val="130000"/>
              </a:lnSpc>
            </a:pPr>
            <a:endParaRPr lang="zh-CN" altLang="en-US" sz="900" dirty="0"/>
          </a:p>
        </p:txBody>
      </p:sp>
      <p:grpSp>
        <p:nvGrpSpPr>
          <p:cNvPr id="2" name="组合 6"/>
          <p:cNvGrpSpPr/>
          <p:nvPr/>
        </p:nvGrpSpPr>
        <p:grpSpPr>
          <a:xfrm>
            <a:off x="285720" y="514350"/>
            <a:ext cx="5038756" cy="547702"/>
            <a:chOff x="5643570" y="1142990"/>
            <a:chExt cx="5038756" cy="547702"/>
          </a:xfrm>
        </p:grpSpPr>
        <p:sp>
          <p:nvSpPr>
            <p:cNvPr id="9" name="椭圆 8"/>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0" name="TextBox 9"/>
            <p:cNvSpPr txBox="1"/>
            <p:nvPr/>
          </p:nvSpPr>
          <p:spPr>
            <a:xfrm>
              <a:off x="5786446" y="1142990"/>
              <a:ext cx="4764405" cy="46037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经不同类器官培养验证的细胞因子</a:t>
              </a:r>
            </a:p>
          </p:txBody>
        </p:sp>
        <p:sp>
          <p:nvSpPr>
            <p:cNvPr id="12" name="椭圆 1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3" name="椭圆 12"/>
            <p:cNvSpPr/>
            <p:nvPr/>
          </p:nvSpPr>
          <p:spPr>
            <a:xfrm>
              <a:off x="105394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33" name="椭圆 32"/>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4" name="矩形 33"/>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8" name="Picture 2" descr="D:\桌面\新logo-黑.png"/>
            <p:cNvPicPr>
              <a:picLocks noChangeAspect="1" noChangeArrowheads="1"/>
            </p:cNvPicPr>
            <p:nvPr/>
          </p:nvPicPr>
          <p:blipFill>
            <a:blip r:embed="rId9"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30" name="椭圆 29"/>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椭圆 30"/>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2" name="椭圆 31"/>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26" name="TextBox 25"/>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 name="文本框 3"/>
          <p:cNvSpPr txBox="1"/>
          <p:nvPr>
            <p:custDataLst>
              <p:tags r:id="rId1"/>
            </p:custDataLst>
          </p:nvPr>
        </p:nvSpPr>
        <p:spPr>
          <a:xfrm>
            <a:off x="1174502" y="1164084"/>
            <a:ext cx="2454135" cy="315471"/>
          </a:xfrm>
          <a:prstGeom prst="rect">
            <a:avLst/>
          </a:prstGeom>
          <a:noFill/>
        </p:spPr>
        <p:txBody>
          <a:bodyPr wrap="square" lIns="68580" tIns="34290" rIns="68580" bIns="34290" rtlCol="0">
            <a:spAutoFit/>
          </a:bodyPr>
          <a:lstStyle/>
          <a:p>
            <a:pPr algn="ct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人肾癌类器官</a:t>
            </a:r>
            <a:endParaRPr lang="en-US" altLang="zh-CN" sz="16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8" name="文本框 6"/>
          <p:cNvSpPr txBox="1"/>
          <p:nvPr>
            <p:custDataLst>
              <p:tags r:id="rId2"/>
            </p:custDataLst>
          </p:nvPr>
        </p:nvSpPr>
        <p:spPr>
          <a:xfrm>
            <a:off x="5324476" y="1167947"/>
            <a:ext cx="2484977" cy="315471"/>
          </a:xfrm>
          <a:prstGeom prst="rect">
            <a:avLst/>
          </a:prstGeom>
          <a:noFill/>
        </p:spPr>
        <p:txBody>
          <a:bodyPr wrap="square" lIns="68580" tIns="34290" rIns="68580" bIns="34290" rtlCol="0">
            <a:spAutoFit/>
          </a:bodyPr>
          <a:lstStyle/>
          <a:p>
            <a:pPr algn="ct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人肾类器官</a:t>
            </a:r>
            <a:endParaRPr lang="en-US" altLang="zh-CN" sz="1600" b="1"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9" name="图片 18" descr="1-P3-DAY9"/>
          <p:cNvPicPr>
            <a:picLocks noChangeAspect="1"/>
          </p:cNvPicPr>
          <p:nvPr>
            <p:custDataLst>
              <p:tags r:id="rId3"/>
            </p:custDataLst>
          </p:nvPr>
        </p:nvPicPr>
        <p:blipFill>
          <a:blip r:embed="rId10" cstate="print"/>
          <a:srcRect l="8623" t="6315" r="32302" b="35861"/>
          <a:stretch>
            <a:fillRect/>
          </a:stretch>
        </p:blipFill>
        <p:spPr>
          <a:xfrm>
            <a:off x="681755" y="1631153"/>
            <a:ext cx="3519011" cy="2296478"/>
          </a:xfrm>
          <a:prstGeom prst="rect">
            <a:avLst/>
          </a:prstGeom>
        </p:spPr>
      </p:pic>
      <p:pic>
        <p:nvPicPr>
          <p:cNvPr id="20" name="图片 19"/>
          <p:cNvPicPr>
            <a:picLocks noChangeAspect="1"/>
          </p:cNvPicPr>
          <p:nvPr>
            <p:custDataLst>
              <p:tags r:id="rId4"/>
            </p:custDataLst>
          </p:nvPr>
        </p:nvPicPr>
        <p:blipFill>
          <a:blip r:embed="rId11" cstate="print"/>
          <a:srcRect r="2764" b="7374"/>
          <a:stretch>
            <a:fillRect/>
          </a:stretch>
        </p:blipFill>
        <p:spPr>
          <a:xfrm>
            <a:off x="4947526" y="1638081"/>
            <a:ext cx="3519011" cy="2296478"/>
          </a:xfrm>
          <a:prstGeom prst="rect">
            <a:avLst/>
          </a:prstGeom>
        </p:spPr>
      </p:pic>
      <p:sp>
        <p:nvSpPr>
          <p:cNvPr id="21" name="文本框 9"/>
          <p:cNvSpPr txBox="1"/>
          <p:nvPr>
            <p:custDataLst>
              <p:tags r:id="rId5"/>
            </p:custDataLst>
          </p:nvPr>
        </p:nvSpPr>
        <p:spPr>
          <a:xfrm>
            <a:off x="526415" y="4065905"/>
            <a:ext cx="3750310" cy="843280"/>
          </a:xfrm>
          <a:prstGeom prst="rect">
            <a:avLst/>
          </a:prstGeom>
          <a:noFill/>
        </p:spPr>
        <p:txBody>
          <a:bodyPr wrap="square" lIns="68580" tIns="34290" rIns="68580" bIns="34290" rtlCol="0">
            <a:noAutofit/>
          </a:bodyPr>
          <a:lstStyle/>
          <a:p>
            <a:pPr>
              <a:lnSpc>
                <a:spcPct val="130000"/>
              </a:lnSpc>
            </a:pPr>
            <a:r>
              <a:rPr lang="en-US" sz="900" dirty="0">
                <a:latin typeface="Poppins" panose="02000000000000000000" pitchFamily="2" charset="0"/>
                <a:cs typeface="Poppins" panose="02000000000000000000" pitchFamily="2" charset="0"/>
              </a:rPr>
              <a:t>Human kidney cancer </a:t>
            </a:r>
            <a:r>
              <a:rPr lang="en-US" sz="900" dirty="0" err="1">
                <a:latin typeface="Poppins" panose="02000000000000000000" pitchFamily="2" charset="0"/>
                <a:cs typeface="Poppins" panose="02000000000000000000" pitchFamily="2" charset="0"/>
              </a:rPr>
              <a:t>organoids</a:t>
            </a:r>
            <a:r>
              <a:rPr lang="en-US" sz="900" dirty="0">
                <a:latin typeface="Poppins" panose="02000000000000000000" pitchFamily="2" charset="0"/>
                <a:cs typeface="Poppins" panose="02000000000000000000" pitchFamily="2" charset="0"/>
              </a:rPr>
              <a:t> were cultured with </a:t>
            </a:r>
            <a:r>
              <a:rPr lang="en-US" altLang="zh-CN" sz="900" dirty="0">
                <a:solidFill>
                  <a:srgbClr val="007E66"/>
                </a:solidFill>
                <a:latin typeface="Poppins" panose="02000000000000000000" pitchFamily="2" charset="0"/>
                <a:cs typeface="Poppins" panose="02000000000000000000" pitchFamily="2" charset="0"/>
              </a:rPr>
              <a:t>FGF2</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10014-HNAE)</a:t>
            </a:r>
            <a:r>
              <a:rPr lang="en-US" sz="900" dirty="0">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 FGF7</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10210-H07E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EGF</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50482-MNCH</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FGF10</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10573-HNAE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NOG</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50688-M02H</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RSPO1</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11083-HNAS</a:t>
            </a:r>
            <a:r>
              <a:rPr lang="en-US" altLang="zh-CN" sz="800" dirty="0">
                <a:solidFill>
                  <a:srgbClr val="007E66"/>
                </a:solidFill>
                <a:latin typeface="Poppins" panose="02000000000000000000" pitchFamily="2" charset="0"/>
                <a:cs typeface="Poppins" panose="02000000000000000000" pitchFamily="2" charset="0"/>
              </a:rPr>
              <a:t>)</a:t>
            </a:r>
            <a:r>
              <a:rPr lang="en-US" sz="800" dirty="0">
                <a:latin typeface="Poppins" panose="02000000000000000000" pitchFamily="2" charset="0"/>
                <a:cs typeface="Poppins" panose="02000000000000000000" pitchFamily="2" charset="0"/>
              </a:rPr>
              <a:t>. (Routinely </a:t>
            </a:r>
            <a:r>
              <a:rPr lang="en-US" sz="900" dirty="0">
                <a:latin typeface="Poppins" panose="02000000000000000000" pitchFamily="2" charset="0"/>
                <a:cs typeface="Poppins" panose="02000000000000000000" pitchFamily="2" charset="0"/>
              </a:rPr>
              <a:t>tested</a:t>
            </a:r>
            <a:r>
              <a:rPr lang="en-US" sz="800" dirty="0">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Data provided by D1 Medical Technology.</a:t>
            </a:r>
            <a:endParaRPr lang="zh-CN" altLang="en-US" sz="900" dirty="0">
              <a:latin typeface="Poppins" panose="02000000000000000000" pitchFamily="2" charset="0"/>
              <a:cs typeface="Poppins" panose="02000000000000000000" pitchFamily="2" charset="0"/>
            </a:endParaRPr>
          </a:p>
          <a:p>
            <a:pPr>
              <a:lnSpc>
                <a:spcPct val="130000"/>
              </a:lnSpc>
            </a:pPr>
            <a:endParaRPr lang="zh-CN" altLang="en-US" sz="900" dirty="0"/>
          </a:p>
        </p:txBody>
      </p:sp>
      <p:sp>
        <p:nvSpPr>
          <p:cNvPr id="22" name="文本框 7"/>
          <p:cNvSpPr txBox="1"/>
          <p:nvPr>
            <p:custDataLst>
              <p:tags r:id="rId6"/>
            </p:custDataLst>
          </p:nvPr>
        </p:nvSpPr>
        <p:spPr>
          <a:xfrm>
            <a:off x="4945380" y="4065905"/>
            <a:ext cx="4048125" cy="942975"/>
          </a:xfrm>
          <a:prstGeom prst="rect">
            <a:avLst/>
          </a:prstGeom>
          <a:noFill/>
        </p:spPr>
        <p:txBody>
          <a:bodyPr wrap="square" lIns="68580" tIns="34290" rIns="68580" bIns="34290" rtlCol="0">
            <a:noAutofit/>
          </a:bodyPr>
          <a:lstStyle/>
          <a:p>
            <a:pPr>
              <a:lnSpc>
                <a:spcPct val="130000"/>
              </a:lnSpc>
            </a:pPr>
            <a:r>
              <a:rPr lang="en-US" sz="900" dirty="0">
                <a:latin typeface="Poppins" panose="02000000000000000000" pitchFamily="2" charset="0"/>
                <a:cs typeface="Poppins" panose="02000000000000000000" pitchFamily="2" charset="0"/>
              </a:rPr>
              <a:t>Human kidney </a:t>
            </a:r>
            <a:r>
              <a:rPr lang="en-US" sz="900" dirty="0" err="1">
                <a:latin typeface="Poppins" panose="02000000000000000000" pitchFamily="2" charset="0"/>
                <a:cs typeface="Poppins" panose="02000000000000000000" pitchFamily="2" charset="0"/>
              </a:rPr>
              <a:t>organoids</a:t>
            </a:r>
            <a:r>
              <a:rPr lang="en-US" sz="900" dirty="0">
                <a:latin typeface="Poppins" panose="02000000000000000000" pitchFamily="2" charset="0"/>
                <a:cs typeface="Poppins" panose="02000000000000000000" pitchFamily="2" charset="0"/>
              </a:rPr>
              <a:t> were cultured </a:t>
            </a:r>
            <a:r>
              <a:rPr lang="en-US" altLang="zh-CN" sz="900" dirty="0">
                <a:latin typeface="Poppins" panose="02000000000000000000" pitchFamily="2" charset="0"/>
                <a:cs typeface="Poppins" panose="02000000000000000000" pitchFamily="2" charset="0"/>
              </a:rPr>
              <a:t>with </a:t>
            </a:r>
            <a:r>
              <a:rPr lang="en-US" altLang="zh-CN" sz="900" dirty="0">
                <a:solidFill>
                  <a:srgbClr val="007E66"/>
                </a:solidFill>
                <a:latin typeface="Poppins" panose="02000000000000000000" pitchFamily="2" charset="0"/>
                <a:cs typeface="Poppins" panose="02000000000000000000" pitchFamily="2" charset="0"/>
              </a:rPr>
              <a:t>FGF7</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10210-H07E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EGF</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50482-MNCH</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FGF10</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10573-HNAE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NOG</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50688-M02H</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RSPO1</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11083-HNAS</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HGF</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10463-HNAS</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FGF4</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16043-HNAE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sz="800" dirty="0">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Routinely tested</a:t>
            </a:r>
            <a:r>
              <a:rPr lang="en-US" sz="800" dirty="0">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Data provided by D1 Medical Technology.</a:t>
            </a:r>
            <a:endParaRPr lang="zh-CN" altLang="en-US" sz="900" dirty="0">
              <a:latin typeface="Poppins" panose="02000000000000000000" pitchFamily="2" charset="0"/>
              <a:cs typeface="Poppins" panose="02000000000000000000" pitchFamily="2" charset="0"/>
            </a:endParaRPr>
          </a:p>
          <a:p>
            <a:pPr>
              <a:lnSpc>
                <a:spcPct val="130000"/>
              </a:lnSpc>
            </a:pPr>
            <a:endParaRPr lang="zh-CN" altLang="en-US" sz="900" dirty="0">
              <a:latin typeface="Poppins" panose="02000000000000000000" pitchFamily="2" charset="0"/>
              <a:cs typeface="Poppins" panose="02000000000000000000" pitchFamily="2" charset="0"/>
            </a:endParaRPr>
          </a:p>
        </p:txBody>
      </p:sp>
      <p:grpSp>
        <p:nvGrpSpPr>
          <p:cNvPr id="2" name="组合 6"/>
          <p:cNvGrpSpPr/>
          <p:nvPr/>
        </p:nvGrpSpPr>
        <p:grpSpPr>
          <a:xfrm>
            <a:off x="285720" y="514350"/>
            <a:ext cx="5038756" cy="547702"/>
            <a:chOff x="5643570" y="1142990"/>
            <a:chExt cx="5038756" cy="547702"/>
          </a:xfrm>
        </p:grpSpPr>
        <p:sp>
          <p:nvSpPr>
            <p:cNvPr id="9" name="椭圆 8"/>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0" name="TextBox 9"/>
            <p:cNvSpPr txBox="1"/>
            <p:nvPr/>
          </p:nvSpPr>
          <p:spPr>
            <a:xfrm>
              <a:off x="5786446" y="1142990"/>
              <a:ext cx="4764405" cy="46037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经不同类器官培养验证的细胞因子</a:t>
              </a:r>
            </a:p>
          </p:txBody>
        </p:sp>
        <p:sp>
          <p:nvSpPr>
            <p:cNvPr id="12" name="椭圆 1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3" name="椭圆 12"/>
            <p:cNvSpPr/>
            <p:nvPr/>
          </p:nvSpPr>
          <p:spPr>
            <a:xfrm>
              <a:off x="105394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33" name="椭圆 32"/>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4" name="矩形 33"/>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8" name="Picture 2" descr="D:\桌面\新logo-黑.png"/>
            <p:cNvPicPr>
              <a:picLocks noChangeAspect="1" noChangeArrowheads="1"/>
            </p:cNvPicPr>
            <p:nvPr/>
          </p:nvPicPr>
          <p:blipFill>
            <a:blip r:embed="rId9"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30" name="椭圆 29"/>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椭圆 30"/>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2" name="椭圆 31"/>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26" name="TextBox 25"/>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 name="文本框 3"/>
          <p:cNvSpPr txBox="1"/>
          <p:nvPr>
            <p:custDataLst>
              <p:tags r:id="rId1"/>
            </p:custDataLst>
          </p:nvPr>
        </p:nvSpPr>
        <p:spPr>
          <a:xfrm>
            <a:off x="1535734" y="1198444"/>
            <a:ext cx="1883448" cy="315471"/>
          </a:xfrm>
          <a:prstGeom prst="rect">
            <a:avLst/>
          </a:prstGeom>
          <a:noFill/>
        </p:spPr>
        <p:txBody>
          <a:bodyPr wrap="square" lIns="68580" tIns="34290" rIns="68580" bIns="34290" rtlCol="0">
            <a:spAutoFit/>
          </a:bodyPr>
          <a:lstStyle/>
          <a:p>
            <a:pPr algn="ct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人胃癌类器官</a:t>
            </a:r>
            <a:endParaRPr lang="en-US" altLang="zh-CN" sz="16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8" name="文本框 6"/>
          <p:cNvSpPr txBox="1"/>
          <p:nvPr>
            <p:custDataLst>
              <p:tags r:id="rId2"/>
            </p:custDataLst>
          </p:nvPr>
        </p:nvSpPr>
        <p:spPr>
          <a:xfrm>
            <a:off x="5691435" y="1198444"/>
            <a:ext cx="1886824" cy="315471"/>
          </a:xfrm>
          <a:prstGeom prst="rect">
            <a:avLst/>
          </a:prstGeom>
          <a:noFill/>
        </p:spPr>
        <p:txBody>
          <a:bodyPr wrap="square" lIns="68580" tIns="34290" rIns="68580" bIns="34290" rtlCol="0">
            <a:spAutoFit/>
          </a:bodyPr>
          <a:lstStyle/>
          <a:p>
            <a:pPr algn="ct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人胃类器官</a:t>
            </a:r>
            <a:endParaRPr lang="en-US" altLang="zh-CN" sz="1600" b="1"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9" name="图片 18"/>
          <p:cNvPicPr>
            <a:picLocks noChangeAspect="1"/>
          </p:cNvPicPr>
          <p:nvPr>
            <p:custDataLst>
              <p:tags r:id="rId3"/>
            </p:custDataLst>
          </p:nvPr>
        </p:nvPicPr>
        <p:blipFill>
          <a:blip r:embed="rId10" cstate="print"/>
          <a:srcRect r="6016" b="8012"/>
          <a:stretch>
            <a:fillRect/>
          </a:stretch>
        </p:blipFill>
        <p:spPr>
          <a:xfrm>
            <a:off x="717953" y="1648578"/>
            <a:ext cx="3519011" cy="2296478"/>
          </a:xfrm>
          <a:prstGeom prst="rect">
            <a:avLst/>
          </a:prstGeom>
        </p:spPr>
      </p:pic>
      <p:pic>
        <p:nvPicPr>
          <p:cNvPr id="20" name="图片 19" descr="1-P3-Day5"/>
          <p:cNvPicPr>
            <a:picLocks noChangeAspect="1"/>
          </p:cNvPicPr>
          <p:nvPr>
            <p:custDataLst>
              <p:tags r:id="rId4"/>
            </p:custDataLst>
          </p:nvPr>
        </p:nvPicPr>
        <p:blipFill>
          <a:blip r:embed="rId11" cstate="print"/>
          <a:srcRect r="5342" b="7420"/>
          <a:stretch>
            <a:fillRect/>
          </a:stretch>
        </p:blipFill>
        <p:spPr>
          <a:xfrm>
            <a:off x="4875342" y="1654491"/>
            <a:ext cx="3519011" cy="2294573"/>
          </a:xfrm>
          <a:prstGeom prst="rect">
            <a:avLst/>
          </a:prstGeom>
        </p:spPr>
      </p:pic>
      <p:sp>
        <p:nvSpPr>
          <p:cNvPr id="21" name="文本框 9"/>
          <p:cNvSpPr txBox="1"/>
          <p:nvPr>
            <p:custDataLst>
              <p:tags r:id="rId5"/>
            </p:custDataLst>
          </p:nvPr>
        </p:nvSpPr>
        <p:spPr>
          <a:xfrm>
            <a:off x="689709" y="3994151"/>
            <a:ext cx="3588385" cy="873125"/>
          </a:xfrm>
          <a:prstGeom prst="rect">
            <a:avLst/>
          </a:prstGeom>
          <a:noFill/>
        </p:spPr>
        <p:txBody>
          <a:bodyPr wrap="square" lIns="68580" tIns="34290" rIns="68580" bIns="34290" rtlCol="0">
            <a:noAutofit/>
          </a:bodyPr>
          <a:lstStyle/>
          <a:p>
            <a:pPr>
              <a:lnSpc>
                <a:spcPct val="130000"/>
              </a:lnSpc>
            </a:pPr>
            <a:r>
              <a:rPr lang="en-US" sz="900" dirty="0">
                <a:latin typeface="Poppins" panose="02000000000000000000" pitchFamily="2" charset="0"/>
                <a:cs typeface="Poppins" panose="02000000000000000000" pitchFamily="2" charset="0"/>
              </a:rPr>
              <a:t>Human gastric cancer </a:t>
            </a:r>
            <a:r>
              <a:rPr lang="en-US" sz="900" dirty="0" err="1">
                <a:latin typeface="Poppins" panose="02000000000000000000" pitchFamily="2" charset="0"/>
                <a:cs typeface="Poppins" panose="02000000000000000000" pitchFamily="2" charset="0"/>
              </a:rPr>
              <a:t>organoids</a:t>
            </a:r>
            <a:r>
              <a:rPr lang="en-US" sz="900" dirty="0">
                <a:latin typeface="Poppins" panose="02000000000000000000" pitchFamily="2" charset="0"/>
                <a:cs typeface="Poppins" panose="02000000000000000000" pitchFamily="2" charset="0"/>
              </a:rPr>
              <a:t> were cultured with </a:t>
            </a:r>
            <a:r>
              <a:rPr lang="en-US" altLang="zh-CN" sz="900" dirty="0">
                <a:solidFill>
                  <a:srgbClr val="007E66"/>
                </a:solidFill>
                <a:latin typeface="Poppins" panose="02000000000000000000" pitchFamily="2" charset="0"/>
                <a:cs typeface="Poppins" panose="02000000000000000000" pitchFamily="2" charset="0"/>
              </a:rPr>
              <a:t>EGF</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50482-MNCH</a:t>
            </a:r>
            <a:r>
              <a:rPr lang="en-US" altLang="zh-CN" sz="800" dirty="0">
                <a:solidFill>
                  <a:srgbClr val="007E66"/>
                </a:solidFill>
                <a:latin typeface="Poppins" panose="02000000000000000000" pitchFamily="2" charset="0"/>
                <a:cs typeface="Poppins" panose="02000000000000000000" pitchFamily="2" charset="0"/>
              </a:rPr>
              <a:t>)</a:t>
            </a:r>
            <a:r>
              <a:rPr lang="en-US" sz="800" dirty="0">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FGF10</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10573-HNAE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NOG</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50688-M02H</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RSPO1</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11083-HNAS</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sz="800" dirty="0">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Routinely tested</a:t>
            </a:r>
            <a:r>
              <a:rPr lang="en-US" sz="800" dirty="0">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Data provided by D1 Medical Technology</a:t>
            </a:r>
            <a:endParaRPr lang="zh-CN" altLang="en-US" sz="900" dirty="0">
              <a:latin typeface="Poppins" panose="02000000000000000000" pitchFamily="2" charset="0"/>
              <a:cs typeface="Poppins" panose="02000000000000000000" pitchFamily="2" charset="0"/>
            </a:endParaRPr>
          </a:p>
        </p:txBody>
      </p:sp>
      <p:sp>
        <p:nvSpPr>
          <p:cNvPr id="22" name="文本框 10"/>
          <p:cNvSpPr txBox="1"/>
          <p:nvPr>
            <p:custDataLst>
              <p:tags r:id="rId6"/>
            </p:custDataLst>
          </p:nvPr>
        </p:nvSpPr>
        <p:spPr>
          <a:xfrm>
            <a:off x="4865908" y="3994151"/>
            <a:ext cx="3564890" cy="753110"/>
          </a:xfrm>
          <a:prstGeom prst="rect">
            <a:avLst/>
          </a:prstGeom>
          <a:noFill/>
        </p:spPr>
        <p:txBody>
          <a:bodyPr wrap="square" lIns="68580" tIns="34290" rIns="68580" bIns="34290" rtlCol="0">
            <a:noAutofit/>
          </a:bodyPr>
          <a:lstStyle/>
          <a:p>
            <a:pPr>
              <a:lnSpc>
                <a:spcPct val="130000"/>
              </a:lnSpc>
            </a:pPr>
            <a:r>
              <a:rPr lang="en-US" sz="900" dirty="0">
                <a:latin typeface="Poppins" panose="02000000000000000000" pitchFamily="2" charset="0"/>
                <a:cs typeface="Poppins" panose="02000000000000000000" pitchFamily="2" charset="0"/>
              </a:rPr>
              <a:t>Human stomach </a:t>
            </a:r>
            <a:r>
              <a:rPr lang="en-US" sz="900" dirty="0" err="1">
                <a:latin typeface="Poppins" panose="02000000000000000000" pitchFamily="2" charset="0"/>
                <a:cs typeface="Poppins" panose="02000000000000000000" pitchFamily="2" charset="0"/>
              </a:rPr>
              <a:t>organoids</a:t>
            </a:r>
            <a:r>
              <a:rPr lang="en-US" sz="900" dirty="0">
                <a:latin typeface="Poppins" panose="02000000000000000000" pitchFamily="2" charset="0"/>
                <a:cs typeface="Poppins" panose="02000000000000000000" pitchFamily="2" charset="0"/>
              </a:rPr>
              <a:t> </a:t>
            </a:r>
            <a:r>
              <a:rPr lang="en-US" sz="900" dirty="0" err="1">
                <a:latin typeface="Poppins" panose="02000000000000000000" pitchFamily="2" charset="0"/>
                <a:cs typeface="Poppins" panose="02000000000000000000" pitchFamily="2" charset="0"/>
              </a:rPr>
              <a:t>organoids</a:t>
            </a:r>
            <a:r>
              <a:rPr lang="en-US" sz="900" dirty="0">
                <a:latin typeface="Poppins" panose="02000000000000000000" pitchFamily="2" charset="0"/>
                <a:cs typeface="Poppins" panose="02000000000000000000" pitchFamily="2" charset="0"/>
              </a:rPr>
              <a:t> were cultured with </a:t>
            </a:r>
            <a:r>
              <a:rPr lang="en-US" altLang="zh-CN" sz="900" dirty="0">
                <a:solidFill>
                  <a:srgbClr val="007E66"/>
                </a:solidFill>
                <a:latin typeface="Poppins" panose="02000000000000000000" pitchFamily="2" charset="0"/>
                <a:cs typeface="Poppins" panose="02000000000000000000" pitchFamily="2" charset="0"/>
              </a:rPr>
              <a:t>EGF</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50482-MNCH</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FGF10</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10573-HNAE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 NOG</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50688-M02H</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RSPO1</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11083-HNAS</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sz="800" dirty="0">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Routinely tested</a:t>
            </a:r>
            <a:r>
              <a:rPr lang="en-US" sz="800" dirty="0">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Data provided by D1 Medical Technology.</a:t>
            </a:r>
            <a:endParaRPr lang="zh-CN" altLang="en-US" sz="900" dirty="0">
              <a:latin typeface="Poppins" panose="02000000000000000000" pitchFamily="2" charset="0"/>
              <a:cs typeface="Poppins" panose="02000000000000000000" pitchFamily="2" charset="0"/>
            </a:endParaRPr>
          </a:p>
          <a:p>
            <a:pPr>
              <a:lnSpc>
                <a:spcPct val="130000"/>
              </a:lnSpc>
            </a:pPr>
            <a:endParaRPr lang="zh-CN" altLang="en-US" sz="900" dirty="0">
              <a:latin typeface="Poppins" panose="02000000000000000000" pitchFamily="2" charset="0"/>
              <a:cs typeface="Poppins" panose="02000000000000000000" pitchFamily="2" charset="0"/>
            </a:endParaRPr>
          </a:p>
        </p:txBody>
      </p:sp>
      <p:grpSp>
        <p:nvGrpSpPr>
          <p:cNvPr id="2" name="组合 6"/>
          <p:cNvGrpSpPr/>
          <p:nvPr/>
        </p:nvGrpSpPr>
        <p:grpSpPr>
          <a:xfrm>
            <a:off x="285720" y="514350"/>
            <a:ext cx="5038756" cy="547702"/>
            <a:chOff x="5643570" y="1142990"/>
            <a:chExt cx="5038756" cy="547702"/>
          </a:xfrm>
        </p:grpSpPr>
        <p:sp>
          <p:nvSpPr>
            <p:cNvPr id="9" name="椭圆 8"/>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0" name="TextBox 9"/>
            <p:cNvSpPr txBox="1"/>
            <p:nvPr/>
          </p:nvSpPr>
          <p:spPr>
            <a:xfrm>
              <a:off x="5786446" y="1142990"/>
              <a:ext cx="4764405" cy="46037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经不同类器官培养验证的细胞因子</a:t>
              </a:r>
            </a:p>
          </p:txBody>
        </p:sp>
        <p:sp>
          <p:nvSpPr>
            <p:cNvPr id="12" name="椭圆 1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3" name="椭圆 12"/>
            <p:cNvSpPr/>
            <p:nvPr/>
          </p:nvSpPr>
          <p:spPr>
            <a:xfrm>
              <a:off x="105394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33" name="椭圆 32"/>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4" name="矩形 33"/>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8" name="Picture 2" descr="D:\桌面\新logo-黑.png"/>
            <p:cNvPicPr>
              <a:picLocks noChangeAspect="1" noChangeArrowheads="1"/>
            </p:cNvPicPr>
            <p:nvPr/>
          </p:nvPicPr>
          <p:blipFill>
            <a:blip r:embed="rId9"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30" name="椭圆 29"/>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椭圆 30"/>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2" name="椭圆 31"/>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26" name="TextBox 25"/>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 name="文本框 3"/>
          <p:cNvSpPr txBox="1"/>
          <p:nvPr>
            <p:custDataLst>
              <p:tags r:id="rId1"/>
            </p:custDataLst>
          </p:nvPr>
        </p:nvSpPr>
        <p:spPr>
          <a:xfrm>
            <a:off x="1371600" y="1253505"/>
            <a:ext cx="2091434" cy="315471"/>
          </a:xfrm>
          <a:prstGeom prst="rect">
            <a:avLst/>
          </a:prstGeom>
          <a:noFill/>
        </p:spPr>
        <p:txBody>
          <a:bodyPr wrap="square" lIns="68580" tIns="34290" rIns="68580" bIns="34290" rtlCol="0">
            <a:spAutoFit/>
          </a:bodyPr>
          <a:lstStyle/>
          <a:p>
            <a:pPr algn="ct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人卵巢癌类器官</a:t>
            </a:r>
            <a:endParaRPr lang="en-US" altLang="zh-CN" sz="16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8" name="文本框 6"/>
          <p:cNvSpPr txBox="1"/>
          <p:nvPr>
            <p:custDataLst>
              <p:tags r:id="rId2"/>
            </p:custDataLst>
          </p:nvPr>
        </p:nvSpPr>
        <p:spPr>
          <a:xfrm>
            <a:off x="5594322" y="1253505"/>
            <a:ext cx="2083965" cy="315471"/>
          </a:xfrm>
          <a:prstGeom prst="rect">
            <a:avLst/>
          </a:prstGeom>
          <a:noFill/>
        </p:spPr>
        <p:txBody>
          <a:bodyPr wrap="square" lIns="68580" tIns="34290" rIns="68580" bIns="34290" rtlCol="0">
            <a:spAutoFit/>
          </a:bodyPr>
          <a:lstStyle/>
          <a:p>
            <a:pPr algn="ct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人小肠类器官</a:t>
            </a:r>
            <a:endParaRPr lang="en-US" altLang="zh-CN" sz="1600" b="1"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9" name="图片 18"/>
          <p:cNvPicPr>
            <a:picLocks noChangeAspect="1"/>
          </p:cNvPicPr>
          <p:nvPr>
            <p:custDataLst>
              <p:tags r:id="rId3"/>
            </p:custDataLst>
          </p:nvPr>
        </p:nvPicPr>
        <p:blipFill>
          <a:blip r:embed="rId10" cstate="print">
            <a:extLst>
              <a:ext uri="{28A0092B-C50C-407E-A947-70E740481C1C}">
                <a14:useLocalDpi xmlns:a14="http://schemas.microsoft.com/office/drawing/2010/main" xmlns="" val="0"/>
              </a:ext>
            </a:extLst>
          </a:blip>
          <a:srcRect l="24619" t="20864" r="24745" b="29668"/>
          <a:stretch>
            <a:fillRect/>
          </a:stretch>
        </p:blipFill>
        <p:spPr>
          <a:xfrm>
            <a:off x="681867" y="1728991"/>
            <a:ext cx="3519011" cy="2291715"/>
          </a:xfrm>
          <a:prstGeom prst="rect">
            <a:avLst/>
          </a:prstGeom>
        </p:spPr>
      </p:pic>
      <p:pic>
        <p:nvPicPr>
          <p:cNvPr id="20" name="图片 19"/>
          <p:cNvPicPr>
            <a:picLocks noChangeAspect="1"/>
          </p:cNvPicPr>
          <p:nvPr>
            <p:custDataLst>
              <p:tags r:id="rId4"/>
            </p:custDataLst>
          </p:nvPr>
        </p:nvPicPr>
        <p:blipFill rotWithShape="1">
          <a:blip r:embed="rId11" cstate="print"/>
          <a:srcRect t="3336" r="29919"/>
          <a:stretch>
            <a:fillRect/>
          </a:stretch>
        </p:blipFill>
        <p:spPr>
          <a:xfrm>
            <a:off x="4876800" y="1723506"/>
            <a:ext cx="3519011" cy="2296001"/>
          </a:xfrm>
          <a:prstGeom prst="rect">
            <a:avLst/>
          </a:prstGeom>
        </p:spPr>
      </p:pic>
      <p:sp>
        <p:nvSpPr>
          <p:cNvPr id="21" name="文本框 7"/>
          <p:cNvSpPr txBox="1"/>
          <p:nvPr>
            <p:custDataLst>
              <p:tags r:id="rId5"/>
            </p:custDataLst>
          </p:nvPr>
        </p:nvSpPr>
        <p:spPr>
          <a:xfrm>
            <a:off x="4953750" y="4134910"/>
            <a:ext cx="3598545" cy="775335"/>
          </a:xfrm>
          <a:prstGeom prst="rect">
            <a:avLst/>
          </a:prstGeom>
          <a:noFill/>
        </p:spPr>
        <p:txBody>
          <a:bodyPr wrap="square" lIns="68580" tIns="34290" rIns="68580" bIns="34290" rtlCol="0">
            <a:noAutofit/>
          </a:bodyPr>
          <a:lstStyle/>
          <a:p>
            <a:pPr>
              <a:lnSpc>
                <a:spcPct val="130000"/>
              </a:lnSpc>
            </a:pPr>
            <a:r>
              <a:rPr lang="en-US" sz="900" dirty="0">
                <a:latin typeface="Poppins" panose="02000000000000000000" pitchFamily="2" charset="0"/>
                <a:cs typeface="Poppins" panose="02000000000000000000" pitchFamily="2" charset="0"/>
              </a:rPr>
              <a:t>Human small intestinal </a:t>
            </a:r>
            <a:r>
              <a:rPr lang="en-US" sz="900" dirty="0" err="1">
                <a:latin typeface="Poppins" panose="02000000000000000000" pitchFamily="2" charset="0"/>
                <a:cs typeface="Poppins" panose="02000000000000000000" pitchFamily="2" charset="0"/>
              </a:rPr>
              <a:t>organoids</a:t>
            </a:r>
            <a:r>
              <a:rPr lang="en-US" sz="900" dirty="0">
                <a:latin typeface="Poppins" panose="02000000000000000000" pitchFamily="2" charset="0"/>
                <a:cs typeface="Poppins" panose="02000000000000000000" pitchFamily="2" charset="0"/>
              </a:rPr>
              <a:t> were cultured with </a:t>
            </a:r>
            <a:r>
              <a:rPr lang="en-US" altLang="zh-CN" sz="900" dirty="0">
                <a:solidFill>
                  <a:srgbClr val="007E66"/>
                </a:solidFill>
                <a:latin typeface="Poppins" panose="02000000000000000000" pitchFamily="2" charset="0"/>
                <a:cs typeface="Poppins" panose="02000000000000000000" pitchFamily="2" charset="0"/>
              </a:rPr>
              <a:t>IL22(13059-HNAE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 FGF10</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10573-HNAE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EGF</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50482-MNCH</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NOG</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50688-M02H</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a:t>
            </a:r>
            <a:r>
              <a:rPr lang="en-US" sz="800" dirty="0">
                <a:latin typeface="Poppins" panose="02000000000000000000" pitchFamily="2" charset="0"/>
                <a:cs typeface="Poppins" panose="02000000000000000000" pitchFamily="2" charset="0"/>
              </a:rPr>
              <a:t> (</a:t>
            </a:r>
            <a:r>
              <a:rPr lang="en-US" sz="900" dirty="0">
                <a:latin typeface="Poppins" panose="02000000000000000000" pitchFamily="2" charset="0"/>
                <a:cs typeface="Poppins" panose="02000000000000000000" pitchFamily="2" charset="0"/>
              </a:rPr>
              <a:t>Routinely tested</a:t>
            </a:r>
            <a:r>
              <a:rPr lang="en-US" sz="800" dirty="0">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Data provided by D1 Medical Technology.</a:t>
            </a:r>
            <a:endParaRPr lang="zh-CN" altLang="en-US" sz="900" dirty="0">
              <a:latin typeface="Poppins" panose="02000000000000000000" pitchFamily="2" charset="0"/>
              <a:cs typeface="Poppins" panose="02000000000000000000" pitchFamily="2" charset="0"/>
            </a:endParaRPr>
          </a:p>
        </p:txBody>
      </p:sp>
      <p:sp>
        <p:nvSpPr>
          <p:cNvPr id="22" name="文本框 9"/>
          <p:cNvSpPr txBox="1"/>
          <p:nvPr>
            <p:custDataLst>
              <p:tags r:id="rId6"/>
            </p:custDataLst>
          </p:nvPr>
        </p:nvSpPr>
        <p:spPr>
          <a:xfrm>
            <a:off x="577850" y="4134910"/>
            <a:ext cx="3834765" cy="842010"/>
          </a:xfrm>
          <a:prstGeom prst="rect">
            <a:avLst/>
          </a:prstGeom>
          <a:noFill/>
        </p:spPr>
        <p:txBody>
          <a:bodyPr wrap="square" lIns="68580" tIns="34290" rIns="68580" bIns="34290" rtlCol="0">
            <a:noAutofit/>
          </a:bodyPr>
          <a:lstStyle/>
          <a:p>
            <a:pPr>
              <a:lnSpc>
                <a:spcPct val="130000"/>
              </a:lnSpc>
            </a:pPr>
            <a:r>
              <a:rPr lang="en-US" sz="900" dirty="0">
                <a:latin typeface="Poppins" panose="02000000000000000000" pitchFamily="2" charset="0"/>
                <a:cs typeface="Poppins" panose="02000000000000000000" pitchFamily="2" charset="0"/>
              </a:rPr>
              <a:t>Human ovarian </a:t>
            </a:r>
            <a:r>
              <a:rPr lang="en-US" sz="900" dirty="0" err="1">
                <a:latin typeface="Poppins" panose="02000000000000000000" pitchFamily="2" charset="0"/>
                <a:cs typeface="Poppins" panose="02000000000000000000" pitchFamily="2" charset="0"/>
              </a:rPr>
              <a:t>organoids</a:t>
            </a:r>
            <a:r>
              <a:rPr lang="en-US" sz="900" dirty="0">
                <a:latin typeface="Poppins" panose="02000000000000000000" pitchFamily="2" charset="0"/>
                <a:cs typeface="Poppins" panose="02000000000000000000" pitchFamily="2" charset="0"/>
              </a:rPr>
              <a:t> were cultured with </a:t>
            </a:r>
            <a:r>
              <a:rPr lang="en-US" altLang="zh-CN" sz="900" dirty="0">
                <a:solidFill>
                  <a:srgbClr val="007E66"/>
                </a:solidFill>
                <a:latin typeface="Poppins" panose="02000000000000000000" pitchFamily="2" charset="0"/>
                <a:cs typeface="Poppins" panose="02000000000000000000" pitchFamily="2" charset="0"/>
              </a:rPr>
              <a:t>IGF1(10598-HNAE</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NRG1 Beta 1</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11609-H01H</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RSPO1</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11083-HNAS</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 EGF(50482-MNCH</a:t>
            </a:r>
            <a:r>
              <a:rPr lang="en-US" altLang="zh-CN" sz="800" dirty="0">
                <a:solidFill>
                  <a:srgbClr val="007E66"/>
                </a:solidFill>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a:t>
            </a:r>
            <a:r>
              <a:rPr lang="en-US" altLang="zh-CN" sz="900" dirty="0">
                <a:solidFill>
                  <a:srgbClr val="007E66"/>
                </a:solidFill>
                <a:latin typeface="Poppins" panose="02000000000000000000" pitchFamily="2" charset="0"/>
                <a:cs typeface="Poppins" panose="02000000000000000000" pitchFamily="2" charset="0"/>
              </a:rPr>
              <a:t>NOG</a:t>
            </a:r>
            <a:r>
              <a:rPr lang="en-US" altLang="zh-CN" sz="800" dirty="0">
                <a:solidFill>
                  <a:srgbClr val="007E66"/>
                </a:solidFill>
                <a:latin typeface="Poppins" panose="02000000000000000000" pitchFamily="2" charset="0"/>
                <a:cs typeface="Poppins" panose="02000000000000000000" pitchFamily="2" charset="0"/>
              </a:rPr>
              <a:t>(</a:t>
            </a:r>
            <a:r>
              <a:rPr lang="en-US" altLang="zh-CN" sz="900" dirty="0">
                <a:solidFill>
                  <a:srgbClr val="007E66"/>
                </a:solidFill>
                <a:latin typeface="Poppins" panose="02000000000000000000" pitchFamily="2" charset="0"/>
                <a:cs typeface="Poppins" panose="02000000000000000000" pitchFamily="2" charset="0"/>
              </a:rPr>
              <a:t>50688-M02H</a:t>
            </a:r>
            <a:r>
              <a:rPr lang="en-US" altLang="zh-CN" sz="800" dirty="0">
                <a:solidFill>
                  <a:srgbClr val="007E66"/>
                </a:solidFill>
                <a:latin typeface="Poppins" panose="02000000000000000000" pitchFamily="2" charset="0"/>
                <a:cs typeface="Poppins" panose="02000000000000000000" pitchFamily="2" charset="0"/>
              </a:rPr>
              <a:t>)</a:t>
            </a:r>
            <a:r>
              <a:rPr lang="en-US" sz="800" dirty="0">
                <a:latin typeface="Poppins" panose="02000000000000000000" pitchFamily="2" charset="0"/>
                <a:cs typeface="Poppins" panose="02000000000000000000" pitchFamily="2" charset="0"/>
              </a:rPr>
              <a:t>. (</a:t>
            </a:r>
            <a:r>
              <a:rPr lang="en-US" sz="900" dirty="0">
                <a:latin typeface="Poppins" panose="02000000000000000000" pitchFamily="2" charset="0"/>
                <a:cs typeface="Poppins" panose="02000000000000000000" pitchFamily="2" charset="0"/>
              </a:rPr>
              <a:t>Routinely tested</a:t>
            </a:r>
            <a:r>
              <a:rPr lang="en-US" sz="800" dirty="0">
                <a:latin typeface="Poppins" panose="02000000000000000000" pitchFamily="2" charset="0"/>
                <a:cs typeface="Poppins" panose="02000000000000000000" pitchFamily="2" charset="0"/>
              </a:rPr>
              <a:t>).</a:t>
            </a:r>
            <a:r>
              <a:rPr lang="en-US" sz="900" dirty="0">
                <a:latin typeface="Poppins" panose="02000000000000000000" pitchFamily="2" charset="0"/>
                <a:cs typeface="Poppins" panose="02000000000000000000" pitchFamily="2" charset="0"/>
              </a:rPr>
              <a:t> Data provided by D1 Medical Technology.</a:t>
            </a:r>
            <a:endParaRPr lang="zh-CN" altLang="en-US" sz="900" dirty="0">
              <a:latin typeface="Poppins" panose="02000000000000000000" pitchFamily="2" charset="0"/>
              <a:cs typeface="Poppins" panose="02000000000000000000" pitchFamily="2" charset="0"/>
            </a:endParaRPr>
          </a:p>
        </p:txBody>
      </p:sp>
      <p:grpSp>
        <p:nvGrpSpPr>
          <p:cNvPr id="2" name="组合 6"/>
          <p:cNvGrpSpPr/>
          <p:nvPr/>
        </p:nvGrpSpPr>
        <p:grpSpPr>
          <a:xfrm>
            <a:off x="285720" y="514350"/>
            <a:ext cx="5038756" cy="547702"/>
            <a:chOff x="5643570" y="1142990"/>
            <a:chExt cx="5038756" cy="547702"/>
          </a:xfrm>
        </p:grpSpPr>
        <p:sp>
          <p:nvSpPr>
            <p:cNvPr id="9" name="椭圆 8"/>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0" name="TextBox 9"/>
            <p:cNvSpPr txBox="1"/>
            <p:nvPr/>
          </p:nvSpPr>
          <p:spPr>
            <a:xfrm>
              <a:off x="5786446" y="1142990"/>
              <a:ext cx="4764405" cy="46037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经不同类器官培养验证的细胞因子</a:t>
              </a:r>
            </a:p>
          </p:txBody>
        </p:sp>
        <p:sp>
          <p:nvSpPr>
            <p:cNvPr id="12" name="椭圆 1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3" name="椭圆 12"/>
            <p:cNvSpPr/>
            <p:nvPr/>
          </p:nvSpPr>
          <p:spPr>
            <a:xfrm>
              <a:off x="105394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表格 22"/>
          <p:cNvGraphicFramePr>
            <a:graphicFrameLocks noGrp="1"/>
          </p:cNvGraphicFramePr>
          <p:nvPr/>
        </p:nvGraphicFramePr>
        <p:xfrm>
          <a:off x="251461" y="1226473"/>
          <a:ext cx="8641078" cy="3496062"/>
        </p:xfrm>
        <a:graphic>
          <a:graphicData uri="http://schemas.openxmlformats.org/drawingml/2006/table">
            <a:tbl>
              <a:tblPr>
                <a:tableStyleId>{616DA210-FB5B-4158-B5E0-FEB733F419BA}</a:tableStyleId>
              </a:tblPr>
              <a:tblGrid>
                <a:gridCol w="1068838"/>
                <a:gridCol w="988560"/>
                <a:gridCol w="731520"/>
                <a:gridCol w="731520"/>
                <a:gridCol w="731520"/>
                <a:gridCol w="731520"/>
                <a:gridCol w="731520"/>
                <a:gridCol w="662941"/>
                <a:gridCol w="762000"/>
                <a:gridCol w="769619"/>
                <a:gridCol w="731520"/>
              </a:tblGrid>
              <a:tr h="228599">
                <a:tc>
                  <a:txBody>
                    <a:bodyPr/>
                    <a:lstStyle/>
                    <a:p>
                      <a:pPr algn="ctr" fontAlgn="ctr"/>
                      <a:r>
                        <a:rPr lang="zh-CN" altLang="en-US" sz="1000" b="1"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货号</a:t>
                      </a:r>
                      <a:endParaRPr lang="zh-CN" altLang="en-US" sz="1000" b="1"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rgbClr val="007E66"/>
                    </a:solidFill>
                  </a:tcPr>
                </a:tc>
                <a:tc>
                  <a:txBody>
                    <a:bodyPr/>
                    <a:lstStyle/>
                    <a:p>
                      <a:pPr algn="ctr" fontAlgn="ctr"/>
                      <a:r>
                        <a:rPr lang="zh-CN" altLang="en-US" sz="1000" b="1"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分子</a:t>
                      </a:r>
                      <a:endParaRPr lang="zh-CN" altLang="en-US" sz="1000" b="1"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Intestinal</a:t>
                      </a: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Gastric</a:t>
                      </a: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Liver</a:t>
                      </a: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Lung</a:t>
                      </a: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Breast</a:t>
                      </a: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Brain</a:t>
                      </a: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Heart</a:t>
                      </a: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Pancreatic</a:t>
                      </a: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Prostate</a:t>
                      </a:r>
                    </a:p>
                  </a:txBody>
                  <a:tcPr marL="4763" marR="4763" marT="4763" marB="0" anchor="ctr">
                    <a:solidFill>
                      <a:srgbClr val="007E66"/>
                    </a:solidFill>
                  </a:tcPr>
                </a:tc>
              </a:tr>
              <a:tr h="214170">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10605-HNAE</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EGF</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r>
              <a:tr h="214377">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10014-HNAE</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FGF2</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r>
              <a:tr h="191097">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10210-H07E</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FGF7</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r>
              <a:tr h="214377">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10804-HNAC</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TGFB1</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da-DK"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r>
              <a:tr h="214377">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10573-HNAE</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FGF10</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r>
              <a:tr h="214825">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10267-HNAH</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NOG</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r>
              <a:tr h="214377">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10429-HNAH</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INHBA</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r>
              <a:tr h="214377">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10463-HNAS</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HGF</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r>
              <a:tr h="214377">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11083-HNAS</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RSPO1</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r>
              <a:tr h="214377">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10452-HNAH</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OSM</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da-DK"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r>
              <a:tr h="191247">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10170-H08H</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DKK1</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r>
              <a:tr h="191097">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10561-HNAE</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GDNF</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r>
              <a:tr h="191097">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14890-HNAH</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LIF</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r>
              <a:tr h="191097">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16043-HNAE</a:t>
                      </a:r>
                    </a:p>
                  </a:txBody>
                  <a:tcPr marL="4763" marR="4763" marT="4763" marB="0" anchor="ctr">
                    <a:solidFill>
                      <a:schemeClr val="bg1"/>
                    </a:solidFill>
                  </a:tcPr>
                </a:tc>
                <a:tc>
                  <a:txBody>
                    <a:bodyPr/>
                    <a:lstStyle/>
                    <a:p>
                      <a:pPr algn="ctr" fontAlgn="ctr"/>
                      <a:r>
                        <a:rPr 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FGF4</a:t>
                      </a:r>
                    </a:p>
                  </a:txBody>
                  <a:tcPr marL="4763" marR="4763" marT="4763" marB="0" anchor="ctr">
                    <a:solidFill>
                      <a:schemeClr val="bg1"/>
                    </a:solidFill>
                  </a:tcPr>
                </a:tc>
                <a:tc>
                  <a:txBody>
                    <a:bodyPr/>
                    <a:lstStyle/>
                    <a:p>
                      <a:pPr algn="ctr" fontAlgn="ctr"/>
                      <a:endParaRPr lang="zh-CN" alt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endParaRPr lang="zh-CN" alt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endParaRPr lang="zh-CN" alt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endParaRPr lang="zh-CN" alt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r>
              <a:tr h="191097">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10609-HNAE2</a:t>
                      </a:r>
                    </a:p>
                  </a:txBody>
                  <a:tcPr marL="4763" marR="4763" marT="4763" marB="0" anchor="ctr">
                    <a:solidFill>
                      <a:schemeClr val="bg1">
                        <a:lumMod val="95000"/>
                      </a:schemeClr>
                    </a:solidFill>
                  </a:tcPr>
                </a:tc>
                <a:tc>
                  <a:txBody>
                    <a:bodyPr/>
                    <a:lstStyle/>
                    <a:p>
                      <a:pPr algn="ctr" fontAlgn="ctr"/>
                      <a:r>
                        <a:rPr 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BMP4</a:t>
                      </a:r>
                    </a:p>
                  </a:txBody>
                  <a:tcPr marL="4763" marR="4763" marT="4763" marB="0" anchor="ctr">
                    <a:solidFill>
                      <a:schemeClr val="bg1">
                        <a:lumMod val="95000"/>
                      </a:schemeClr>
                    </a:solidFill>
                  </a:tcPr>
                </a:tc>
                <a:tc>
                  <a:txBody>
                    <a:bodyPr/>
                    <a:lstStyle/>
                    <a:p>
                      <a:pPr algn="ctr" fontAlgn="ctr"/>
                      <a:endParaRPr lang="zh-CN" alt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endParaRPr lang="zh-CN" alt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endParaRPr lang="zh-CN" alt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endParaRPr lang="zh-CN" alt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r>
              <a:tr h="191097">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WNT007-02H</a:t>
                      </a:r>
                    </a:p>
                  </a:txBody>
                  <a:tcPr marL="4763" marR="4763" marT="4763" marB="0" anchor="ctr">
                    <a:solidFill>
                      <a:schemeClr val="bg1">
                        <a:lumMod val="95000"/>
                      </a:schemeClr>
                    </a:solidFill>
                  </a:tcPr>
                </a:tc>
                <a:tc>
                  <a:txBody>
                    <a:bodyPr/>
                    <a:lstStyle/>
                    <a:p>
                      <a:pPr algn="ctr" fontAlgn="ctr"/>
                      <a:r>
                        <a:rPr lang="en-US" sz="1000" u="none" strike="noStrike"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Wnt</a:t>
                      </a:r>
                      <a:r>
                        <a:rPr 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Surrogate</a:t>
                      </a: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zh-CN" altLang="en-US" sz="10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r>
            </a:tbl>
          </a:graphicData>
        </a:graphic>
      </p:graphicFrame>
      <p:grpSp>
        <p:nvGrpSpPr>
          <p:cNvPr id="2" name="组合 5"/>
          <p:cNvGrpSpPr/>
          <p:nvPr/>
        </p:nvGrpSpPr>
        <p:grpSpPr>
          <a:xfrm>
            <a:off x="285720" y="514350"/>
            <a:ext cx="5343556" cy="547702"/>
            <a:chOff x="5643570" y="1142990"/>
            <a:chExt cx="5343556" cy="547702"/>
          </a:xfrm>
        </p:grpSpPr>
        <p:sp>
          <p:nvSpPr>
            <p:cNvPr id="7" name="椭圆 6"/>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8" name="TextBox 7"/>
            <p:cNvSpPr txBox="1"/>
            <p:nvPr/>
          </p:nvSpPr>
          <p:spPr>
            <a:xfrm>
              <a:off x="5786446" y="1142990"/>
              <a:ext cx="5155579" cy="461665"/>
            </a:xfrm>
            <a:prstGeom prst="rect">
              <a:avLst/>
            </a:prstGeom>
            <a:noFill/>
          </p:spPr>
          <p:txBody>
            <a:bodyPr wrap="none" rtlCol="0">
              <a:spAutoFit/>
            </a:bodyPr>
            <a:lstStyle/>
            <a:p>
              <a:r>
                <a:rPr lang="zh-CN" altLang="en-US" sz="2400" b="1" dirty="0">
                  <a:solidFill>
                    <a:srgbClr val="007E66"/>
                  </a:solidFill>
                  <a:latin typeface="思源黑体 CN Medium" panose="020B0600000000000000" pitchFamily="34" charset="-122"/>
                  <a:ea typeface="思源黑体 CN Medium" panose="020B0600000000000000" pitchFamily="34" charset="-122"/>
                </a:rPr>
                <a:t>类器官培养相关细胞因子产品</a:t>
              </a:r>
              <a:r>
                <a:rPr lang="en-US" altLang="zh-CN" sz="2400" b="1" dirty="0">
                  <a:solidFill>
                    <a:srgbClr val="007E66"/>
                  </a:solidFill>
                  <a:latin typeface="思源黑体 CN Medium" panose="020B0600000000000000" pitchFamily="34" charset="-122"/>
                  <a:ea typeface="思源黑体 CN Medium" panose="020B0600000000000000" pitchFamily="34" charset="-122"/>
                </a:rPr>
                <a:t>(</a:t>
              </a:r>
              <a:r>
                <a:rPr lang="zh-CN" altLang="en-US" sz="2400" b="1" dirty="0">
                  <a:solidFill>
                    <a:srgbClr val="007E66"/>
                  </a:solidFill>
                  <a:latin typeface="思源黑体 CN Medium" panose="020B0600000000000000" pitchFamily="34" charset="-122"/>
                  <a:ea typeface="思源黑体 CN Medium" panose="020B0600000000000000" pitchFamily="34" charset="-122"/>
                </a:rPr>
                <a:t>部分</a:t>
              </a:r>
              <a:r>
                <a:rPr lang="en-US" altLang="zh-CN" sz="2400" b="1" dirty="0">
                  <a:solidFill>
                    <a:srgbClr val="007E66"/>
                  </a:solidFill>
                  <a:latin typeface="思源黑体 CN Medium" panose="020B0600000000000000" pitchFamily="34" charset="-122"/>
                  <a:ea typeface="思源黑体 CN Medium" panose="020B0600000000000000" pitchFamily="34" charset="-122"/>
                </a:rPr>
                <a:t>)</a:t>
              </a:r>
              <a:endParaRPr lang="zh-CN" altLang="en-US" sz="2400" b="1" dirty="0">
                <a:solidFill>
                  <a:srgbClr val="007E66"/>
                </a:solidFill>
                <a:latin typeface="思源黑体 CN Medium" panose="020B0600000000000000" pitchFamily="34" charset="-122"/>
                <a:ea typeface="思源黑体 CN Medium" panose="020B0600000000000000" pitchFamily="34" charset="-122"/>
              </a:endParaRPr>
            </a:p>
          </p:txBody>
        </p:sp>
        <p:sp>
          <p:nvSpPr>
            <p:cNvPr id="9" name="椭圆 8"/>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0" name="椭圆 9"/>
            <p:cNvSpPr/>
            <p:nvPr/>
          </p:nvSpPr>
          <p:spPr>
            <a:xfrm>
              <a:off x="108442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grpSp>
        <p:nvGrpSpPr>
          <p:cNvPr id="5" name="组合 1"/>
          <p:cNvGrpSpPr/>
          <p:nvPr/>
        </p:nvGrpSpPr>
        <p:grpSpPr>
          <a:xfrm>
            <a:off x="1563" y="26329"/>
            <a:ext cx="9024852" cy="360056"/>
            <a:chOff x="0" y="123478"/>
            <a:chExt cx="9027696" cy="360040"/>
          </a:xfrm>
        </p:grpSpPr>
        <p:grpSp>
          <p:nvGrpSpPr>
            <p:cNvPr id="6" name="组合 219"/>
            <p:cNvGrpSpPr/>
            <p:nvPr/>
          </p:nvGrpSpPr>
          <p:grpSpPr>
            <a:xfrm>
              <a:off x="0" y="123478"/>
              <a:ext cx="1907704" cy="360040"/>
              <a:chOff x="0" y="123478"/>
              <a:chExt cx="1907704" cy="360040"/>
            </a:xfrm>
          </p:grpSpPr>
          <p:sp>
            <p:nvSpPr>
              <p:cNvPr id="21" name="椭圆 20"/>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2" name="矩形 21"/>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16"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11" name="组合 226"/>
            <p:cNvGrpSpPr/>
            <p:nvPr/>
          </p:nvGrpSpPr>
          <p:grpSpPr>
            <a:xfrm>
              <a:off x="8316422" y="195486"/>
              <a:ext cx="711274" cy="209198"/>
              <a:chOff x="7812360" y="123478"/>
              <a:chExt cx="1224136" cy="360040"/>
            </a:xfrm>
          </p:grpSpPr>
          <p:sp>
            <p:nvSpPr>
              <p:cNvPr id="18" name="椭圆 17"/>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9" name="椭圆 18"/>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0" name="椭圆 19"/>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25" name="TextBox 24"/>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cstate="print"/>
          <a:srcRect/>
          <a:stretch>
            <a:fillRect/>
          </a:stretch>
        </p:blipFill>
        <p:spPr bwMode="auto">
          <a:xfrm>
            <a:off x="8243889" y="1662113"/>
            <a:ext cx="444500" cy="811212"/>
          </a:xfrm>
          <a:prstGeom prst="rect">
            <a:avLst/>
          </a:prstGeom>
          <a:noFill/>
          <a:ln w="9525">
            <a:noFill/>
            <a:miter lim="800000"/>
            <a:headEnd/>
            <a:tailEnd/>
          </a:ln>
        </p:spPr>
      </p:pic>
      <p:sp>
        <p:nvSpPr>
          <p:cNvPr id="12" name="TextBox 24"/>
          <p:cNvSpPr txBox="1">
            <a:spLocks noChangeArrowheads="1"/>
          </p:cNvSpPr>
          <p:nvPr/>
        </p:nvSpPr>
        <p:spPr bwMode="auto">
          <a:xfrm>
            <a:off x="247650" y="700089"/>
            <a:ext cx="1685056" cy="311614"/>
          </a:xfrm>
          <a:prstGeom prst="rect">
            <a:avLst/>
          </a:prstGeom>
          <a:noFill/>
          <a:ln w="9525">
            <a:noFill/>
            <a:miter lim="800000"/>
          </a:ln>
        </p:spPr>
        <p:txBody>
          <a:bodyPr wrap="none" lIns="91430" tIns="45715" rIns="91430" bIns="45715">
            <a:spAutoFit/>
          </a:bodyPr>
          <a:lstStyle/>
          <a:p>
            <a:pPr>
              <a:defRPr/>
            </a:pPr>
            <a:r>
              <a:rPr lang="zh-CN" altLang="en-US" sz="1425"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坚持自主研发生产</a:t>
            </a:r>
          </a:p>
        </p:txBody>
      </p:sp>
      <p:sp>
        <p:nvSpPr>
          <p:cNvPr id="13" name="矩形 12"/>
          <p:cNvSpPr/>
          <p:nvPr/>
        </p:nvSpPr>
        <p:spPr>
          <a:xfrm>
            <a:off x="250826" y="987425"/>
            <a:ext cx="8137525" cy="276989"/>
          </a:xfrm>
          <a:prstGeom prst="rect">
            <a:avLst/>
          </a:prstGeom>
        </p:spPr>
        <p:txBody>
          <a:bodyPr lIns="91430" tIns="45715" rIns="91430" bIns="45715">
            <a:spAutoFit/>
          </a:bodyPr>
          <a:lstStyle/>
          <a:p>
            <a:pPr>
              <a:buFont typeface="Arial" panose="020B0604020202020204" pitchFamily="34" charset="0"/>
              <a:buChar char="•"/>
              <a:defRPr/>
            </a:pPr>
            <a:r>
              <a:rPr lang="zh-CN" altLang="en-US"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打造中国生命科学研究“一站式”试剂与服务支撑平台</a:t>
            </a:r>
            <a:endPar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 name="TextBox 24"/>
          <p:cNvSpPr txBox="1">
            <a:spLocks noChangeArrowheads="1"/>
          </p:cNvSpPr>
          <p:nvPr/>
        </p:nvSpPr>
        <p:spPr bwMode="auto">
          <a:xfrm>
            <a:off x="307975" y="2682876"/>
            <a:ext cx="1122403" cy="311614"/>
          </a:xfrm>
          <a:prstGeom prst="rect">
            <a:avLst/>
          </a:prstGeom>
          <a:noFill/>
          <a:ln w="9525">
            <a:noFill/>
            <a:miter lim="800000"/>
          </a:ln>
        </p:spPr>
        <p:txBody>
          <a:bodyPr wrap="none" lIns="91430" tIns="45715" rIns="91430" bIns="45715">
            <a:spAutoFit/>
          </a:bodyPr>
          <a:lstStyle/>
          <a:p>
            <a:pPr>
              <a:defRPr/>
            </a:pPr>
            <a:r>
              <a:rPr lang="zh-CN" altLang="en-US" sz="1425"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人才与设施</a:t>
            </a:r>
          </a:p>
        </p:txBody>
      </p:sp>
      <p:sp>
        <p:nvSpPr>
          <p:cNvPr id="15" name="TextBox 24"/>
          <p:cNvSpPr txBox="1">
            <a:spLocks noChangeArrowheads="1"/>
          </p:cNvSpPr>
          <p:nvPr/>
        </p:nvSpPr>
        <p:spPr bwMode="auto">
          <a:xfrm>
            <a:off x="2881313" y="2711451"/>
            <a:ext cx="934851" cy="311614"/>
          </a:xfrm>
          <a:prstGeom prst="rect">
            <a:avLst/>
          </a:prstGeom>
          <a:noFill/>
          <a:ln w="9525">
            <a:noFill/>
            <a:miter lim="800000"/>
          </a:ln>
        </p:spPr>
        <p:txBody>
          <a:bodyPr wrap="none" lIns="91430" tIns="45715" rIns="91430" bIns="45715">
            <a:spAutoFit/>
          </a:bodyPr>
          <a:lstStyle/>
          <a:p>
            <a:pPr>
              <a:defRPr/>
            </a:pPr>
            <a:r>
              <a:rPr lang="zh-CN" altLang="en-US" sz="1425"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荣誉资质</a:t>
            </a:r>
          </a:p>
        </p:txBody>
      </p:sp>
      <p:sp>
        <p:nvSpPr>
          <p:cNvPr id="16" name="矩形 15"/>
          <p:cNvSpPr/>
          <p:nvPr/>
        </p:nvSpPr>
        <p:spPr>
          <a:xfrm>
            <a:off x="395289" y="3162300"/>
            <a:ext cx="2376487" cy="1558109"/>
          </a:xfrm>
          <a:prstGeom prst="rect">
            <a:avLst/>
          </a:prstGeom>
        </p:spPr>
        <p:txBody>
          <a:bodyPr lIns="91430" tIns="45715" rIns="91430" bIns="45715">
            <a:spAutoFit/>
          </a:bodyPr>
          <a:lstStyle/>
          <a:p>
            <a:pPr>
              <a:buFont typeface="Arial" panose="020B0604020202020204" pitchFamily="34" charset="0"/>
              <a:buChar char="•"/>
              <a:defRPr/>
            </a:pPr>
            <a:r>
              <a:rPr lang="zh-CN" altLang="en-US" sz="12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设施：</a:t>
            </a:r>
            <a:endParaRPr lang="en-US" altLang="zh-CN" sz="12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en-US" altLang="zh-CN" sz="1425"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sym typeface="+mn-ea"/>
              </a:rPr>
              <a:t>---</a:t>
            </a:r>
            <a:r>
              <a:rPr lang="zh-CN" altLang="en-US"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sym typeface="+mn-ea"/>
              </a:rPr>
              <a:t>超</a:t>
            </a:r>
            <a:r>
              <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sym typeface="+mn-ea"/>
              </a:rPr>
              <a:t>2,0000</a:t>
            </a:r>
            <a:r>
              <a:rPr lang="zh-CN" altLang="en-US"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sym typeface="+mn-ea"/>
              </a:rPr>
              <a:t>平米研发中心</a:t>
            </a:r>
            <a:endPar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sym typeface="+mn-ea"/>
              </a:rPr>
              <a:t>  ---</a:t>
            </a:r>
            <a:r>
              <a:rPr lang="zh-CN" altLang="en-US"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sym typeface="+mn-ea"/>
              </a:rPr>
              <a:t>超</a:t>
            </a:r>
            <a:r>
              <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sym typeface="+mn-ea"/>
              </a:rPr>
              <a:t>5,000</a:t>
            </a:r>
            <a:r>
              <a:rPr lang="zh-CN" altLang="en-US"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sym typeface="+mn-ea"/>
              </a:rPr>
              <a:t>平米洁净车间</a:t>
            </a:r>
            <a:endPar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defRPr/>
            </a:pPr>
            <a:endParaRPr lang="zh-CN" altLang="en-US" sz="1425"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buFont typeface="Arial" panose="020B0604020202020204" pitchFamily="34" charset="0"/>
              <a:buChar char="•"/>
              <a:defRPr/>
            </a:pPr>
            <a:r>
              <a:rPr lang="zh-CN" altLang="en-US" sz="1425"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a:t>
            </a:r>
            <a:r>
              <a:rPr lang="zh-CN" altLang="en-US" sz="12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团队：近</a:t>
            </a:r>
            <a:r>
              <a:rPr lang="en-US" altLang="zh-CN" sz="12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1000</a:t>
            </a:r>
            <a:r>
              <a:rPr lang="zh-CN" altLang="en-US" sz="12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人</a:t>
            </a:r>
            <a:endParaRPr lang="en-US" altLang="zh-CN" sz="1425"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en-US" altLang="zh-CN" sz="1425"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 </a:t>
            </a:r>
            <a:r>
              <a:rPr lang="zh-CN" altLang="en-US"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硕士以上学历占</a:t>
            </a:r>
            <a:r>
              <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1/3</a:t>
            </a:r>
          </a:p>
          <a:p>
            <a:pPr>
              <a:defRPr/>
            </a:pPr>
            <a:r>
              <a:rPr lang="en-US" altLang="zh-CN" sz="1425"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 </a:t>
            </a:r>
            <a:r>
              <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30+ </a:t>
            </a:r>
            <a:r>
              <a:rPr lang="zh-CN" altLang="en-US"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欧美深造经历</a:t>
            </a:r>
            <a:endPar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 name="矩形 19"/>
          <p:cNvSpPr/>
          <p:nvPr/>
        </p:nvSpPr>
        <p:spPr>
          <a:xfrm>
            <a:off x="395289" y="3035301"/>
            <a:ext cx="2160587" cy="1763713"/>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 name="矩形 21"/>
          <p:cNvSpPr/>
          <p:nvPr/>
        </p:nvSpPr>
        <p:spPr>
          <a:xfrm>
            <a:off x="2268538" y="1603376"/>
            <a:ext cx="1871662"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defRPr/>
            </a:pPr>
            <a:r>
              <a:rPr lang="en-US" altLang="zh-CN" sz="1200"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14,000 +</a:t>
            </a:r>
            <a:r>
              <a:rPr lang="en-US" altLang="zh-CN" sz="1200"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 </a:t>
            </a:r>
          </a:p>
          <a:p>
            <a:pPr>
              <a:defRPr/>
            </a:pPr>
            <a:r>
              <a:rPr lang="zh-CN" altLang="en-US"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精品抗体</a:t>
            </a:r>
          </a:p>
        </p:txBody>
      </p:sp>
      <p:sp>
        <p:nvSpPr>
          <p:cNvPr id="23" name="矩形 22"/>
          <p:cNvSpPr/>
          <p:nvPr/>
        </p:nvSpPr>
        <p:spPr>
          <a:xfrm>
            <a:off x="323851" y="1603376"/>
            <a:ext cx="1873250"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defRPr/>
            </a:pPr>
            <a:r>
              <a:rPr lang="en-US" altLang="zh-CN" sz="1200"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9,000 +</a:t>
            </a:r>
            <a:r>
              <a:rPr lang="en-US" altLang="zh-CN"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p>
          <a:p>
            <a:pPr>
              <a:defRPr/>
            </a:pPr>
            <a:r>
              <a:rPr lang="zh-CN" altLang="en-US"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重组蛋白</a:t>
            </a:r>
          </a:p>
        </p:txBody>
      </p:sp>
      <p:sp>
        <p:nvSpPr>
          <p:cNvPr id="24" name="矩形 23"/>
          <p:cNvSpPr/>
          <p:nvPr/>
        </p:nvSpPr>
        <p:spPr>
          <a:xfrm>
            <a:off x="4213226" y="1603376"/>
            <a:ext cx="1871663"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defRPr/>
            </a:pPr>
            <a:r>
              <a:rPr lang="en-US" altLang="zh-CN"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49,000+</a:t>
            </a:r>
          </a:p>
          <a:p>
            <a:pPr>
              <a:defRPr/>
            </a:pPr>
            <a:r>
              <a:rPr lang="zh-CN" altLang="en-US"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基因产品</a:t>
            </a:r>
          </a:p>
        </p:txBody>
      </p:sp>
      <p:pic>
        <p:nvPicPr>
          <p:cNvPr id="43022" name="Picture 3" descr="C:\Users\s\Documents\Tencent Files\2585936105\FileRecv\2(1).png"/>
          <p:cNvPicPr>
            <a:picLocks noChangeAspect="1" noChangeArrowheads="1"/>
          </p:cNvPicPr>
          <p:nvPr/>
        </p:nvPicPr>
        <p:blipFill>
          <a:blip r:embed="rId4" cstate="print"/>
          <a:srcRect/>
          <a:stretch>
            <a:fillRect/>
          </a:stretch>
        </p:blipFill>
        <p:spPr bwMode="auto">
          <a:xfrm>
            <a:off x="1403351" y="1735138"/>
            <a:ext cx="639763" cy="654050"/>
          </a:xfrm>
          <a:prstGeom prst="rect">
            <a:avLst/>
          </a:prstGeom>
          <a:noFill/>
          <a:ln w="9525">
            <a:noFill/>
            <a:miter lim="800000"/>
            <a:headEnd/>
            <a:tailEnd/>
          </a:ln>
        </p:spPr>
      </p:pic>
      <p:pic>
        <p:nvPicPr>
          <p:cNvPr id="43023" name="Picture 4" descr="C:\Users\s\Documents\Tencent Files\2585936105\FileRecv\3.png"/>
          <p:cNvPicPr>
            <a:picLocks noChangeAspect="1" noChangeArrowheads="1"/>
          </p:cNvPicPr>
          <p:nvPr/>
        </p:nvPicPr>
        <p:blipFill>
          <a:blip r:embed="rId5" cstate="print"/>
          <a:srcRect/>
          <a:stretch>
            <a:fillRect/>
          </a:stretch>
        </p:blipFill>
        <p:spPr bwMode="auto">
          <a:xfrm>
            <a:off x="3348039" y="1735138"/>
            <a:ext cx="746125" cy="762000"/>
          </a:xfrm>
          <a:prstGeom prst="rect">
            <a:avLst/>
          </a:prstGeom>
          <a:noFill/>
          <a:ln w="9525">
            <a:noFill/>
            <a:miter lim="800000"/>
            <a:headEnd/>
            <a:tailEnd/>
          </a:ln>
        </p:spPr>
      </p:pic>
      <p:pic>
        <p:nvPicPr>
          <p:cNvPr id="43024" name="Picture 5" descr="C:\Users\s\Documents\Tencent Files\2585936105\FileRecv\1(3).png"/>
          <p:cNvPicPr>
            <a:picLocks noChangeAspect="1" noChangeArrowheads="1"/>
          </p:cNvPicPr>
          <p:nvPr/>
        </p:nvPicPr>
        <p:blipFill>
          <a:blip r:embed="rId6" cstate="print"/>
          <a:srcRect/>
          <a:stretch>
            <a:fillRect/>
          </a:stretch>
        </p:blipFill>
        <p:spPr bwMode="auto">
          <a:xfrm rot="2290080">
            <a:off x="5407025" y="1722439"/>
            <a:ext cx="457200" cy="765175"/>
          </a:xfrm>
          <a:prstGeom prst="rect">
            <a:avLst/>
          </a:prstGeom>
          <a:noFill/>
          <a:ln w="9525">
            <a:noFill/>
            <a:miter lim="800000"/>
            <a:headEnd/>
            <a:tailEnd/>
          </a:ln>
        </p:spPr>
      </p:pic>
      <p:sp>
        <p:nvSpPr>
          <p:cNvPr id="28" name="矩形 27"/>
          <p:cNvSpPr/>
          <p:nvPr/>
        </p:nvSpPr>
        <p:spPr>
          <a:xfrm>
            <a:off x="6300788" y="1590676"/>
            <a:ext cx="2592387" cy="944563"/>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defRPr/>
            </a:pPr>
            <a:r>
              <a:rPr lang="en-US" altLang="zh-CN"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ELISA </a:t>
            </a:r>
            <a:r>
              <a:rPr lang="zh-CN" altLang="en-US"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试剂盒、培养基、</a:t>
            </a:r>
            <a:endParaRPr lang="en-US" altLang="zh-CN"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en-US" altLang="zh-CN"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GMP</a:t>
            </a:r>
            <a:r>
              <a:rPr lang="zh-CN" altLang="en-US"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级核酸酶等特色产品</a:t>
            </a:r>
          </a:p>
        </p:txBody>
      </p:sp>
      <p:sp>
        <p:nvSpPr>
          <p:cNvPr id="32" name="TextBox 24"/>
          <p:cNvSpPr txBox="1">
            <a:spLocks noChangeArrowheads="1"/>
          </p:cNvSpPr>
          <p:nvPr/>
        </p:nvSpPr>
        <p:spPr bwMode="auto">
          <a:xfrm>
            <a:off x="307975" y="1276351"/>
            <a:ext cx="934851" cy="311614"/>
          </a:xfrm>
          <a:prstGeom prst="rect">
            <a:avLst/>
          </a:prstGeom>
          <a:noFill/>
          <a:ln w="9525">
            <a:noFill/>
            <a:miter lim="800000"/>
          </a:ln>
        </p:spPr>
        <p:txBody>
          <a:bodyPr wrap="none" lIns="91430" tIns="45715" rIns="91430" bIns="45715">
            <a:spAutoFit/>
          </a:bodyPr>
          <a:lstStyle/>
          <a:p>
            <a:pPr>
              <a:defRPr/>
            </a:pPr>
            <a:r>
              <a:rPr lang="zh-CN" altLang="en-US" sz="1425"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现货供应</a:t>
            </a:r>
          </a:p>
        </p:txBody>
      </p:sp>
      <p:sp>
        <p:nvSpPr>
          <p:cNvPr id="3" name="矩形 2"/>
          <p:cNvSpPr/>
          <p:nvPr/>
        </p:nvSpPr>
        <p:spPr>
          <a:xfrm>
            <a:off x="3074671" y="3030379"/>
            <a:ext cx="5818346" cy="1819275"/>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a:defRPr/>
            </a:pPr>
            <a:endParaRPr lang="zh-CN" altLang="en-US" sz="100" dirty="0">
              <a:latin typeface="思源黑体 CN Normal" panose="020B0400000000000000" pitchFamily="34" charset="-122"/>
              <a:ea typeface="思源黑体 CN Normal" panose="020B0400000000000000" pitchFamily="34" charset="-122"/>
            </a:endParaRPr>
          </a:p>
        </p:txBody>
      </p:sp>
      <p:pic>
        <p:nvPicPr>
          <p:cNvPr id="31" name="Picture 2"/>
          <p:cNvPicPr>
            <a:picLocks noChangeAspect="1" noChangeArrowheads="1"/>
          </p:cNvPicPr>
          <p:nvPr/>
        </p:nvPicPr>
        <p:blipFill>
          <a:blip r:embed="rId7" cstate="print"/>
          <a:srcRect/>
          <a:stretch>
            <a:fillRect/>
          </a:stretch>
        </p:blipFill>
        <p:spPr bwMode="auto">
          <a:xfrm>
            <a:off x="3081338" y="3035141"/>
            <a:ext cx="1532096" cy="1002983"/>
          </a:xfrm>
          <a:prstGeom prst="rect">
            <a:avLst/>
          </a:prstGeom>
          <a:noFill/>
          <a:ln w="9525">
            <a:noFill/>
            <a:miter lim="800000"/>
            <a:headEnd/>
            <a:tailEnd/>
          </a:ln>
        </p:spPr>
      </p:pic>
      <p:pic>
        <p:nvPicPr>
          <p:cNvPr id="4" name="Picture 5"/>
          <p:cNvPicPr>
            <a:picLocks noChangeAspect="1" noChangeArrowheads="1"/>
          </p:cNvPicPr>
          <p:nvPr/>
        </p:nvPicPr>
        <p:blipFill>
          <a:blip r:embed="rId8" cstate="print"/>
          <a:srcRect/>
          <a:stretch>
            <a:fillRect/>
          </a:stretch>
        </p:blipFill>
        <p:spPr bwMode="auto">
          <a:xfrm>
            <a:off x="7803833" y="3081814"/>
            <a:ext cx="1032510" cy="1671161"/>
          </a:xfrm>
          <a:prstGeom prst="rect">
            <a:avLst/>
          </a:prstGeom>
          <a:noFill/>
          <a:ln w="9525">
            <a:noFill/>
            <a:miter lim="800000"/>
            <a:headEnd/>
            <a:tailEnd/>
          </a:ln>
        </p:spPr>
      </p:pic>
      <p:pic>
        <p:nvPicPr>
          <p:cNvPr id="5" name="Picture 2" descr="\\192.168.3.235\SE campaigns\@公司证件类\ISO9001-2024-2027-1.png"/>
          <p:cNvPicPr>
            <a:picLocks noChangeAspect="1" noChangeArrowheads="1"/>
          </p:cNvPicPr>
          <p:nvPr/>
        </p:nvPicPr>
        <p:blipFill>
          <a:blip r:embed="rId9" cstate="print"/>
          <a:srcRect/>
          <a:stretch>
            <a:fillRect/>
          </a:stretch>
        </p:blipFill>
        <p:spPr bwMode="auto">
          <a:xfrm>
            <a:off x="5644039" y="3081814"/>
            <a:ext cx="1085850" cy="1671161"/>
          </a:xfrm>
          <a:prstGeom prst="rect">
            <a:avLst/>
          </a:prstGeom>
          <a:noFill/>
        </p:spPr>
      </p:pic>
      <p:pic>
        <p:nvPicPr>
          <p:cNvPr id="6" name="Picture 3" descr="\\192.168.3.235\SE campaigns\@公司证件类\13485-中文.png"/>
          <p:cNvPicPr>
            <a:picLocks noChangeAspect="1" noChangeArrowheads="1"/>
          </p:cNvPicPr>
          <p:nvPr/>
        </p:nvPicPr>
        <p:blipFill>
          <a:blip r:embed="rId10" cstate="print"/>
          <a:srcRect/>
          <a:stretch>
            <a:fillRect/>
          </a:stretch>
        </p:blipFill>
        <p:spPr bwMode="auto">
          <a:xfrm>
            <a:off x="6729889" y="3081814"/>
            <a:ext cx="1073944" cy="1671161"/>
          </a:xfrm>
          <a:prstGeom prst="rect">
            <a:avLst/>
          </a:prstGeom>
          <a:noFill/>
        </p:spPr>
      </p:pic>
      <p:pic>
        <p:nvPicPr>
          <p:cNvPr id="34" name="图片 33" descr="专精特新中小企业-义翘神州"/>
          <p:cNvPicPr>
            <a:picLocks noChangeAspect="1"/>
          </p:cNvPicPr>
          <p:nvPr/>
        </p:nvPicPr>
        <p:blipFill>
          <a:blip r:embed="rId11" cstate="print"/>
          <a:srcRect l="7664" t="2371" r="1833" b="2782"/>
          <a:stretch>
            <a:fillRect/>
          </a:stretch>
        </p:blipFill>
        <p:spPr>
          <a:xfrm>
            <a:off x="4130516" y="3796189"/>
            <a:ext cx="1479233" cy="1002983"/>
          </a:xfrm>
          <a:prstGeom prst="rect">
            <a:avLst/>
          </a:prstGeom>
        </p:spPr>
      </p:pic>
      <p:sp>
        <p:nvSpPr>
          <p:cNvPr id="2" name="TextBox 30"/>
          <p:cNvSpPr txBox="1"/>
          <p:nvPr/>
        </p:nvSpPr>
        <p:spPr>
          <a:xfrm>
            <a:off x="6691154" y="4867276"/>
            <a:ext cx="2303463" cy="230832"/>
          </a:xfrm>
          <a:prstGeom prst="rect">
            <a:avLst/>
          </a:prstGeom>
          <a:noFill/>
        </p:spPr>
        <p:txBody>
          <a:bodyPr>
            <a:spAutoFit/>
          </a:bodyPr>
          <a:lstStyle/>
          <a:p>
            <a:pPr algn="r">
              <a:defRPr/>
            </a:pPr>
            <a:r>
              <a:rPr lang="zh-CN" altLang="en-US" sz="900" dirty="0">
                <a:solidFill>
                  <a:prstClr val="black">
                    <a:lumMod val="50000"/>
                    <a:lumOff val="50000"/>
                  </a:prst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p>
        </p:txBody>
      </p:sp>
      <p:grpSp>
        <p:nvGrpSpPr>
          <p:cNvPr id="7" name="组合 1"/>
          <p:cNvGrpSpPr/>
          <p:nvPr/>
        </p:nvGrpSpPr>
        <p:grpSpPr>
          <a:xfrm>
            <a:off x="1563" y="26329"/>
            <a:ext cx="9024852" cy="360056"/>
            <a:chOff x="0" y="123478"/>
            <a:chExt cx="9027696" cy="360040"/>
          </a:xfrm>
        </p:grpSpPr>
        <p:grpSp>
          <p:nvGrpSpPr>
            <p:cNvPr id="8" name="组合 219"/>
            <p:cNvGrpSpPr/>
            <p:nvPr/>
          </p:nvGrpSpPr>
          <p:grpSpPr>
            <a:xfrm>
              <a:off x="0" y="123478"/>
              <a:ext cx="1907704" cy="360040"/>
              <a:chOff x="0" y="123478"/>
              <a:chExt cx="1907704" cy="360040"/>
            </a:xfrm>
          </p:grpSpPr>
          <p:sp>
            <p:nvSpPr>
              <p:cNvPr id="19" name="椭圆 18"/>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1" name="矩形 20"/>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9" name="Picture 2" descr="D:\桌面\新logo-黑.png"/>
            <p:cNvPicPr>
              <a:picLocks noChangeAspect="1" noChangeArrowheads="1"/>
            </p:cNvPicPr>
            <p:nvPr/>
          </p:nvPicPr>
          <p:blipFill>
            <a:blip r:embed="rId12" cstate="print"/>
            <a:stretch>
              <a:fillRect/>
            </a:stretch>
          </p:blipFill>
          <p:spPr bwMode="auto">
            <a:xfrm>
              <a:off x="125896" y="123478"/>
              <a:ext cx="1493776" cy="360000"/>
            </a:xfrm>
            <a:prstGeom prst="rect">
              <a:avLst/>
            </a:prstGeom>
            <a:noFill/>
            <a:ln>
              <a:noFill/>
            </a:ln>
          </p:spPr>
        </p:pic>
        <p:grpSp>
          <p:nvGrpSpPr>
            <p:cNvPr id="10" name="组合 226"/>
            <p:cNvGrpSpPr/>
            <p:nvPr/>
          </p:nvGrpSpPr>
          <p:grpSpPr>
            <a:xfrm>
              <a:off x="8316422" y="195486"/>
              <a:ext cx="711274" cy="209198"/>
              <a:chOff x="7812360" y="123478"/>
              <a:chExt cx="1224136" cy="360040"/>
            </a:xfrm>
          </p:grpSpPr>
          <p:sp>
            <p:nvSpPr>
              <p:cNvPr id="11" name="椭圆 10"/>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7" name="椭圆 16"/>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8" name="椭圆 17"/>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Tree>
  </p:cSld>
  <p:clrMapOvr>
    <a:masterClrMapping/>
  </p:clrMapOvr>
  <p:transition advTm="72431"/>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D:\桌面\新logo-黑.png"/>
          <p:cNvPicPr>
            <a:picLocks noChangeAspect="1" noChangeArrowheads="1"/>
          </p:cNvPicPr>
          <p:nvPr/>
        </p:nvPicPr>
        <p:blipFill>
          <a:blip r:embed="rId3" cstate="print"/>
          <a:srcRect/>
          <a:stretch>
            <a:fillRect/>
          </a:stretch>
        </p:blipFill>
        <p:spPr bwMode="auto">
          <a:xfrm>
            <a:off x="125413" y="123825"/>
            <a:ext cx="1493837" cy="360363"/>
          </a:xfrm>
          <a:prstGeom prst="rect">
            <a:avLst/>
          </a:prstGeom>
          <a:noFill/>
          <a:ln w="9525">
            <a:noFill/>
            <a:miter lim="800000"/>
            <a:headEnd/>
            <a:tailEnd/>
          </a:ln>
        </p:spPr>
      </p:pic>
      <p:sp>
        <p:nvSpPr>
          <p:cNvPr id="4" name="副标题 2"/>
          <p:cNvSpPr txBox="1"/>
          <p:nvPr/>
        </p:nvSpPr>
        <p:spPr>
          <a:xfrm>
            <a:off x="539750" y="1290638"/>
            <a:ext cx="7920038" cy="1152525"/>
          </a:xfrm>
          <a:prstGeom prst="rect">
            <a:avLst/>
          </a:prstGeom>
        </p:spPr>
        <p:txBody>
          <a:bodyPr lIns="91434" tIns="45717" rIns="91434" bIns="45717">
            <a:normAutofit/>
          </a:bodyPr>
          <a:lstStyle/>
          <a:p>
            <a:pPr eaLnBrk="1" fontAlgn="auto" hangingPunct="1">
              <a:lnSpc>
                <a:spcPct val="90000"/>
              </a:lnSpc>
              <a:buFont typeface="Arial" panose="020B0604020202020204" pitchFamily="34" charset="0"/>
              <a:buNone/>
              <a:defRPr/>
            </a:pPr>
            <a:r>
              <a:rPr lang="zh-CN" altLang="en-US" sz="4365" b="1" noProof="1">
                <a:solidFill>
                  <a:srgbClr val="007E66"/>
                </a:solidFill>
                <a:latin typeface="Poppins" panose="02000000000000000000" pitchFamily="2" charset="0"/>
                <a:ea typeface="思源黑体 CN Regular" panose="020B0500000000000000" pitchFamily="34" charset="-122"/>
                <a:cs typeface="Poppins" panose="02000000000000000000" pitchFamily="2" charset="0"/>
              </a:rPr>
              <a:t>感谢观看！</a:t>
            </a:r>
            <a:endParaRPr lang="en-US" altLang="zh-CN" sz="4365" b="1" noProof="1">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 name="圆角矩形 13"/>
          <p:cNvSpPr/>
          <p:nvPr/>
        </p:nvSpPr>
        <p:spPr>
          <a:xfrm>
            <a:off x="684213" y="2212975"/>
            <a:ext cx="431800" cy="4445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eaLnBrk="1" fontAlgn="auto" hangingPunct="1">
              <a:defRPr/>
            </a:pPr>
            <a:endParaRPr lang="zh-CN" altLang="en-US" sz="1430" noProof="1"/>
          </a:p>
        </p:txBody>
      </p:sp>
      <p:sp>
        <p:nvSpPr>
          <p:cNvPr id="8" name="椭圆 7"/>
          <p:cNvSpPr/>
          <p:nvPr/>
        </p:nvSpPr>
        <p:spPr>
          <a:xfrm>
            <a:off x="4980806" y="-2755577"/>
            <a:ext cx="6071914" cy="607098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eaLnBrk="1" fontAlgn="auto" hangingPunct="1">
              <a:defRPr/>
            </a:pPr>
            <a:endParaRPr lang="zh-CN" altLang="en-US" sz="1430" noProof="1"/>
          </a:p>
        </p:txBody>
      </p:sp>
      <p:sp>
        <p:nvSpPr>
          <p:cNvPr id="6" name="TextBox 11"/>
          <p:cNvSpPr txBox="1"/>
          <p:nvPr/>
        </p:nvSpPr>
        <p:spPr>
          <a:xfrm>
            <a:off x="539750" y="3424238"/>
            <a:ext cx="4608513" cy="1550670"/>
          </a:xfrm>
          <a:prstGeom prst="rect">
            <a:avLst/>
          </a:prstGeom>
          <a:noFill/>
        </p:spPr>
        <p:txBody>
          <a:bodyPr lIns="91434" tIns="45717" rIns="91434" bIns="45717">
            <a:spAutoFit/>
          </a:bodyPr>
          <a:lstStyle/>
          <a:p>
            <a:pPr eaLnBrk="1" fontAlgn="auto" hangingPunct="1">
              <a:lnSpc>
                <a:spcPct val="150000"/>
              </a:lnSpc>
              <a:defRPr/>
            </a:pPr>
            <a:r>
              <a:rPr lang="zh-CN" altLang="zh-CN" sz="1190" noProof="1">
                <a:solidFill>
                  <a:srgbClr val="007E66"/>
                </a:solidFill>
                <a:latin typeface="思源黑体 CN Regular" panose="020B0500000000000000" pitchFamily="34" charset="-122"/>
                <a:ea typeface="思源黑体 CN Regular" panose="020B0500000000000000" pitchFamily="34" charset="-122"/>
              </a:rPr>
              <a:t>北京义翘神州科技股份有限公司</a:t>
            </a:r>
            <a:r>
              <a:rPr lang="en-US" altLang="zh-CN" sz="1190" noProof="1">
                <a:solidFill>
                  <a:srgbClr val="007E66"/>
                </a:solidFill>
                <a:latin typeface="思源黑体 CN Regular" panose="020B0500000000000000" pitchFamily="34" charset="-122"/>
                <a:ea typeface="思源黑体 CN Regular" panose="020B0500000000000000" pitchFamily="34" charset="-122"/>
              </a:rPr>
              <a:t> </a:t>
            </a:r>
            <a:r>
              <a:rPr lang="en-US" altLang="zh-CN" sz="1030" noProof="1">
                <a:solidFill>
                  <a:srgbClr val="007E66"/>
                </a:solidFill>
                <a:latin typeface="思源黑体 CN Regular" panose="020B0500000000000000" pitchFamily="34" charset="-122"/>
                <a:ea typeface="思源黑体 CN Regular" panose="020B0500000000000000" pitchFamily="34" charset="-122"/>
              </a:rPr>
              <a:t> </a:t>
            </a:r>
            <a:endParaRPr lang="zh-CN" altLang="zh-CN" sz="1030" noProof="1">
              <a:solidFill>
                <a:srgbClr val="007E66"/>
              </a:solidFill>
              <a:latin typeface="思源黑体 CN Regular" panose="020B0500000000000000" pitchFamily="34" charset="-122"/>
              <a:ea typeface="思源黑体 CN Regular" panose="020B0500000000000000" pitchFamily="34" charset="-122"/>
            </a:endParaRPr>
          </a:p>
          <a:p>
            <a:pPr eaLnBrk="1" fontAlgn="auto" hangingPunct="1">
              <a:lnSpc>
                <a:spcPct val="150000"/>
              </a:lnSpc>
              <a:defRPr/>
            </a:pPr>
            <a:r>
              <a:rPr lang="zh-CN" altLang="zh-CN" sz="1030" noProof="1">
                <a:solidFill>
                  <a:srgbClr val="007E66"/>
                </a:solidFill>
                <a:latin typeface="思源黑体 CN Regular" panose="020B0500000000000000" pitchFamily="34" charset="-122"/>
                <a:ea typeface="思源黑体 CN Regular" panose="020B0500000000000000" pitchFamily="34" charset="-122"/>
              </a:rPr>
              <a:t>地址：北京市经济技术开发区科创十街</a:t>
            </a:r>
            <a:r>
              <a:rPr lang="en-US" altLang="zh-CN" sz="1030" noProof="1">
                <a:solidFill>
                  <a:srgbClr val="007E66"/>
                </a:solidFill>
                <a:latin typeface="思源黑体 CN Regular" panose="020B0500000000000000" pitchFamily="34" charset="-122"/>
                <a:ea typeface="思源黑体 CN Regular" panose="020B0500000000000000" pitchFamily="34" charset="-122"/>
              </a:rPr>
              <a:t>18</a:t>
            </a:r>
            <a:r>
              <a:rPr lang="zh-CN" altLang="zh-CN" sz="1030" noProof="1">
                <a:solidFill>
                  <a:srgbClr val="007E66"/>
                </a:solidFill>
                <a:latin typeface="思源黑体 CN Regular" panose="020B0500000000000000" pitchFamily="34" charset="-122"/>
                <a:ea typeface="思源黑体 CN Regular" panose="020B0500000000000000" pitchFamily="34" charset="-122"/>
              </a:rPr>
              <a:t>号院</a:t>
            </a:r>
            <a:r>
              <a:rPr lang="en-US" altLang="zh-CN" sz="1030" noProof="1">
                <a:solidFill>
                  <a:srgbClr val="007E66"/>
                </a:solidFill>
                <a:latin typeface="思源黑体 CN Regular" panose="020B0500000000000000" pitchFamily="34" charset="-122"/>
                <a:ea typeface="思源黑体 CN Regular" panose="020B0500000000000000" pitchFamily="34" charset="-122"/>
              </a:rPr>
              <a:t>9</a:t>
            </a:r>
            <a:r>
              <a:rPr lang="zh-CN" altLang="zh-CN" sz="1030" noProof="1">
                <a:solidFill>
                  <a:srgbClr val="007E66"/>
                </a:solidFill>
                <a:latin typeface="思源黑体 CN Regular" panose="020B0500000000000000" pitchFamily="34" charset="-122"/>
                <a:ea typeface="思源黑体 CN Regular" panose="020B0500000000000000" pitchFamily="34" charset="-122"/>
              </a:rPr>
              <a:t>号楼</a:t>
            </a:r>
            <a:endParaRPr lang="en-US" altLang="zh-CN" sz="1030" noProof="1">
              <a:solidFill>
                <a:srgbClr val="007E66"/>
              </a:solidFill>
              <a:latin typeface="思源黑体 CN Regular" panose="020B0500000000000000" pitchFamily="34" charset="-122"/>
              <a:ea typeface="思源黑体 CN Regular" panose="020B0500000000000000" pitchFamily="34" charset="-122"/>
            </a:endParaRPr>
          </a:p>
          <a:p>
            <a:pPr eaLnBrk="1" fontAlgn="auto" hangingPunct="1">
              <a:lnSpc>
                <a:spcPct val="150000"/>
              </a:lnSpc>
              <a:defRPr/>
            </a:pPr>
            <a:r>
              <a:rPr lang="zh-CN" altLang="zh-CN" sz="1030" noProof="1">
                <a:solidFill>
                  <a:srgbClr val="007E66"/>
                </a:solidFill>
                <a:latin typeface="思源黑体 CN Regular" panose="020B0500000000000000" pitchFamily="34" charset="-122"/>
                <a:ea typeface="思源黑体 CN Regular" panose="020B0500000000000000" pitchFamily="34" charset="-122"/>
              </a:rPr>
              <a:t>电话：</a:t>
            </a:r>
            <a:r>
              <a:rPr lang="en-US" altLang="zh-CN" sz="1030" noProof="1">
                <a:solidFill>
                  <a:srgbClr val="007E66"/>
                </a:solidFill>
                <a:latin typeface="思源黑体 CN Regular" panose="020B0500000000000000" pitchFamily="34" charset="-122"/>
                <a:ea typeface="思源黑体 CN Regular" panose="020B0500000000000000" pitchFamily="34" charset="-122"/>
              </a:rPr>
              <a:t>400-890-9989 </a:t>
            </a:r>
          </a:p>
          <a:p>
            <a:pPr eaLnBrk="1" fontAlgn="auto" hangingPunct="1">
              <a:lnSpc>
                <a:spcPct val="150000"/>
              </a:lnSpc>
              <a:defRPr/>
            </a:pPr>
            <a:r>
              <a:rPr lang="zh-CN" altLang="zh-CN" sz="1030" noProof="1">
                <a:solidFill>
                  <a:srgbClr val="007E66"/>
                </a:solidFill>
                <a:latin typeface="思源黑体 CN Regular" panose="020B0500000000000000" pitchFamily="34" charset="-122"/>
                <a:ea typeface="思源黑体 CN Regular" panose="020B0500000000000000" pitchFamily="34" charset="-122"/>
              </a:rPr>
              <a:t>网址：</a:t>
            </a:r>
            <a:r>
              <a:rPr lang="en-US" altLang="zh-CN" sz="1030" b="1" noProof="1">
                <a:solidFill>
                  <a:srgbClr val="007E66"/>
                </a:solidFill>
                <a:latin typeface="Poppins" panose="02000000000000000000" pitchFamily="2" charset="0"/>
                <a:ea typeface="思源黑体 CN Regular" panose="020B0500000000000000" pitchFamily="34" charset="-122"/>
                <a:cs typeface="Poppins" panose="02000000000000000000" pitchFamily="2" charset="0"/>
              </a:rPr>
              <a:t>cn.sinobiological.com</a:t>
            </a:r>
            <a:r>
              <a:rPr lang="en-US" altLang="zh-CN" sz="1030" b="1" noProof="1">
                <a:solidFill>
                  <a:srgbClr val="007E66"/>
                </a:solidFill>
                <a:latin typeface="思源黑体 CN Regular" panose="020B0500000000000000" pitchFamily="34" charset="-122"/>
                <a:ea typeface="思源黑体 CN Regular" panose="020B0500000000000000" pitchFamily="34" charset="-122"/>
              </a:rPr>
              <a:t>  </a:t>
            </a:r>
            <a:endParaRPr lang="zh-CN" altLang="zh-CN" sz="1030" noProof="1">
              <a:solidFill>
                <a:srgbClr val="007E66"/>
              </a:solidFill>
              <a:latin typeface="思源黑体 CN Regular" panose="020B0500000000000000" pitchFamily="34" charset="-122"/>
              <a:ea typeface="思源黑体 CN Regular" panose="020B0500000000000000" pitchFamily="34" charset="-122"/>
            </a:endParaRPr>
          </a:p>
          <a:p>
            <a:pPr eaLnBrk="1" fontAlgn="auto" hangingPunct="1">
              <a:lnSpc>
                <a:spcPct val="150000"/>
              </a:lnSpc>
              <a:defRPr/>
            </a:pPr>
            <a:r>
              <a:rPr lang="zh-CN" altLang="en-US" sz="1030" noProof="1">
                <a:solidFill>
                  <a:srgbClr val="007E66"/>
                </a:solidFill>
                <a:latin typeface="思源黑体 CN Regular" panose="020B0500000000000000" pitchFamily="34" charset="-122"/>
                <a:ea typeface="思源黑体 CN Regular" panose="020B0500000000000000" pitchFamily="34" charset="-122"/>
              </a:rPr>
              <a:t>邮箱：</a:t>
            </a:r>
            <a:r>
              <a:rPr lang="en-US" altLang="zh-CN" sz="1030" b="1" noProof="1">
                <a:solidFill>
                  <a:srgbClr val="007E66"/>
                </a:solidFill>
                <a:latin typeface="Poppins" panose="02000000000000000000" pitchFamily="2" charset="0"/>
                <a:ea typeface="思源黑体 CN Regular" panose="020B0500000000000000" pitchFamily="34" charset="-122"/>
                <a:cs typeface="Poppins" panose="02000000000000000000" pitchFamily="2" charset="0"/>
              </a:rPr>
              <a:t>order@Sinobiological.com</a:t>
            </a:r>
            <a:endParaRPr lang="zh-CN" altLang="zh-CN" sz="1030" noProof="1">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a:p>
            <a:pPr eaLnBrk="1" fontAlgn="auto" hangingPunct="1">
              <a:lnSpc>
                <a:spcPct val="150000"/>
              </a:lnSpc>
              <a:defRPr/>
            </a:pPr>
            <a:r>
              <a:rPr lang="en-US" altLang="zh-CN" sz="1030" noProof="1">
                <a:solidFill>
                  <a:srgbClr val="007E66"/>
                </a:solidFill>
                <a:latin typeface="思源黑体 CN Regular" panose="020B0500000000000000" pitchFamily="34" charset="-122"/>
                <a:ea typeface="思源黑体 CN Regular" panose="020B0500000000000000" pitchFamily="34" charset="-122"/>
              </a:rPr>
              <a:t> </a:t>
            </a:r>
          </a:p>
        </p:txBody>
      </p:sp>
      <p:pic>
        <p:nvPicPr>
          <p:cNvPr id="44041" name="Picture 2" descr="D:\桌面\公众号新二维码\qrcode_for_gh_b65e4f6dadb6_1280.jpg"/>
          <p:cNvPicPr>
            <a:picLocks noChangeAspect="1" noChangeArrowheads="1"/>
          </p:cNvPicPr>
          <p:nvPr/>
        </p:nvPicPr>
        <p:blipFill>
          <a:blip r:embed="rId4" cstate="print"/>
          <a:srcRect/>
          <a:stretch>
            <a:fillRect/>
          </a:stretch>
        </p:blipFill>
        <p:spPr bwMode="auto">
          <a:xfrm>
            <a:off x="682625" y="2417763"/>
            <a:ext cx="1006475" cy="1006475"/>
          </a:xfrm>
          <a:prstGeom prst="rect">
            <a:avLst/>
          </a:prstGeom>
          <a:noFill/>
          <a:ln w="9525">
            <a:noFill/>
            <a:miter lim="800000"/>
            <a:headEnd/>
            <a:tailEnd/>
          </a:ln>
        </p:spPr>
      </p:pic>
      <p:sp>
        <p:nvSpPr>
          <p:cNvPr id="9" name="TextBox 8"/>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transition advTm="9734"/>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PP_MARK_KEY" val="e0d47cb0-a862-43e5-8b3b-42d85aff1c40"/>
  <p:tag name="COMMONDATA" val="eyJoZGlkIjoiMmIzYWRlNTk0NjI2NjI0NzE2ZjBiYWZmNDI2OGVlMTEifQ=="/>
  <p:tag name="commondata" val="eyJoZGlkIjoiZDdiYWQ0OTVjNTNiNjNlM2I3OTNkYTQ1MmZkZTdkOTUifQ=="/>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194.92811023622056,&quot;left&quot;:189.48433070866142,&quot;top&quot;:160.49999999999994,&quot;width&quot;:410.5156692913386}"/>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194.92811023622056,&quot;left&quot;:189.48433070866142,&quot;top&quot;:160.49999999999994,&quot;width&quot;:410.5156692913386}"/>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194.92811023622056,&quot;left&quot;:189.48433070866142,&quot;top&quot;:160.49999999999994,&quot;width&quot;:410.5156692913386}"/>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194.92811023622056,&quot;left&quot;:189.48433070866142,&quot;top&quot;:160.49999999999994,&quot;width&quot;:410.5156692913386}"/>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194.92811023622056,&quot;left&quot;:189.48433070866142,&quot;top&quot;:160.49999999999994,&quot;width&quot;:410.5156692913386}"/>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194.92811023622056,&quot;left&quot;:189.48433070866142,&quot;top&quot;:160.49999999999994,&quot;width&quot;:410.5156692913386}"/>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194.92811023622056,&quot;left&quot;:189.48433070866142,&quot;top&quot;:160.49999999999994,&quot;width&quot;:410.5156692913386}"/>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194.92811023622056,&quot;left&quot;:189.48433070866142,&quot;top&quot;:160.49999999999994,&quot;width&quot;:410.5156692913386}"/>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272.5,&quot;left&quot;:17.25,&quot;top&quot;:100.5,&quot;width&quot;:702.75}"/>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272.5,&quot;left&quot;:17.25,&quot;top&quot;:100.5,&quot;width&quot;:702.75}"/>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272.5,&quot;left&quot;:17.25,&quot;top&quot;:100.5,&quot;width&quot;:702.75}"/>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272.5,&quot;left&quot;:17.25,&quot;top&quot;:100.5,&quot;width&quot;:702.75}"/>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272.5,&quot;left&quot;:17.25,&quot;top&quot;:100.5,&quot;width&quot;:702.75}"/>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272.5,&quot;left&quot;:17.25,&quot;top&quot;:100.5,&quot;width&quot;:702.75}"/>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272.5,&quot;left&quot;:17.25,&quot;top&quot;:100.5,&quot;width&quot;:702.75}"/>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272.5,&quot;left&quot;:17.25,&quot;top&quot;:100.5,&quot;width&quot;:702.75}"/>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272.5,&quot;left&quot;:17.25,&quot;top&quot;:100.5,&quot;width&quot;:702.75}"/>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272.5,&quot;left&quot;:17.25,&quot;top&quot;:100.5,&quot;width&quot;:702.75}"/>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293.003937007874,&quot;left&quot;:26.430787401574797,&quot;top&quot;:100.5,&quot;width&quot;:633.6692125984252}"/>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293.003937007874,&quot;left&quot;:26.430787401574797,&quot;top&quot;:100.5,&quot;width&quot;:633.6692125984252}"/>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3.003937007874,&quot;left&quot;:26.430787401574797,&quot;top&quot;:100.5,&quot;width&quot;:633.6692125984252}"/>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293.003937007874,&quot;left&quot;:26.430787401574797,&quot;top&quot;:100.5,&quot;width&quot;:633.6692125984252}"/>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3.003937007874,&quot;left&quot;:26.430787401574797,&quot;top&quot;:100.5,&quot;width&quot;:633.6692125984252}"/>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293.003937007874,&quot;left&quot;:26.430787401574797,&quot;top&quot;:100.5,&quot;width&quot;:633.6692125984252}"/>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310.1908661417323,&quot;left&quot;:6,&quot;top&quot;:100.19377952755906,&quot;width&quot;:662.7894488188977}"/>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10.1908661417323,&quot;left&quot;:6,&quot;top&quot;:100.19377952755906,&quot;width&quot;:662.7894488188977}"/>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310.1908661417323,&quot;left&quot;:6,&quot;top&quot;:100.19377952755906,&quot;width&quot;:662.7894488188977}"/>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310.1908661417323,&quot;left&quot;:6,&quot;top&quot;:100.19377952755906,&quot;width&quot;:662.7894488188977}"/>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10.1908661417323,&quot;left&quot;:6,&quot;top&quot;:100.19377952755906,&quot;width&quot;:662.7894488188977}"/>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10.1908661417323,&quot;left&quot;:6,&quot;top&quot;:100.19377952755906,&quot;width&quot;:662.7894488188977}"/>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304.58181102362204,&quot;left&quot;:22.5,&quot;top&quot;:97.76818897637796,&quot;width&quot;:656.75}"/>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04.58181102362204,&quot;left&quot;:22.5,&quot;top&quot;:97.76818897637796,&quot;width&quot;:656.75}"/>
</p:tagLst>
</file>

<file path=ppt/tags/tag48.xml><?xml version="1.0" encoding="utf-8"?>
<p:tagLst xmlns:a="http://schemas.openxmlformats.org/drawingml/2006/main" xmlns:r="http://schemas.openxmlformats.org/officeDocument/2006/relationships" xmlns:p="http://schemas.openxmlformats.org/presentationml/2006/main">
  <p:tag name="KSO_WM_DIAGRAM_VIRTUALLY_FRAME" val="{&quot;height&quot;:304.58181102362204,&quot;left&quot;:22.5,&quot;top&quot;:97.76818897637796,&quot;width&quot;:656.75}"/>
</p:tagLst>
</file>

<file path=ppt/tags/tag49.xml><?xml version="1.0" encoding="utf-8"?>
<p:tagLst xmlns:a="http://schemas.openxmlformats.org/drawingml/2006/main" xmlns:r="http://schemas.openxmlformats.org/officeDocument/2006/relationships" xmlns:p="http://schemas.openxmlformats.org/presentationml/2006/main">
  <p:tag name="KSO_WM_DIAGRAM_VIRTUALLY_FRAME" val="{&quot;height&quot;:304.58181102362204,&quot;left&quot;:22.5,&quot;top&quot;:97.76818897637796,&quot;width&quot;:656.75}"/>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04.58181102362204,&quot;left&quot;:22.5,&quot;top&quot;:97.76818897637796,&quot;width&quot;:656.75}"/>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04.58181102362204,&quot;left&quot;:22.5,&quot;top&quot;:97.76818897637796,&quot;width&quot;:656.75}"/>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293.48716535433067,&quot;left&quot;:12,&quot;top&quot;:100.91283464566929,&quot;width&quot;:696.15}"/>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3.48716535433067,&quot;left&quot;:12,&quot;top&quot;:100.91283464566929,&quot;width&quot;:696.15}"/>
</p:tagLst>
</file>

<file path=ppt/tags/tag54.xml><?xml version="1.0" encoding="utf-8"?>
<p:tagLst xmlns:a="http://schemas.openxmlformats.org/drawingml/2006/main" xmlns:r="http://schemas.openxmlformats.org/officeDocument/2006/relationships" xmlns:p="http://schemas.openxmlformats.org/presentationml/2006/main">
  <p:tag name="KSO_WM_DIAGRAM_VIRTUALLY_FRAME" val="{&quot;height&quot;:293.48716535433067,&quot;left&quot;:12,&quot;top&quot;:100.91283464566929,&quot;width&quot;:696.15}"/>
</p:tagLst>
</file>

<file path=ppt/tags/tag55.xml><?xml version="1.0" encoding="utf-8"?>
<p:tagLst xmlns:a="http://schemas.openxmlformats.org/drawingml/2006/main" xmlns:r="http://schemas.openxmlformats.org/officeDocument/2006/relationships" xmlns:p="http://schemas.openxmlformats.org/presentationml/2006/main">
  <p:tag name="KSO_WM_DIAGRAM_VIRTUALLY_FRAME" val="{&quot;height&quot;:293.48716535433067,&quot;left&quot;:12,&quot;top&quot;:100.91283464566929,&quot;width&quot;:696.15}"/>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3.48716535433067,&quot;left&quot;:12,&quot;top&quot;:100.91283464566929,&quot;width&quot;:696.15}"/>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3.48716535433067,&quot;left&quot;:12,&quot;top&quot;:100.91283464566929,&quot;width&quot;:696.15}"/>
</p:tagLst>
</file>

<file path=ppt/tags/tag58.xml><?xml version="1.0" encoding="utf-8"?>
<p:tagLst xmlns:a="http://schemas.openxmlformats.org/drawingml/2006/main" xmlns:r="http://schemas.openxmlformats.org/officeDocument/2006/relationships" xmlns:p="http://schemas.openxmlformats.org/presentationml/2006/main">
  <p:tag name="KSO_WM_DIAGRAM_VIRTUALLY_FRAME" val="{&quot;height&quot;:296.60787401574805,&quot;left&quot;:46.88299212598425,&quot;top&quot;:99.24212598425197,&quot;width&quot;:619.2670078740158}"/>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6.60787401574805,&quot;left&quot;:46.88299212598425,&quot;top&quot;:99.24212598425197,&quot;width&quot;:619.2670078740158}"/>
</p:tagLst>
</file>

<file path=ppt/tags/tag60.xml><?xml version="1.0" encoding="utf-8"?>
<p:tagLst xmlns:a="http://schemas.openxmlformats.org/drawingml/2006/main" xmlns:r="http://schemas.openxmlformats.org/officeDocument/2006/relationships" xmlns:p="http://schemas.openxmlformats.org/presentationml/2006/main">
  <p:tag name="KSO_WM_DIAGRAM_VIRTUALLY_FRAME" val="{&quot;height&quot;:296.60787401574805,&quot;left&quot;:46.88299212598425,&quot;top&quot;:99.24212598425197,&quot;width&quot;:619.2670078740158}"/>
</p:tagLst>
</file>

<file path=ppt/tags/tag61.xml><?xml version="1.0" encoding="utf-8"?>
<p:tagLst xmlns:a="http://schemas.openxmlformats.org/drawingml/2006/main" xmlns:r="http://schemas.openxmlformats.org/officeDocument/2006/relationships" xmlns:p="http://schemas.openxmlformats.org/presentationml/2006/main">
  <p:tag name="KSO_WM_DIAGRAM_VIRTUALLY_FRAME" val="{&quot;height&quot;:296.60787401574805,&quot;left&quot;:46.88299212598425,&quot;top&quot;:99.24212598425197,&quot;width&quot;:619.2670078740158}"/>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6.60787401574805,&quot;left&quot;:46.88299212598425,&quot;top&quot;:99.24212598425197,&quot;width&quot;:619.2670078740158}"/>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6.60787401574805,&quot;left&quot;:46.88299212598425,&quot;top&quot;:99.24212598425197,&quot;width&quot;:619.2670078740158}"/>
</p:tagLst>
</file>

<file path=ppt/tags/tag64.xml><?xml version="1.0" encoding="utf-8"?>
<p:tagLst xmlns:a="http://schemas.openxmlformats.org/drawingml/2006/main" xmlns:r="http://schemas.openxmlformats.org/officeDocument/2006/relationships" xmlns:p="http://schemas.openxmlformats.org/presentationml/2006/main">
  <p:tag name="KSO_WM_DIAGRAM_VIRTUALLY_FRAME" val="{&quot;height&quot;:294.86110236220475,&quot;left&quot;:24,&quot;top&quot;:102.18889763779528,&quot;width&quot;:656}"/>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4.86110236220475,&quot;left&quot;:24,&quot;top&quot;:102.18889763779528,&quot;width&quot;:656}"/>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4.86110236220475,&quot;left&quot;:24,&quot;top&quot;:102.18889763779528,&quot;width&quot;:656}"/>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4.86110236220475,&quot;left&quot;:24,&quot;top&quot;:102.18889763779528,&quot;width&quot;:656}"/>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4.86110236220475,&quot;left&quot;:24,&quot;top&quot;:102.18889763779528,&quot;width&quot;:656}"/>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4.86110236220475,&quot;left&quot;:24,&quot;top&quot;:102.18889763779528,&quot;width&quot;:65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2686</Words>
  <Application>Microsoft Office PowerPoint</Application>
  <PresentationFormat>全屏显示(16:9)</PresentationFormat>
  <Paragraphs>668</Paragraphs>
  <Slides>34</Slides>
  <Notes>32</Notes>
  <HiddenSlides>0</HiddenSlides>
  <MMClips>0</MMClips>
  <ScaleCrop>false</ScaleCrop>
  <HeadingPairs>
    <vt:vector size="4" baseType="variant">
      <vt:variant>
        <vt:lpstr>主题</vt:lpstr>
      </vt:variant>
      <vt:variant>
        <vt:i4>1</vt:i4>
      </vt:variant>
      <vt:variant>
        <vt:lpstr>幻灯片标题</vt:lpstr>
      </vt:variant>
      <vt:variant>
        <vt:i4>34</vt:i4>
      </vt:variant>
    </vt:vector>
  </HeadingPairs>
  <TitlesOfParts>
    <vt:vector size="35"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sinobio</dc:creator>
  <cp:lastModifiedBy>Digital marketing</cp:lastModifiedBy>
  <cp:revision>5668</cp:revision>
  <dcterms:created xsi:type="dcterms:W3CDTF">2020-10-08T03:19:00Z</dcterms:created>
  <dcterms:modified xsi:type="dcterms:W3CDTF">2024-09-12T05:55:49Z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2052-12.1.0.17827</vt:lpwstr>
  </property>
  <property fmtid="{D5CDD505-2E9C-101B-9397-08002B2CF9AE}" pid="3" name="ICV">
    <vt:lpwstr>94D8A14A58524B4FBE98CE852CFA43E1_13</vt:lpwstr>
  </property>
</Properties>
</file>