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68" r:id="rId6"/>
    <p:sldId id="259" r:id="rId7"/>
    <p:sldId id="276" r:id="rId8"/>
    <p:sldId id="261" r:id="rId9"/>
    <p:sldId id="264" r:id="rId10"/>
    <p:sldId id="266" r:id="rId11"/>
    <p:sldId id="260" r:id="rId12"/>
    <p:sldId id="280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93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-90" y="-9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35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4F02E-B506-4022-8DF7-33123A54DD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D8FD1-97C8-428C-91D0-1F968C1685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12796" y="6362862"/>
            <a:ext cx="2743200" cy="365125"/>
          </a:xfrm>
        </p:spPr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8896728" y="64438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 smtClean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www.1ppt.com/ziti/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8A75-F4B7-4AEE-B57A-F8E01C4226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E7D48-C315-4357-9610-3938895C1AA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7" Type="http://schemas.openxmlformats.org/officeDocument/2006/relationships/notesSlide" Target="../notesSlides/notesSlide2.xml"/><Relationship Id="rId36" Type="http://schemas.openxmlformats.org/officeDocument/2006/relationships/slideLayout" Target="../slideLayouts/slideLayout2.xml"/><Relationship Id="rId35" Type="http://schemas.openxmlformats.org/officeDocument/2006/relationships/tags" Target="../tags/tag30.xml"/><Relationship Id="rId34" Type="http://schemas.openxmlformats.org/officeDocument/2006/relationships/tags" Target="../tags/tag29.xml"/><Relationship Id="rId33" Type="http://schemas.openxmlformats.org/officeDocument/2006/relationships/tags" Target="../tags/tag28.xml"/><Relationship Id="rId32" Type="http://schemas.openxmlformats.org/officeDocument/2006/relationships/tags" Target="../tags/tag27.xml"/><Relationship Id="rId31" Type="http://schemas.openxmlformats.org/officeDocument/2006/relationships/image" Target="../media/image8.jpeg"/><Relationship Id="rId30" Type="http://schemas.openxmlformats.org/officeDocument/2006/relationships/tags" Target="../tags/tag26.xml"/><Relationship Id="rId3" Type="http://schemas.openxmlformats.org/officeDocument/2006/relationships/tags" Target="../tags/tag2.xml"/><Relationship Id="rId29" Type="http://schemas.openxmlformats.org/officeDocument/2006/relationships/tags" Target="../tags/tag25.xml"/><Relationship Id="rId28" Type="http://schemas.openxmlformats.org/officeDocument/2006/relationships/tags" Target="../tags/tag24.xml"/><Relationship Id="rId27" Type="http://schemas.openxmlformats.org/officeDocument/2006/relationships/tags" Target="../tags/tag23.xml"/><Relationship Id="rId26" Type="http://schemas.openxmlformats.org/officeDocument/2006/relationships/tags" Target="../tags/tag22.xml"/><Relationship Id="rId25" Type="http://schemas.openxmlformats.org/officeDocument/2006/relationships/tags" Target="../tags/tag21.xml"/><Relationship Id="rId24" Type="http://schemas.openxmlformats.org/officeDocument/2006/relationships/tags" Target="../tags/tag20.xml"/><Relationship Id="rId23" Type="http://schemas.openxmlformats.org/officeDocument/2006/relationships/image" Target="../media/image7.jpeg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image" Target="../media/image4.png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image" Target="../media/image6.jpeg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image" Target="../media/image5.jpeg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60520" y="2687320"/>
            <a:ext cx="55645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sz="5400" noProof="1">
                <a:latin typeface="幼圆" panose="02010509060101010101" pitchFamily="49" charset="-122"/>
                <a:ea typeface="幼圆" panose="02010509060101010101" pitchFamily="49" charset="-122"/>
              </a:rPr>
              <a:t>5T齿条式起道机</a:t>
            </a:r>
            <a:endParaRPr sz="5400" noProof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圆角矩形 10"/>
          <p:cNvSpPr/>
          <p:nvPr/>
        </p:nvSpPr>
        <p:spPr>
          <a:xfrm>
            <a:off x="4274185" y="4066198"/>
            <a:ext cx="1495160" cy="546316"/>
          </a:xfrm>
          <a:prstGeom prst="roundRect">
            <a:avLst>
              <a:gd name="adj" fmla="val 50000"/>
            </a:avLst>
          </a:prstGeom>
          <a:solidFill>
            <a:srgbClr val="3A9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screen"/>
          <a:srcRect b="6746"/>
          <a:stretch>
            <a:fillRect/>
          </a:stretch>
        </p:blipFill>
        <p:spPr>
          <a:xfrm>
            <a:off x="-1143000" y="759915"/>
            <a:ext cx="6934200" cy="39898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00550" y="4170045"/>
            <a:ext cx="13696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kuangan001</a:t>
            </a:r>
            <a:endParaRPr lang="en-US" sz="14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52500" y="4749800"/>
            <a:ext cx="10101865" cy="0"/>
          </a:xfrm>
          <a:prstGeom prst="line">
            <a:avLst/>
          </a:prstGeom>
          <a:ln>
            <a:solidFill>
              <a:srgbClr val="3A9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10521797" y="1747273"/>
            <a:ext cx="1065134" cy="10858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122252" y="388010"/>
            <a:ext cx="2447925" cy="2717800"/>
          </a:xfrm>
          <a:prstGeom prst="rect">
            <a:avLst/>
          </a:prstGeom>
        </p:spPr>
      </p:pic>
      <p:sp>
        <p:nvSpPr>
          <p:cNvPr id="2" name="任意多边形: 形状 1"/>
          <p:cNvSpPr/>
          <p:nvPr>
            <p:custDataLst>
              <p:tags r:id="rId3"/>
            </p:custDataLst>
          </p:nvPr>
        </p:nvSpPr>
        <p:spPr>
          <a:xfrm>
            <a:off x="25400" y="2323966"/>
            <a:ext cx="11455400" cy="789389"/>
          </a:xfrm>
          <a:custGeom>
            <a:avLst/>
            <a:gdLst>
              <a:gd name="connsiteX0" fmla="*/ 0 w 10287000"/>
              <a:gd name="connsiteY0" fmla="*/ 12834 h 789389"/>
              <a:gd name="connsiteX1" fmla="*/ 1066800 w 10287000"/>
              <a:gd name="connsiteY1" fmla="*/ 787534 h 789389"/>
              <a:gd name="connsiteX2" fmla="*/ 2755900 w 10287000"/>
              <a:gd name="connsiteY2" fmla="*/ 241434 h 789389"/>
              <a:gd name="connsiteX3" fmla="*/ 4292600 w 10287000"/>
              <a:gd name="connsiteY3" fmla="*/ 647834 h 789389"/>
              <a:gd name="connsiteX4" fmla="*/ 5829300 w 10287000"/>
              <a:gd name="connsiteY4" fmla="*/ 134 h 789389"/>
              <a:gd name="connsiteX5" fmla="*/ 7620000 w 10287000"/>
              <a:gd name="connsiteY5" fmla="*/ 711334 h 789389"/>
              <a:gd name="connsiteX6" fmla="*/ 9271000 w 10287000"/>
              <a:gd name="connsiteY6" fmla="*/ 50934 h 789389"/>
              <a:gd name="connsiteX7" fmla="*/ 10287000 w 10287000"/>
              <a:gd name="connsiteY7" fmla="*/ 241434 h 789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87000" h="789389">
                <a:moveTo>
                  <a:pt x="0" y="12834"/>
                </a:moveTo>
                <a:cubicBezTo>
                  <a:pt x="303741" y="381134"/>
                  <a:pt x="607483" y="749434"/>
                  <a:pt x="1066800" y="787534"/>
                </a:cubicBezTo>
                <a:cubicBezTo>
                  <a:pt x="1526117" y="825634"/>
                  <a:pt x="2218267" y="264717"/>
                  <a:pt x="2755900" y="241434"/>
                </a:cubicBezTo>
                <a:cubicBezTo>
                  <a:pt x="3293533" y="218151"/>
                  <a:pt x="3780367" y="688051"/>
                  <a:pt x="4292600" y="647834"/>
                </a:cubicBezTo>
                <a:cubicBezTo>
                  <a:pt x="4804833" y="607617"/>
                  <a:pt x="5274733" y="-10449"/>
                  <a:pt x="5829300" y="134"/>
                </a:cubicBezTo>
                <a:cubicBezTo>
                  <a:pt x="6383867" y="10717"/>
                  <a:pt x="7046383" y="702867"/>
                  <a:pt x="7620000" y="711334"/>
                </a:cubicBezTo>
                <a:cubicBezTo>
                  <a:pt x="8193617" y="719801"/>
                  <a:pt x="8826500" y="129251"/>
                  <a:pt x="9271000" y="50934"/>
                </a:cubicBezTo>
                <a:cubicBezTo>
                  <a:pt x="9715500" y="-27383"/>
                  <a:pt x="10001250" y="107025"/>
                  <a:pt x="10287000" y="241434"/>
                </a:cubicBezTo>
              </a:path>
            </a:pathLst>
          </a:cu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Group 70"/>
          <p:cNvGrpSpPr/>
          <p:nvPr>
            <p:custDataLst>
              <p:tags r:id="rId4"/>
            </p:custDataLst>
          </p:nvPr>
        </p:nvGrpSpPr>
        <p:grpSpPr>
          <a:xfrm>
            <a:off x="1836194" y="970705"/>
            <a:ext cx="2712720" cy="3425694"/>
            <a:chOff x="-30899" y="1241001"/>
            <a:chExt cx="2712720" cy="3425694"/>
          </a:xfrm>
        </p:grpSpPr>
        <p:sp>
          <p:nvSpPr>
            <p:cNvPr id="17" name="Rectangle 18"/>
            <p:cNvSpPr/>
            <p:nvPr>
              <p:custDataLst>
                <p:tags r:id="rId5"/>
              </p:custDataLst>
            </p:nvPr>
          </p:nvSpPr>
          <p:spPr>
            <a:xfrm>
              <a:off x="-30899" y="3092454"/>
              <a:ext cx="27127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5T齿条式起道机产品介绍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</a:endParaRPr>
            </a:p>
          </p:txBody>
        </p:sp>
        <p:sp>
          <p:nvSpPr>
            <p:cNvPr id="18" name="Freeform 11"/>
            <p:cNvSpPr/>
            <p:nvPr>
              <p:custDataLst>
                <p:tags r:id="rId6"/>
              </p:custDataLst>
            </p:nvPr>
          </p:nvSpPr>
          <p:spPr bwMode="auto">
            <a:xfrm>
              <a:off x="794134" y="4500575"/>
              <a:ext cx="89092" cy="166120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 16"/>
            <p:cNvSpPr/>
            <p:nvPr>
              <p:custDataLst>
                <p:tags r:id="rId7"/>
              </p:custDataLst>
            </p:nvPr>
          </p:nvSpPr>
          <p:spPr bwMode="auto">
            <a:xfrm>
              <a:off x="1731965" y="4500576"/>
              <a:ext cx="186596" cy="1661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Freeform 26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229526" y="4500122"/>
              <a:ext cx="161270" cy="161270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Oval 38"/>
            <p:cNvSpPr/>
            <p:nvPr>
              <p:custDataLst>
                <p:tags r:id="rId9"/>
              </p:custDataLst>
            </p:nvPr>
          </p:nvSpPr>
          <p:spPr>
            <a:xfrm>
              <a:off x="458580" y="1241001"/>
              <a:ext cx="1721238" cy="1721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Oval 37"/>
            <p:cNvSpPr/>
            <p:nvPr>
              <p:custDataLst>
                <p:tags r:id="rId10"/>
              </p:custDataLst>
            </p:nvPr>
          </p:nvSpPr>
          <p:spPr>
            <a:xfrm>
              <a:off x="549517" y="1335349"/>
              <a:ext cx="1532542" cy="1532542"/>
            </a:xfrm>
            <a:prstGeom prst="ellipse">
              <a:avLst/>
            </a:prstGeom>
            <a:blipFill>
              <a:blip r:embed="rId11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oup 71"/>
          <p:cNvGrpSpPr/>
          <p:nvPr>
            <p:custDataLst>
              <p:tags r:id="rId12"/>
            </p:custDataLst>
          </p:nvPr>
        </p:nvGrpSpPr>
        <p:grpSpPr>
          <a:xfrm>
            <a:off x="3835994" y="2718660"/>
            <a:ext cx="2712720" cy="3425694"/>
            <a:chOff x="2277248" y="1241001"/>
            <a:chExt cx="2712720" cy="3425694"/>
          </a:xfrm>
        </p:grpSpPr>
        <p:sp>
          <p:nvSpPr>
            <p:cNvPr id="25" name="Oval 39"/>
            <p:cNvSpPr/>
            <p:nvPr>
              <p:custDataLst>
                <p:tags r:id="rId13"/>
              </p:custDataLst>
            </p:nvPr>
          </p:nvSpPr>
          <p:spPr>
            <a:xfrm>
              <a:off x="2744596" y="1241001"/>
              <a:ext cx="1721238" cy="1721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Oval 40"/>
            <p:cNvSpPr/>
            <p:nvPr>
              <p:custDataLst>
                <p:tags r:id="rId14"/>
              </p:custDataLst>
            </p:nvPr>
          </p:nvSpPr>
          <p:spPr>
            <a:xfrm>
              <a:off x="2835533" y="1335349"/>
              <a:ext cx="1532542" cy="1532542"/>
            </a:xfrm>
            <a:prstGeom prst="ellipse">
              <a:avLst/>
            </a:prstGeom>
            <a:blipFill>
              <a:blip r:embed="rId1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Rectangle 45"/>
            <p:cNvSpPr/>
            <p:nvPr>
              <p:custDataLst>
                <p:tags r:id="rId16"/>
              </p:custDataLst>
            </p:nvPr>
          </p:nvSpPr>
          <p:spPr>
            <a:xfrm>
              <a:off x="2277248" y="3092454"/>
              <a:ext cx="27127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5T齿条式起道机技术参数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</a:endParaRPr>
            </a:p>
          </p:txBody>
        </p:sp>
        <p:sp>
          <p:nvSpPr>
            <p:cNvPr id="28" name="Freeform 11"/>
            <p:cNvSpPr/>
            <p:nvPr>
              <p:custDataLst>
                <p:tags r:id="rId17"/>
              </p:custDataLst>
            </p:nvPr>
          </p:nvSpPr>
          <p:spPr bwMode="auto">
            <a:xfrm>
              <a:off x="3080150" y="4500575"/>
              <a:ext cx="89092" cy="166120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Freeform 16"/>
            <p:cNvSpPr/>
            <p:nvPr>
              <p:custDataLst>
                <p:tags r:id="rId18"/>
              </p:custDataLst>
            </p:nvPr>
          </p:nvSpPr>
          <p:spPr bwMode="auto">
            <a:xfrm>
              <a:off x="4017981" y="4500576"/>
              <a:ext cx="186596" cy="1661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 51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3515542" y="4500122"/>
              <a:ext cx="161270" cy="161270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oup 72"/>
          <p:cNvGrpSpPr/>
          <p:nvPr>
            <p:custDataLst>
              <p:tags r:id="rId20"/>
            </p:custDataLst>
          </p:nvPr>
        </p:nvGrpSpPr>
        <p:grpSpPr>
          <a:xfrm>
            <a:off x="5917367" y="1065053"/>
            <a:ext cx="2712720" cy="3425694"/>
            <a:chOff x="4402650" y="1241001"/>
            <a:chExt cx="2712720" cy="3425694"/>
          </a:xfrm>
        </p:grpSpPr>
        <p:sp>
          <p:nvSpPr>
            <p:cNvPr id="33" name="Oval 41"/>
            <p:cNvSpPr/>
            <p:nvPr>
              <p:custDataLst>
                <p:tags r:id="rId21"/>
              </p:custDataLst>
            </p:nvPr>
          </p:nvSpPr>
          <p:spPr>
            <a:xfrm>
              <a:off x="4889825" y="1241001"/>
              <a:ext cx="1721238" cy="1721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Oval 42"/>
            <p:cNvSpPr/>
            <p:nvPr>
              <p:custDataLst>
                <p:tags r:id="rId22"/>
              </p:custDataLst>
            </p:nvPr>
          </p:nvSpPr>
          <p:spPr>
            <a:xfrm>
              <a:off x="4980762" y="1335349"/>
              <a:ext cx="1532542" cy="1532542"/>
            </a:xfrm>
            <a:prstGeom prst="ellipse">
              <a:avLst/>
            </a:prstGeom>
            <a:blipFill>
              <a:blip r:embed="rId23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Rectangle 46"/>
            <p:cNvSpPr/>
            <p:nvPr>
              <p:custDataLst>
                <p:tags r:id="rId24"/>
              </p:custDataLst>
            </p:nvPr>
          </p:nvSpPr>
          <p:spPr>
            <a:xfrm>
              <a:off x="4402650" y="3105154"/>
              <a:ext cx="27127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5T齿条式起道机使用方法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</a:endParaRPr>
            </a:p>
          </p:txBody>
        </p:sp>
        <p:sp>
          <p:nvSpPr>
            <p:cNvPr id="36" name="Freeform 11"/>
            <p:cNvSpPr/>
            <p:nvPr>
              <p:custDataLst>
                <p:tags r:id="rId25"/>
              </p:custDataLst>
            </p:nvPr>
          </p:nvSpPr>
          <p:spPr bwMode="auto">
            <a:xfrm>
              <a:off x="5223290" y="4500575"/>
              <a:ext cx="89092" cy="166120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Freeform 16"/>
            <p:cNvSpPr/>
            <p:nvPr>
              <p:custDataLst>
                <p:tags r:id="rId26"/>
              </p:custDataLst>
            </p:nvPr>
          </p:nvSpPr>
          <p:spPr bwMode="auto">
            <a:xfrm>
              <a:off x="6161121" y="4500576"/>
              <a:ext cx="186596" cy="1661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55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5658682" y="4500122"/>
              <a:ext cx="161270" cy="161270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oup 73"/>
          <p:cNvGrpSpPr/>
          <p:nvPr>
            <p:custDataLst>
              <p:tags r:id="rId28"/>
            </p:custDataLst>
          </p:nvPr>
        </p:nvGrpSpPr>
        <p:grpSpPr>
          <a:xfrm>
            <a:off x="8849114" y="2552087"/>
            <a:ext cx="2252980" cy="3425694"/>
            <a:chOff x="6745308" y="1241001"/>
            <a:chExt cx="2252980" cy="3425694"/>
          </a:xfrm>
        </p:grpSpPr>
        <p:sp>
          <p:nvSpPr>
            <p:cNvPr id="47" name="Oval 43"/>
            <p:cNvSpPr/>
            <p:nvPr>
              <p:custDataLst>
                <p:tags r:id="rId29"/>
              </p:custDataLst>
            </p:nvPr>
          </p:nvSpPr>
          <p:spPr>
            <a:xfrm>
              <a:off x="7030876" y="1241001"/>
              <a:ext cx="1721238" cy="1721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0" name="Oval 44"/>
            <p:cNvSpPr/>
            <p:nvPr>
              <p:custDataLst>
                <p:tags r:id="rId30"/>
              </p:custDataLst>
            </p:nvPr>
          </p:nvSpPr>
          <p:spPr>
            <a:xfrm>
              <a:off x="7121813" y="1335349"/>
              <a:ext cx="1532542" cy="1532542"/>
            </a:xfrm>
            <a:prstGeom prst="ellipse">
              <a:avLst/>
            </a:prstGeom>
            <a:blipFill>
              <a:blip r:embed="rId31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1" name="Rectangle 47"/>
            <p:cNvSpPr/>
            <p:nvPr>
              <p:custDataLst>
                <p:tags r:id="rId32"/>
              </p:custDataLst>
            </p:nvPr>
          </p:nvSpPr>
          <p:spPr>
            <a:xfrm>
              <a:off x="6745308" y="3105154"/>
              <a:ext cx="225298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5T齿条式起道机用途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</a:endParaRPr>
            </a:p>
          </p:txBody>
        </p:sp>
        <p:sp>
          <p:nvSpPr>
            <p:cNvPr id="52" name="Freeform 11"/>
            <p:cNvSpPr/>
            <p:nvPr>
              <p:custDataLst>
                <p:tags r:id="rId33"/>
              </p:custDataLst>
            </p:nvPr>
          </p:nvSpPr>
          <p:spPr bwMode="auto">
            <a:xfrm>
              <a:off x="7366430" y="4500575"/>
              <a:ext cx="89092" cy="166120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3" name="Freeform 16"/>
            <p:cNvSpPr/>
            <p:nvPr>
              <p:custDataLst>
                <p:tags r:id="rId34"/>
              </p:custDataLst>
            </p:nvPr>
          </p:nvSpPr>
          <p:spPr bwMode="auto">
            <a:xfrm>
              <a:off x="8304261" y="4500576"/>
              <a:ext cx="186596" cy="1661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Freeform 59"/>
            <p:cNvSpPr>
              <a:spLocks noEditPoints="1"/>
            </p:cNvSpPr>
            <p:nvPr>
              <p:custDataLst>
                <p:tags r:id="rId35"/>
              </p:custDataLst>
            </p:nvPr>
          </p:nvSpPr>
          <p:spPr bwMode="auto">
            <a:xfrm>
              <a:off x="7801822" y="4500122"/>
              <a:ext cx="161270" cy="161270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rgbClr val="3A93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522450" y="151086"/>
            <a:ext cx="10550848" cy="1095114"/>
            <a:chOff x="522450" y="151086"/>
            <a:chExt cx="10550848" cy="109511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22450" y="151086"/>
              <a:ext cx="1903250" cy="1095114"/>
            </a:xfrm>
            <a:prstGeom prst="rect">
              <a:avLst/>
            </a:prstGeom>
          </p:spPr>
        </p:pic>
        <p:cxnSp>
          <p:nvCxnSpPr>
            <p:cNvPr id="41" name="直接连接符 40"/>
            <p:cNvCxnSpPr/>
            <p:nvPr/>
          </p:nvCxnSpPr>
          <p:spPr>
            <a:xfrm>
              <a:off x="971433" y="1246200"/>
              <a:ext cx="10101865" cy="0"/>
            </a:xfrm>
            <a:prstGeom prst="line">
              <a:avLst/>
            </a:prstGeom>
            <a:ln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"/>
            <p:cNvSpPr txBox="1"/>
            <p:nvPr/>
          </p:nvSpPr>
          <p:spPr>
            <a:xfrm>
              <a:off x="1646535" y="596413"/>
              <a:ext cx="328895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  <a:sym typeface="+mn-ea"/>
                </a:rPr>
                <a:t>5T齿条式起道机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10801165" y="757114"/>
            <a:ext cx="676668" cy="689808"/>
          </a:xfrm>
          <a:prstGeom prst="rect">
            <a:avLst/>
          </a:prstGeom>
        </p:spPr>
      </p:pic>
      <p:grpSp>
        <p:nvGrpSpPr>
          <p:cNvPr id="9" name="Group 5"/>
          <p:cNvGrpSpPr/>
          <p:nvPr/>
        </p:nvGrpSpPr>
        <p:grpSpPr>
          <a:xfrm>
            <a:off x="2943860" y="3837940"/>
            <a:ext cx="3891915" cy="2353945"/>
            <a:chOff x="521503" y="1608889"/>
            <a:chExt cx="2615670" cy="1577314"/>
          </a:xfrm>
        </p:grpSpPr>
        <p:sp>
          <p:nvSpPr>
            <p:cNvPr id="10" name="Oval 103"/>
            <p:cNvSpPr/>
            <p:nvPr/>
          </p:nvSpPr>
          <p:spPr bwMode="auto">
            <a:xfrm>
              <a:off x="1277289" y="2008315"/>
              <a:ext cx="1177888" cy="1177888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5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" name="Oval 1"/>
            <p:cNvSpPr/>
            <p:nvPr/>
          </p:nvSpPr>
          <p:spPr bwMode="auto">
            <a:xfrm>
              <a:off x="521503" y="1608889"/>
              <a:ext cx="2615670" cy="157731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5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12" name="Oval 2"/>
          <p:cNvSpPr/>
          <p:nvPr/>
        </p:nvSpPr>
        <p:spPr bwMode="auto">
          <a:xfrm>
            <a:off x="6956331" y="2573459"/>
            <a:ext cx="413495" cy="413495"/>
          </a:xfrm>
          <a:prstGeom prst="ellipse">
            <a:avLst/>
          </a:prstGeom>
          <a:solidFill>
            <a:srgbClr val="3A936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Oval 100"/>
          <p:cNvSpPr/>
          <p:nvPr/>
        </p:nvSpPr>
        <p:spPr bwMode="auto">
          <a:xfrm>
            <a:off x="7382273" y="3410417"/>
            <a:ext cx="206748" cy="206748"/>
          </a:xfrm>
          <a:prstGeom prst="ellipse">
            <a:avLst/>
          </a:prstGeom>
          <a:solidFill>
            <a:srgbClr val="3A936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Oval 101"/>
          <p:cNvSpPr/>
          <p:nvPr/>
        </p:nvSpPr>
        <p:spPr bwMode="auto">
          <a:xfrm>
            <a:off x="7282142" y="2195360"/>
            <a:ext cx="281930" cy="281930"/>
          </a:xfrm>
          <a:prstGeom prst="ellipse">
            <a:avLst/>
          </a:prstGeom>
          <a:noFill/>
          <a:ln w="25400" cap="flat" cmpd="sng" algn="ctr">
            <a:solidFill>
              <a:srgbClr val="3A936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Oval 102"/>
          <p:cNvSpPr/>
          <p:nvPr/>
        </p:nvSpPr>
        <p:spPr bwMode="auto">
          <a:xfrm>
            <a:off x="7234685" y="2616559"/>
            <a:ext cx="619915" cy="619915"/>
          </a:xfrm>
          <a:prstGeom prst="ellipse">
            <a:avLst/>
          </a:prstGeom>
          <a:noFill/>
          <a:ln w="25400" cap="flat" cmpd="sng" algn="ctr">
            <a:solidFill>
              <a:srgbClr val="3A936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" name="图片 1" descr="液压起道机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365" y="3956050"/>
            <a:ext cx="2235835" cy="2235835"/>
          </a:xfrm>
          <a:prstGeom prst="rect">
            <a:avLst/>
          </a:prstGeom>
        </p:spPr>
      </p:pic>
      <p:pic>
        <p:nvPicPr>
          <p:cNvPr id="3" name="图片 2" descr="液压起道机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3530" y="1720215"/>
            <a:ext cx="2235835" cy="2235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13" grpId="0" bldLvl="0" animBg="1"/>
      <p:bldP spid="13" grpId="1" bldLvl="0" animBg="1"/>
      <p:bldP spid="14" grpId="0" bldLvl="0" animBg="1"/>
      <p:bldP spid="14" grpId="1" bldLvl="0" animBg="1"/>
      <p:bldP spid="15" grpId="0" bldLvl="0" animBg="1"/>
      <p:bldP spid="15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209540" y="2754630"/>
            <a:ext cx="5803900" cy="3323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092325" y="2754313"/>
            <a:ext cx="3100626" cy="1358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447447" y="1950195"/>
            <a:ext cx="355092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  <a:sym typeface="+mn-ea"/>
              </a:rPr>
              <a:t>5T齿条式起道机产品介绍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02885" y="2893060"/>
            <a:ext cx="547052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齿条式起道机主要用于铁路道轨铺设和维修，桥梁架设等作业中广泛用于提升和支撑各种重物和设备的安装。适用于铁路道轨的辅设、桥梁安装、及车辆、设备、重物起重之用。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齿条式起道机工作原理是手动式起重工具种类之一，结构紧凑，合理利用摇杆摆动使齿爪上下移动，与定齿爪联动配合，推动齿条上升或下降，起重物随之升降。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产品名称：QD5-15系列齿条式千斤顶（又名起道机）也叫手动起道机。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191042" y="3534494"/>
            <a:ext cx="5486400" cy="675950"/>
          </a:xfrm>
          <a:custGeom>
            <a:avLst/>
            <a:gdLst>
              <a:gd name="connsiteX0" fmla="*/ 0 w 5486400"/>
              <a:gd name="connsiteY0" fmla="*/ 0 h 675950"/>
              <a:gd name="connsiteX1" fmla="*/ 1276350 w 5486400"/>
              <a:gd name="connsiteY1" fmla="*/ 466725 h 675950"/>
              <a:gd name="connsiteX2" fmla="*/ 2514600 w 5486400"/>
              <a:gd name="connsiteY2" fmla="*/ 161925 h 675950"/>
              <a:gd name="connsiteX3" fmla="*/ 3352800 w 5486400"/>
              <a:gd name="connsiteY3" fmla="*/ 28575 h 675950"/>
              <a:gd name="connsiteX4" fmla="*/ 4667250 w 5486400"/>
              <a:gd name="connsiteY4" fmla="*/ 619125 h 675950"/>
              <a:gd name="connsiteX5" fmla="*/ 5486400 w 5486400"/>
              <a:gd name="connsiteY5" fmla="*/ 619125 h 67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675950">
                <a:moveTo>
                  <a:pt x="0" y="0"/>
                </a:moveTo>
                <a:cubicBezTo>
                  <a:pt x="428625" y="219869"/>
                  <a:pt x="857250" y="439738"/>
                  <a:pt x="1276350" y="466725"/>
                </a:cubicBezTo>
                <a:cubicBezTo>
                  <a:pt x="1695450" y="493712"/>
                  <a:pt x="2168525" y="234950"/>
                  <a:pt x="2514600" y="161925"/>
                </a:cubicBezTo>
                <a:cubicBezTo>
                  <a:pt x="2860675" y="88900"/>
                  <a:pt x="2994025" y="-47625"/>
                  <a:pt x="3352800" y="28575"/>
                </a:cubicBezTo>
                <a:cubicBezTo>
                  <a:pt x="3711575" y="104775"/>
                  <a:pt x="4311650" y="520700"/>
                  <a:pt x="4667250" y="619125"/>
                </a:cubicBezTo>
                <a:cubicBezTo>
                  <a:pt x="5022850" y="717550"/>
                  <a:pt x="5254625" y="668337"/>
                  <a:pt x="5486400" y="619125"/>
                </a:cubicBezTo>
              </a:path>
            </a:pathLst>
          </a:cu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999457" y="1530352"/>
            <a:ext cx="2447925" cy="25876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4261336" y="2912565"/>
            <a:ext cx="1000114" cy="1019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522450" y="151086"/>
            <a:ext cx="10550848" cy="1095114"/>
            <a:chOff x="522450" y="151086"/>
            <a:chExt cx="10550848" cy="109511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22450" y="151086"/>
              <a:ext cx="1903250" cy="1095114"/>
            </a:xfrm>
            <a:prstGeom prst="rect">
              <a:avLst/>
            </a:prstGeom>
          </p:spPr>
        </p:pic>
        <p:cxnSp>
          <p:nvCxnSpPr>
            <p:cNvPr id="41" name="直接连接符 40"/>
            <p:cNvCxnSpPr/>
            <p:nvPr/>
          </p:nvCxnSpPr>
          <p:spPr>
            <a:xfrm>
              <a:off x="971433" y="1246200"/>
              <a:ext cx="10101865" cy="0"/>
            </a:xfrm>
            <a:prstGeom prst="line">
              <a:avLst/>
            </a:prstGeom>
            <a:ln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"/>
            <p:cNvSpPr txBox="1"/>
            <p:nvPr/>
          </p:nvSpPr>
          <p:spPr>
            <a:xfrm>
              <a:off x="1646535" y="596413"/>
              <a:ext cx="328895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  <a:sym typeface="+mn-ea"/>
                </a:rPr>
                <a:t>5T齿条式起道机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10801165" y="757114"/>
            <a:ext cx="676668" cy="689808"/>
          </a:xfrm>
          <a:prstGeom prst="rect">
            <a:avLst/>
          </a:prstGeom>
        </p:spPr>
      </p:pic>
      <p:sp>
        <p:nvSpPr>
          <p:cNvPr id="24" name="Arc 10"/>
          <p:cNvSpPr/>
          <p:nvPr/>
        </p:nvSpPr>
        <p:spPr>
          <a:xfrm>
            <a:off x="2451963" y="2545320"/>
            <a:ext cx="1854495" cy="1854495"/>
          </a:xfrm>
          <a:prstGeom prst="arc">
            <a:avLst>
              <a:gd name="adj1" fmla="val 16200000"/>
              <a:gd name="adj2" fmla="val 10046582"/>
            </a:avLst>
          </a:prstGeom>
          <a:noFill/>
          <a:ln w="254000"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Arc 19"/>
          <p:cNvSpPr/>
          <p:nvPr/>
        </p:nvSpPr>
        <p:spPr>
          <a:xfrm>
            <a:off x="6081384" y="3839371"/>
            <a:ext cx="1854495" cy="1854495"/>
          </a:xfrm>
          <a:prstGeom prst="arc">
            <a:avLst>
              <a:gd name="adj1" fmla="val 16200000"/>
              <a:gd name="adj2" fmla="val 7595047"/>
            </a:avLst>
          </a:prstGeom>
          <a:noFill/>
          <a:ln w="254000"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Arc 27"/>
          <p:cNvSpPr/>
          <p:nvPr/>
        </p:nvSpPr>
        <p:spPr>
          <a:xfrm>
            <a:off x="8887032" y="2367041"/>
            <a:ext cx="1854495" cy="1854495"/>
          </a:xfrm>
          <a:prstGeom prst="arc">
            <a:avLst>
              <a:gd name="adj1" fmla="val 16200000"/>
              <a:gd name="adj2" fmla="val 554884"/>
            </a:avLst>
          </a:prstGeom>
          <a:noFill/>
          <a:ln w="254000"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图片 1" descr="液压起道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145" y="3759200"/>
            <a:ext cx="1925320" cy="1925320"/>
          </a:xfrm>
          <a:prstGeom prst="ellipse">
            <a:avLst/>
          </a:prstGeom>
        </p:spPr>
      </p:pic>
      <p:pic>
        <p:nvPicPr>
          <p:cNvPr id="3" name="图片 2" descr="液压起道机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340" y="2367280"/>
            <a:ext cx="1925320" cy="1925320"/>
          </a:xfrm>
          <a:prstGeom prst="ellipse">
            <a:avLst/>
          </a:prstGeom>
        </p:spPr>
      </p:pic>
      <p:pic>
        <p:nvPicPr>
          <p:cNvPr id="4" name="图片 3" descr="液压起道机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065" y="2395855"/>
            <a:ext cx="1925320" cy="192532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六边形 16"/>
          <p:cNvSpPr/>
          <p:nvPr/>
        </p:nvSpPr>
        <p:spPr>
          <a:xfrm rot="10800000" flipV="1">
            <a:off x="2723159" y="3386040"/>
            <a:ext cx="1791769" cy="1619148"/>
          </a:xfrm>
          <a:prstGeom prst="hexagon">
            <a:avLst/>
          </a:pr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六边形 17"/>
          <p:cNvSpPr/>
          <p:nvPr/>
        </p:nvSpPr>
        <p:spPr>
          <a:xfrm rot="10800000" flipV="1">
            <a:off x="4534998" y="2391802"/>
            <a:ext cx="1225736" cy="1053115"/>
          </a:xfrm>
          <a:prstGeom prst="hexagon">
            <a:avLst/>
          </a:pr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六边形 18"/>
          <p:cNvSpPr/>
          <p:nvPr/>
        </p:nvSpPr>
        <p:spPr>
          <a:xfrm rot="10800000" flipV="1">
            <a:off x="1526886" y="2917690"/>
            <a:ext cx="683789" cy="607515"/>
          </a:xfrm>
          <a:prstGeom prst="hexagon">
            <a:avLst/>
          </a:pr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文本框 4"/>
          <p:cNvSpPr txBox="1">
            <a:spLocks noChangeArrowheads="1"/>
          </p:cNvSpPr>
          <p:nvPr/>
        </p:nvSpPr>
        <p:spPr bwMode="auto">
          <a:xfrm>
            <a:off x="3069736" y="5030612"/>
            <a:ext cx="10986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 text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19910" y="3386040"/>
            <a:ext cx="1099951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 text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63993" y="3513163"/>
            <a:ext cx="8095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 text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4268709" y="3288356"/>
            <a:ext cx="438909" cy="44426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163816" y="3343218"/>
            <a:ext cx="653012" cy="610192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572719" y="2679670"/>
            <a:ext cx="1215031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45%</a:t>
            </a:r>
            <a:endParaRPr lang="zh-CN" altLang="en-US" sz="2135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92771" y="3831798"/>
            <a:ext cx="146392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88%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50975" y="3122751"/>
            <a:ext cx="8095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12%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8" name="组合 20"/>
          <p:cNvGrpSpPr/>
          <p:nvPr>
            <p:custDataLst>
              <p:tags r:id="rId1"/>
            </p:custDataLst>
          </p:nvPr>
        </p:nvGrpSpPr>
        <p:grpSpPr bwMode="auto">
          <a:xfrm>
            <a:off x="6936509" y="1839908"/>
            <a:ext cx="2427386" cy="4063496"/>
            <a:chOff x="481943" y="1920535"/>
            <a:chExt cx="2035439" cy="4326903"/>
          </a:xfrm>
        </p:grpSpPr>
        <p:grpSp>
          <p:nvGrpSpPr>
            <p:cNvPr id="29" name="组合 21"/>
            <p:cNvGrpSpPr/>
            <p:nvPr/>
          </p:nvGrpSpPr>
          <p:grpSpPr bwMode="auto">
            <a:xfrm>
              <a:off x="481943" y="1920535"/>
              <a:ext cx="2035439" cy="3681884"/>
              <a:chOff x="5092700" y="2283874"/>
              <a:chExt cx="1916812" cy="2860149"/>
            </a:xfrm>
          </p:grpSpPr>
          <p:sp>
            <p:nvSpPr>
              <p:cNvPr id="38" name="文本框 7"/>
              <p:cNvSpPr txBox="1"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5153987" y="2283874"/>
                <a:ext cx="1855524" cy="10431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sz="186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1. </a:t>
                </a:r>
                <a:endPara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</a:rPr>
                  <a:t>型号  QD5</a:t>
                </a:r>
                <a:endPara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</a:rPr>
                  <a:t>zui大顶举量 5T</a:t>
                </a:r>
                <a:endPara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endParaRPr>
              </a:p>
            </p:txBody>
          </p:sp>
          <p:sp>
            <p:nvSpPr>
              <p:cNvPr id="36" name="文本框 10"/>
              <p:cNvSpPr txBox="1"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5152931" y="3405401"/>
                <a:ext cx="1856581" cy="10431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sz="186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2.</a:t>
                </a:r>
                <a:endPara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</a:rPr>
                  <a:t>zui大钩举量 2.5T</a:t>
                </a:r>
                <a:endPara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</a:rPr>
                  <a:t>起重度度   160mm</a:t>
                </a:r>
                <a:endPara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endParaRPr>
              </a:p>
            </p:txBody>
          </p:sp>
          <p:sp>
            <p:nvSpPr>
              <p:cNvPr id="34" name="文本框 13"/>
              <p:cNvSpPr txBox="1">
                <a:spLocks noChangeArrowheads="1"/>
              </p:cNvSpPr>
              <p:nvPr/>
            </p:nvSpPr>
            <p:spPr bwMode="auto">
              <a:xfrm>
                <a:off x="5092700" y="4914897"/>
                <a:ext cx="1871257" cy="229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0" name="文本框 2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82250" y="4904579"/>
              <a:ext cx="1971480" cy="13428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3. </a:t>
              </a:r>
              <a:endParaRPr lang="en-US" sz="1865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顶高       345mm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脚钩高     43mm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2450" y="151086"/>
            <a:ext cx="10550848" cy="1095114"/>
            <a:chOff x="522450" y="151086"/>
            <a:chExt cx="10550848" cy="109511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screen"/>
            <a:srcRect/>
            <a:stretch>
              <a:fillRect/>
            </a:stretch>
          </p:blipFill>
          <p:spPr>
            <a:xfrm>
              <a:off x="522450" y="151086"/>
              <a:ext cx="1903250" cy="1095114"/>
            </a:xfrm>
            <a:prstGeom prst="rect">
              <a:avLst/>
            </a:prstGeom>
          </p:spPr>
        </p:pic>
        <p:cxnSp>
          <p:nvCxnSpPr>
            <p:cNvPr id="41" name="直接连接符 40"/>
            <p:cNvCxnSpPr/>
            <p:nvPr/>
          </p:nvCxnSpPr>
          <p:spPr>
            <a:xfrm>
              <a:off x="971433" y="1246200"/>
              <a:ext cx="10101865" cy="0"/>
            </a:xfrm>
            <a:prstGeom prst="line">
              <a:avLst/>
            </a:prstGeom>
            <a:ln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"/>
            <p:cNvSpPr txBox="1"/>
            <p:nvPr/>
          </p:nvSpPr>
          <p:spPr>
            <a:xfrm>
              <a:off x="2005810" y="596221"/>
              <a:ext cx="361759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  <a:sym typeface="+mn-ea"/>
                </a:rPr>
                <a:t>5T齿条式起道机技术参数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 rot="19806528">
            <a:off x="10801165" y="757114"/>
            <a:ext cx="676668" cy="689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522450" y="151086"/>
            <a:ext cx="10550848" cy="1095114"/>
            <a:chOff x="522450" y="151086"/>
            <a:chExt cx="10550848" cy="109511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22450" y="151086"/>
              <a:ext cx="1903250" cy="1095114"/>
            </a:xfrm>
            <a:prstGeom prst="rect">
              <a:avLst/>
            </a:prstGeom>
          </p:spPr>
        </p:pic>
        <p:cxnSp>
          <p:nvCxnSpPr>
            <p:cNvPr id="41" name="直接连接符 40"/>
            <p:cNvCxnSpPr/>
            <p:nvPr/>
          </p:nvCxnSpPr>
          <p:spPr>
            <a:xfrm>
              <a:off x="971433" y="1246200"/>
              <a:ext cx="10101865" cy="0"/>
            </a:xfrm>
            <a:prstGeom prst="line">
              <a:avLst/>
            </a:prstGeom>
            <a:ln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"/>
            <p:cNvSpPr txBox="1"/>
            <p:nvPr/>
          </p:nvSpPr>
          <p:spPr>
            <a:xfrm>
              <a:off x="1646535" y="596413"/>
              <a:ext cx="328895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  <a:sym typeface="+mn-ea"/>
                </a:rPr>
                <a:t>5T齿条式起道机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10801165" y="757114"/>
            <a:ext cx="676668" cy="689808"/>
          </a:xfrm>
          <a:prstGeom prst="rect">
            <a:avLst/>
          </a:prstGeom>
        </p:spPr>
      </p:pic>
      <p:sp>
        <p:nvSpPr>
          <p:cNvPr id="34" name="Freeform 6"/>
          <p:cNvSpPr/>
          <p:nvPr/>
        </p:nvSpPr>
        <p:spPr bwMode="auto">
          <a:xfrm>
            <a:off x="2691765" y="2517140"/>
            <a:ext cx="3164205" cy="3038475"/>
          </a:xfrm>
          <a:prstGeom prst="teardrop">
            <a:avLst/>
          </a:prstGeom>
          <a:noFill/>
          <a:ln w="28575" cap="flat">
            <a:solidFill>
              <a:srgbClr val="3A9367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 dirty="0">
              <a:solidFill>
                <a:srgbClr val="3A936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7"/>
          <p:cNvSpPr/>
          <p:nvPr/>
        </p:nvSpPr>
        <p:spPr bwMode="auto">
          <a:xfrm>
            <a:off x="6185535" y="2613025"/>
            <a:ext cx="3166110" cy="2942590"/>
          </a:xfrm>
          <a:prstGeom prst="teardrop">
            <a:avLst/>
          </a:prstGeom>
          <a:noFill/>
          <a:ln w="28575" cap="flat">
            <a:solidFill>
              <a:srgbClr val="3A9367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液压起道机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400" y="2613025"/>
            <a:ext cx="2468245" cy="2468245"/>
          </a:xfrm>
          <a:prstGeom prst="rect">
            <a:avLst/>
          </a:prstGeom>
        </p:spPr>
      </p:pic>
      <p:pic>
        <p:nvPicPr>
          <p:cNvPr id="3" name="图片 2" descr="液压起道机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725" y="2517140"/>
            <a:ext cx="2468245" cy="2468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522450" y="151086"/>
            <a:ext cx="10550848" cy="1095114"/>
            <a:chOff x="522450" y="151086"/>
            <a:chExt cx="10550848" cy="109511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522450" y="151086"/>
              <a:ext cx="1903250" cy="1095114"/>
            </a:xfrm>
            <a:prstGeom prst="rect">
              <a:avLst/>
            </a:prstGeom>
          </p:spPr>
        </p:pic>
        <p:cxnSp>
          <p:nvCxnSpPr>
            <p:cNvPr id="41" name="直接连接符 40"/>
            <p:cNvCxnSpPr/>
            <p:nvPr/>
          </p:nvCxnSpPr>
          <p:spPr>
            <a:xfrm>
              <a:off x="971433" y="1246200"/>
              <a:ext cx="10101865" cy="0"/>
            </a:xfrm>
            <a:prstGeom prst="line">
              <a:avLst/>
            </a:prstGeom>
            <a:ln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"/>
            <p:cNvSpPr txBox="1"/>
            <p:nvPr/>
          </p:nvSpPr>
          <p:spPr>
            <a:xfrm>
              <a:off x="1646400" y="596221"/>
              <a:ext cx="401828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  <a:sym typeface="+mn-ea"/>
                </a:rPr>
                <a:t>5T齿条式起道机使用方法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10801165" y="757114"/>
            <a:ext cx="676668" cy="689808"/>
          </a:xfrm>
          <a:prstGeom prst="rect">
            <a:avLst/>
          </a:prstGeom>
        </p:spPr>
      </p:pic>
      <p:sp>
        <p:nvSpPr>
          <p:cNvPr id="101" name="Line 31"/>
          <p:cNvSpPr/>
          <p:nvPr/>
        </p:nvSpPr>
        <p:spPr>
          <a:xfrm>
            <a:off x="799421" y="3827916"/>
            <a:ext cx="10798175" cy="0"/>
          </a:xfrm>
          <a:prstGeom prst="line">
            <a:avLst/>
          </a:prstGeom>
          <a:ln w="6350" cap="flat" cmpd="sng">
            <a:solidFill>
              <a:srgbClr val="3A936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" name="Line 32"/>
          <p:cNvSpPr/>
          <p:nvPr/>
        </p:nvSpPr>
        <p:spPr>
          <a:xfrm>
            <a:off x="6119133" y="1953078"/>
            <a:ext cx="0" cy="3730625"/>
          </a:xfrm>
          <a:prstGeom prst="line">
            <a:avLst/>
          </a:prstGeom>
          <a:ln w="6350" cap="flat" cmpd="sng">
            <a:solidFill>
              <a:srgbClr val="3A936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7" name="组合 13"/>
          <p:cNvGrpSpPr/>
          <p:nvPr/>
        </p:nvGrpSpPr>
        <p:grpSpPr>
          <a:xfrm>
            <a:off x="4433208" y="2137863"/>
            <a:ext cx="1436370" cy="1437005"/>
            <a:chOff x="850277" y="2206172"/>
            <a:chExt cx="2013812" cy="2013812"/>
          </a:xfrm>
        </p:grpSpPr>
        <p:sp>
          <p:nvSpPr>
            <p:cNvPr id="108" name="饼形 18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0"/>
                <a:gd name="adj2" fmla="val 16189716"/>
              </a:avLst>
            </a:prstGeom>
            <a:solidFill>
              <a:srgbClr val="3A9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09" name="饼形 19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16175099"/>
                <a:gd name="adj2" fmla="val 123505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 useBgFill="1">
          <p:nvSpPr>
            <p:cNvPr id="110" name="椭圆 109"/>
            <p:cNvSpPr/>
            <p:nvPr/>
          </p:nvSpPr>
          <p:spPr>
            <a:xfrm>
              <a:off x="1113901" y="2481294"/>
              <a:ext cx="1463571" cy="14635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11" name="组合 22"/>
          <p:cNvGrpSpPr/>
          <p:nvPr/>
        </p:nvGrpSpPr>
        <p:grpSpPr>
          <a:xfrm>
            <a:off x="4433208" y="4090488"/>
            <a:ext cx="1436370" cy="1437005"/>
            <a:chOff x="4314001" y="2206172"/>
            <a:chExt cx="2013812" cy="2013812"/>
          </a:xfrm>
        </p:grpSpPr>
        <p:sp>
          <p:nvSpPr>
            <p:cNvPr id="112" name="饼形 23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5310308"/>
                <a:gd name="adj2" fmla="val 16189716"/>
              </a:avLst>
            </a:prstGeom>
            <a:solidFill>
              <a:srgbClr val="3A9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13" name="饼形 24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16175099"/>
                <a:gd name="adj2" fmla="val 5409114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 useBgFill="1">
          <p:nvSpPr>
            <p:cNvPr id="114" name="椭圆 113"/>
            <p:cNvSpPr/>
            <p:nvPr/>
          </p:nvSpPr>
          <p:spPr>
            <a:xfrm>
              <a:off x="4577625" y="2481294"/>
              <a:ext cx="1463571" cy="14635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15" name="组合 26"/>
          <p:cNvGrpSpPr/>
          <p:nvPr/>
        </p:nvGrpSpPr>
        <p:grpSpPr>
          <a:xfrm>
            <a:off x="6440443" y="3966663"/>
            <a:ext cx="1437005" cy="1437005"/>
            <a:chOff x="6471503" y="2206172"/>
            <a:chExt cx="2013812" cy="2013812"/>
          </a:xfrm>
        </p:grpSpPr>
        <p:sp>
          <p:nvSpPr>
            <p:cNvPr id="116" name="饼形 2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20250322"/>
                <a:gd name="adj2" fmla="val 16189716"/>
              </a:avLst>
            </a:prstGeom>
            <a:solidFill>
              <a:srgbClr val="3A9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17" name="饼形 28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2956713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 useBgFill="1">
          <p:nvSpPr>
            <p:cNvPr id="118" name="椭圆 117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19" name="组合 34"/>
          <p:cNvGrpSpPr/>
          <p:nvPr/>
        </p:nvGrpSpPr>
        <p:grpSpPr>
          <a:xfrm>
            <a:off x="6448698" y="2125163"/>
            <a:ext cx="1437005" cy="1449705"/>
            <a:chOff x="6471503" y="2206172"/>
            <a:chExt cx="2013812" cy="2031610"/>
          </a:xfrm>
        </p:grpSpPr>
        <p:sp>
          <p:nvSpPr>
            <p:cNvPr id="120" name="饼形 36"/>
            <p:cNvSpPr/>
            <p:nvPr/>
          </p:nvSpPr>
          <p:spPr>
            <a:xfrm>
              <a:off x="6471503" y="2223970"/>
              <a:ext cx="2013812" cy="2013812"/>
            </a:xfrm>
            <a:prstGeom prst="pie">
              <a:avLst>
                <a:gd name="adj1" fmla="val 18163554"/>
                <a:gd name="adj2" fmla="val 16189716"/>
              </a:avLst>
            </a:prstGeom>
            <a:solidFill>
              <a:srgbClr val="3A9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21" name="饼形 3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18230302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 useBgFill="1">
          <p:nvSpPr>
            <p:cNvPr id="122" name="椭圆 121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124" name="TextBox 24"/>
          <p:cNvSpPr txBox="1"/>
          <p:nvPr/>
        </p:nvSpPr>
        <p:spPr>
          <a:xfrm>
            <a:off x="7999730" y="2179955"/>
            <a:ext cx="31527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2.缓降――把慢降控制手柄向上扳到制动位置将杠杆上下扳动，每往复一次即下降一牙。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26" name="TextBox 24"/>
          <p:cNvSpPr txBox="1"/>
          <p:nvPr/>
        </p:nvSpPr>
        <p:spPr>
          <a:xfrm>
            <a:off x="8132445" y="4312285"/>
            <a:ext cx="28867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4.滑动部位要经常润滑，发现零件损坏及时更换。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28" name="TextBox 24"/>
          <p:cNvSpPr txBox="1"/>
          <p:nvPr/>
        </p:nvSpPr>
        <p:spPr>
          <a:xfrm>
            <a:off x="1060450" y="2077720"/>
            <a:ext cx="32880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1.提升――起道机应平稳放妥，用长度1.5米钢质钢杆插入摇杆孔内，上下往复扳动到需要的提升高度为止。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71550" y="3964940"/>
            <a:ext cx="33769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3.急降――抽出杠杆，用杠杆垂直撞击速降脚板尾面，就能一次降落到起点位置。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4788173" y="2613478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75%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4797063" y="4578803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6804298" y="2626178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6796043" y="4454978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bldLvl="0" animBg="1"/>
      <p:bldP spid="102" grpId="0" animBg="1"/>
      <p:bldP spid="124" grpId="0"/>
      <p:bldP spid="126" grpId="0"/>
      <p:bldP spid="128" grpId="0"/>
      <p:bldP spid="130" grpId="0"/>
      <p:bldP spid="131" grpId="0"/>
      <p:bldP spid="132" grpId="0"/>
      <p:bldP spid="133" grpId="0"/>
      <p:bldP spid="1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8"/>
          <p:cNvSpPr/>
          <p:nvPr/>
        </p:nvSpPr>
        <p:spPr>
          <a:xfrm>
            <a:off x="3309130" y="3039122"/>
            <a:ext cx="1857388" cy="1857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2876550" y="2185989"/>
            <a:ext cx="2447925" cy="2717800"/>
          </a:xfrm>
          <a:prstGeom prst="rect">
            <a:avLst/>
          </a:prstGeom>
        </p:spPr>
      </p:pic>
      <p:sp>
        <p:nvSpPr>
          <p:cNvPr id="10" name="Oval 8"/>
          <p:cNvSpPr/>
          <p:nvPr/>
        </p:nvSpPr>
        <p:spPr>
          <a:xfrm>
            <a:off x="2316148" y="2478720"/>
            <a:ext cx="1120804" cy="1120804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Oval 8"/>
          <p:cNvSpPr/>
          <p:nvPr/>
        </p:nvSpPr>
        <p:spPr>
          <a:xfrm>
            <a:off x="2003873" y="3039122"/>
            <a:ext cx="725978" cy="72597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540000" y="4470400"/>
            <a:ext cx="7620000" cy="0"/>
          </a:xfrm>
          <a:prstGeom prst="line">
            <a:avLst/>
          </a:prstGeom>
          <a:ln>
            <a:solidFill>
              <a:srgbClr val="3A9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657600" y="1943100"/>
            <a:ext cx="0" cy="3556000"/>
          </a:xfrm>
          <a:prstGeom prst="line">
            <a:avLst/>
          </a:prstGeom>
          <a:ln>
            <a:solidFill>
              <a:srgbClr val="3A9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324554" y="1046655"/>
            <a:ext cx="29387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  <a:sym typeface="+mn-ea"/>
              </a:rPr>
              <a:t>5T齿条式起道机用途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71160" y="2836545"/>
            <a:ext cx="44831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</a:rPr>
              <a:t>齿条式起道机主要用于铁路道轨铺设和维修，桥梁架设等作业中广泛用于提升和支撑各种重物和设备的安装。适用于铁路道轨的辅设、桥梁安装、及车辆、设备、重物起重之用。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9806528">
            <a:off x="4665681" y="2176327"/>
            <a:ext cx="801938" cy="817512"/>
          </a:xfrm>
          <a:prstGeom prst="rect">
            <a:avLst/>
          </a:prstGeom>
        </p:spPr>
      </p:pic>
      <p:pic>
        <p:nvPicPr>
          <p:cNvPr id="2" name="图片 1" descr="液压起道机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705" y="4470400"/>
            <a:ext cx="1953895" cy="1953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0" grpId="0" animBg="1"/>
      <p:bldP spid="11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8"/>
          <p:cNvSpPr/>
          <p:nvPr/>
        </p:nvSpPr>
        <p:spPr>
          <a:xfrm>
            <a:off x="5188730" y="1819922"/>
            <a:ext cx="1857388" cy="1857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Group 7"/>
          <p:cNvGrpSpPr/>
          <p:nvPr/>
        </p:nvGrpSpPr>
        <p:grpSpPr>
          <a:xfrm>
            <a:off x="4350530" y="3918921"/>
            <a:ext cx="3773501" cy="768350"/>
            <a:chOff x="2805106" y="2618106"/>
            <a:chExt cx="3773501" cy="768350"/>
          </a:xfrm>
        </p:grpSpPr>
        <p:sp>
          <p:nvSpPr>
            <p:cNvPr id="43" name="Rectangle 20"/>
            <p:cNvSpPr/>
            <p:nvPr/>
          </p:nvSpPr>
          <p:spPr>
            <a:xfrm>
              <a:off x="3302311" y="2618106"/>
              <a:ext cx="2779395" cy="768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谢</a:t>
              </a:r>
              <a:r>
                <a:rPr lang="zh-CN" altLang="en-US" sz="4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Open Sans" pitchFamily="34" charset="0"/>
                </a:rPr>
                <a:t>谢观看</a:t>
              </a:r>
              <a:endParaRPr lang="id-ID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Open Sans" pitchFamily="34" charset="0"/>
              </a:endParaRPr>
            </a:p>
          </p:txBody>
        </p:sp>
        <p:cxnSp>
          <p:nvCxnSpPr>
            <p:cNvPr id="44" name="Straight Connector 25"/>
            <p:cNvCxnSpPr/>
            <p:nvPr/>
          </p:nvCxnSpPr>
          <p:spPr>
            <a:xfrm rot="5400000">
              <a:off x="6471053" y="2916651"/>
              <a:ext cx="213520" cy="1588"/>
            </a:xfrm>
            <a:prstGeom prst="line">
              <a:avLst/>
            </a:prstGeom>
            <a:ln w="19050"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31"/>
            <p:cNvCxnSpPr/>
            <p:nvPr/>
          </p:nvCxnSpPr>
          <p:spPr>
            <a:xfrm rot="5400000">
              <a:off x="2699140" y="2916651"/>
              <a:ext cx="213520" cy="1588"/>
            </a:xfrm>
            <a:prstGeom prst="line">
              <a:avLst/>
            </a:prstGeom>
            <a:ln w="19050">
              <a:solidFill>
                <a:srgbClr val="3A93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14"/>
          <p:cNvSpPr/>
          <p:nvPr/>
        </p:nvSpPr>
        <p:spPr>
          <a:xfrm>
            <a:off x="3430573" y="4623559"/>
            <a:ext cx="5373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Enter the content according to the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classificationEnter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content according to the classification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9" name="任意多边形: 形状 48"/>
          <p:cNvSpPr/>
          <p:nvPr/>
        </p:nvSpPr>
        <p:spPr>
          <a:xfrm>
            <a:off x="3430573" y="2866367"/>
            <a:ext cx="5486400" cy="675950"/>
          </a:xfrm>
          <a:custGeom>
            <a:avLst/>
            <a:gdLst>
              <a:gd name="connsiteX0" fmla="*/ 0 w 5486400"/>
              <a:gd name="connsiteY0" fmla="*/ 0 h 675950"/>
              <a:gd name="connsiteX1" fmla="*/ 1276350 w 5486400"/>
              <a:gd name="connsiteY1" fmla="*/ 466725 h 675950"/>
              <a:gd name="connsiteX2" fmla="*/ 2514600 w 5486400"/>
              <a:gd name="connsiteY2" fmla="*/ 161925 h 675950"/>
              <a:gd name="connsiteX3" fmla="*/ 3352800 w 5486400"/>
              <a:gd name="connsiteY3" fmla="*/ 28575 h 675950"/>
              <a:gd name="connsiteX4" fmla="*/ 4667250 w 5486400"/>
              <a:gd name="connsiteY4" fmla="*/ 619125 h 675950"/>
              <a:gd name="connsiteX5" fmla="*/ 5486400 w 5486400"/>
              <a:gd name="connsiteY5" fmla="*/ 619125 h 67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675950">
                <a:moveTo>
                  <a:pt x="0" y="0"/>
                </a:moveTo>
                <a:cubicBezTo>
                  <a:pt x="428625" y="219869"/>
                  <a:pt x="857250" y="439738"/>
                  <a:pt x="1276350" y="466725"/>
                </a:cubicBezTo>
                <a:cubicBezTo>
                  <a:pt x="1695450" y="493712"/>
                  <a:pt x="2168525" y="234950"/>
                  <a:pt x="2514600" y="161925"/>
                </a:cubicBezTo>
                <a:cubicBezTo>
                  <a:pt x="2860675" y="88900"/>
                  <a:pt x="2994025" y="-47625"/>
                  <a:pt x="3352800" y="28575"/>
                </a:cubicBezTo>
                <a:cubicBezTo>
                  <a:pt x="3711575" y="104775"/>
                  <a:pt x="4311650" y="520700"/>
                  <a:pt x="4667250" y="619125"/>
                </a:cubicBezTo>
                <a:cubicBezTo>
                  <a:pt x="5022850" y="717550"/>
                  <a:pt x="5254625" y="668337"/>
                  <a:pt x="5486400" y="619125"/>
                </a:cubicBezTo>
              </a:path>
            </a:pathLst>
          </a:custGeom>
          <a:noFill/>
          <a:ln>
            <a:solidFill>
              <a:srgbClr val="3A9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718050" y="959510"/>
            <a:ext cx="2447925" cy="271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/>
      <p:bldP spid="49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3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4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5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6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7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8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9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0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1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2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3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4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5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6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7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8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19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0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1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2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3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4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5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6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7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8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29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30.xml><?xml version="1.0" encoding="utf-8"?>
<p:tagLst xmlns:p="http://schemas.openxmlformats.org/presentationml/2006/main">
  <p:tag name="KSO_WM_DIAGRAM_VIRTUALLY_FRAME" val="{&quot;height&quot;:453.2554330708661,&quot;left&quot;:-9.626141732283465,&quot;top&quot;:30.551968503937008,&quot;width&quot;:913.6261417322834}"/>
</p:tagLst>
</file>

<file path=ppt/tags/tag31.xml><?xml version="1.0" encoding="utf-8"?>
<p:tagLst xmlns:p="http://schemas.openxmlformats.org/presentationml/2006/main">
  <p:tag name="KSO_WM_DIAGRAM_VIRTUALLY_FRAME" val="{&quot;height&quot;:319.9603051110951,&quot;left&quot;:495.031811023622,&quot;top&quot;:144.82461310512772,&quot;width&quot;:346.9681102362204}"/>
</p:tagLst>
</file>

<file path=ppt/tags/tag32.xml><?xml version="1.0" encoding="utf-8"?>
<p:tagLst xmlns:p="http://schemas.openxmlformats.org/presentationml/2006/main">
  <p:tag name="KSO_WM_DIAGRAM_VIRTUALLY_FRAME" val="{&quot;height&quot;:319.9603051110951,&quot;left&quot;:495.031811023622,&quot;top&quot;:144.82461310512772,&quot;width&quot;:346.9681102362204}"/>
</p:tagLst>
</file>

<file path=ppt/tags/tag33.xml><?xml version="1.0" encoding="utf-8"?>
<p:tagLst xmlns:p="http://schemas.openxmlformats.org/presentationml/2006/main">
  <p:tag name="KSO_WM_DIAGRAM_VIRTUALLY_FRAME" val="{&quot;height&quot;:319.9603051110951,&quot;left&quot;:495.031811023622,&quot;top&quot;:144.82461310512772,&quot;width&quot;:346.9681102362204}"/>
</p:tagLst>
</file>

<file path=ppt/tags/tag34.xml><?xml version="1.0" encoding="utf-8"?>
<p:tagLst xmlns:p="http://schemas.openxmlformats.org/presentationml/2006/main">
  <p:tag name="KSO_WM_DIAGRAM_VIRTUALLY_FRAME" val="{&quot;height&quot;:319.9603051110951,&quot;left&quot;:495.031811023622,&quot;top&quot;:144.82461310512772,&quot;width&quot;:346.9681102362204}"/>
</p:tagLst>
</file>

<file path=ppt/tags/tag35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WPS 演示</Application>
  <PresentationFormat>自定义</PresentationFormat>
  <Paragraphs>76</Paragraphs>
  <Slides>10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58" baseType="lpstr">
      <vt:lpstr>Arial</vt:lpstr>
      <vt:lpstr>宋体</vt:lpstr>
      <vt:lpstr>Wingdings</vt:lpstr>
      <vt:lpstr>幼圆</vt:lpstr>
      <vt:lpstr>微软雅黑</vt:lpstr>
      <vt:lpstr>Century Gothic</vt:lpstr>
      <vt:lpstr>Open Sans</vt:lpstr>
      <vt:lpstr>Open Sans Light</vt:lpstr>
      <vt:lpstr>Yu Gothic UI Light</vt:lpstr>
      <vt:lpstr>Calibri Light</vt:lpstr>
      <vt:lpstr>Calibri</vt:lpstr>
      <vt:lpstr>Arial Black</vt:lpstr>
      <vt:lpstr>华文细黑</vt:lpstr>
      <vt:lpstr>Roboto condensed</vt:lpstr>
      <vt:lpstr>方正中等线简体</vt:lpstr>
      <vt:lpstr>等线</vt:lpstr>
      <vt:lpstr>Arial Unicode MS</vt:lpstr>
      <vt:lpstr>等线 Light</vt:lpstr>
      <vt:lpstr>Lato Light</vt:lpstr>
      <vt:lpstr>MS PGothic</vt:lpstr>
      <vt:lpstr>Gill Sans</vt:lpstr>
      <vt:lpstr>ヒラギノ角ゴ ProN W3</vt:lpstr>
      <vt:lpstr>Lato</vt:lpstr>
      <vt:lpstr>Roboto light</vt:lpstr>
      <vt:lpstr>FontAwesome</vt:lpstr>
      <vt:lpstr>Vrinda</vt:lpstr>
      <vt:lpstr>Bebas Neue</vt:lpstr>
      <vt:lpstr>Gill Sans</vt:lpstr>
      <vt:lpstr>Source Sans Pro</vt:lpstr>
      <vt:lpstr>Roboto</vt:lpstr>
      <vt:lpstr>Dekko</vt:lpstr>
      <vt:lpstr>Arial</vt:lpstr>
      <vt:lpstr>HelveticaNeue LT 43 LightEx</vt:lpstr>
      <vt:lpstr>Times New Roman</vt:lpstr>
      <vt:lpstr>Malgun Gothic</vt:lpstr>
      <vt:lpstr>Gill Sans MT</vt:lpstr>
      <vt:lpstr>Segoe UI Symbol</vt:lpstr>
      <vt:lpstr>Verdana</vt:lpstr>
      <vt:lpstr>Bahnschrift Light Condensed</vt:lpstr>
      <vt:lpstr>Bahnschrift Light SemiCondensed</vt:lpstr>
      <vt:lpstr>方正隶书_GBK</vt:lpstr>
      <vt:lpstr>Sitka Display</vt:lpstr>
      <vt:lpstr>Bahnschrift SemiBold SemiConden</vt:lpstr>
      <vt:lpstr>Bahnschrift</vt:lpstr>
      <vt:lpstr>Bahnschrift SemiCondensed</vt:lpstr>
      <vt:lpstr>方正卡通简体</vt:lpstr>
      <vt:lpstr>Sitka Heading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清新绿叶</dc:title>
  <dc:creator>第一PPT</dc:creator>
  <cp:keywords>www.1ppt.com</cp:keywords>
  <dc:description>www.1ppt.com</dc:description>
  <cp:lastModifiedBy>Administrator</cp:lastModifiedBy>
  <cp:revision>51</cp:revision>
  <dcterms:created xsi:type="dcterms:W3CDTF">2017-06-26T12:33:00Z</dcterms:created>
  <dcterms:modified xsi:type="dcterms:W3CDTF">2024-04-18T06:31:35Z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344B80CBBC9642AFB81E3EF9740679A8_13</vt:lpwstr>
  </property>
  <property fmtid="{D5CDD505-2E9C-101B-9397-08002B2CF9AE}" pid="3" name="KSOProductBuildVer">
    <vt:lpwstr>2052-12.1.0.16729</vt:lpwstr>
  </property>
</Properties>
</file>