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70" r:id="rId3"/>
    <p:sldId id="374" r:id="rId5"/>
    <p:sldId id="391" r:id="rId6"/>
    <p:sldId id="400" r:id="rId7"/>
    <p:sldId id="543" r:id="rId8"/>
    <p:sldId id="575" r:id="rId9"/>
    <p:sldId id="419" r:id="rId10"/>
    <p:sldId id="608" r:id="rId11"/>
    <p:sldId id="541" r:id="rId12"/>
    <p:sldId id="546" r:id="rId13"/>
    <p:sldId id="545" r:id="rId14"/>
    <p:sldId id="612" r:id="rId15"/>
    <p:sldId id="625" r:id="rId16"/>
    <p:sldId id="613" r:id="rId17"/>
    <p:sldId id="542" r:id="rId18"/>
    <p:sldId id="544" r:id="rId19"/>
    <p:sldId id="490" r:id="rId20"/>
    <p:sldId id="614" r:id="rId21"/>
    <p:sldId id="615" r:id="rId22"/>
    <p:sldId id="616" r:id="rId23"/>
    <p:sldId id="626" r:id="rId24"/>
    <p:sldId id="623" r:id="rId25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4F81BD"/>
    <a:srgbClr val="4E6B60"/>
    <a:srgbClr val="92C37F"/>
    <a:srgbClr val="482A00"/>
    <a:srgbClr val="E9FD73"/>
    <a:srgbClr val="014C83"/>
    <a:srgbClr val="59AA48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3" autoAdjust="0"/>
    <p:restoredTop sz="95410"/>
  </p:normalViewPr>
  <p:slideViewPr>
    <p:cSldViewPr snapToGrid="0" showGuides="1">
      <p:cViewPr varScale="1">
        <p:scale>
          <a:sx n="145" d="100"/>
          <a:sy n="145" d="100"/>
        </p:scale>
        <p:origin x="558" y="114"/>
      </p:cViewPr>
      <p:guideLst>
        <p:guide orient="horz" pos="17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63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#1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C40B03-0D08-4055-8E48-FD042618FFFA}" type="doc">
      <dgm:prSet loTypeId="urn:microsoft.com/office/officeart/2005/8/layout/hierarchy2#1" loCatId="hierarchy" qsTypeId="urn:microsoft.com/office/officeart/2005/8/quickstyle/3d3#1" qsCatId="3D" csTypeId="urn:microsoft.com/office/officeart/2005/8/colors/accent4_4#1" csCatId="accent4" phldr="1"/>
      <dgm:spPr/>
      <dgm:t>
        <a:bodyPr/>
        <a:lstStyle/>
        <a:p>
          <a:endParaRPr lang="zh-CN" altLang="en-US"/>
        </a:p>
      </dgm:t>
    </dgm:pt>
    <dgm:pt modelId="{0B1B5FA7-DC89-4905-9C94-8DD5055CACA0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叙事写景</a:t>
          </a:r>
        </a:p>
      </dgm:t>
    </dgm:pt>
    <dgm:pt modelId="{B32AEF1F-FAC7-44A2-9191-311B400282A2}" cxnId="{C9552892-4327-4FFB-8539-0EFE78C5A598}" type="parTrans">
      <dgm:prSet/>
      <dgm:spPr/>
      <dgm:t>
        <a:bodyPr/>
        <a:lstStyle/>
        <a:p>
          <a:endParaRPr lang="zh-CN" altLang="en-US"/>
        </a:p>
      </dgm:t>
    </dgm:pt>
    <dgm:pt modelId="{8AFAFFFB-1F1E-4F90-AD01-B64B5233228C}" cxnId="{C9552892-4327-4FFB-8539-0EFE78C5A598}" type="sibTrans">
      <dgm:prSet/>
      <dgm:spPr/>
      <dgm:t>
        <a:bodyPr/>
        <a:lstStyle/>
        <a:p>
          <a:endParaRPr lang="zh-CN" altLang="en-US"/>
        </a:p>
      </dgm:t>
    </dgm:pt>
    <dgm:pt modelId="{5A7F2661-7001-4D3E-8CBF-57DA52A82566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层层递进</a:t>
          </a:r>
        </a:p>
      </dgm:t>
    </dgm:pt>
    <dgm:pt modelId="{3E967E18-7CB3-478D-9437-A2709E798B59}" cxnId="{7610668C-3E59-485C-A2DD-63B504D95098}" type="parTrans">
      <dgm:prSet/>
      <dgm:spPr/>
      <dgm:t>
        <a:bodyPr/>
        <a:lstStyle/>
        <a:p>
          <a:endParaRPr lang="zh-CN" altLang="en-US"/>
        </a:p>
      </dgm:t>
    </dgm:pt>
    <dgm:pt modelId="{4B4F9C58-2575-410B-914F-7BB976C9FDAC}" cxnId="{7610668C-3E59-485C-A2DD-63B504D95098}" type="sibTrans">
      <dgm:prSet/>
      <dgm:spPr/>
      <dgm:t>
        <a:bodyPr/>
        <a:lstStyle/>
        <a:p>
          <a:endParaRPr lang="zh-CN" altLang="en-US"/>
        </a:p>
      </dgm:t>
    </dgm:pt>
    <dgm:pt modelId="{EBAA9DF7-120F-48A2-919A-A40B875DC19E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巧妙呼应 </a:t>
          </a:r>
        </a:p>
      </dgm:t>
    </dgm:pt>
    <dgm:pt modelId="{78FE8967-BEF5-44ED-82F5-7759675C3CAE}" cxnId="{D17FE2F9-12CE-4B4E-99AF-A788EBB2266E}" type="parTrans">
      <dgm:prSet/>
      <dgm:spPr/>
      <dgm:t>
        <a:bodyPr/>
        <a:lstStyle/>
        <a:p>
          <a:endParaRPr lang="zh-CN" altLang="en-US"/>
        </a:p>
      </dgm:t>
    </dgm:pt>
    <dgm:pt modelId="{E8B955E3-4DC8-4265-8C5E-896D47643054}" cxnId="{D17FE2F9-12CE-4B4E-99AF-A788EBB2266E}" type="sibTrans">
      <dgm:prSet/>
      <dgm:spPr/>
      <dgm:t>
        <a:bodyPr/>
        <a:lstStyle/>
        <a:p>
          <a:endParaRPr lang="zh-CN" altLang="en-US"/>
        </a:p>
      </dgm:t>
    </dgm:pt>
    <dgm:pt modelId="{8A56A926-A580-448C-90ED-148B9436CD8C}" type="pres">
      <dgm:prSet presAssocID="{F5C40B03-0D08-4055-8E48-FD042618FFF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C9B067-0A9C-4687-B41C-3142125F9E75}" type="pres">
      <dgm:prSet presAssocID="{0B1B5FA7-DC89-4905-9C94-8DD5055CACA0}" presName="root1" presStyleCnt="0"/>
      <dgm:spPr/>
    </dgm:pt>
    <dgm:pt modelId="{8AD05FC7-E4B8-49D6-A0CE-A9BC8855E7B1}" type="pres">
      <dgm:prSet presAssocID="{0B1B5FA7-DC89-4905-9C94-8DD5055CACA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0E2E5D6-FCDE-40B8-9987-89A5EE2EEE6B}" type="pres">
      <dgm:prSet presAssocID="{0B1B5FA7-DC89-4905-9C94-8DD5055CACA0}" presName="level2hierChild" presStyleCnt="0"/>
      <dgm:spPr/>
    </dgm:pt>
    <dgm:pt modelId="{B984F9A3-1D7F-45A7-B3C8-F660EC549603}" type="pres">
      <dgm:prSet presAssocID="{3E967E18-7CB3-478D-9437-A2709E798B59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869BA680-AA3A-4AD8-A0C5-3FC01CF79CA3}" type="pres">
      <dgm:prSet presAssocID="{3E967E18-7CB3-478D-9437-A2709E798B59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21483AF9-CF0E-4549-9047-E82F89222F51}" type="pres">
      <dgm:prSet presAssocID="{5A7F2661-7001-4D3E-8CBF-57DA52A82566}" presName="root2" presStyleCnt="0"/>
      <dgm:spPr/>
    </dgm:pt>
    <dgm:pt modelId="{1D5C9FF2-4717-4DFF-A2BA-280DD5D0FE30}" type="pres">
      <dgm:prSet presAssocID="{5A7F2661-7001-4D3E-8CBF-57DA52A8256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8E52818-D826-481D-A4AA-C2E315E93613}" type="pres">
      <dgm:prSet presAssocID="{5A7F2661-7001-4D3E-8CBF-57DA52A82566}" presName="level3hierChild" presStyleCnt="0"/>
      <dgm:spPr/>
    </dgm:pt>
    <dgm:pt modelId="{F2B2C691-6CBB-49BF-B97D-14F64FBB55D2}" type="pres">
      <dgm:prSet presAssocID="{78FE8967-BEF5-44ED-82F5-7759675C3CAE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121B8B41-AE50-44E8-A6BE-B551DBFF4E62}" type="pres">
      <dgm:prSet presAssocID="{78FE8967-BEF5-44ED-82F5-7759675C3CAE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409B5851-7CEA-4CCE-9518-EC2233BE4F89}" type="pres">
      <dgm:prSet presAssocID="{EBAA9DF7-120F-48A2-919A-A40B875DC19E}" presName="root2" presStyleCnt="0"/>
      <dgm:spPr/>
    </dgm:pt>
    <dgm:pt modelId="{A6167258-C08C-42B5-AF97-316D41D2296C}" type="pres">
      <dgm:prSet presAssocID="{EBAA9DF7-120F-48A2-919A-A40B875DC19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F7BB272-9FAF-4C6B-A012-567862A48B26}" type="pres">
      <dgm:prSet presAssocID="{EBAA9DF7-120F-48A2-919A-A40B875DC19E}" presName="level3hierChild" presStyleCnt="0"/>
      <dgm:spPr/>
    </dgm:pt>
  </dgm:ptLst>
  <dgm:cxnLst>
    <dgm:cxn modelId="{D1F4E3CD-4402-4952-8AEF-4A2A4058C412}" type="presOf" srcId="{3E967E18-7CB3-478D-9437-A2709E798B59}" destId="{869BA680-AA3A-4AD8-A0C5-3FC01CF79CA3}" srcOrd="1" destOrd="0" presId="urn:microsoft.com/office/officeart/2005/8/layout/hierarchy2#1"/>
    <dgm:cxn modelId="{C9552892-4327-4FFB-8539-0EFE78C5A598}" srcId="{F5C40B03-0D08-4055-8E48-FD042618FFFA}" destId="{0B1B5FA7-DC89-4905-9C94-8DD5055CACA0}" srcOrd="0" destOrd="0" parTransId="{B32AEF1F-FAC7-44A2-9191-311B400282A2}" sibTransId="{8AFAFFFB-1F1E-4F90-AD01-B64B5233228C}"/>
    <dgm:cxn modelId="{7610668C-3E59-485C-A2DD-63B504D95098}" srcId="{0B1B5FA7-DC89-4905-9C94-8DD5055CACA0}" destId="{5A7F2661-7001-4D3E-8CBF-57DA52A82566}" srcOrd="0" destOrd="0" parTransId="{3E967E18-7CB3-478D-9437-A2709E798B59}" sibTransId="{4B4F9C58-2575-410B-914F-7BB976C9FDAC}"/>
    <dgm:cxn modelId="{D17FE2F9-12CE-4B4E-99AF-A788EBB2266E}" srcId="{0B1B5FA7-DC89-4905-9C94-8DD5055CACA0}" destId="{EBAA9DF7-120F-48A2-919A-A40B875DC19E}" srcOrd="1" destOrd="0" parTransId="{78FE8967-BEF5-44ED-82F5-7759675C3CAE}" sibTransId="{E8B955E3-4DC8-4265-8C5E-896D47643054}"/>
    <dgm:cxn modelId="{08820A04-4678-4C8A-BB73-CDEC29147E07}" type="presOf" srcId="{5A7F2661-7001-4D3E-8CBF-57DA52A82566}" destId="{1D5C9FF2-4717-4DFF-A2BA-280DD5D0FE30}" srcOrd="0" destOrd="0" presId="urn:microsoft.com/office/officeart/2005/8/layout/hierarchy2#1"/>
    <dgm:cxn modelId="{76CCBFB0-7EF6-46E7-8E86-4910AC068DFE}" type="presOf" srcId="{0B1B5FA7-DC89-4905-9C94-8DD5055CACA0}" destId="{8AD05FC7-E4B8-49D6-A0CE-A9BC8855E7B1}" srcOrd="0" destOrd="0" presId="urn:microsoft.com/office/officeart/2005/8/layout/hierarchy2#1"/>
    <dgm:cxn modelId="{42E54CA1-A94C-4071-B03B-A24920E4E96A}" type="presOf" srcId="{F5C40B03-0D08-4055-8E48-FD042618FFFA}" destId="{8A56A926-A580-448C-90ED-148B9436CD8C}" srcOrd="0" destOrd="0" presId="urn:microsoft.com/office/officeart/2005/8/layout/hierarchy2#1"/>
    <dgm:cxn modelId="{E252393A-19FE-4CDC-8144-8F23371FFE2C}" type="presOf" srcId="{3E967E18-7CB3-478D-9437-A2709E798B59}" destId="{B984F9A3-1D7F-45A7-B3C8-F660EC549603}" srcOrd="0" destOrd="0" presId="urn:microsoft.com/office/officeart/2005/8/layout/hierarchy2#1"/>
    <dgm:cxn modelId="{E8AA88D8-7EB3-4D5F-BD4E-D48819AD051D}" type="presOf" srcId="{78FE8967-BEF5-44ED-82F5-7759675C3CAE}" destId="{121B8B41-AE50-44E8-A6BE-B551DBFF4E62}" srcOrd="1" destOrd="0" presId="urn:microsoft.com/office/officeart/2005/8/layout/hierarchy2#1"/>
    <dgm:cxn modelId="{84C9F3DA-F88D-4C17-A019-6364E1845ADC}" type="presOf" srcId="{78FE8967-BEF5-44ED-82F5-7759675C3CAE}" destId="{F2B2C691-6CBB-49BF-B97D-14F64FBB55D2}" srcOrd="0" destOrd="0" presId="urn:microsoft.com/office/officeart/2005/8/layout/hierarchy2#1"/>
    <dgm:cxn modelId="{BD6A27B0-8483-47F7-BBB9-B1288BC73570}" type="presOf" srcId="{EBAA9DF7-120F-48A2-919A-A40B875DC19E}" destId="{A6167258-C08C-42B5-AF97-316D41D2296C}" srcOrd="0" destOrd="0" presId="urn:microsoft.com/office/officeart/2005/8/layout/hierarchy2#1"/>
    <dgm:cxn modelId="{C90FFA53-94EE-44D5-81D6-892F85FFA4CA}" type="presParOf" srcId="{8A56A926-A580-448C-90ED-148B9436CD8C}" destId="{91C9B067-0A9C-4687-B41C-3142125F9E75}" srcOrd="0" destOrd="0" presId="urn:microsoft.com/office/officeart/2005/8/layout/hierarchy2#1"/>
    <dgm:cxn modelId="{DE51DF1C-EDC6-4281-A144-9FBA9BD75038}" type="presParOf" srcId="{91C9B067-0A9C-4687-B41C-3142125F9E75}" destId="{8AD05FC7-E4B8-49D6-A0CE-A9BC8855E7B1}" srcOrd="0" destOrd="0" presId="urn:microsoft.com/office/officeart/2005/8/layout/hierarchy2#1"/>
    <dgm:cxn modelId="{8F013B86-D4C3-4EF3-8168-114378CDCE78}" type="presParOf" srcId="{91C9B067-0A9C-4687-B41C-3142125F9E75}" destId="{60E2E5D6-FCDE-40B8-9987-89A5EE2EEE6B}" srcOrd="1" destOrd="0" presId="urn:microsoft.com/office/officeart/2005/8/layout/hierarchy2#1"/>
    <dgm:cxn modelId="{A6CB63E5-F290-41E7-9116-D13804EC0523}" type="presParOf" srcId="{60E2E5D6-FCDE-40B8-9987-89A5EE2EEE6B}" destId="{B984F9A3-1D7F-45A7-B3C8-F660EC549603}" srcOrd="0" destOrd="0" presId="urn:microsoft.com/office/officeart/2005/8/layout/hierarchy2#1"/>
    <dgm:cxn modelId="{9585131A-A772-471D-8641-E39DFA28DB60}" type="presParOf" srcId="{B984F9A3-1D7F-45A7-B3C8-F660EC549603}" destId="{869BA680-AA3A-4AD8-A0C5-3FC01CF79CA3}" srcOrd="0" destOrd="0" presId="urn:microsoft.com/office/officeart/2005/8/layout/hierarchy2#1"/>
    <dgm:cxn modelId="{D15AF299-5FF6-4787-89D1-7C37E9C0151F}" type="presParOf" srcId="{60E2E5D6-FCDE-40B8-9987-89A5EE2EEE6B}" destId="{21483AF9-CF0E-4549-9047-E82F89222F51}" srcOrd="1" destOrd="0" presId="urn:microsoft.com/office/officeart/2005/8/layout/hierarchy2#1"/>
    <dgm:cxn modelId="{E0E839EE-B648-4974-A5B0-130C13A14CE6}" type="presParOf" srcId="{21483AF9-CF0E-4549-9047-E82F89222F51}" destId="{1D5C9FF2-4717-4DFF-A2BA-280DD5D0FE30}" srcOrd="0" destOrd="0" presId="urn:microsoft.com/office/officeart/2005/8/layout/hierarchy2#1"/>
    <dgm:cxn modelId="{1C8602FC-2B0D-491E-BB8D-4C62B71BF2E3}" type="presParOf" srcId="{21483AF9-CF0E-4549-9047-E82F89222F51}" destId="{C8E52818-D826-481D-A4AA-C2E315E93613}" srcOrd="1" destOrd="0" presId="urn:microsoft.com/office/officeart/2005/8/layout/hierarchy2#1"/>
    <dgm:cxn modelId="{200E8A1D-5006-4F72-B179-315BE179FEAB}" type="presParOf" srcId="{60E2E5D6-FCDE-40B8-9987-89A5EE2EEE6B}" destId="{F2B2C691-6CBB-49BF-B97D-14F64FBB55D2}" srcOrd="2" destOrd="0" presId="urn:microsoft.com/office/officeart/2005/8/layout/hierarchy2#1"/>
    <dgm:cxn modelId="{FAFDA2EA-C9B8-4C32-947A-D2102DC91E44}" type="presParOf" srcId="{F2B2C691-6CBB-49BF-B97D-14F64FBB55D2}" destId="{121B8B41-AE50-44E8-A6BE-B551DBFF4E62}" srcOrd="0" destOrd="0" presId="urn:microsoft.com/office/officeart/2005/8/layout/hierarchy2#1"/>
    <dgm:cxn modelId="{FBF9C24F-3EFC-45BC-A420-3483D288344A}" type="presParOf" srcId="{60E2E5D6-FCDE-40B8-9987-89A5EE2EEE6B}" destId="{409B5851-7CEA-4CCE-9518-EC2233BE4F89}" srcOrd="3" destOrd="0" presId="urn:microsoft.com/office/officeart/2005/8/layout/hierarchy2#1"/>
    <dgm:cxn modelId="{6D2D989A-74E8-4330-A481-DD9311B64B82}" type="presParOf" srcId="{409B5851-7CEA-4CCE-9518-EC2233BE4F89}" destId="{A6167258-C08C-42B5-AF97-316D41D2296C}" srcOrd="0" destOrd="0" presId="urn:microsoft.com/office/officeart/2005/8/layout/hierarchy2#1"/>
    <dgm:cxn modelId="{0EE7C861-4BDE-4C32-955C-8C982F374A3F}" type="presParOf" srcId="{409B5851-7CEA-4CCE-9518-EC2233BE4F89}" destId="{2F7BB272-9FAF-4C6B-A012-567862A48B26}" srcOrd="1" destOrd="0" presId="urn:microsoft.com/office/officeart/2005/8/layout/hierarchy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246268" cy="3109763"/>
        <a:chOff x="0" y="0"/>
        <a:chExt cx="5246268" cy="3109763"/>
      </a:xfrm>
    </dsp:grpSpPr>
    <dsp:sp modelId="{8AD05FC7-E4B8-49D6-A0CE-A9BC8855E7B1}">
      <dsp:nvSpPr>
        <dsp:cNvPr id="3" name="圆角矩形 2"/>
        <dsp:cNvSpPr/>
      </dsp:nvSpPr>
      <dsp:spPr bwMode="white">
        <a:xfrm>
          <a:off x="0" y="1008395"/>
          <a:ext cx="2185945" cy="1092973"/>
        </a:xfrm>
        <a:prstGeom prst="roundRect">
          <a:avLst>
            <a:gd name="adj" fmla="val 10000"/>
          </a:avLst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4">
            <a:shade val="6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4000"/>
          </a:lvl1pPr>
          <a:lvl2pPr marL="285750" indent="-285750" algn="ctr">
            <a:defRPr sz="3100"/>
          </a:lvl2pPr>
          <a:lvl3pPr marL="571500" indent="-285750" algn="ctr">
            <a:defRPr sz="3100"/>
          </a:lvl3pPr>
          <a:lvl4pPr marL="857250" indent="-285750" algn="ctr">
            <a:defRPr sz="3100"/>
          </a:lvl4pPr>
          <a:lvl5pPr marL="1143000" indent="-285750" algn="ctr">
            <a:defRPr sz="3100"/>
          </a:lvl5pPr>
          <a:lvl6pPr marL="1428750" indent="-285750" algn="ctr">
            <a:defRPr sz="3100"/>
          </a:lvl6pPr>
          <a:lvl7pPr marL="1714500" indent="-285750" algn="ctr">
            <a:defRPr sz="3100"/>
          </a:lvl7pPr>
          <a:lvl8pPr marL="2000250" indent="-285750" algn="ctr">
            <a:defRPr sz="3100"/>
          </a:lvl8pPr>
          <a:lvl9pPr marL="2286000" indent="-285750" algn="ctr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叙事写景</a:t>
          </a:r>
        </a:p>
      </dsp:txBody>
      <dsp:txXfrm>
        <a:off x="0" y="1008395"/>
        <a:ext cx="2185945" cy="1092973"/>
      </dsp:txXfrm>
    </dsp:sp>
    <dsp:sp modelId="{B984F9A3-1D7F-45A7-B3C8-F660EC549603}">
      <dsp:nvSpPr>
        <dsp:cNvPr id="4" name="任意多边形 3"/>
        <dsp:cNvSpPr/>
      </dsp:nvSpPr>
      <dsp:spPr bwMode="white">
        <a:xfrm>
          <a:off x="2084734" y="1209020"/>
          <a:ext cx="1076800" cy="63264"/>
        </a:xfrm>
        <a:custGeom>
          <a:avLst/>
          <a:gdLst/>
          <a:ahLst/>
          <a:cxnLst/>
          <a:pathLst>
            <a:path w="1696" h="100">
              <a:moveTo>
                <a:pt x="159" y="545"/>
              </a:moveTo>
              <a:lnTo>
                <a:pt x="1536" y="-445"/>
              </a:lnTo>
            </a:path>
          </a:pathLst>
        </a:custGeom>
        <a:sp3d z="-110000"/>
      </dsp:spPr>
      <dsp:style>
        <a:lnRef idx="2">
          <a:schemeClr val="accent4">
            <a:tint val="90000"/>
          </a:schemeClr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2084734" y="1209020"/>
        <a:ext cx="1076800" cy="63264"/>
      </dsp:txXfrm>
    </dsp:sp>
    <dsp:sp modelId="{1D5C9FF2-4717-4DFF-A2BA-280DD5D0FE30}">
      <dsp:nvSpPr>
        <dsp:cNvPr id="5" name="圆角矩形 4"/>
        <dsp:cNvSpPr/>
      </dsp:nvSpPr>
      <dsp:spPr bwMode="white">
        <a:xfrm>
          <a:off x="3060323" y="379936"/>
          <a:ext cx="2185945" cy="1092973"/>
        </a:xfrm>
        <a:prstGeom prst="roundRect">
          <a:avLst>
            <a:gd name="adj" fmla="val 10000"/>
          </a:avLst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4">
            <a:shade val="8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4000"/>
          </a:lvl1pPr>
          <a:lvl2pPr marL="285750" indent="-285750" algn="ctr">
            <a:defRPr sz="3100"/>
          </a:lvl2pPr>
          <a:lvl3pPr marL="571500" indent="-285750" algn="ctr">
            <a:defRPr sz="3100"/>
          </a:lvl3pPr>
          <a:lvl4pPr marL="857250" indent="-285750" algn="ctr">
            <a:defRPr sz="3100"/>
          </a:lvl4pPr>
          <a:lvl5pPr marL="1143000" indent="-285750" algn="ctr">
            <a:defRPr sz="3100"/>
          </a:lvl5pPr>
          <a:lvl6pPr marL="1428750" indent="-285750" algn="ctr">
            <a:defRPr sz="3100"/>
          </a:lvl6pPr>
          <a:lvl7pPr marL="1714500" indent="-285750" algn="ctr">
            <a:defRPr sz="3100"/>
          </a:lvl7pPr>
          <a:lvl8pPr marL="2000250" indent="-285750" algn="ctr">
            <a:defRPr sz="3100"/>
          </a:lvl8pPr>
          <a:lvl9pPr marL="2286000" indent="-285750" algn="ctr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层层递进</a:t>
          </a:r>
        </a:p>
      </dsp:txBody>
      <dsp:txXfrm>
        <a:off x="3060323" y="379936"/>
        <a:ext cx="2185945" cy="1092973"/>
      </dsp:txXfrm>
    </dsp:sp>
    <dsp:sp modelId="{F2B2C691-6CBB-49BF-B97D-14F64FBB55D2}">
      <dsp:nvSpPr>
        <dsp:cNvPr id="6" name="任意多边形 5"/>
        <dsp:cNvSpPr/>
      </dsp:nvSpPr>
      <dsp:spPr bwMode="white">
        <a:xfrm>
          <a:off x="2084734" y="1837479"/>
          <a:ext cx="1076800" cy="63264"/>
        </a:xfrm>
        <a:custGeom>
          <a:avLst/>
          <a:gdLst/>
          <a:ahLst/>
          <a:cxnLst/>
          <a:pathLst>
            <a:path w="1696" h="100">
              <a:moveTo>
                <a:pt x="159" y="-445"/>
              </a:moveTo>
              <a:lnTo>
                <a:pt x="1536" y="545"/>
              </a:lnTo>
            </a:path>
          </a:pathLst>
        </a:custGeom>
        <a:sp3d z="-110000"/>
      </dsp:spPr>
      <dsp:style>
        <a:lnRef idx="2">
          <a:schemeClr val="accent4">
            <a:tint val="90000"/>
          </a:schemeClr>
        </a:lnRef>
        <a:fillRef idx="0">
          <a:schemeClr val="accent4">
            <a:tint val="90000"/>
          </a:schemeClr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2084734" y="1837479"/>
        <a:ext cx="1076800" cy="63264"/>
      </dsp:txXfrm>
    </dsp:sp>
    <dsp:sp modelId="{A6167258-C08C-42B5-AF97-316D41D2296C}">
      <dsp:nvSpPr>
        <dsp:cNvPr id="7" name="圆角矩形 6"/>
        <dsp:cNvSpPr/>
      </dsp:nvSpPr>
      <dsp:spPr bwMode="white">
        <a:xfrm>
          <a:off x="3060323" y="1636854"/>
          <a:ext cx="2185945" cy="1092973"/>
        </a:xfrm>
        <a:prstGeom prst="roundRect">
          <a:avLst>
            <a:gd name="adj" fmla="val 10000"/>
          </a:avLst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4">
            <a:shade val="8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4000"/>
          </a:lvl1pPr>
          <a:lvl2pPr marL="285750" indent="-285750" algn="ctr">
            <a:defRPr sz="3100"/>
          </a:lvl2pPr>
          <a:lvl3pPr marL="571500" indent="-285750" algn="ctr">
            <a:defRPr sz="3100"/>
          </a:lvl3pPr>
          <a:lvl4pPr marL="857250" indent="-285750" algn="ctr">
            <a:defRPr sz="3100"/>
          </a:lvl4pPr>
          <a:lvl5pPr marL="1143000" indent="-285750" algn="ctr">
            <a:defRPr sz="3100"/>
          </a:lvl5pPr>
          <a:lvl6pPr marL="1428750" indent="-285750" algn="ctr">
            <a:defRPr sz="3100"/>
          </a:lvl6pPr>
          <a:lvl7pPr marL="1714500" indent="-285750" algn="ctr">
            <a:defRPr sz="3100"/>
          </a:lvl7pPr>
          <a:lvl8pPr marL="2000250" indent="-285750" algn="ctr">
            <a:defRPr sz="3100"/>
          </a:lvl8pPr>
          <a:lvl9pPr marL="2286000" indent="-285750" algn="ctr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巧妙呼应 </a:t>
          </a:r>
        </a:p>
      </dsp:txBody>
      <dsp:txXfrm>
        <a:off x="3060323" y="1636854"/>
        <a:ext cx="2185945" cy="1092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3FB4B5-266B-4558-B1E0-FA2306D4074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348164-52B8-4AFD-9454-F184929CC70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CCE9E0-1608-4DBE-A338-125CD80B4E3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8A75A2-55C3-4FB5-A54A-DB33A2262C4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5B1B8-3123-441B-9EA4-7B39D93A6FEC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8A75A2-55C3-4FB5-A54A-DB33A2262C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1" Type="http://schemas.openxmlformats.org/officeDocument/2006/relationships/theme" Target="../theme/theme1.xml"/><Relationship Id="rId40" Type="http://schemas.openxmlformats.org/officeDocument/2006/relationships/tags" Target="../tags/tag62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61.xml"/><Relationship Id="rId38" Type="http://schemas.openxmlformats.org/officeDocument/2006/relationships/tags" Target="../tags/tag60.xml"/><Relationship Id="rId37" Type="http://schemas.openxmlformats.org/officeDocument/2006/relationships/tags" Target="../tags/tag59.xml"/><Relationship Id="rId36" Type="http://schemas.openxmlformats.org/officeDocument/2006/relationships/tags" Target="../tags/tag58.xml"/><Relationship Id="rId35" Type="http://schemas.openxmlformats.org/officeDocument/2006/relationships/tags" Target="../tags/tag57.xml"/><Relationship Id="rId34" Type="http://schemas.openxmlformats.org/officeDocument/2006/relationships/image" Target="../media/image1.jpeg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4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822" y="111575"/>
            <a:ext cx="2769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九年级语文上册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24338" y="1585433"/>
            <a:ext cx="6858000" cy="124194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zh-CN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12 </a:t>
            </a:r>
            <a:r>
              <a:rPr lang="zh-CN" altLang="zh-CN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醉翁亭记</a:t>
            </a:r>
            <a:endParaRPr lang="zh-CN" altLang="zh-CN" sz="6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3421271" y="3018750"/>
            <a:ext cx="2982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第二课时</a:t>
            </a:r>
            <a:endParaRPr lang="zh-CN" alt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右箭头 4"/>
          <p:cNvSpPr/>
          <p:nvPr/>
        </p:nvSpPr>
        <p:spPr>
          <a:xfrm>
            <a:off x="1737793" y="821384"/>
            <a:ext cx="5560660" cy="3754731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任意多边形 5"/>
          <p:cNvSpPr/>
          <p:nvPr/>
        </p:nvSpPr>
        <p:spPr bwMode="white">
          <a:xfrm>
            <a:off x="1409418" y="1947803"/>
            <a:ext cx="1962586" cy="1501892"/>
          </a:xfrm>
          <a:custGeom>
            <a:avLst/>
            <a:gdLst>
              <a:gd name="connsiteX0" fmla="*/ 0 w 1962586"/>
              <a:gd name="connsiteY0" fmla="*/ 250320 h 1501892"/>
              <a:gd name="connsiteX1" fmla="*/ 250320 w 1962586"/>
              <a:gd name="connsiteY1" fmla="*/ 0 h 1501892"/>
              <a:gd name="connsiteX2" fmla="*/ 1712266 w 1962586"/>
              <a:gd name="connsiteY2" fmla="*/ 0 h 1501892"/>
              <a:gd name="connsiteX3" fmla="*/ 1962586 w 1962586"/>
              <a:gd name="connsiteY3" fmla="*/ 250320 h 1501892"/>
              <a:gd name="connsiteX4" fmla="*/ 1962586 w 1962586"/>
              <a:gd name="connsiteY4" fmla="*/ 1251572 h 1501892"/>
              <a:gd name="connsiteX5" fmla="*/ 1712266 w 1962586"/>
              <a:gd name="connsiteY5" fmla="*/ 1501892 h 1501892"/>
              <a:gd name="connsiteX6" fmla="*/ 250320 w 1962586"/>
              <a:gd name="connsiteY6" fmla="*/ 1501892 h 1501892"/>
              <a:gd name="connsiteX7" fmla="*/ 0 w 1962586"/>
              <a:gd name="connsiteY7" fmla="*/ 1251572 h 1501892"/>
              <a:gd name="connsiteX8" fmla="*/ 0 w 1962586"/>
              <a:gd name="connsiteY8" fmla="*/ 250320 h 150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586" h="1501892">
                <a:moveTo>
                  <a:pt x="0" y="250320"/>
                </a:moveTo>
                <a:cubicBezTo>
                  <a:pt x="0" y="112072"/>
                  <a:pt x="112072" y="0"/>
                  <a:pt x="250320" y="0"/>
                </a:cubicBezTo>
                <a:lnTo>
                  <a:pt x="1712266" y="0"/>
                </a:lnTo>
                <a:cubicBezTo>
                  <a:pt x="1850514" y="0"/>
                  <a:pt x="1962586" y="112072"/>
                  <a:pt x="1962586" y="250320"/>
                </a:cubicBezTo>
                <a:lnTo>
                  <a:pt x="1962586" y="1251572"/>
                </a:lnTo>
                <a:cubicBezTo>
                  <a:pt x="1962586" y="1389820"/>
                  <a:pt x="1850514" y="1501892"/>
                  <a:pt x="1712266" y="1501892"/>
                </a:cubicBezTo>
                <a:lnTo>
                  <a:pt x="250320" y="1501892"/>
                </a:lnTo>
                <a:cubicBezTo>
                  <a:pt x="112072" y="1501892"/>
                  <a:pt x="0" y="1389820"/>
                  <a:pt x="0" y="1251572"/>
                </a:cubicBezTo>
                <a:lnTo>
                  <a:pt x="0" y="250320"/>
                </a:lnTo>
                <a:close/>
              </a:path>
            </a:pathLst>
          </a:custGeom>
          <a:solidFill>
            <a:srgbClr val="92C37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046" tIns="199046" rIns="199046" bIns="199046" numCol="1" spcCol="1270" anchor="ctr" anchorCtr="0">
            <a:noAutofit/>
          </a:bodyPr>
          <a:lstStyle/>
          <a:p>
            <a:pPr lvl="0" algn="ctr" defTabSz="14668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文章大意</a:t>
            </a:r>
            <a:endParaRPr lang="zh-CN" altLang="en-US" sz="2800" b="1" kern="1200" dirty="0"/>
          </a:p>
        </p:txBody>
      </p:sp>
      <p:sp>
        <p:nvSpPr>
          <p:cNvPr id="7" name="任意多边形 6"/>
          <p:cNvSpPr/>
          <p:nvPr/>
        </p:nvSpPr>
        <p:spPr bwMode="white">
          <a:xfrm>
            <a:off x="3536830" y="1947803"/>
            <a:ext cx="1962586" cy="1501892"/>
          </a:xfrm>
          <a:custGeom>
            <a:avLst/>
            <a:gdLst>
              <a:gd name="connsiteX0" fmla="*/ 0 w 1962586"/>
              <a:gd name="connsiteY0" fmla="*/ 250320 h 1501892"/>
              <a:gd name="connsiteX1" fmla="*/ 250320 w 1962586"/>
              <a:gd name="connsiteY1" fmla="*/ 0 h 1501892"/>
              <a:gd name="connsiteX2" fmla="*/ 1712266 w 1962586"/>
              <a:gd name="connsiteY2" fmla="*/ 0 h 1501892"/>
              <a:gd name="connsiteX3" fmla="*/ 1962586 w 1962586"/>
              <a:gd name="connsiteY3" fmla="*/ 250320 h 1501892"/>
              <a:gd name="connsiteX4" fmla="*/ 1962586 w 1962586"/>
              <a:gd name="connsiteY4" fmla="*/ 1251572 h 1501892"/>
              <a:gd name="connsiteX5" fmla="*/ 1712266 w 1962586"/>
              <a:gd name="connsiteY5" fmla="*/ 1501892 h 1501892"/>
              <a:gd name="connsiteX6" fmla="*/ 250320 w 1962586"/>
              <a:gd name="connsiteY6" fmla="*/ 1501892 h 1501892"/>
              <a:gd name="connsiteX7" fmla="*/ 0 w 1962586"/>
              <a:gd name="connsiteY7" fmla="*/ 1251572 h 1501892"/>
              <a:gd name="connsiteX8" fmla="*/ 0 w 1962586"/>
              <a:gd name="connsiteY8" fmla="*/ 250320 h 150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586" h="1501892">
                <a:moveTo>
                  <a:pt x="0" y="250320"/>
                </a:moveTo>
                <a:cubicBezTo>
                  <a:pt x="0" y="112072"/>
                  <a:pt x="112072" y="0"/>
                  <a:pt x="250320" y="0"/>
                </a:cubicBezTo>
                <a:lnTo>
                  <a:pt x="1712266" y="0"/>
                </a:lnTo>
                <a:cubicBezTo>
                  <a:pt x="1850514" y="0"/>
                  <a:pt x="1962586" y="112072"/>
                  <a:pt x="1962586" y="250320"/>
                </a:cubicBezTo>
                <a:lnTo>
                  <a:pt x="1962586" y="1251572"/>
                </a:lnTo>
                <a:cubicBezTo>
                  <a:pt x="1962586" y="1389820"/>
                  <a:pt x="1850514" y="1501892"/>
                  <a:pt x="1712266" y="1501892"/>
                </a:cubicBezTo>
                <a:lnTo>
                  <a:pt x="250320" y="1501892"/>
                </a:lnTo>
                <a:cubicBezTo>
                  <a:pt x="112072" y="1501892"/>
                  <a:pt x="0" y="1389820"/>
                  <a:pt x="0" y="1251572"/>
                </a:cubicBezTo>
                <a:lnTo>
                  <a:pt x="0" y="250320"/>
                </a:lnTo>
                <a:close/>
              </a:path>
            </a:pathLst>
          </a:custGeom>
          <a:solidFill>
            <a:srgbClr val="92C37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046" tIns="199046" rIns="199046" bIns="199046" numCol="1" spcCol="1270" anchor="ctr" anchorCtr="0">
            <a:noAutofit/>
          </a:bodyPr>
          <a:lstStyle/>
          <a:p>
            <a:pPr lvl="0" algn="ctr" defTabSz="14668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理清结构</a:t>
            </a:r>
            <a:endParaRPr lang="zh-CN" altLang="en-US" sz="2800" b="1" kern="1200" dirty="0"/>
          </a:p>
        </p:txBody>
      </p:sp>
      <p:sp>
        <p:nvSpPr>
          <p:cNvPr id="8" name="任意多边形 7"/>
          <p:cNvSpPr/>
          <p:nvPr/>
        </p:nvSpPr>
        <p:spPr bwMode="white">
          <a:xfrm>
            <a:off x="5664243" y="1947803"/>
            <a:ext cx="1962586" cy="1501892"/>
          </a:xfrm>
          <a:custGeom>
            <a:avLst/>
            <a:gdLst>
              <a:gd name="connsiteX0" fmla="*/ 0 w 1962586"/>
              <a:gd name="connsiteY0" fmla="*/ 250320 h 1501892"/>
              <a:gd name="connsiteX1" fmla="*/ 250320 w 1962586"/>
              <a:gd name="connsiteY1" fmla="*/ 0 h 1501892"/>
              <a:gd name="connsiteX2" fmla="*/ 1712266 w 1962586"/>
              <a:gd name="connsiteY2" fmla="*/ 0 h 1501892"/>
              <a:gd name="connsiteX3" fmla="*/ 1962586 w 1962586"/>
              <a:gd name="connsiteY3" fmla="*/ 250320 h 1501892"/>
              <a:gd name="connsiteX4" fmla="*/ 1962586 w 1962586"/>
              <a:gd name="connsiteY4" fmla="*/ 1251572 h 1501892"/>
              <a:gd name="connsiteX5" fmla="*/ 1712266 w 1962586"/>
              <a:gd name="connsiteY5" fmla="*/ 1501892 h 1501892"/>
              <a:gd name="connsiteX6" fmla="*/ 250320 w 1962586"/>
              <a:gd name="connsiteY6" fmla="*/ 1501892 h 1501892"/>
              <a:gd name="connsiteX7" fmla="*/ 0 w 1962586"/>
              <a:gd name="connsiteY7" fmla="*/ 1251572 h 1501892"/>
              <a:gd name="connsiteX8" fmla="*/ 0 w 1962586"/>
              <a:gd name="connsiteY8" fmla="*/ 250320 h 150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586" h="1501892">
                <a:moveTo>
                  <a:pt x="0" y="250320"/>
                </a:moveTo>
                <a:cubicBezTo>
                  <a:pt x="0" y="112072"/>
                  <a:pt x="112072" y="0"/>
                  <a:pt x="250320" y="0"/>
                </a:cubicBezTo>
                <a:lnTo>
                  <a:pt x="1712266" y="0"/>
                </a:lnTo>
                <a:cubicBezTo>
                  <a:pt x="1850514" y="0"/>
                  <a:pt x="1962586" y="112072"/>
                  <a:pt x="1962586" y="250320"/>
                </a:cubicBezTo>
                <a:lnTo>
                  <a:pt x="1962586" y="1251572"/>
                </a:lnTo>
                <a:cubicBezTo>
                  <a:pt x="1962586" y="1389820"/>
                  <a:pt x="1850514" y="1501892"/>
                  <a:pt x="1712266" y="1501892"/>
                </a:cubicBezTo>
                <a:lnTo>
                  <a:pt x="250320" y="1501892"/>
                </a:lnTo>
                <a:cubicBezTo>
                  <a:pt x="112072" y="1501892"/>
                  <a:pt x="0" y="1389820"/>
                  <a:pt x="0" y="1251572"/>
                </a:cubicBezTo>
                <a:lnTo>
                  <a:pt x="0" y="250320"/>
                </a:lnTo>
                <a:close/>
              </a:path>
            </a:pathLst>
          </a:custGeom>
          <a:solidFill>
            <a:srgbClr val="92C37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046" tIns="199046" rIns="199046" bIns="199046" numCol="1" spcCol="1270" anchor="ctr" anchorCtr="0">
            <a:noAutofit/>
          </a:bodyPr>
          <a:lstStyle/>
          <a:p>
            <a:pPr lvl="0" algn="ctr" defTabSz="14668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kern="1200" dirty="0"/>
              <a:t>虚词归纳</a:t>
            </a:r>
            <a:endParaRPr lang="zh-CN" altLang="en-US" sz="2800" b="1" kern="1200" dirty="0"/>
          </a:p>
        </p:txBody>
      </p:sp>
      <p:sp>
        <p:nvSpPr>
          <p:cNvPr id="2" name="Text Box 104"/>
          <p:cNvSpPr txBox="1">
            <a:spLocks noChangeArrowheads="1"/>
          </p:cNvSpPr>
          <p:nvPr/>
        </p:nvSpPr>
        <p:spPr bwMode="auto">
          <a:xfrm>
            <a:off x="3612668" y="203938"/>
            <a:ext cx="1810912" cy="57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16" tIns="40808" rIns="81616" bIns="40808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200" b="1" baseline="0" dirty="0">
                <a:solidFill>
                  <a:srgbClr val="FFFFFF"/>
                </a:solidFill>
                <a:latin typeface="Times New Roman" panose="02020603050405020304" charset="0"/>
                <a:ea typeface="楷体" panose="02010609060101010101" pitchFamily="49" charset="-122"/>
              </a:rPr>
              <a:t>知识回顾</a:t>
            </a:r>
            <a:endParaRPr lang="zh-CN" altLang="en-US" sz="3200" b="1" baseline="0" dirty="0">
              <a:solidFill>
                <a:srgbClr val="FFFFFF"/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39290" y="1722120"/>
            <a:ext cx="60883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endParaRPr lang="zh-CN" altLang="en-US" sz="1500" b="1">
              <a:solidFill>
                <a:srgbClr val="FF0000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84041" y="250625"/>
            <a:ext cx="298486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学习目标</a:t>
            </a:r>
            <a:endParaRPr lang="zh-CN" altLang="en-US" sz="28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11627" y="2172745"/>
            <a:ext cx="8164287" cy="553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>
                <a:latin typeface="+mn-ea"/>
                <a:ea typeface="+mn-ea"/>
              </a:rPr>
              <a:t> 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208546" y="1362114"/>
            <a:ext cx="8430260" cy="25228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sz="28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1.翻译全文，积累常见文言实词。</a:t>
            </a:r>
            <a:endParaRPr lang="zh-CN" sz="2800" b="1" dirty="0">
              <a:solidFill>
                <a:srgbClr val="000000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反复诵读，</a:t>
            </a:r>
            <a:r>
              <a:rPr lang="zh-CN" sz="28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把握文章叙事写景的顺序。</a:t>
            </a:r>
            <a:endParaRPr lang="zh-CN" sz="2800" b="1" dirty="0">
              <a:solidFill>
                <a:srgbClr val="000000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</a:rPr>
              <a:t>3.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有感情地背诵全文。</a:t>
            </a:r>
            <a:endParaRPr lang="zh-CN" altLang="en-US" sz="2800" b="1" dirty="0">
              <a:latin typeface="+mj-ea"/>
              <a:ea typeface="+mj-ea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9" name="TextBox 4"/>
          <p:cNvSpPr txBox="1"/>
          <p:nvPr/>
        </p:nvSpPr>
        <p:spPr>
          <a:xfrm>
            <a:off x="484188" y="627380"/>
            <a:ext cx="8274050" cy="386588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ctr" eaLnBrk="1" hangingPunct="1">
              <a:spcBef>
                <a:spcPts val="450"/>
              </a:spcBef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醉翁亭记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300000"/>
              </a:lnSpc>
              <a:spcBef>
                <a:spcPts val="45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环滁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皆山也。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西南诸峰，林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美，望之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蔚然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而深秀者，琅琊也。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六七里，渐闻水声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潺潺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，而泻出于两峰之间者，酿泉也。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峰回路转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，有亭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翼然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于泉上者，醉翁亭也。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86550" y="1373188"/>
            <a:ext cx="1384300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茂盛的样子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34585" y="1372235"/>
            <a:ext cx="1526540" cy="3454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尤其，特别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66620" y="2473325"/>
            <a:ext cx="3153410" cy="3454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名词作状语</a:t>
            </a:r>
            <a:r>
              <a:rPr lang="en-US" altLang="zh-CN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,</a:t>
            </a:r>
            <a:r>
              <a:rPr lang="zh-CN" altLang="zh-CN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沿</a:t>
            </a:r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着山路走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019935" y="3496310"/>
            <a:ext cx="358267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山势回环，路也跟着转弯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34230" y="4342765"/>
            <a:ext cx="3517900" cy="3454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名词作状语，</a:t>
            </a:r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像鸟张开翅膀一样。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25" grpId="0"/>
      <p:bldP spid="27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0246" name="TextBox 4"/>
          <p:cNvSpPr txBox="1"/>
          <p:nvPr/>
        </p:nvSpPr>
        <p:spPr>
          <a:xfrm>
            <a:off x="661988" y="220663"/>
            <a:ext cx="7988300" cy="427672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300000"/>
              </a:lnSpc>
              <a:spcBef>
                <a:spcPts val="9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作亭者谁？山之僧智仙也。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之者谁？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太守自谓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也。太守与客来饮于此，饮少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醉，而年又最高，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曰醉翁也。醉翁之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不在酒，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在乎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山水之间也。山水之乐，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之心而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之酒也。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62755" y="438150"/>
            <a:ext cx="3002915" cy="3454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名词用作动词，取名，命名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39815" y="1209675"/>
            <a:ext cx="245237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太守用自己的别号（醉翁）来命名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42150" y="2263775"/>
            <a:ext cx="176593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名词用作动词，取别号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89259" y="2387600"/>
            <a:ext cx="216281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古义：意趣，情趣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今义：意思，含义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77405" y="3467100"/>
            <a:ext cx="129095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古义：领会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今义：得到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48398" y="3743960"/>
            <a:ext cx="730250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寄托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2" grpId="0"/>
      <p:bldP spid="23" grpId="0"/>
      <p:bldP spid="25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5366" name="Text Box 6"/>
          <p:cNvSpPr txBox="1"/>
          <p:nvPr/>
        </p:nvSpPr>
        <p:spPr>
          <a:xfrm>
            <a:off x="1028611" y="1057154"/>
            <a:ext cx="600164" cy="29718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7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醉翁亭的自然环境</a:t>
            </a:r>
            <a:endParaRPr lang="zh-CN" altLang="en-US" sz="27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AutoShape 8"/>
          <p:cNvSpPr/>
          <p:nvPr/>
        </p:nvSpPr>
        <p:spPr>
          <a:xfrm>
            <a:off x="1580816" y="642620"/>
            <a:ext cx="228600" cy="3543300"/>
          </a:xfrm>
          <a:prstGeom prst="leftBrace">
            <a:avLst>
              <a:gd name="adj1" fmla="val 129166"/>
              <a:gd name="adj2" fmla="val 50000"/>
            </a:avLst>
          </a:prstGeom>
          <a:noFill/>
          <a:ln w="952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69" name="Text Box 9"/>
          <p:cNvSpPr txBox="1"/>
          <p:nvPr/>
        </p:nvSpPr>
        <p:spPr>
          <a:xfrm>
            <a:off x="1938933" y="526957"/>
            <a:ext cx="2628900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概述滁州的地理特征</a:t>
            </a:r>
            <a:endParaRPr lang="zh-CN" alt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370" name="AutoShape 10"/>
          <p:cNvSpPr/>
          <p:nvPr/>
        </p:nvSpPr>
        <p:spPr>
          <a:xfrm>
            <a:off x="3038118" y="876842"/>
            <a:ext cx="57150" cy="400050"/>
          </a:xfrm>
          <a:prstGeom prst="down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71" name="Text Box 11"/>
          <p:cNvSpPr txBox="1"/>
          <p:nvPr/>
        </p:nvSpPr>
        <p:spPr>
          <a:xfrm>
            <a:off x="1837968" y="1276892"/>
            <a:ext cx="2857500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林壑尤美</a:t>
            </a: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的西南诸峰</a:t>
            </a:r>
            <a:endParaRPr lang="zh-CN" alt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373" name="AutoShape 13"/>
          <p:cNvSpPr/>
          <p:nvPr/>
        </p:nvSpPr>
        <p:spPr>
          <a:xfrm>
            <a:off x="3038118" y="1676942"/>
            <a:ext cx="57150" cy="400050"/>
          </a:xfrm>
          <a:prstGeom prst="down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75" name="Text Box 15"/>
          <p:cNvSpPr txBox="1"/>
          <p:nvPr/>
        </p:nvSpPr>
        <p:spPr>
          <a:xfrm>
            <a:off x="1952268" y="2076992"/>
            <a:ext cx="2400300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蔚然深秀的琅琊山</a:t>
            </a:r>
            <a:endParaRPr lang="zh-CN" alt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376" name="AutoShape 16"/>
          <p:cNvSpPr/>
          <p:nvPr/>
        </p:nvSpPr>
        <p:spPr>
          <a:xfrm>
            <a:off x="3038118" y="2534192"/>
            <a:ext cx="57150" cy="400050"/>
          </a:xfrm>
          <a:prstGeom prst="down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77" name="Text Box 17"/>
          <p:cNvSpPr txBox="1"/>
          <p:nvPr/>
        </p:nvSpPr>
        <p:spPr>
          <a:xfrm>
            <a:off x="1837968" y="2934242"/>
            <a:ext cx="2729865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泻出两峰之间的酿泉</a:t>
            </a:r>
            <a:endParaRPr lang="zh-CN" alt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378" name="AutoShape 18"/>
          <p:cNvSpPr/>
          <p:nvPr/>
        </p:nvSpPr>
        <p:spPr>
          <a:xfrm>
            <a:off x="3038118" y="3448592"/>
            <a:ext cx="57150" cy="400050"/>
          </a:xfrm>
          <a:prstGeom prst="down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79" name="Text Box 19"/>
          <p:cNvSpPr txBox="1"/>
          <p:nvPr/>
        </p:nvSpPr>
        <p:spPr>
          <a:xfrm>
            <a:off x="1837968" y="3905792"/>
            <a:ext cx="3143484" cy="4154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翼然临于泉上的醉翁亭</a:t>
            </a:r>
            <a:endParaRPr lang="zh-CN" alt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383" name="AutoShape 23"/>
          <p:cNvSpPr/>
          <p:nvPr/>
        </p:nvSpPr>
        <p:spPr>
          <a:xfrm>
            <a:off x="4788842" y="662212"/>
            <a:ext cx="171450" cy="3657600"/>
          </a:xfrm>
          <a:prstGeom prst="downArrow">
            <a:avLst>
              <a:gd name="adj1" fmla="val 50000"/>
              <a:gd name="adj2" fmla="val 533333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Arial" panose="020B0604020202020204" pitchFamily="34" charset="0"/>
            </a:endParaRPr>
          </a:p>
        </p:txBody>
      </p:sp>
      <p:sp>
        <p:nvSpPr>
          <p:cNvPr id="15385" name="Text Box 25"/>
          <p:cNvSpPr txBox="1"/>
          <p:nvPr/>
        </p:nvSpPr>
        <p:spPr>
          <a:xfrm>
            <a:off x="5156135" y="616267"/>
            <a:ext cx="507831" cy="371475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空间顺序：</a:t>
            </a: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由远而近 由面到点</a:t>
            </a:r>
            <a:endParaRPr lang="zh-CN" altLang="en-US" sz="21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15387" name="Text Box 27"/>
          <p:cNvSpPr txBox="1"/>
          <p:nvPr/>
        </p:nvSpPr>
        <p:spPr>
          <a:xfrm>
            <a:off x="5670718" y="1343552"/>
            <a:ext cx="2950381" cy="25391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1600" b="1" dirty="0">
                <a:latin typeface="+mj-ea"/>
                <a:ea typeface="+mj-ea"/>
              </a:rPr>
              <a:t>层层推进写出醉翁亭的目的：</a:t>
            </a:r>
            <a:r>
              <a:rPr lang="zh-CN" altLang="en-US" b="1" dirty="0">
                <a:solidFill>
                  <a:srgbClr val="4F81B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让读者了解醉翁亭的地理位置，并通过层层烘托，突出醉翁亭之美，给人以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移步换景</a:t>
            </a:r>
            <a:r>
              <a:rPr lang="zh-CN" altLang="en-US" b="1" dirty="0">
                <a:solidFill>
                  <a:srgbClr val="4F81B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身临其境</a:t>
            </a:r>
            <a:r>
              <a:rPr lang="zh-CN" altLang="en-US" b="1" dirty="0">
                <a:solidFill>
                  <a:srgbClr val="4F81B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耳目一新</a:t>
            </a:r>
            <a:r>
              <a:rPr lang="zh-CN" altLang="en-US" b="1" dirty="0">
                <a:solidFill>
                  <a:srgbClr val="4F81B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的感觉。</a:t>
            </a:r>
            <a:endParaRPr lang="zh-CN" altLang="en-US" b="1" dirty="0">
              <a:solidFill>
                <a:srgbClr val="4F81B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366" grpId="0"/>
      <p:bldP spid="15368" grpId="0" bldLvl="0" animBg="1"/>
      <p:bldP spid="15369" grpId="0"/>
      <p:bldP spid="15370" grpId="0" bldLvl="0" animBg="1"/>
      <p:bldP spid="15371" grpId="0"/>
      <p:bldP spid="15373" grpId="0" bldLvl="0" animBg="1"/>
      <p:bldP spid="15375" grpId="0"/>
      <p:bldP spid="15376" grpId="0" bldLvl="0" animBg="1"/>
      <p:bldP spid="15377" grpId="0"/>
      <p:bldP spid="15378" grpId="0" bldLvl="0" animBg="1"/>
      <p:bldP spid="15379" grpId="0"/>
      <p:bldP spid="15383" grpId="0" bldLvl="0" animBg="1"/>
      <p:bldP spid="15385" grpId="0"/>
      <p:bldP spid="153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1370" name="TextBox 4"/>
          <p:cNvSpPr txBox="1"/>
          <p:nvPr/>
        </p:nvSpPr>
        <p:spPr>
          <a:xfrm>
            <a:off x="479425" y="603250"/>
            <a:ext cx="8321675" cy="427672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300000"/>
              </a:lnSpc>
              <a:spcBef>
                <a:spcPts val="135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若夫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日出而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林霏开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而岩穴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晦明变化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者，山间之朝暮也。野</a:t>
            </a:r>
            <a:r>
              <a:rPr lang="zh-CN" altLang="en-US" sz="24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芳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而幽香，佳木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繁阴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，风霜高洁，水落而石出者，山间之四时也。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而往，暮而归，四时之景不同，而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亦无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也。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034858" y="849630"/>
            <a:ext cx="2139950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树林里的雾气散开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308283" y="849630"/>
            <a:ext cx="771525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昏暗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15515" y="2726055"/>
            <a:ext cx="148336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古义：花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今义：芳香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78418" y="1959610"/>
            <a:ext cx="757237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开放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20870" y="2726055"/>
            <a:ext cx="145415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古义：茂盛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今义：秀丽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74808" y="849630"/>
            <a:ext cx="771525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聚拢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29" grpId="0"/>
      <p:bldP spid="31" grpId="0"/>
      <p:bldP spid="32" grpId="0"/>
      <p:bldP spid="3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Text Box 4"/>
          <p:cNvSpPr txBox="1"/>
          <p:nvPr/>
        </p:nvSpPr>
        <p:spPr>
          <a:xfrm>
            <a:off x="1348740" y="2298700"/>
            <a:ext cx="1257300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山间景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AutoShape 8"/>
          <p:cNvSpPr/>
          <p:nvPr/>
        </p:nvSpPr>
        <p:spPr>
          <a:xfrm>
            <a:off x="2606040" y="1172210"/>
            <a:ext cx="238760" cy="2759710"/>
          </a:xfrm>
          <a:prstGeom prst="leftBrace">
            <a:avLst>
              <a:gd name="adj1" fmla="val 129166"/>
              <a:gd name="adj2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261" name="Text Box 5"/>
          <p:cNvSpPr txBox="1"/>
          <p:nvPr/>
        </p:nvSpPr>
        <p:spPr>
          <a:xfrm>
            <a:off x="2984500" y="1043940"/>
            <a:ext cx="1576072" cy="5078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一日之景</a:t>
            </a:r>
            <a:r>
              <a:rPr lang="zh-CN" altLang="en-US" sz="1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262" name="Text Box 6"/>
          <p:cNvSpPr txBox="1"/>
          <p:nvPr/>
        </p:nvSpPr>
        <p:spPr>
          <a:xfrm>
            <a:off x="3058795" y="3515360"/>
            <a:ext cx="1576072" cy="5078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四时之景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83" name="AutoShape 23"/>
          <p:cNvSpPr/>
          <p:nvPr/>
        </p:nvSpPr>
        <p:spPr>
          <a:xfrm>
            <a:off x="5033010" y="1172210"/>
            <a:ext cx="118745" cy="2788920"/>
          </a:xfrm>
          <a:prstGeom prst="downArrow">
            <a:avLst>
              <a:gd name="adj1" fmla="val 50000"/>
              <a:gd name="adj2" fmla="val 533333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273" name="Text Box 17"/>
          <p:cNvSpPr txBox="1"/>
          <p:nvPr/>
        </p:nvSpPr>
        <p:spPr>
          <a:xfrm>
            <a:off x="5680304" y="963295"/>
            <a:ext cx="600164" cy="3165290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zh-CN" sz="2700" b="1" dirty="0">
                <a:ln w="22225">
                  <a:noFill/>
                  <a:prstDash val="solid"/>
                </a:ln>
                <a:solidFill>
                  <a:srgbClr val="4F81BD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早晚接续，四时递次</a:t>
            </a:r>
            <a:endParaRPr lang="zh-CN" altLang="zh-CN" sz="2700" b="1" dirty="0">
              <a:ln w="22225">
                <a:noFill/>
                <a:prstDash val="solid"/>
              </a:ln>
              <a:solidFill>
                <a:srgbClr val="4F81BD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  <p:bldP spid="15368" grpId="0" bldLvl="0" animBg="1"/>
      <p:bldP spid="96261" grpId="0"/>
      <p:bldP spid="96262" grpId="0"/>
      <p:bldP spid="15383" grpId="0" bldLvl="0" animBg="1"/>
      <p:bldP spid="962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588" y="3662369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2294" name="TextBox 4"/>
          <p:cNvSpPr txBox="1"/>
          <p:nvPr/>
        </p:nvSpPr>
        <p:spPr>
          <a:xfrm>
            <a:off x="305508" y="636052"/>
            <a:ext cx="8607425" cy="339217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300000"/>
              </a:lnSpc>
              <a:spcBef>
                <a:spcPts val="9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至于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负者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歌于途，行者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休于树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，前者呼，后者应，</a:t>
            </a:r>
            <a:r>
              <a:rPr lang="zh-CN" altLang="en-US" sz="24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伛偻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，往来而不绝者，滁人游也。临溪而渔，溪深而鱼肥，酿泉为酒，泉香而酒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山肴野蔌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，杂然而前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者，太守宴也。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36736" y="948155"/>
            <a:ext cx="1724025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背着东西的人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49113" y="948155"/>
            <a:ext cx="1436688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在树下休息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190496" y="1647925"/>
            <a:ext cx="1416050" cy="62388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弯腰曲背，这里指老人。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05508" y="2756952"/>
            <a:ext cx="488061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古义：牵扶，这里指被牵扶的人，即儿童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今义：扶植，合作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166183" y="3899952"/>
            <a:ext cx="145478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野味野菜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蔌，菜蔬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62038" y="3899635"/>
            <a:ext cx="1628775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陈列，摆开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29" grpId="0"/>
      <p:bldP spid="30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0886" y="3711230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3316" name="TextBox 4"/>
          <p:cNvSpPr txBox="1"/>
          <p:nvPr/>
        </p:nvSpPr>
        <p:spPr>
          <a:xfrm>
            <a:off x="278276" y="1125603"/>
            <a:ext cx="8453755" cy="27362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220000"/>
              </a:lnSpc>
              <a:spcBef>
                <a:spcPts val="9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酣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之乐，非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非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竹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者中，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者胜，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觥筹交错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，起坐而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20000"/>
              </a:lnSpc>
              <a:spcBef>
                <a:spcPts val="900"/>
              </a:spcBef>
            </a:pP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20000"/>
              </a:lnSpc>
              <a:spcBef>
                <a:spcPts val="9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喧哗者，众宾欢也。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苍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白发，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颓然乎其间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者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，太守醉也。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9594" y="1125603"/>
            <a:ext cx="1039812" cy="3460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弦乐器。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26151" y="1984123"/>
            <a:ext cx="202184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古义：管乐器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今义：竹子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62304" y="1125286"/>
            <a:ext cx="1039812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下棋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59546" y="1887603"/>
            <a:ext cx="3456305" cy="899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酒杯和酒筹交互错杂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筹，酒筹，宴会上行令或游戏时饮酒计数的筹码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48134" y="2786763"/>
            <a:ext cx="1614487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古义：容颜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今义：颜色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95019" y="3711006"/>
            <a:ext cx="1746250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醉倒在众人中间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6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4442" name="TextBox 4"/>
          <p:cNvSpPr txBox="1"/>
          <p:nvPr/>
        </p:nvSpPr>
        <p:spPr>
          <a:xfrm>
            <a:off x="254000" y="311150"/>
            <a:ext cx="8485188" cy="45002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300000"/>
              </a:lnSpc>
              <a:spcBef>
                <a:spcPts val="9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夕阳在山，人影散乱，太守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而宾客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也。树林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鸣声上下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，游人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而禽鸟乐也。然而禽鸟知山林之乐，而不知人之乐；人知从太守游而乐，而不知太守之</a:t>
            </a:r>
            <a:r>
              <a:rPr lang="zh-CN" altLang="en-US" sz="24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乐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其乐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也。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醉能同其乐，醒能述以文者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，太守也。太守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谁？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庐陵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欧阳修也。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51646" y="1310333"/>
            <a:ext cx="4181111" cy="34624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形容枝叶茂密成荫翳，遮盖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78990" y="1345432"/>
            <a:ext cx="294957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古义：离开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今义：到，往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28565" y="2375678"/>
            <a:ext cx="3572510" cy="11760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以游人的快乐为快乐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形容词的意动用法，</a:t>
            </a:r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以</a:t>
            </a:r>
            <a:r>
              <a:rPr lang="en-US" altLang="zh-CN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……</a:t>
            </a:r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为乐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16830" y="580976"/>
            <a:ext cx="809625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返回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10455" y="3759107"/>
            <a:ext cx="1016000" cy="34544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宋体" panose="02010600030101010101" pitchFamily="2" charset="-122"/>
              </a:rPr>
              <a:t>为，是</a:t>
            </a:r>
            <a:endParaRPr lang="zh-CN" altLang="en-US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15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图: 终止 14"/>
          <p:cNvSpPr/>
          <p:nvPr/>
        </p:nvSpPr>
        <p:spPr>
          <a:xfrm>
            <a:off x="1192521" y="921676"/>
            <a:ext cx="1334770" cy="672465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2071" y="997241"/>
            <a:ext cx="915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滁人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3281952" y="1155991"/>
            <a:ext cx="1971040" cy="20193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终止 7"/>
          <p:cNvSpPr/>
          <p:nvPr/>
        </p:nvSpPr>
        <p:spPr>
          <a:xfrm>
            <a:off x="5598151" y="921041"/>
            <a:ext cx="1334770" cy="672465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35641" y="995971"/>
            <a:ext cx="1097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57" name="Text Box 13"/>
          <p:cNvSpPr txBox="1"/>
          <p:nvPr/>
        </p:nvSpPr>
        <p:spPr>
          <a:xfrm>
            <a:off x="3023226" y="1668436"/>
            <a:ext cx="18542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禽鸟之乐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58" name="AutoShape 14"/>
          <p:cNvSpPr/>
          <p:nvPr/>
        </p:nvSpPr>
        <p:spPr>
          <a:xfrm>
            <a:off x="3773161" y="2255811"/>
            <a:ext cx="103505" cy="517525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59" name="Text Box 15"/>
          <p:cNvSpPr txBox="1"/>
          <p:nvPr/>
        </p:nvSpPr>
        <p:spPr>
          <a:xfrm>
            <a:off x="3058786" y="2808261"/>
            <a:ext cx="15316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游人之乐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60" name="AutoShape 16"/>
          <p:cNvSpPr/>
          <p:nvPr/>
        </p:nvSpPr>
        <p:spPr>
          <a:xfrm>
            <a:off x="3773161" y="3353091"/>
            <a:ext cx="103505" cy="47625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61" name="Text Box 17"/>
          <p:cNvSpPr txBox="1"/>
          <p:nvPr/>
        </p:nvSpPr>
        <p:spPr>
          <a:xfrm>
            <a:off x="3113396" y="3992536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太守之乐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62" name="AutoShape 18"/>
          <p:cNvSpPr/>
          <p:nvPr/>
        </p:nvSpPr>
        <p:spPr>
          <a:xfrm>
            <a:off x="4979661" y="1822741"/>
            <a:ext cx="182245" cy="2517140"/>
          </a:xfrm>
          <a:prstGeom prst="downArrow">
            <a:avLst>
              <a:gd name="adj1" fmla="val 50000"/>
              <a:gd name="adj2" fmla="val 250000"/>
            </a:avLst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63" name="Text Box 19"/>
          <p:cNvSpPr txBox="1"/>
          <p:nvPr/>
        </p:nvSpPr>
        <p:spPr>
          <a:xfrm>
            <a:off x="5671037" y="2128811"/>
            <a:ext cx="1261884" cy="190881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66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层层递进</a:t>
            </a:r>
            <a:endParaRPr lang="zh-CN" altLang="en-US" sz="2800" b="1" dirty="0">
              <a:solidFill>
                <a:srgbClr val="66006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66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层层衬托</a:t>
            </a:r>
            <a:endParaRPr lang="zh-CN" altLang="en-US" sz="2800" b="1" dirty="0">
              <a:solidFill>
                <a:srgbClr val="66006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42" y="289507"/>
            <a:ext cx="2108908" cy="21089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141" y="279769"/>
            <a:ext cx="2108908" cy="210890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2" bldLvl="0"/>
      <p:bldP spid="5" grpId="0"/>
      <p:bldP spid="10" grpId="0" bldLvl="0" animBg="1"/>
      <p:bldP spid="8" grpId="1" bldLvl="0"/>
      <p:bldP spid="11" grpId="0"/>
      <p:bldP spid="57357" grpId="0"/>
      <p:bldP spid="57358" grpId="0" bldLvl="0" animBg="1"/>
      <p:bldP spid="57359" grpId="0"/>
      <p:bldP spid="57360" grpId="0" bldLvl="0" animBg="1"/>
      <p:bldP spid="57361" grpId="0"/>
      <p:bldP spid="57362" grpId="0" bldLvl="0" animBg="1"/>
      <p:bldP spid="573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istrator\Desktop\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28662" y="893373"/>
            <a:ext cx="405732" cy="388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Administrato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254" y="893732"/>
            <a:ext cx="7344174" cy="393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2" name="文本框 66571"/>
          <p:cNvSpPr txBox="1"/>
          <p:nvPr/>
        </p:nvSpPr>
        <p:spPr>
          <a:xfrm>
            <a:off x="1642745" y="2281555"/>
            <a:ext cx="6285865" cy="71558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你知道本文叙事写景的顺序吗？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 Box 104"/>
          <p:cNvSpPr txBox="1">
            <a:spLocks noChangeArrowheads="1"/>
          </p:cNvSpPr>
          <p:nvPr/>
        </p:nvSpPr>
        <p:spPr bwMode="auto">
          <a:xfrm>
            <a:off x="3677760" y="1220997"/>
            <a:ext cx="1854689" cy="57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616" tIns="40808" rIns="81616" bIns="40808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200" b="1" baseline="0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</a:rPr>
              <a:t>思考探究</a:t>
            </a:r>
            <a:endParaRPr lang="zh-CN" altLang="en-US" sz="3200" b="1" baseline="0" dirty="0">
              <a:solidFill>
                <a:srgbClr val="000000"/>
              </a:solidFill>
              <a:latin typeface="Times New Roman" panose="02020603050405020304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1821820" y="1143868"/>
          <a:ext cx="5246268" cy="310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5362" name="矩形 3"/>
          <p:cNvSpPr/>
          <p:nvPr/>
        </p:nvSpPr>
        <p:spPr>
          <a:xfrm>
            <a:off x="777558" y="1227138"/>
            <a:ext cx="8255000" cy="33607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醉翁之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不在酒（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野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芳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发而幽香（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佳木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而繁阴（            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山间之四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也（       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 Box 18"/>
          <p:cNvSpPr txBox="1"/>
          <p:nvPr/>
        </p:nvSpPr>
        <p:spPr>
          <a:xfrm>
            <a:off x="3934316" y="1144694"/>
            <a:ext cx="3902135" cy="11101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古义：意趣，情趣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今义：意思，含义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 Box 18"/>
          <p:cNvSpPr txBox="1"/>
          <p:nvPr/>
        </p:nvSpPr>
        <p:spPr>
          <a:xfrm>
            <a:off x="3371850" y="2211403"/>
            <a:ext cx="4789488" cy="6143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古义：花    今义：芳香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Text Box 18"/>
          <p:cNvSpPr txBox="1"/>
          <p:nvPr/>
        </p:nvSpPr>
        <p:spPr>
          <a:xfrm>
            <a:off x="3389789" y="3071615"/>
            <a:ext cx="4826000" cy="6143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古义：茂盛   今义：秀丽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Text Box 18"/>
          <p:cNvSpPr txBox="1"/>
          <p:nvPr/>
        </p:nvSpPr>
        <p:spPr>
          <a:xfrm>
            <a:off x="3371850" y="3931827"/>
            <a:ext cx="5195888" cy="6143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古义：季节    今义：时间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20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21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古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2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今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3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异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4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义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90" y="3348262"/>
            <a:ext cx="826225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endParaRPr lang="zh-CN" altLang="en-US" sz="2000" b="1" dirty="0"/>
          </a:p>
        </p:txBody>
      </p:sp>
      <p:sp>
        <p:nvSpPr>
          <p:cNvPr id="16386" name="矩形 1"/>
          <p:cNvSpPr/>
          <p:nvPr/>
        </p:nvSpPr>
        <p:spPr>
          <a:xfrm>
            <a:off x="268288" y="601028"/>
            <a:ext cx="8875712" cy="52393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伛偻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                  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非丝非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苍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白发（           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游人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而禽鸟乐也（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之心而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之酒也（      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18"/>
          <p:cNvSpPr txBox="1"/>
          <p:nvPr/>
        </p:nvSpPr>
        <p:spPr>
          <a:xfrm>
            <a:off x="2163763" y="660791"/>
            <a:ext cx="6819900" cy="11101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古义：牵扶，文中指被牵扶的人，即儿童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今义：扶植，合作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Text Box 18"/>
          <p:cNvSpPr txBox="1"/>
          <p:nvPr/>
        </p:nvSpPr>
        <p:spPr>
          <a:xfrm>
            <a:off x="2163763" y="1775248"/>
            <a:ext cx="5084762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古义：管乐器   今义：竹子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 Box 18"/>
          <p:cNvSpPr txBox="1"/>
          <p:nvPr/>
        </p:nvSpPr>
        <p:spPr>
          <a:xfrm>
            <a:off x="2163763" y="2556135"/>
            <a:ext cx="5084763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古义：容颜    今义：颜色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Text Box 18"/>
          <p:cNvSpPr txBox="1"/>
          <p:nvPr/>
        </p:nvSpPr>
        <p:spPr>
          <a:xfrm>
            <a:off x="3607118" y="3390012"/>
            <a:ext cx="5084762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古义：离开    今义：到、往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Text Box 18"/>
          <p:cNvSpPr txBox="1"/>
          <p:nvPr/>
        </p:nvSpPr>
        <p:spPr>
          <a:xfrm>
            <a:off x="3607118" y="4268582"/>
            <a:ext cx="5084762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古义：领会    今义：得到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055250" y="1592449"/>
            <a:ext cx="921385" cy="761901"/>
          </a:xfrm>
          <a:custGeom>
            <a:avLst/>
            <a:gdLst>
              <a:gd name="T0" fmla="*/ 3 w 21600"/>
              <a:gd name="T1" fmla="*/ 0 h 21600"/>
              <a:gd name="T2" fmla="*/ 1 w 21600"/>
              <a:gd name="T3" fmla="*/ 2 h 21600"/>
              <a:gd name="T4" fmla="*/ 3 w 21600"/>
              <a:gd name="T5" fmla="*/ 4 h 21600"/>
              <a:gd name="T6" fmla="*/ 6 w 21600"/>
              <a:gd name="T7" fmla="*/ 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2 w 21600"/>
              <a:gd name="T13" fmla="*/ 2286 h 21600"/>
              <a:gd name="T14" fmla="*/ 16554 w 21600"/>
              <a:gd name="T15" fmla="*/ 1368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noFill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临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4" name="AutoShape 7"/>
          <p:cNvSpPr/>
          <p:nvPr/>
        </p:nvSpPr>
        <p:spPr bwMode="auto">
          <a:xfrm>
            <a:off x="2131575" y="1447688"/>
            <a:ext cx="117475" cy="1039995"/>
          </a:xfrm>
          <a:prstGeom prst="leftBrace">
            <a:avLst>
              <a:gd name="adj1" fmla="val 90927"/>
              <a:gd name="adj2" fmla="val 5000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7511" name="Text Box 14"/>
          <p:cNvSpPr txBox="1"/>
          <p:nvPr/>
        </p:nvSpPr>
        <p:spPr>
          <a:xfrm>
            <a:off x="2266274" y="1287244"/>
            <a:ext cx="6310312" cy="12604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有亭翼然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于泉上者（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溪而渔（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 Box 18"/>
          <p:cNvSpPr txBox="1"/>
          <p:nvPr/>
        </p:nvSpPr>
        <p:spPr>
          <a:xfrm>
            <a:off x="5982611" y="1388844"/>
            <a:ext cx="2111375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居高面下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 Box 18"/>
          <p:cNvSpPr txBox="1"/>
          <p:nvPr/>
        </p:nvSpPr>
        <p:spPr>
          <a:xfrm>
            <a:off x="4303036" y="1995269"/>
            <a:ext cx="998538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靠近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1055250" y="3373898"/>
            <a:ext cx="921385" cy="761901"/>
          </a:xfrm>
          <a:custGeom>
            <a:avLst/>
            <a:gdLst>
              <a:gd name="T0" fmla="*/ 3 w 21600"/>
              <a:gd name="T1" fmla="*/ 0 h 21600"/>
              <a:gd name="T2" fmla="*/ 1 w 21600"/>
              <a:gd name="T3" fmla="*/ 2 h 21600"/>
              <a:gd name="T4" fmla="*/ 3 w 21600"/>
              <a:gd name="T5" fmla="*/ 4 h 21600"/>
              <a:gd name="T6" fmla="*/ 6 w 21600"/>
              <a:gd name="T7" fmla="*/ 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2 w 21600"/>
              <a:gd name="T13" fmla="*/ 2286 h 21600"/>
              <a:gd name="T14" fmla="*/ 16554 w 21600"/>
              <a:gd name="T15" fmla="*/ 1368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5" name="AutoShape 7"/>
          <p:cNvSpPr/>
          <p:nvPr/>
        </p:nvSpPr>
        <p:spPr bwMode="auto">
          <a:xfrm>
            <a:off x="2106810" y="3201795"/>
            <a:ext cx="142240" cy="1045709"/>
          </a:xfrm>
          <a:prstGeom prst="leftBrace">
            <a:avLst>
              <a:gd name="adj1" fmla="val 90927"/>
              <a:gd name="adj2" fmla="val 5000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txBody>
          <a:bodyPr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7515" name="Text Box 14"/>
          <p:cNvSpPr txBox="1"/>
          <p:nvPr/>
        </p:nvSpPr>
        <p:spPr>
          <a:xfrm>
            <a:off x="2266274" y="2985869"/>
            <a:ext cx="5954712" cy="1262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云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而岩穴暝（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而宾客从也（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 Box 18"/>
          <p:cNvSpPr txBox="1"/>
          <p:nvPr/>
        </p:nvSpPr>
        <p:spPr>
          <a:xfrm>
            <a:off x="5051701" y="3071911"/>
            <a:ext cx="998538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聚拢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Text Box 18"/>
          <p:cNvSpPr txBox="1"/>
          <p:nvPr/>
        </p:nvSpPr>
        <p:spPr>
          <a:xfrm>
            <a:off x="5725436" y="3747869"/>
            <a:ext cx="1000125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回去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42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43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一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4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词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5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多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6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义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  <p:pic>
        <p:nvPicPr>
          <p:cNvPr id="48" name="Picture 2" descr="C:\Users\Administrator\Desktop\11519219_230238617143_2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51" y="1404278"/>
            <a:ext cx="1050928" cy="102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Administrator\Desktop\11519219_230238617143_2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78" y="3201795"/>
            <a:ext cx="1050928" cy="102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11519219_230238617143_2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79" y="3405135"/>
            <a:ext cx="1050928" cy="102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853685" y="1241927"/>
            <a:ext cx="921385" cy="761901"/>
          </a:xfrm>
          <a:custGeom>
            <a:avLst/>
            <a:gdLst>
              <a:gd name="T0" fmla="*/ 3 w 21600"/>
              <a:gd name="T1" fmla="*/ 0 h 21600"/>
              <a:gd name="T2" fmla="*/ 1 w 21600"/>
              <a:gd name="T3" fmla="*/ 2 h 21600"/>
              <a:gd name="T4" fmla="*/ 3 w 21600"/>
              <a:gd name="T5" fmla="*/ 4 h 21600"/>
              <a:gd name="T6" fmla="*/ 6 w 21600"/>
              <a:gd name="T7" fmla="*/ 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2 w 21600"/>
              <a:gd name="T13" fmla="*/ 2286 h 21600"/>
              <a:gd name="T14" fmla="*/ 16554 w 21600"/>
              <a:gd name="T15" fmla="*/ 1368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" name="AutoShape 7"/>
          <p:cNvSpPr/>
          <p:nvPr/>
        </p:nvSpPr>
        <p:spPr bwMode="auto">
          <a:xfrm>
            <a:off x="1894450" y="1097166"/>
            <a:ext cx="153035" cy="1086344"/>
          </a:xfrm>
          <a:prstGeom prst="leftBrace">
            <a:avLst>
              <a:gd name="adj1" fmla="val 90927"/>
              <a:gd name="adj2" fmla="val 5000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txBody>
          <a:bodyPr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8435" name="Text Box 14"/>
          <p:cNvSpPr txBox="1"/>
          <p:nvPr/>
        </p:nvSpPr>
        <p:spPr>
          <a:xfrm>
            <a:off x="2063750" y="935728"/>
            <a:ext cx="7080250" cy="12604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望之蔚然而深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者（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佳木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而繁阴（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 Box 18"/>
          <p:cNvSpPr txBox="1"/>
          <p:nvPr/>
        </p:nvSpPr>
        <p:spPr>
          <a:xfrm>
            <a:off x="5383213" y="1045266"/>
            <a:ext cx="2736850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形容词，秀丽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 Box 18"/>
          <p:cNvSpPr txBox="1"/>
          <p:nvPr/>
        </p:nvSpPr>
        <p:spPr>
          <a:xfrm>
            <a:off x="4705350" y="1683441"/>
            <a:ext cx="2894013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形容词，茂盛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21" name="AutoShape 6"/>
          <p:cNvSpPr>
            <a:spLocks noChangeArrowheads="1"/>
          </p:cNvSpPr>
          <p:nvPr/>
        </p:nvSpPr>
        <p:spPr bwMode="auto">
          <a:xfrm>
            <a:off x="842269" y="3580371"/>
            <a:ext cx="921385" cy="761901"/>
          </a:xfrm>
          <a:custGeom>
            <a:avLst/>
            <a:gdLst>
              <a:gd name="T0" fmla="*/ 3 w 21600"/>
              <a:gd name="T1" fmla="*/ 0 h 21600"/>
              <a:gd name="T2" fmla="*/ 1 w 21600"/>
              <a:gd name="T3" fmla="*/ 2 h 21600"/>
              <a:gd name="T4" fmla="*/ 3 w 21600"/>
              <a:gd name="T5" fmla="*/ 4 h 21600"/>
              <a:gd name="T6" fmla="*/ 6 w 21600"/>
              <a:gd name="T7" fmla="*/ 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2 w 21600"/>
              <a:gd name="T13" fmla="*/ 2286 h 21600"/>
              <a:gd name="T14" fmla="*/ 16554 w 21600"/>
              <a:gd name="T15" fmla="*/ 1368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noFill/>
          <a:ln w="9525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谓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22" name="AutoShape 7"/>
          <p:cNvSpPr/>
          <p:nvPr/>
        </p:nvSpPr>
        <p:spPr bwMode="auto">
          <a:xfrm>
            <a:off x="1921749" y="3428630"/>
            <a:ext cx="142240" cy="1045709"/>
          </a:xfrm>
          <a:prstGeom prst="leftBrace">
            <a:avLst>
              <a:gd name="adj1" fmla="val 90927"/>
              <a:gd name="adj2" fmla="val 5000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txBody>
          <a:bodyPr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7520" name="Text Box 14"/>
          <p:cNvSpPr txBox="1"/>
          <p:nvPr/>
        </p:nvSpPr>
        <p:spPr>
          <a:xfrm>
            <a:off x="2063433" y="3212521"/>
            <a:ext cx="5954712" cy="1262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太守自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也（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谁（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4" name="Text Box 18"/>
          <p:cNvSpPr txBox="1"/>
          <p:nvPr/>
        </p:nvSpPr>
        <p:spPr>
          <a:xfrm>
            <a:off x="4384675" y="3428738"/>
            <a:ext cx="998538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命名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25" name="Text Box 18"/>
          <p:cNvSpPr txBox="1"/>
          <p:nvPr/>
        </p:nvSpPr>
        <p:spPr>
          <a:xfrm>
            <a:off x="4031615" y="3974521"/>
            <a:ext cx="1831975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为，是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14" name="Picture 2" descr="C:\Users\Administrator\Desktop\11519219_230238617143_2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57" y="1052762"/>
            <a:ext cx="1050928" cy="102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" name="矩形 3"/>
          <p:cNvSpPr/>
          <p:nvPr/>
        </p:nvSpPr>
        <p:spPr>
          <a:xfrm>
            <a:off x="193675" y="1442798"/>
            <a:ext cx="8756650" cy="24997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有亭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翼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然临于泉上者（        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之者谁（     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行六七里（      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23"/>
          <p:cNvSpPr txBox="1"/>
          <p:nvPr/>
        </p:nvSpPr>
        <p:spPr>
          <a:xfrm>
            <a:off x="3748087" y="1751408"/>
            <a:ext cx="5202238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名词作状语，像鸟张开翅膀一样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Text Box 23"/>
          <p:cNvSpPr txBox="1"/>
          <p:nvPr/>
        </p:nvSpPr>
        <p:spPr>
          <a:xfrm>
            <a:off x="2132647" y="2659775"/>
            <a:ext cx="4427538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名词用作动词，命名，取名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Text Box 23"/>
          <p:cNvSpPr txBox="1"/>
          <p:nvPr/>
        </p:nvSpPr>
        <p:spPr>
          <a:xfrm>
            <a:off x="2343820" y="3424484"/>
            <a:ext cx="4625975" cy="50006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名词作状语，沿着山路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27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28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词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9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类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30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活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31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用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/>
          <p:nvPr/>
        </p:nvSpPr>
        <p:spPr>
          <a:xfrm>
            <a:off x="458788" y="1245235"/>
            <a:ext cx="8226425" cy="26536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杂然而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陈者（                        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而不知太守之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其乐也（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故自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曰醉翁也（                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23"/>
          <p:cNvSpPr txBox="1"/>
          <p:nvPr/>
        </p:nvSpPr>
        <p:spPr>
          <a:xfrm>
            <a:off x="3145493" y="1513553"/>
            <a:ext cx="4627562" cy="5000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方位名词作状语，在前面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Text Box 23"/>
          <p:cNvSpPr txBox="1"/>
          <p:nvPr/>
        </p:nvSpPr>
        <p:spPr>
          <a:xfrm>
            <a:off x="4546599" y="2270125"/>
            <a:ext cx="4450817" cy="9302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形容词的意动用法，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以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……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为乐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97580" y="3215705"/>
            <a:ext cx="3700145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名词作动词，取别号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12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13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词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14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类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15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活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16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用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7" name="TextBox 7"/>
          <p:cNvSpPr txBox="1"/>
          <p:nvPr/>
        </p:nvSpPr>
        <p:spPr>
          <a:xfrm>
            <a:off x="357188" y="1612900"/>
            <a:ext cx="600075" cy="2409825"/>
          </a:xfrm>
          <a:prstGeom prst="rect">
            <a:avLst/>
          </a:prstGeom>
          <a:noFill/>
          <a:ln w="9525">
            <a:noFill/>
          </a:ln>
        </p:spPr>
        <p:txBody>
          <a:bodyPr vert="eaVert" lIns="68580" tIns="34290" rIns="68580" bIns="34290">
            <a:spAutoFit/>
          </a:bodyPr>
          <a:lstStyle/>
          <a:p>
            <a:pPr algn="ctr" eaLnBrk="1" hangingPunct="1"/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醉翁亭记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855663" y="982663"/>
            <a:ext cx="241300" cy="3670300"/>
          </a:xfrm>
          <a:prstGeom prst="leftBrace">
            <a:avLst>
              <a:gd name="adj1" fmla="val 40357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6963" y="982980"/>
            <a:ext cx="858837" cy="93027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亭之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所在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左大括号 24"/>
          <p:cNvSpPr/>
          <p:nvPr/>
        </p:nvSpPr>
        <p:spPr>
          <a:xfrm>
            <a:off x="1955800" y="982980"/>
            <a:ext cx="158750" cy="917575"/>
          </a:xfrm>
          <a:prstGeom prst="leftBrace">
            <a:avLst>
              <a:gd name="adj1" fmla="val 4144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2182178" y="716280"/>
            <a:ext cx="6103937" cy="12604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位置：环滁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琅琊山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酿泉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醉翁亭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亭名：作亭者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命名者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命名之意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92188" y="2149475"/>
            <a:ext cx="6832600" cy="5492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山水景色：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朝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暮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冬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992505" y="2972753"/>
            <a:ext cx="7377113" cy="5492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出游之乐：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滁人游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众宾欢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1024255" y="4022725"/>
            <a:ext cx="1582420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日暮醉归：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695575" y="3782695"/>
            <a:ext cx="6448425" cy="13608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太守归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禽鸟乐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游人乐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27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28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3200" b="1" spc="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内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9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容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31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梳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32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理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7" grpId="0"/>
      <p:bldP spid="25" grpId="0" bldLvl="0" animBg="1"/>
      <p:bldP spid="22" grpId="0"/>
      <p:bldP spid="30" grpId="0"/>
      <p:bldP spid="35" grpId="0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4823" y="44276"/>
            <a:ext cx="990020" cy="990020"/>
          </a:xfrm>
          <a:prstGeom prst="rect">
            <a:avLst/>
          </a:prstGeom>
        </p:spPr>
      </p:pic>
      <p:sp>
        <p:nvSpPr>
          <p:cNvPr id="47207" name="TextBox 7"/>
          <p:cNvSpPr txBox="1"/>
          <p:nvPr/>
        </p:nvSpPr>
        <p:spPr>
          <a:xfrm>
            <a:off x="357188" y="1612900"/>
            <a:ext cx="600075" cy="2409825"/>
          </a:xfrm>
          <a:prstGeom prst="rect">
            <a:avLst/>
          </a:prstGeom>
          <a:noFill/>
          <a:ln w="9525">
            <a:noFill/>
          </a:ln>
        </p:spPr>
        <p:txBody>
          <a:bodyPr vert="eaVert" lIns="68580" tIns="34290" rIns="68580" bIns="34290">
            <a:spAutoFit/>
          </a:bodyPr>
          <a:lstStyle/>
          <a:p>
            <a:pPr algn="ctr" eaLnBrk="1" hangingPunct="1"/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醉翁亭记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855663" y="982663"/>
            <a:ext cx="241300" cy="3670300"/>
          </a:xfrm>
          <a:prstGeom prst="leftBrace">
            <a:avLst>
              <a:gd name="adj1" fmla="val 40357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6963" y="982980"/>
            <a:ext cx="858837" cy="93027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亭之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所在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左大括号 24"/>
          <p:cNvSpPr/>
          <p:nvPr/>
        </p:nvSpPr>
        <p:spPr>
          <a:xfrm>
            <a:off x="1955800" y="982980"/>
            <a:ext cx="158750" cy="917575"/>
          </a:xfrm>
          <a:prstGeom prst="leftBrace">
            <a:avLst>
              <a:gd name="adj1" fmla="val 4144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2182178" y="716280"/>
            <a:ext cx="6103937" cy="12604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位置：环滁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琅琊山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酿泉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醉翁亭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亭名：作亭者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命名者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命名之意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92188" y="2149475"/>
            <a:ext cx="6832600" cy="5492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山水景色：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朝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暮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冬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957580" y="2960688"/>
            <a:ext cx="7377113" cy="5492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出游之乐：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滁人游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众宾欢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992505" y="4022725"/>
            <a:ext cx="2071370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日暮醉归：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820035" y="3807460"/>
            <a:ext cx="6467475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太守归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禽鸟乐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游人乐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太守乐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520" y="28352"/>
            <a:ext cx="990020" cy="9900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922" y="4724"/>
            <a:ext cx="990020" cy="9900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501"/>
            <a:ext cx="990020" cy="990020"/>
          </a:xfrm>
          <a:prstGeom prst="rect">
            <a:avLst/>
          </a:prstGeom>
        </p:spPr>
      </p:pic>
      <p:grpSp>
        <p:nvGrpSpPr>
          <p:cNvPr id="26" name="组合 27"/>
          <p:cNvGrpSpPr/>
          <p:nvPr/>
        </p:nvGrpSpPr>
        <p:grpSpPr>
          <a:xfrm>
            <a:off x="180778" y="127436"/>
            <a:ext cx="3402588" cy="583726"/>
            <a:chOff x="2747226" y="591029"/>
            <a:chExt cx="3254240" cy="514637"/>
          </a:xfrm>
          <a:noFill/>
        </p:grpSpPr>
        <p:sp>
          <p:nvSpPr>
            <p:cNvPr id="27" name="矩形: 圆角 28"/>
            <p:cNvSpPr/>
            <p:nvPr/>
          </p:nvSpPr>
          <p:spPr bwMode="auto">
            <a:xfrm rot="20527566">
              <a:off x="2747226" y="608967"/>
              <a:ext cx="564803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背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8" name="矩形: 圆角 29"/>
            <p:cNvSpPr/>
            <p:nvPr/>
          </p:nvSpPr>
          <p:spPr bwMode="auto">
            <a:xfrm rot="294411">
              <a:off x="3677257" y="591029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诵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9" name="矩形: 圆角 30"/>
            <p:cNvSpPr/>
            <p:nvPr/>
          </p:nvSpPr>
          <p:spPr bwMode="auto">
            <a:xfrm rot="1137149">
              <a:off x="4541361" y="634000"/>
              <a:ext cx="566321" cy="471666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课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31" name="矩形: 圆角 31"/>
            <p:cNvSpPr/>
            <p:nvPr/>
          </p:nvSpPr>
          <p:spPr bwMode="auto">
            <a:xfrm rot="20889647">
              <a:off x="5436663" y="629090"/>
              <a:ext cx="564803" cy="471667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文</a:t>
              </a:r>
              <a:endPara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7" grpId="0"/>
      <p:bldP spid="25" grpId="0" bldLvl="0" animBg="1"/>
      <p:bldP spid="22" grpId="0"/>
      <p:bldP spid="30" grpId="0"/>
      <p:bldP spid="35" grpId="0"/>
      <p:bldP spid="38" grpId="0"/>
      <p:bldP spid="39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PP_MARK_KEY" val="41795c32-ef85-4926-9987-5cd240346686"/>
  <p:tag name="COMMONDATA" val="eyJoZGlkIjoiZDFiZjIzZWNjOGM3ZTFkODM0MjI0ZWNlMmVjMDFjMTkifQ=="/>
</p:tagLst>
</file>

<file path=ppt/theme/theme1.xml><?xml version="1.0" encoding="utf-8"?>
<a:theme xmlns:a="http://schemas.openxmlformats.org/drawingml/2006/main" name="1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2211</Words>
  <Application>WPS 演示</Application>
  <PresentationFormat>全屏显示(16:9)</PresentationFormat>
  <Paragraphs>348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楷体</vt:lpstr>
      <vt:lpstr>Times New Roman</vt:lpstr>
      <vt:lpstr>微软雅黑 Light</vt:lpstr>
      <vt:lpstr>微软雅黑</vt:lpstr>
      <vt:lpstr>Arial Unicode MS</vt:lpstr>
      <vt:lpstr>黑体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User</dc:creator>
  <cp:keywords>状元成才路</cp:keywords>
  <dc:description>声  明
 本文件仅用于个人学习、研究或欣赏，以及其他非商业性或非盈利性用途，但同时应遵守著作权法及其他相关法律的规定，不得侵犯本司及相关权利人的合法权利。
 除此以外，将本文件任何内容用于其他用途时，应获得授权，如发现未经授权用于商业或盈利用途将追加侵权者的法律责任。
武汉天成贵龙文化传播有限公司</dc:description>
  <dc:subject>状元成才路</dc:subject>
  <cp:category>状元成才路</cp:category>
  <cp:lastModifiedBy>A高学教育段老师18633003448</cp:lastModifiedBy>
  <cp:revision>1133</cp:revision>
  <dcterms:created xsi:type="dcterms:W3CDTF">2016-01-14T05:53:00Z</dcterms:created>
  <dcterms:modified xsi:type="dcterms:W3CDTF">2023-08-18T07:36:37Z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KSOProductBuildVer">
    <vt:lpwstr>2052-12.1.0.15120</vt:lpwstr>
  </property>
  <property fmtid="{D5CDD505-2E9C-101B-9397-08002B2CF9AE}" pid="4" name="ICV">
    <vt:lpwstr>06D92A96B4F849008F6206CAA11B9BCE_12</vt:lpwstr>
  </property>
</Properties>
</file>