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660" r:id="rId1"/>
    <p:sldMasterId id="2147502697" r:id="rId2"/>
  </p:sldMasterIdLst>
  <p:notesMasterIdLst>
    <p:notesMasterId r:id="rId3"/>
  </p:notesMasterIdLst>
  <p:sldIdLst>
    <p:sldId id="9129" r:id="rId4"/>
    <p:sldId id="9132" r:id="rId5"/>
    <p:sldId id="9135" r:id="rId6"/>
    <p:sldId id="9138" r:id="rId7"/>
    <p:sldId id="9144" r:id="rId9"/>
    <p:sldId id="9147" r:id="rId10"/>
    <p:sldId id="9150" r:id="rId11"/>
    <p:sldId id="9153" r:id="rId12"/>
    <p:sldId id="9156" r:id="rId13"/>
    <p:sldId id="9162" r:id="rId15"/>
    <p:sldId id="9165" r:id="rId16"/>
    <p:sldId id="9168" r:id="rId17"/>
    <p:sldId id="9171" r:id="rId18"/>
    <p:sldId id="9174" r:id="rId19"/>
    <p:sldId id="9180" r:id="rId21"/>
    <p:sldId id="9183" r:id="rId22"/>
    <p:sldId id="9186" r:id="rId23"/>
    <p:sldId id="9189" r:id="rId24"/>
    <p:sldId id="9195" r:id="rId26"/>
    <p:sldId id="9198" r:id="rId27"/>
    <p:sldId id="9201" r:id="rId28"/>
    <p:sldId id="9204" r:id="rId29"/>
    <p:sldId id="9207" r:id="rId30"/>
    <p:sldId id="9213" r:id="rId32"/>
    <p:sldId id="9216" r:id="rId33"/>
    <p:sldId id="9219" r:id="rId34"/>
    <p:sldId id="9222" r:id="rId35"/>
    <p:sldId id="9226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661" r:id="rId1"/>
    <p:sldLayoutId id="2147502662" r:id="rId2"/>
    <p:sldLayoutId id="2147502663" r:id="rId3"/>
    <p:sldLayoutId id="2147502664" r:id="rId4"/>
    <p:sldLayoutId id="2147502665" r:id="rId5"/>
    <p:sldLayoutId id="2147502666" r:id="rId6"/>
    <p:sldLayoutId id="2147502667" r:id="rId7"/>
    <p:sldLayoutId id="2147502668" r:id="rId8"/>
    <p:sldLayoutId id="2147502669" r:id="rId9"/>
    <p:sldLayoutId id="2147502670" r:id="rId10"/>
    <p:sldLayoutId id="21475026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698" r:id="rId1"/>
    <p:sldLayoutId id="2147502699" r:id="rId2"/>
    <p:sldLayoutId id="2147502700" r:id="rId3"/>
    <p:sldLayoutId id="2147502701" r:id="rId4"/>
    <p:sldLayoutId id="2147502702" r:id="rId5"/>
    <p:sldLayoutId id="2147502703" r:id="rId6"/>
    <p:sldLayoutId id="2147502704" r:id="rId7"/>
    <p:sldLayoutId id="2147502705" r:id="rId8"/>
    <p:sldLayoutId id="2147502706" r:id="rId9"/>
    <p:sldLayoutId id="2147502707" r:id="rId10"/>
    <p:sldLayoutId id="21475027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企业创新的动力和机遇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企业创新的动力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企业创新的机遇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企业创新实践案例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企业创新面临的挑战与对策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未来企业创新趋势预测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企业创新的动力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市场竞争压力</a:t>
            </a:r>
            <a:endParaRPr altLang="en-US" lang="zh-CN"/>
          </a:p>
        </p:txBody>
      </p:sp>
      <p:sp>
        <p:nvSpPr>
          <p:cNvPr id="10490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市场竞争激烈，企业需要不断创新以保持竞争优势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消费者需求多样化，企业需要不断满足消费者需求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科技发展迅速，企业需要不断跟进新技术以保持领先地位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政策法规变化，企业需要不断适应政策法规变化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消费者需求变化</a:t>
            </a:r>
            <a:endParaRPr altLang="en-US" lang="zh-CN"/>
          </a:p>
        </p:txBody>
      </p:sp>
      <p:sp>
        <p:nvSpPr>
          <p:cNvPr id="104908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消费者需求变化是企业创新的重要机遇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消费者需求变化促使企业不断寻求新的市场机会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消费者需求变化推动企业不断改进产品和服务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消费者需求变化是企业创新的重要动力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技术进步推动</a:t>
            </a:r>
            <a:endParaRPr altLang="en-US" lang="zh-CN"/>
          </a:p>
        </p:txBody>
      </p:sp>
      <p:sp>
        <p:nvSpPr>
          <p:cNvPr id="10491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技术进步为企业创新提供动力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技术进步推动企业转型升级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技术进步促进企业产品升级换代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技术进步提高企业竞争力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政策法规引导</a:t>
            </a:r>
            <a:endParaRPr altLang="en-US" lang="zh-CN"/>
          </a:p>
        </p:txBody>
      </p:sp>
      <p:sp>
        <p:nvSpPr>
          <p:cNvPr id="10492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政府出台鼓励创新的政策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法律法规保障企业创新的权益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政策法规推动行业技术进步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政策法规引导企业转型升级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企业创新的机遇</a:t>
            </a:r>
            <a:endParaRPr altLang="en-US" dirty="0" lang="zh-CN"/>
          </a:p>
        </p:txBody>
      </p:sp>
      <p:sp>
        <p:nvSpPr>
          <p:cNvPr id="10492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新兴市场拓展</a:t>
            </a:r>
            <a:endParaRPr altLang="en-US" lang="zh-CN"/>
          </a:p>
        </p:txBody>
      </p:sp>
      <p:sp>
        <p:nvSpPr>
          <p:cNvPr id="10493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新兴市场具有广阔的发展空间和潜力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拓展新兴市场是企业创新的重要机遇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企业通过拓展新兴市场可以获得更多的市场份额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新兴市场的发展趋势和未来前景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跨界合作与融合</a:t>
            </a:r>
            <a:endParaRPr altLang="en-US" lang="zh-CN"/>
          </a:p>
        </p:txBody>
      </p:sp>
      <p:sp>
        <p:nvSpPr>
          <p:cNvPr id="10493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跨界合作：不同领域、不同行业的企业之间的合作，共同研发新产品、开拓新市场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跨界合作与融合的意义：促进企业之间的交流与合作，推动产业升级和创新发展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跨界合作与融合的实践案例：介绍一些成功的企业跨界合作与融合的案例，如华为与宝马的合作等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融合创新：将不同领域的技术、理念、资源等融合在一起，创造出新的商业模式和竞争优势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产业链整合与优化</a:t>
            </a:r>
            <a:endParaRPr altLang="en-US" lang="zh-CN"/>
          </a:p>
        </p:txBody>
      </p:sp>
      <p:sp>
        <p:nvSpPr>
          <p:cNvPr id="10494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产业链整合：通过整合上下游企业资源，降低成本、提高效率，实现产业链的协同发展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产业链协同创新：鼓励企业之间开展合作，共同研发新技术、新产品，推动产业链的升级和转型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政策支持：政府出台相关政策，鼓励和支持企业进行产业链整合与优化，推动产业升级和转型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产业链优化：通过技术升级、管理创新等方式，提高产业链的整体竞争力，实现可持续发展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国际化发展与合作</a:t>
            </a:r>
            <a:endParaRPr altLang="en-US" lang="zh-CN"/>
          </a:p>
        </p:txBody>
      </p:sp>
      <p:sp>
        <p:nvSpPr>
          <p:cNvPr id="10495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国际化发展：企业通过拓展海外市场，寻求新的增长点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合作机遇：与国际企业合作，共同研发新产品和技术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跨国并购：通过并购实现资源整合，提升企业竞争力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国际化战略：制定符合企业发展的国际化战略，实现可持续发展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企业创新实践案例</a:t>
            </a:r>
            <a:endParaRPr altLang="en-US" dirty="0" lang="zh-CN"/>
          </a:p>
        </p:txBody>
      </p:sp>
      <p:sp>
        <p:nvSpPr>
          <p:cNvPr id="10495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成功案例分享</a:t>
            </a:r>
            <a:endParaRPr altLang="en-US" lang="zh-CN"/>
          </a:p>
        </p:txBody>
      </p:sp>
      <p:sp>
        <p:nvSpPr>
          <p:cNvPr id="104966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45000"/>
          </a:bodyPr>
          <a:p>
            <a:r>
              <a:rPr altLang="en-US" lang="zh-CN"/>
              <a:t>案例名称：华为公司的5G技术研发与创新</a:t>
            </a:r>
            <a:endParaRPr altLang="en-US" lang="zh-CN"/>
          </a:p>
          <a:p>
            <a:r>
              <a:rPr altLang="en-US" lang="zh-CN"/>
              <a:t>案例背景：华为公司在面临美国技术制裁的背景下，加大了对5G技术的研发与创新投入</a:t>
            </a:r>
            <a:endParaRPr altLang="en-US" lang="zh-CN"/>
          </a:p>
          <a:p>
            <a:r>
              <a:rPr altLang="en-US" lang="zh-CN"/>
              <a:t>创新点：通过自主研发，实现了5G技术在不同场景下的应用，如智能交通、智慧医疗等</a:t>
            </a:r>
            <a:endParaRPr altLang="en-US" lang="zh-CN"/>
          </a:p>
          <a:p>
            <a:r>
              <a:rPr altLang="en-US" lang="zh-CN"/>
              <a:t>成果：华为公司的5G技术在国内处于领先地位，为国家的科技发展做出了贡献  成功案例分享</a:t>
            </a:r>
            <a:endParaRPr altLang="en-US" lang="zh-CN"/>
          </a:p>
          <a:p>
            <a:pPr lvl="1"/>
            <a:r>
              <a:rPr altLang="en-US" lang="zh-CN"/>
              <a:t>成功案例分享</a:t>
            </a:r>
            <a:endParaRPr altLang="en-US" lang="zh-CN"/>
          </a:p>
          <a:p>
            <a:r>
              <a:rPr altLang="en-US" lang="zh-CN"/>
              <a:t>案例名称：阿里巴巴的商业模式创新</a:t>
            </a:r>
            <a:endParaRPr altLang="en-US" lang="zh-CN"/>
          </a:p>
          <a:p>
            <a:r>
              <a:rPr altLang="en-US" lang="zh-CN"/>
              <a:t>案例背景：面对互联网市场的激烈竞争，阿里巴巴不断探索新的商业模式</a:t>
            </a:r>
            <a:endParaRPr altLang="en-US" lang="zh-CN"/>
          </a:p>
          <a:p>
            <a:r>
              <a:rPr altLang="en-US" lang="zh-CN"/>
              <a:t>创新点：通过电子商务、云计算、大数据等领域的技术创新，实现了商业模式的多元化发展</a:t>
            </a:r>
            <a:endParaRPr altLang="en-US" lang="zh-CN"/>
          </a:p>
          <a:p>
            <a:r>
              <a:rPr altLang="en-US" lang="zh-CN"/>
              <a:t>成果：阿里巴巴成为了全球最大的电子商务公司之一，为消费者和企业提供了更加便捷、高效的交易平台  成功案例分享</a:t>
            </a:r>
            <a:endParaRPr altLang="en-US" lang="zh-CN"/>
          </a:p>
          <a:p>
            <a:pPr lvl="1"/>
            <a:r>
              <a:rPr altLang="en-US" lang="zh-CN"/>
              <a:t>成功案例分享</a:t>
            </a:r>
            <a:endParaRPr altLang="en-US" lang="zh-CN"/>
          </a:p>
          <a:p>
            <a:r>
              <a:rPr altLang="en-US" lang="zh-CN"/>
              <a:t>案例名称：特斯拉的电动汽车技术创新</a:t>
            </a:r>
            <a:endParaRPr altLang="en-US" lang="zh-CN"/>
          </a:p>
          <a:p>
            <a:r>
              <a:rPr altLang="en-US" lang="zh-CN"/>
              <a:t>案例背景：面对传统汽车行业的竞争压力，特斯拉不断进行电动汽车技术创新</a:t>
            </a:r>
            <a:endParaRPr altLang="en-US" lang="zh-CN"/>
          </a:p>
          <a:p>
            <a:r>
              <a:rPr altLang="en-US" lang="zh-CN"/>
              <a:t>创新点：通过电池技术、自动驾驶技术等领域的技术创新，提高了电动汽车的性能和安全性</a:t>
            </a:r>
            <a:endParaRPr altLang="en-US" lang="zh-CN"/>
          </a:p>
          <a:p>
            <a:r>
              <a:rPr altLang="en-US" lang="zh-CN"/>
              <a:t>成果：特斯拉成为了全球最知名的电动汽车品牌之一，推动了电动汽车行业的发展  成功案例分享</a:t>
            </a:r>
            <a:endParaRPr altLang="en-US" lang="zh-CN"/>
          </a:p>
          <a:p>
            <a:pPr lvl="1"/>
            <a:r>
              <a:rPr altLang="en-US" lang="zh-CN"/>
              <a:t>成功案例分享</a:t>
            </a:r>
            <a:endParaRPr altLang="en-US" lang="zh-CN"/>
          </a:p>
          <a:p>
            <a:r>
              <a:rPr altLang="en-US" lang="zh-CN"/>
              <a:t>案例名称：腾讯的社交媒体创新</a:t>
            </a:r>
            <a:endParaRPr altLang="en-US" lang="zh-CN"/>
          </a:p>
          <a:p>
            <a:r>
              <a:rPr altLang="en-US" lang="zh-CN"/>
              <a:t>案例背景：面对社交媒体的激烈竞争，腾讯不断进行社交媒体创新</a:t>
            </a:r>
            <a:endParaRPr altLang="en-US" lang="zh-CN"/>
          </a:p>
          <a:p>
            <a:r>
              <a:rPr altLang="en-US" lang="zh-CN"/>
              <a:t>创新点：通过微信、QQ等产品的技术创新，提高了社交媒体的互动性和用户体验</a:t>
            </a:r>
            <a:endParaRPr altLang="en-US" lang="zh-CN"/>
          </a:p>
          <a:p>
            <a:r>
              <a:rPr altLang="en-US" lang="zh-CN"/>
              <a:t>成果：腾讯成为了全球最大的社交媒体公司之一，为人们提供了更加便捷、高效的社交平台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497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创新点：产品创新，但市场接受度不高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案例名称：某公司新产品推广失败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失败原因：市场定位不准确，目标客户群体不明确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教训：需要进行充分的市场调研和用户需求分析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创新实践经验总结</a:t>
            </a:r>
            <a:endParaRPr altLang="en-US" lang="zh-CN"/>
          </a:p>
        </p:txBody>
      </p:sp>
      <p:sp>
        <p:nvSpPr>
          <p:cNvPr id="104976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未来企业创新的方向和趋势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7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创新实践经验对企业的启示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创新实践经验总结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9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创新实践案例介绍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企业创新面临的挑战与对策</a:t>
            </a:r>
            <a:endParaRPr altLang="en-US" dirty="0" lang="zh-CN"/>
          </a:p>
        </p:txBody>
      </p:sp>
      <p:sp>
        <p:nvSpPr>
          <p:cNvPr id="1049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资金投入压力</a:t>
            </a:r>
            <a:endParaRPr altLang="en-US" lang="zh-CN"/>
          </a:p>
        </p:txBody>
      </p:sp>
      <p:sp>
        <p:nvSpPr>
          <p:cNvPr id="10499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创新需要大量的资金投入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资金短缺可能导致创新项目无法实施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应对策略：合理规划资金使用，寻求外部融资支持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资金投入可能带来财务风险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人才队伍建设难题</a:t>
            </a:r>
            <a:endParaRPr altLang="en-US" lang="zh-CN"/>
          </a:p>
        </p:txBody>
      </p:sp>
      <p:sp>
        <p:nvSpPr>
          <p:cNvPr id="10499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人才流失严重：企业难以留住优秀人才，导致人才流失严重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人才结构不合理：企业人才结构不合理，缺乏具备创新能力和跨界思维的人才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人才培养机制不完善：企业缺乏完善的人才培养机制，无法为人才提供持续的学习和成长机会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人才激励机制不足：企业缺乏有效的人才激励机制，无法激发人才的创新热情和积极性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知识产权保护问题</a:t>
            </a:r>
            <a:endParaRPr altLang="en-US" lang="zh-CN"/>
          </a:p>
        </p:txBody>
      </p:sp>
      <p:sp>
        <p:nvSpPr>
          <p:cNvPr id="10500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知识产权保护对企业创新的重要性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知识产权保护面临的挑战：侵权行为、维权成本高等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知识产权保护的对策：加强法律法规建设、提高侵权成本等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企业如何应对知识产权保护问题：建立知识产权保护机制、加强技术创新等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政策法规风险防范</a:t>
            </a:r>
            <a:endParaRPr altLang="en-US" lang="zh-CN"/>
          </a:p>
        </p:txBody>
      </p:sp>
      <p:sp>
        <p:nvSpPr>
          <p:cNvPr id="10500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了解并遵守相关政策法规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建立风险评估机制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寻求政策支持与合作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培养专业人才，提高应对能力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未来企业创新趋势预测</a:t>
            </a:r>
            <a:endParaRPr altLang="en-US" dirty="0" lang="zh-CN"/>
          </a:p>
        </p:txBody>
      </p:sp>
      <p:sp>
        <p:nvSpPr>
          <p:cNvPr id="10501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数字化转型加速</a:t>
            </a:r>
            <a:endParaRPr altLang="en-US" lang="zh-CN"/>
          </a:p>
        </p:txBody>
      </p:sp>
      <p:sp>
        <p:nvSpPr>
          <p:cNvPr id="10501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数字化转型是企业创新的重要趋势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数字化转型将带来更高效的生产和更优质的服务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数字化转型将改变企业的商业模式和竞争格局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数字化转型需要企业具备强大的技术实力和创新能力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智能化技术广泛应用</a:t>
            </a:r>
            <a:endParaRPr altLang="en-US" lang="zh-CN"/>
          </a:p>
        </p:txBody>
      </p:sp>
      <p:sp>
        <p:nvSpPr>
          <p:cNvPr id="105025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智能化技术广泛应用：随着人工智能、大数据、云计算等技术的不断发展，未来企业将更加注重智能化技术的应用，以提高生产效率、降低成本、优化用户体验等。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可持续发展成为核心：随着环保意识的提高，未来企业将更加注重可持续发展，通过绿色生产、环保材料等手段，降低对环境的影响。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个性化定制成为主流：随着消费者需求的多样化，未来企业将更加注重个性化定制，以满足消费者的个性化需求。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跨界合作成为常态：未来企业将更加注重跨界合作，通过与其他行业的合作，拓展业务范围、提高竞争力。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绿色环保理念深入人心</a:t>
            </a:r>
            <a:endParaRPr altLang="en-US" lang="zh-CN"/>
          </a:p>
        </p:txBody>
      </p:sp>
      <p:sp>
        <p:nvSpPr>
          <p:cNvPr id="10502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环保政策推动：政府加大对环保产业的支持力度，推动企业进行绿色创新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消费者需求变化：消费者对环保、健康、可持续等方面的需求增加，促使企业进行绿色创新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技术进步：随着科技的发展，企业有更多的机会和手段进行绿色创新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市场竞争压力：企业为了在竞争中脱颖而出，需要采取绿色创新策略，提高品牌形象和市场竞争力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全球化合作与竞争并存</a:t>
            </a:r>
            <a:endParaRPr altLang="en-US" lang="zh-CN"/>
          </a:p>
        </p:txBody>
      </p:sp>
      <p:cxnSp>
        <p:nvCxnSpPr>
          <p:cNvPr id="3145789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197561" y="2047570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9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070152" y="2047570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93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42742" y="2047570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50340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659094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50342" name="正文"/>
          <p:cNvSpPr txBox="1"/>
          <p:nvPr>
            <p:custDataLst>
              <p:tags r:id="rId5"/>
            </p:custDataLst>
          </p:nvPr>
        </p:nvSpPr>
        <p:spPr>
          <a:xfrm>
            <a:off x="3659094" y="3191748"/>
            <a:ext cx="2052918" cy="2436595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数字化转型与创新：数字化技术正在改变着企业的运营模式和商业模式。未来，企业需要更加注重数字化转型，通过应用大数据、人工智能等技术，提高生产效率、降低成本，并创造新的商业模式。</a:t>
            </a:r>
            <a:endParaRPr altLang="en-US" dirty="0" lang="zh-CN">
              <a:sym typeface="+mn-ea"/>
            </a:endParaRPr>
          </a:p>
        </p:txBody>
      </p:sp>
      <p:sp>
        <p:nvSpPr>
          <p:cNvPr id="1050344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300882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0346" name="正文"/>
          <p:cNvSpPr txBox="1"/>
          <p:nvPr>
            <p:custDataLst>
              <p:tags r:id="rId7"/>
            </p:custDataLst>
          </p:nvPr>
        </p:nvSpPr>
        <p:spPr>
          <a:xfrm>
            <a:off x="9300882" y="3192371"/>
            <a:ext cx="2052918" cy="243597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个性化需求与创新：消费者需求的多样化对企业创新提出了更高的要求。未来，企业需要更加注重个性化需求，通过定制化产品、个性化服务等方式，满足消费者的多样化需求。</a:t>
            </a:r>
            <a:endParaRPr altLang="en-US" lang="zh-CN">
              <a:sym typeface="+mn-ea"/>
            </a:endParaRPr>
          </a:p>
        </p:txBody>
      </p:sp>
      <p:sp>
        <p:nvSpPr>
          <p:cNvPr id="1050348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79988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0350" name="正文"/>
          <p:cNvSpPr txBox="1"/>
          <p:nvPr>
            <p:custDataLst>
              <p:tags r:id="rId9"/>
            </p:custDataLst>
          </p:nvPr>
        </p:nvSpPr>
        <p:spPr>
          <a:xfrm>
            <a:off x="6479988" y="3192371"/>
            <a:ext cx="2052918" cy="243597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可持续发展与创新：随着环保意识的提高，可持续发展成为企业创新的重要方向。未来，企业需要更加注重环保和可持续发展，通过研发绿色技术、推广低碳经济等方式，实现经济效益和社会效益的双赢。</a:t>
            </a:r>
            <a:endParaRPr altLang="en-US" lang="zh-CN">
              <a:sym typeface="+mn-ea"/>
            </a:endParaRPr>
          </a:p>
        </p:txBody>
      </p:sp>
      <p:sp>
        <p:nvSpPr>
          <p:cNvPr id="1050352" name="正文"/>
          <p:cNvSpPr txBox="1"/>
          <p:nvPr>
            <p:custDataLst>
              <p:tags r:id="rId10"/>
            </p:custDataLst>
          </p:nvPr>
        </p:nvSpPr>
        <p:spPr>
          <a:xfrm>
            <a:off x="838200" y="3191748"/>
            <a:ext cx="2052918" cy="2436595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全球化合作与竞争并存：随着全球化的加速发展，企业之间的合作与竞争将更加激烈。未来，企业需要更加注重全球化合作，通过共享资源、技术和经验，共同推动创新发展。</a:t>
            </a:r>
            <a:endParaRPr altLang="en-US" dirty="0" lang="zh-CN">
              <a:sym typeface="+mn-ea"/>
            </a:endParaRPr>
          </a:p>
        </p:txBody>
      </p:sp>
      <p:sp>
        <p:nvSpPr>
          <p:cNvPr id="1050354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838200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9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39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9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7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4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7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1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52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2023-12-19T09:47:32Z</dcterms:created>
  <dcterms:modified xsi:type="dcterms:W3CDTF">2023-12-19T09:47:32Z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4c0f7b74bf8847e083e86b2ad8383827_21</vt:lpwstr>
  </property>
</Properties>
</file>