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267" r:id="rId1"/>
    <p:sldMasterId id="2147493304" r:id="rId2"/>
  </p:sldMasterIdLst>
  <p:notesMasterIdLst>
    <p:notesMasterId r:id="rId3"/>
  </p:notesMasterIdLst>
  <p:sldIdLst>
    <p:sldId id="4660" r:id="rId4"/>
    <p:sldId id="4665" r:id="rId5"/>
    <p:sldId id="4670" r:id="rId6"/>
    <p:sldId id="4674" r:id="rId7"/>
    <p:sldId id="4677" r:id="rId8"/>
    <p:sldId id="4680" r:id="rId9"/>
    <p:sldId id="4683" r:id="rId10"/>
    <p:sldId id="4687" r:id="rId11"/>
    <p:sldId id="4691" r:id="rId12"/>
    <p:sldId id="4694" r:id="rId13"/>
    <p:sldId id="4697" r:id="rId14"/>
    <p:sldId id="4700" r:id="rId15"/>
    <p:sldId id="4704" r:id="rId16"/>
    <p:sldId id="4708" r:id="rId17"/>
    <p:sldId id="4711" r:id="rId18"/>
    <p:sldId id="4714" r:id="rId19"/>
    <p:sldId id="4717" r:id="rId20"/>
    <p:sldId id="4721" r:id="rId21"/>
    <p:sldId id="4725" r:id="rId22"/>
    <p:sldId id="4728" r:id="rId23"/>
    <p:sldId id="4731" r:id="rId24"/>
    <p:sldId id="4734" r:id="rId25"/>
    <p:sldId id="4738" r:id="rId26"/>
    <p:sldId id="4742" r:id="rId27"/>
    <p:sldId id="4745" r:id="rId28"/>
    <p:sldId id="4748" r:id="rId29"/>
    <p:sldId id="4751" r:id="rId30"/>
    <p:sldId id="475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268" r:id="rId1"/>
    <p:sldLayoutId id="2147493269" r:id="rId2"/>
    <p:sldLayoutId id="2147493270" r:id="rId3"/>
    <p:sldLayoutId id="2147493271" r:id="rId4"/>
    <p:sldLayoutId id="2147493272" r:id="rId5"/>
    <p:sldLayoutId id="2147493273" r:id="rId6"/>
    <p:sldLayoutId id="2147493274" r:id="rId7"/>
    <p:sldLayoutId id="2147493275" r:id="rId8"/>
    <p:sldLayoutId id="2147493276" r:id="rId9"/>
    <p:sldLayoutId id="2147493277" r:id="rId10"/>
    <p:sldLayoutId id="214749327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305" r:id="rId1"/>
    <p:sldLayoutId id="2147493306" r:id="rId2"/>
    <p:sldLayoutId id="2147493307" r:id="rId3"/>
    <p:sldLayoutId id="2147493308" r:id="rId4"/>
    <p:sldLayoutId id="2147493309" r:id="rId5"/>
    <p:sldLayoutId id="2147493310" r:id="rId6"/>
    <p:sldLayoutId id="2147493311" r:id="rId7"/>
    <p:sldLayoutId id="2147493312" r:id="rId8"/>
    <p:sldLayoutId id="2147493313" r:id="rId9"/>
    <p:sldLayoutId id="2147493314" r:id="rId10"/>
    <p:sldLayoutId id="214749331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tags" Target="../tags/tag139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2024年教育机构行业在线教育推广策略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0801" y="196150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678167" y="285102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53473" y="371259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089275" y="11068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813175" y="1163955"/>
            <a:ext cx="714502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在线教育市场现状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609340" y="199961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414520" y="2056765"/>
            <a:ext cx="658812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在线教育推广策略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196715" y="28721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4991735" y="2934335"/>
            <a:ext cx="596709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行业趋势与未来发展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4768215" y="375475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5586095" y="3811905"/>
            <a:ext cx="537273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成功案例分析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1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394518" y="4645413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15"/>
            </p:custDataLst>
          </p:nvPr>
        </p:nvSpPr>
        <p:spPr>
          <a:xfrm>
            <a:off x="5577205" y="462089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6"/>
            </p:custDataLst>
          </p:nvPr>
        </p:nvSpPr>
        <p:spPr>
          <a:xfrm>
            <a:off x="6395085" y="4678045"/>
            <a:ext cx="456311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推广策略实施与建议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在线教育市场现状</a:t>
            </a:r>
            <a:endParaRPr altLang="en-US" lang="zh-CN"/>
          </a:p>
        </p:txBody>
      </p:sp>
      <p:sp>
        <p:nvSpPr>
          <p:cNvPr id="10488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市场规模和增长趋势</a:t>
            </a:r>
            <a:endParaRPr altLang="en-US" lang="zh-CN"/>
          </a:p>
        </p:txBody>
      </p:sp>
      <p:sp>
        <p:nvSpPr>
          <p:cNvPr id="1048890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2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4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2024年在线教育市场规模预计达到XXXX亿元人民币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896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过去X年在线教育市场规模年均复合增长率达到XX%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02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在线教育用户规模持续扩大，预计到2024年将达到XXXX万人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08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随着互联网技术的发展，在线教育市场仍有较大增长潜力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用户规模和需求特点</a:t>
            </a:r>
            <a:endParaRPr altLang="en-US" lang="zh-CN"/>
          </a:p>
        </p:txBody>
      </p:sp>
      <p:sp>
        <p:nvSpPr>
          <p:cNvPr id="1048948" name="正文"/>
          <p:cNvSpPr txBox="1"/>
          <p:nvPr>
            <p:custDataLst>
              <p:tags r:id="rId1"/>
            </p:custDataLst>
          </p:nvPr>
        </p:nvSpPr>
        <p:spPr>
          <a:xfrm>
            <a:off x="3372385" y="4666395"/>
            <a:ext cx="5441656" cy="1562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需求特点：用户对于在线教育内容的需求呈现多元化趋势，包括K12学科辅导、职业教育、兴趣教育等不同领域。同时，用户对于在线教育的教学质量、教师资质、课程设置等方面要求也越来越高。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2"/>
            </p:custDataLst>
          </p:nvPr>
        </p:nvSpPr>
        <p:spPr>
          <a:xfrm>
            <a:off x="3372385" y="3928334"/>
            <a:ext cx="5441656" cy="68689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单击此处添加项标题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52" name="正文"/>
          <p:cNvSpPr txBox="1"/>
          <p:nvPr>
            <p:custDataLst>
              <p:tags r:id="rId3"/>
            </p:custDataLst>
          </p:nvPr>
        </p:nvSpPr>
        <p:spPr>
          <a:xfrm>
            <a:off x="3372385" y="2190942"/>
            <a:ext cx="5441656" cy="1562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用户规模：截至2024年，在线教育用户规模已突破XXXX万人，占全国总人口的XX%以上。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4"/>
            </p:custDataLst>
          </p:nvPr>
        </p:nvSpPr>
        <p:spPr>
          <a:xfrm>
            <a:off x="3372385" y="1452880"/>
            <a:ext cx="5441656" cy="68689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单击此处添加项标题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竞争格局和市场份额</a:t>
            </a:r>
            <a:endParaRPr altLang="en-US" lang="zh-CN"/>
          </a:p>
        </p:txBody>
      </p:sp>
      <p:sp>
        <p:nvSpPr>
          <p:cNvPr id="1048990" name="Rectangle 6"/>
          <p:cNvSpPr/>
          <p:nvPr>
            <p:custDataLst>
              <p:tags r:id="rId1"/>
            </p:custDataLst>
          </p:nvPr>
        </p:nvSpPr>
        <p:spPr>
          <a:xfrm>
            <a:off x="810494" y="1760987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92" name="Rectangle 6"/>
          <p:cNvSpPr/>
          <p:nvPr>
            <p:custDataLst>
              <p:tags r:id="rId2"/>
            </p:custDataLst>
          </p:nvPr>
        </p:nvSpPr>
        <p:spPr>
          <a:xfrm>
            <a:off x="810494" y="2896411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94" name="Rectangle 6"/>
          <p:cNvSpPr/>
          <p:nvPr>
            <p:custDataLst>
              <p:tags r:id="rId3"/>
            </p:custDataLst>
          </p:nvPr>
        </p:nvSpPr>
        <p:spPr>
          <a:xfrm>
            <a:off x="810494" y="4032472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96" name="Rectangle 6"/>
          <p:cNvSpPr/>
          <p:nvPr>
            <p:custDataLst>
              <p:tags r:id="rId4"/>
            </p:custDataLst>
          </p:nvPr>
        </p:nvSpPr>
        <p:spPr>
          <a:xfrm>
            <a:off x="810494" y="5167896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98" name="矩形: 圆角 26"/>
          <p:cNvSpPr/>
          <p:nvPr>
            <p:custDataLst>
              <p:tags r:id="rId5"/>
            </p:custDataLst>
          </p:nvPr>
        </p:nvSpPr>
        <p:spPr>
          <a:xfrm>
            <a:off x="608330" y="2893868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000" name="矩形: 圆角 27"/>
          <p:cNvSpPr/>
          <p:nvPr>
            <p:custDataLst>
              <p:tags r:id="rId6"/>
            </p:custDataLst>
          </p:nvPr>
        </p:nvSpPr>
        <p:spPr>
          <a:xfrm>
            <a:off x="608330" y="1758444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02" name="矩形: 圆角 28"/>
          <p:cNvSpPr/>
          <p:nvPr>
            <p:custDataLst>
              <p:tags r:id="rId7"/>
            </p:custDataLst>
          </p:nvPr>
        </p:nvSpPr>
        <p:spPr>
          <a:xfrm>
            <a:off x="608330" y="5164718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004" name="矩形: 圆角 29"/>
          <p:cNvSpPr/>
          <p:nvPr>
            <p:custDataLst>
              <p:tags r:id="rId8"/>
            </p:custDataLst>
          </p:nvPr>
        </p:nvSpPr>
        <p:spPr>
          <a:xfrm>
            <a:off x="608330" y="4029293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06" name="正文"/>
          <p:cNvSpPr txBox="1"/>
          <p:nvPr>
            <p:custDataLst>
              <p:tags r:id="rId9"/>
            </p:custDataLst>
          </p:nvPr>
        </p:nvSpPr>
        <p:spPr>
          <a:xfrm>
            <a:off x="2793355" y="1765437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竞争格局：在线教育机构数量众多，但市场份额较为集中，主要被几家大型机构占据。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08" name="标题"/>
          <p:cNvSpPr txBox="1"/>
          <p:nvPr>
            <p:custDataLst>
              <p:tags r:id="rId10"/>
            </p:custDataLst>
          </p:nvPr>
        </p:nvSpPr>
        <p:spPr>
          <a:xfrm>
            <a:off x="711955" y="1765437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10" name="正文"/>
          <p:cNvSpPr txBox="1"/>
          <p:nvPr>
            <p:custDataLst>
              <p:tags r:id="rId11"/>
            </p:custDataLst>
          </p:nvPr>
        </p:nvSpPr>
        <p:spPr>
          <a:xfrm>
            <a:off x="2793355" y="2900861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市场份额：根据市场调查数据显示，排名前五的在线教育机构占据了约80%的市场份额，其中排名第一的机构占据了约40%的市场份额。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12" name="标题"/>
          <p:cNvSpPr txBox="1"/>
          <p:nvPr>
            <p:custDataLst>
              <p:tags r:id="rId12"/>
            </p:custDataLst>
          </p:nvPr>
        </p:nvSpPr>
        <p:spPr>
          <a:xfrm>
            <a:off x="711955" y="2900861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14" name="正文"/>
          <p:cNvSpPr txBox="1"/>
          <p:nvPr>
            <p:custDataLst>
              <p:tags r:id="rId13"/>
            </p:custDataLst>
          </p:nvPr>
        </p:nvSpPr>
        <p:spPr>
          <a:xfrm>
            <a:off x="2793355" y="4036286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竞争格局变化：随着技术的不断发展和消费者需求的不断变化，竞争格局也在不断变化，新兴机构和传统机构之间的竞争日益激烈。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16" name="标题"/>
          <p:cNvSpPr txBox="1"/>
          <p:nvPr>
            <p:custDataLst>
              <p:tags r:id="rId14"/>
            </p:custDataLst>
          </p:nvPr>
        </p:nvSpPr>
        <p:spPr>
          <a:xfrm>
            <a:off x="711955" y="4036286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18" name="正文"/>
          <p:cNvSpPr txBox="1"/>
          <p:nvPr>
            <p:custDataLst>
              <p:tags r:id="rId15"/>
            </p:custDataLst>
          </p:nvPr>
        </p:nvSpPr>
        <p:spPr>
          <a:xfrm>
            <a:off x="2793355" y="5171711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市场份额变化：市场份额的变化与竞争格局的变化密切相关，大型机构通过技术创新和品牌优势不断扩大市场份额，而小型机构则通过差异化竞争和细分市场寻求生存空间。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20" name="标题"/>
          <p:cNvSpPr txBox="1"/>
          <p:nvPr>
            <p:custDataLst>
              <p:tags r:id="rId16"/>
            </p:custDataLst>
          </p:nvPr>
        </p:nvSpPr>
        <p:spPr>
          <a:xfrm>
            <a:off x="711955" y="5171711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行业痛点和挑战</a:t>
            </a:r>
            <a:endParaRPr altLang="en-US" lang="zh-CN"/>
          </a:p>
        </p:txBody>
      </p:sp>
      <p:sp>
        <p:nvSpPr>
          <p:cNvPr id="104905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技术问题：在线教育平台技术不够成熟，影响学习体验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6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师资力量：缺乏优秀的在线教育教师资源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6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教学效果：在线教育难以达到与传统教育相同的教学效果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竞争激烈：在线教育市场竞争激烈，难以脱颖而出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在线教育推广策略</a:t>
            </a:r>
            <a:endParaRPr altLang="en-US" lang="zh-CN"/>
          </a:p>
        </p:txBody>
      </p:sp>
      <p:sp>
        <p:nvSpPr>
          <p:cNvPr id="104911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目标用户定位</a:t>
            </a:r>
            <a:endParaRPr altLang="en-US" lang="zh-CN"/>
          </a:p>
        </p:txBody>
      </p:sp>
      <p:sp>
        <p:nvSpPr>
          <p:cNvPr id="104915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目标用户群体：学生、家长、教师等教育行业相关人员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用户需求分析：提供个性化、互动性强的在线教育资源和服务，满足不同用户的学习需求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用户画像：年龄、性别、地域、职业等特征，为不同用户提供定制化的在线教育服务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用户获取渠道：通过搜索引擎、社交媒体、广告投放等途径获取目标用户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产品定位和差异化</a:t>
            </a:r>
            <a:endParaRPr altLang="en-US" lang="zh-CN"/>
          </a:p>
        </p:txBody>
      </p:sp>
      <p:sp>
        <p:nvSpPr>
          <p:cNvPr id="10491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针对不同用户群体，提供个性化的在线教育产品和服务。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针对竞争对手的产品进行差异化定位，突出自身产品的优势和特色。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针对市场需求和用户痛点，不断优化产品定位和差异化策略。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强调产品的独特性和优势，如优质师资、课程内容、教学方法等。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营销渠道和推广手段</a:t>
            </a:r>
            <a:endParaRPr altLang="en-US" lang="zh-CN"/>
          </a:p>
        </p:txBody>
      </p:sp>
      <p:sp>
        <p:nvSpPr>
          <p:cNvPr id="1049266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搜索引擎优化（SEO）：提高网站在搜索引擎中的排名，增加曝光率。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社交媒体营销：利用社交媒体平台进行广告投放和内容营销，吸引目标用户。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电子邮件营销：通过发送定制的电子邮件来推广在线课程，提高用户参与度。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联盟营销：与其他网站或品牌合作，共同推广产品和服务，扩大市场份额。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品牌建设与口碑营销</a:t>
            </a:r>
            <a:endParaRPr altLang="en-US" lang="zh-CN"/>
          </a:p>
        </p:txBody>
      </p:sp>
      <p:sp>
        <p:nvSpPr>
          <p:cNvPr id="1049308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品牌建设：确立教育机构在线教育品牌形象，通过统一的视觉识别系统，提升品牌知名度和美誉度。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口碑营销：利用社交媒体、教育论坛等渠道，分享优质课程和教学经验，吸引潜在客户，提高在线教育品牌影响力。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教学质量监控：建立完善的教学质量监控体系，确保在线教育课程质量，提高客户满意度和口碑传播。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互动与社区建设：加强在线教育平台互动功能，建立学习社区，增强学员归属感和参与感，促进口碑传播。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行业趋势与未来发展</a:t>
            </a:r>
            <a:endParaRPr altLang="en-US" lang="zh-CN"/>
          </a:p>
        </p:txBody>
      </p:sp>
      <p:sp>
        <p:nvSpPr>
          <p:cNvPr id="10493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技术创新对在线教育的影响</a:t>
            </a:r>
            <a:endParaRPr altLang="en-US" lang="zh-CN"/>
          </a:p>
        </p:txBody>
      </p:sp>
      <p:sp>
        <p:nvSpPr>
          <p:cNvPr id="104940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大数据分析：精准分析学习需求，优化教学内容和方式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人工智能技术：个性化推荐学习资源，提高学习效率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虚拟现实技术：提供沉浸式学习体验，增强学习兴趣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移动终端技术：便捷的学习方式，随时随地在线学习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在线教育与其他行业的融合</a:t>
            </a:r>
            <a:endParaRPr altLang="en-US" lang="zh-CN"/>
          </a:p>
        </p:txBody>
      </p:sp>
      <p:sp>
        <p:nvSpPr>
          <p:cNvPr id="10494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内容：在线教育将与更多行业进行融合，如旅游、医疗等，为学生提供更加全面的学习体验。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内容：随着技术的发展，在线教育将与人工智能、虚拟现实等技术结合，创造出更加智能化的学习方式。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内容：未来，在线教育将更加注重与线下教育的结合，形成线上线下的教育生态，为学生提供更加灵活的学习选择。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内容：在线教育将与职业培训、技能提升等领域进行更深入的结合，为在职人员提供更加高效的学习途径。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未来市场发展趋势和预测</a:t>
            </a:r>
            <a:endParaRPr altLang="en-US" lang="zh-CN"/>
          </a:p>
        </p:txBody>
      </p:sp>
      <p:sp>
        <p:nvSpPr>
          <p:cNvPr id="10495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数字化转型加速：随着技术的不断进步，教育机构将更加依赖数字化工具和平台，实现更加高效和个性化的学习方式。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在线教育持续增长：在疫情的影响下，更多人开始接受并习惯在线学习，未来这一趋势将持续增长。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混合式学习模式兴起：结合线上和线下的教学方式，提高学习效果和教育质量。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AI、VR等新技术应用：将新技术应用于教育领域，提供更加沉浸式和交互式的学习体验。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在线教育行业的机遇与挑战</a:t>
            </a:r>
            <a:endParaRPr altLang="en-US" lang="zh-CN"/>
          </a:p>
        </p:txBody>
      </p:sp>
      <p:sp>
        <p:nvSpPr>
          <p:cNvPr id="104958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挑战：竞争激烈，需要不断提升教学质量和服务水平；同时，监管政策也给行业带来不确定性。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机遇：随着互联网技术的发展，在线教育市场规模不断扩大，用户需求持续增长。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未来发展：结合技术不断创新，提高个性化教学和互动性，满足不同用户需求；同时，加强行业自律和规范发展。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应对策略：教育机构需抓住机遇，提升自身实力和品牌影响力；同时，积极应对挑战，加强合作与交流，共同推动在线教育行业的健康发展。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4963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典型在线教育平台的运营模式</a:t>
            </a:r>
            <a:endParaRPr altLang="en-US" lang="zh-CN"/>
          </a:p>
        </p:txBody>
      </p:sp>
      <p:sp>
        <p:nvSpPr>
          <p:cNvPr id="1049670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2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7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内容：提供高质量的教学资源和课程，吸引用户付费购买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8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营销：通过社交媒体、广告投放等渠道进行品牌宣传和用户获取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4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用户体验：提供良好的用户体验，包括课程质量、教师水平、学习效果等方面的保障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0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技术支持：提供稳定、高效的技术支持，保障用户在线学习的效果和体验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在线教育产品的创新与突破</a:t>
            </a:r>
            <a:endParaRPr altLang="en-US" lang="zh-CN"/>
          </a:p>
        </p:txBody>
      </p:sp>
      <p:sp>
        <p:nvSpPr>
          <p:cNvPr id="104972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人工智能技术的应用：个性化推荐学习资源，提高学习效率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互动式课程设计：增强师生互动，提高学生学习兴趣和参与度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在线直播授课模式：打破地域限制，实现优质教育资源共享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移动端优先战略：方便学生随时随地学习，提高学习便捷性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营销策略的成功经验与教训</a:t>
            </a:r>
            <a:endParaRPr altLang="en-US" lang="zh-CN"/>
          </a:p>
        </p:txBody>
      </p:sp>
      <p:sp>
        <p:nvSpPr>
          <p:cNvPr id="1049786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8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9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精准定位目标受众：根据市场调研，确定目标客户群体，制定针对性的营销策略。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4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创新营销手段：运用新媒体、社交媒体等多元化的营销手段，提高品牌知名度和用户粘性。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0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强化内容营销：提供有价值、有深度的内容，吸引用户关注和留存，提高用户转化率。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6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数据驱动优化：通过数据分析和监控，不断优化营销策略和手段，提高营销效果和ROI。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行业内的合作与共赢案例</a:t>
            </a:r>
            <a:endParaRPr altLang="en-US" lang="zh-CN"/>
          </a:p>
        </p:txBody>
      </p:sp>
      <p:sp>
        <p:nvSpPr>
          <p:cNvPr id="10498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案例名称：学而思与腾讯课堂合作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案例简介：学而思与腾讯课堂达成战略合作，共同推出在线课程，实现资源共享和互利共赢。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案例名称：新东方与阿里云合作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案例简介：新东方与阿里云达成合作，共同推进教育数字化转型，提升在线教育质量和效率。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推广策略实施与建议</a:t>
            </a:r>
            <a:endParaRPr altLang="en-US" lang="zh-CN"/>
          </a:p>
        </p:txBody>
      </p:sp>
      <p:sp>
        <p:nvSpPr>
          <p:cNvPr id="104990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资源整合与优化配置</a:t>
            </a:r>
            <a:endParaRPr altLang="en-US" lang="zh-CN"/>
          </a:p>
        </p:txBody>
      </p:sp>
      <p:sp>
        <p:nvSpPr>
          <p:cNvPr id="10499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资源整合：将线上和线下的教育资源进行整合，实现资源共享和优化配置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优化配置：根据市场需求和用户特点，合理分配教育资源，提高资源利用效率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合作共赢：与相关行业和企业合作，共同推广在线教育，实现互利共赢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创新发展：不断探索新的推广模式和渠道，推动在线教育行业的创新发展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团队建设与培训</a:t>
            </a:r>
            <a:endParaRPr altLang="en-US" lang="zh-CN"/>
          </a:p>
        </p:txBody>
      </p:sp>
      <p:sp>
        <p:nvSpPr>
          <p:cNvPr id="104999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定期培训，提高团队成员在线教育推广技能和知识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建立专业团队，具备在线教育推广经验和能力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加强团队沟通与协作，形成高效的工作氛围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建立激励机制，鼓励团队成员积极创新和提升业绩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风险评估与应对策略</a:t>
            </a:r>
            <a:endParaRPr altLang="en-US" lang="zh-CN"/>
          </a:p>
        </p:txBody>
      </p:sp>
      <p:sp>
        <p:nvSpPr>
          <p:cNvPr id="105004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应对策略：产品差异化、技术创新、灵活调整市场定位等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风险来源：市场竞争、技术更新、政策法规等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风险评估方法：SWOT分析、PEST分析等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风险监控与调整：定期评估风险，及时调整策略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持续优化与创新发展</a:t>
            </a:r>
            <a:endParaRPr altLang="en-US" lang="zh-CN"/>
          </a:p>
        </p:txBody>
      </p:sp>
      <p:sp>
        <p:nvSpPr>
          <p:cNvPr id="105011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创新推广方式，利用新技术提高品牌知名度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鼓励员工创新，建立创新文化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定期评估推广效果，调整策略以提高效果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关注用户需求，持续优化产品与服务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7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5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5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5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5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5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5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5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5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1"/>
  <p:tag name="KSO_WM_UNIT_TYPE" val="l_h_a"/>
  <p:tag name="KSO_WM_UNIT_ID" val="custom20230231_5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5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9"/>
  <p:tag name="KSO_WM_UNIT_TYPE" val="l_h_a"/>
  <p:tag name="KSO_WM_UNIT_ID" val="custom20230231_5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5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5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5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5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5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SLIDE_ID" val="custom2023023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9.45001220703125,&quot;width&quot;:351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9.45001220703125,&quot;width&quot;:351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9.45001220703125,&quot;width&quot;:351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9.45001220703125,&quot;width&quot;:351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5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9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4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9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4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50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2024-01-05T02:16:18Z</dcterms:created>
  <dcterms:modified xsi:type="dcterms:W3CDTF">2024-01-05T02:16:18Z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536baa95a1984b318c41acf37fd36d37_21</vt:lpwstr>
  </property>
</Properties>
</file>