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av" ContentType="audio/x-wav"/>
  <Default Extension="png" ContentType="image/png"/>
  <Default Extension="emf" ContentType="image/x-emf"/>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9"/>
  </p:notesMasterIdLst>
  <p:handoutMasterIdLst>
    <p:handoutMasterId r:id="rId140"/>
  </p:handoutMasterIdLst>
  <p:sldIdLst>
    <p:sldId id="256" r:id="rId3"/>
    <p:sldId id="363" r:id="rId4"/>
    <p:sldId id="364" r:id="rId5"/>
    <p:sldId id="564" r:id="rId6"/>
    <p:sldId id="366" r:id="rId7"/>
    <p:sldId id="521" r:id="rId8"/>
    <p:sldId id="397" r:id="rId9"/>
    <p:sldId id="398" r:id="rId10"/>
    <p:sldId id="565" r:id="rId11"/>
    <p:sldId id="394" r:id="rId12"/>
    <p:sldId id="396" r:id="rId13"/>
    <p:sldId id="400" r:id="rId14"/>
    <p:sldId id="401" r:id="rId15"/>
    <p:sldId id="367" r:id="rId16"/>
    <p:sldId id="368" r:id="rId17"/>
    <p:sldId id="402" r:id="rId18"/>
    <p:sldId id="370" r:id="rId19"/>
    <p:sldId id="405" r:id="rId20"/>
    <p:sldId id="371" r:id="rId21"/>
    <p:sldId id="372" r:id="rId22"/>
    <p:sldId id="373" r:id="rId23"/>
    <p:sldId id="374" r:id="rId24"/>
    <p:sldId id="375" r:id="rId25"/>
    <p:sldId id="376" r:id="rId26"/>
    <p:sldId id="377" r:id="rId27"/>
    <p:sldId id="378" r:id="rId28"/>
    <p:sldId id="406" r:id="rId29"/>
    <p:sldId id="416" r:id="rId30"/>
    <p:sldId id="407" r:id="rId31"/>
    <p:sldId id="477" r:id="rId32"/>
    <p:sldId id="567" r:id="rId33"/>
    <p:sldId id="570" r:id="rId34"/>
    <p:sldId id="571" r:id="rId35"/>
    <p:sldId id="568" r:id="rId36"/>
    <p:sldId id="572" r:id="rId37"/>
    <p:sldId id="573" r:id="rId38"/>
    <p:sldId id="478" r:id="rId39"/>
    <p:sldId id="480" r:id="rId40"/>
    <p:sldId id="417" r:id="rId41"/>
    <p:sldId id="449" r:id="rId42"/>
    <p:sldId id="486" r:id="rId43"/>
    <p:sldId id="505" r:id="rId44"/>
    <p:sldId id="508" r:id="rId45"/>
    <p:sldId id="509" r:id="rId46"/>
    <p:sldId id="510" r:id="rId47"/>
    <p:sldId id="511" r:id="rId48"/>
    <p:sldId id="512" r:id="rId49"/>
    <p:sldId id="513" r:id="rId50"/>
    <p:sldId id="514" r:id="rId51"/>
    <p:sldId id="515" r:id="rId52"/>
    <p:sldId id="516" r:id="rId53"/>
    <p:sldId id="517" r:id="rId54"/>
    <p:sldId id="518" r:id="rId55"/>
    <p:sldId id="519" r:id="rId56"/>
    <p:sldId id="520" r:id="rId57"/>
    <p:sldId id="393" r:id="rId58"/>
    <p:sldId id="566" r:id="rId59"/>
    <p:sldId id="524" r:id="rId60"/>
    <p:sldId id="321" r:id="rId61"/>
    <p:sldId id="455" r:id="rId62"/>
    <p:sldId id="456" r:id="rId63"/>
    <p:sldId id="457" r:id="rId64"/>
    <p:sldId id="323" r:id="rId65"/>
    <p:sldId id="325" r:id="rId66"/>
    <p:sldId id="326" r:id="rId67"/>
    <p:sldId id="327" r:id="rId68"/>
    <p:sldId id="328" r:id="rId69"/>
    <p:sldId id="329" r:id="rId70"/>
    <p:sldId id="330" r:id="rId71"/>
    <p:sldId id="331" r:id="rId72"/>
    <p:sldId id="332" r:id="rId73"/>
    <p:sldId id="333" r:id="rId74"/>
    <p:sldId id="335" r:id="rId75"/>
    <p:sldId id="336" r:id="rId76"/>
    <p:sldId id="487" r:id="rId77"/>
    <p:sldId id="488" r:id="rId78"/>
    <p:sldId id="337" r:id="rId79"/>
    <p:sldId id="338" r:id="rId80"/>
    <p:sldId id="339" r:id="rId81"/>
    <p:sldId id="340" r:id="rId82"/>
    <p:sldId id="458" r:id="rId83"/>
    <p:sldId id="459" r:id="rId84"/>
    <p:sldId id="460" r:id="rId85"/>
    <p:sldId id="362" r:id="rId86"/>
    <p:sldId id="469" r:id="rId87"/>
    <p:sldId id="450" r:id="rId88"/>
    <p:sldId id="451" r:id="rId89"/>
    <p:sldId id="452" r:id="rId90"/>
    <p:sldId id="453" r:id="rId91"/>
    <p:sldId id="454" r:id="rId92"/>
    <p:sldId id="344" r:id="rId93"/>
    <p:sldId id="346" r:id="rId94"/>
    <p:sldId id="347" r:id="rId95"/>
    <p:sldId id="348" r:id="rId96"/>
    <p:sldId id="489" r:id="rId97"/>
    <p:sldId id="349" r:id="rId98"/>
    <p:sldId id="490" r:id="rId99"/>
    <p:sldId id="350" r:id="rId100"/>
    <p:sldId id="491" r:id="rId101"/>
    <p:sldId id="352" r:id="rId102"/>
    <p:sldId id="493" r:id="rId103"/>
    <p:sldId id="494" r:id="rId104"/>
    <p:sldId id="503" r:id="rId105"/>
    <p:sldId id="353" r:id="rId106"/>
    <p:sldId id="354" r:id="rId107"/>
    <p:sldId id="355" r:id="rId108"/>
    <p:sldId id="542" r:id="rId109"/>
    <p:sldId id="356" r:id="rId110"/>
    <p:sldId id="543" r:id="rId111"/>
    <p:sldId id="357" r:id="rId112"/>
    <p:sldId id="495" r:id="rId113"/>
    <p:sldId id="563" r:id="rId114"/>
    <p:sldId id="500" r:id="rId115"/>
    <p:sldId id="501" r:id="rId116"/>
    <p:sldId id="546" r:id="rId117"/>
    <p:sldId id="548" r:id="rId118"/>
    <p:sldId id="549" r:id="rId119"/>
    <p:sldId id="550" r:id="rId120"/>
    <p:sldId id="551" r:id="rId121"/>
    <p:sldId id="552" r:id="rId122"/>
    <p:sldId id="553" r:id="rId123"/>
    <p:sldId id="554" r:id="rId124"/>
    <p:sldId id="555" r:id="rId125"/>
    <p:sldId id="556" r:id="rId126"/>
    <p:sldId id="562" r:id="rId127"/>
    <p:sldId id="525" r:id="rId128"/>
    <p:sldId id="526" r:id="rId130"/>
    <p:sldId id="545" r:id="rId131"/>
    <p:sldId id="527" r:id="rId132"/>
    <p:sldId id="528" r:id="rId133"/>
    <p:sldId id="558" r:id="rId134"/>
    <p:sldId id="559" r:id="rId135"/>
    <p:sldId id="560" r:id="rId136"/>
    <p:sldId id="561" r:id="rId137"/>
    <p:sldId id="557" r:id="rId138"/>
    <p:sldId id="358" r:id="rId139"/>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FF99"/>
    <a:srgbClr val="0066FF"/>
    <a:srgbClr val="000000"/>
    <a:srgbClr val="663300"/>
    <a:srgbClr val="006600"/>
    <a:srgbClr val="FFFF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p:restoredTop sz="94682"/>
  </p:normalViewPr>
  <p:slideViewPr>
    <p:cSldViewPr showGuides="1">
      <p:cViewPr varScale="1">
        <p:scale>
          <a:sx n="86" d="100"/>
          <a:sy n="86" d="100"/>
        </p:scale>
        <p:origin x="-48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3" Type="http://schemas.openxmlformats.org/officeDocument/2006/relationships/tableStyles" Target="tableStyles.xml"/><Relationship Id="rId142" Type="http://schemas.openxmlformats.org/officeDocument/2006/relationships/viewProps" Target="viewProps.xml"/><Relationship Id="rId141" Type="http://schemas.openxmlformats.org/officeDocument/2006/relationships/presProps" Target="presProps.xml"/><Relationship Id="rId140" Type="http://schemas.openxmlformats.org/officeDocument/2006/relationships/handoutMaster" Target="handoutMasters/handoutMaster1.xml"/><Relationship Id="rId14" Type="http://schemas.openxmlformats.org/officeDocument/2006/relationships/slide" Target="slides/slide12.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1.xml"/><Relationship Id="rId129" Type="http://schemas.openxmlformats.org/officeDocument/2006/relationships/notesMaster" Target="notesMasters/notesMaster1.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122" name="页眉占位符 5121"/>
          <p:cNvSpPr>
            <a:spLocks noGrp="1"/>
          </p:cNvSpPr>
          <p:nvPr>
            <p:ph type="hdr" sz="quarter"/>
          </p:nvPr>
        </p:nvSpPr>
        <p:spPr>
          <a:xfrm>
            <a:off x="0" y="0"/>
            <a:ext cx="2971800" cy="457200"/>
          </a:xfrm>
          <a:prstGeom prst="rect">
            <a:avLst/>
          </a:prstGeom>
          <a:noFill/>
          <a:ln w="9525">
            <a:noFill/>
          </a:ln>
        </p:spPr>
        <p:txBody>
          <a:bodyPr/>
          <a:p>
            <a:pPr lvl="0" eaLnBrk="1" hangingPunct="1"/>
            <a:endParaRPr lang="zh-CN" altLang="en-US" sz="1200" b="0" dirty="0"/>
          </a:p>
        </p:txBody>
      </p:sp>
      <p:sp>
        <p:nvSpPr>
          <p:cNvPr id="5123" name="日期占位符 5122"/>
          <p:cNvSpPr>
            <a:spLocks noGrp="1"/>
          </p:cNvSpPr>
          <p:nvPr>
            <p:ph type="dt" sz="quarter" idx="1"/>
          </p:nvPr>
        </p:nvSpPr>
        <p:spPr>
          <a:xfrm>
            <a:off x="3886200" y="0"/>
            <a:ext cx="2971800" cy="457200"/>
          </a:xfrm>
          <a:prstGeom prst="rect">
            <a:avLst/>
          </a:prstGeom>
          <a:noFill/>
          <a:ln w="9525">
            <a:noFill/>
          </a:ln>
        </p:spPr>
        <p:txBody>
          <a:bodyPr/>
          <a:p>
            <a:pPr lvl="0" algn="r" eaLnBrk="1" hangingPunct="1"/>
            <a:endParaRPr lang="zh-CN" altLang="en-US" sz="1200" b="0" dirty="0"/>
          </a:p>
        </p:txBody>
      </p:sp>
      <p:sp>
        <p:nvSpPr>
          <p:cNvPr id="5124" name="页脚占位符 5123"/>
          <p:cNvSpPr>
            <a:spLocks noGrp="1"/>
          </p:cNvSpPr>
          <p:nvPr>
            <p:ph type="ftr" sz="quarter" idx="2"/>
          </p:nvPr>
        </p:nvSpPr>
        <p:spPr>
          <a:xfrm>
            <a:off x="0" y="8686800"/>
            <a:ext cx="2971800" cy="457200"/>
          </a:xfrm>
          <a:prstGeom prst="rect">
            <a:avLst/>
          </a:prstGeom>
          <a:noFill/>
          <a:ln w="9525">
            <a:noFill/>
          </a:ln>
        </p:spPr>
        <p:txBody>
          <a:bodyPr anchor="b"/>
          <a:p>
            <a:pPr lvl="0" eaLnBrk="1" hangingPunct="1"/>
            <a:endParaRPr lang="zh-CN" altLang="en-US" sz="1200" b="0" dirty="0"/>
          </a:p>
        </p:txBody>
      </p:sp>
      <p:sp>
        <p:nvSpPr>
          <p:cNvPr id="5125" name="灯片编号占位符 5124"/>
          <p:cNvSpPr>
            <a:spLocks noGrp="1"/>
          </p:cNvSpPr>
          <p:nvPr>
            <p:ph type="sldNum" sz="quarter" idx="3"/>
          </p:nvPr>
        </p:nvSpPr>
        <p:spPr>
          <a:xfrm>
            <a:off x="3886200" y="8686800"/>
            <a:ext cx="2971800" cy="457200"/>
          </a:xfrm>
          <a:prstGeom prst="rect">
            <a:avLst/>
          </a:prstGeom>
          <a:noFill/>
          <a:ln w="9525">
            <a:noFill/>
          </a:ln>
        </p:spPr>
        <p:txBody>
          <a:bodyPr anchor="b"/>
          <a:p>
            <a:pPr lvl="0" algn="r" eaLnBrk="1" hangingPunct="1"/>
            <a:fld id="{9A0DB2DC-4C9A-4742-B13C-FB6460FD3503}" type="slidenum">
              <a:rPr lang="zh-CN" altLang="en-US" sz="1200" b="0" dirty="0"/>
            </a:fld>
            <a:endParaRPr lang="zh-CN" altLang="en-US" sz="1200" b="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页眉占位符 4097"/>
          <p:cNvSpPr>
            <a:spLocks noGrp="1"/>
          </p:cNvSpPr>
          <p:nvPr>
            <p:ph type="hdr" sz="quarter"/>
          </p:nvPr>
        </p:nvSpPr>
        <p:spPr>
          <a:xfrm>
            <a:off x="0" y="0"/>
            <a:ext cx="2971800" cy="457200"/>
          </a:xfrm>
          <a:prstGeom prst="rect">
            <a:avLst/>
          </a:prstGeom>
          <a:noFill/>
          <a:ln w="9525">
            <a:noFill/>
          </a:ln>
        </p:spPr>
        <p:txBody>
          <a:bodyPr/>
          <a:p>
            <a:pPr lvl="0" eaLnBrk="1" hangingPunct="1"/>
            <a:endParaRPr lang="zh-CN" altLang="en-US" sz="1200" b="0" dirty="0"/>
          </a:p>
        </p:txBody>
      </p:sp>
      <p:sp>
        <p:nvSpPr>
          <p:cNvPr id="4099" name="日期占位符 4098"/>
          <p:cNvSpPr>
            <a:spLocks noGrp="1"/>
          </p:cNvSpPr>
          <p:nvPr>
            <p:ph type="dt" idx="1"/>
          </p:nvPr>
        </p:nvSpPr>
        <p:spPr>
          <a:xfrm>
            <a:off x="3886200" y="0"/>
            <a:ext cx="2971800" cy="457200"/>
          </a:xfrm>
          <a:prstGeom prst="rect">
            <a:avLst/>
          </a:prstGeom>
          <a:noFill/>
          <a:ln w="9525">
            <a:noFill/>
          </a:ln>
        </p:spPr>
        <p:txBody>
          <a:bodyPr/>
          <a:p>
            <a:pPr lvl="0" algn="r" eaLnBrk="1" hangingPunct="1"/>
            <a:endParaRPr lang="zh-CN" altLang="en-US" sz="1200" b="0" dirty="0"/>
          </a:p>
        </p:txBody>
      </p:sp>
      <p:sp>
        <p:nvSpPr>
          <p:cNvPr id="4100" name="幻灯片图像占位符 4099"/>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4101" name="文本占位符 4100"/>
          <p:cNvSpPr>
            <a:spLocks noGrp="1"/>
          </p:cNvSpPr>
          <p:nvPr>
            <p:ph type="body" sz="quarter" idx="3"/>
          </p:nvPr>
        </p:nvSpPr>
        <p:spPr>
          <a:xfrm>
            <a:off x="914400" y="4343400"/>
            <a:ext cx="50292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102" name="页脚占位符 4101"/>
          <p:cNvSpPr>
            <a:spLocks noGrp="1"/>
          </p:cNvSpPr>
          <p:nvPr>
            <p:ph type="ftr" sz="quarter" idx="4"/>
          </p:nvPr>
        </p:nvSpPr>
        <p:spPr>
          <a:xfrm>
            <a:off x="0" y="8686800"/>
            <a:ext cx="2971800" cy="457200"/>
          </a:xfrm>
          <a:prstGeom prst="rect">
            <a:avLst/>
          </a:prstGeom>
          <a:noFill/>
          <a:ln w="9525">
            <a:noFill/>
          </a:ln>
        </p:spPr>
        <p:txBody>
          <a:bodyPr anchor="b"/>
          <a:p>
            <a:pPr lvl="0" eaLnBrk="1" hangingPunct="1"/>
            <a:endParaRPr lang="zh-CN" altLang="en-US" sz="1200" b="0" dirty="0"/>
          </a:p>
        </p:txBody>
      </p:sp>
      <p:sp>
        <p:nvSpPr>
          <p:cNvPr id="4103" name="灯片编号占位符 4102"/>
          <p:cNvSpPr>
            <a:spLocks noGrp="1"/>
          </p:cNvSpPr>
          <p:nvPr>
            <p:ph type="sldNum" sz="quarter" idx="5"/>
          </p:nvPr>
        </p:nvSpPr>
        <p:spPr>
          <a:xfrm>
            <a:off x="3886200" y="8686800"/>
            <a:ext cx="2971800" cy="457200"/>
          </a:xfrm>
          <a:prstGeom prst="rect">
            <a:avLst/>
          </a:prstGeom>
          <a:noFill/>
          <a:ln w="9525">
            <a:noFill/>
          </a:ln>
        </p:spPr>
        <p:txBody>
          <a:bodyPr anchor="b"/>
          <a:p>
            <a:pPr lvl="0" algn="r" eaLnBrk="1" hangingPunct="1"/>
            <a:fld id="{9A0DB2DC-4C9A-4742-B13C-FB6460FD3503}" type="slidenum">
              <a:rPr lang="zh-CN" altLang="en-US" sz="1200" b="0" dirty="0"/>
            </a:fld>
            <a:endParaRPr lang="zh-CN" altLang="en-US" sz="1200" b="0" dirty="0"/>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6114" name="幻灯片图像占位符 346113"/>
          <p:cNvSpPr>
            <a:spLocks noTextEdit="1"/>
          </p:cNvSpPr>
          <p:nvPr>
            <p:ph type="sldImg"/>
          </p:nvPr>
        </p:nvSpPr>
        <p:spPr>
          <a:ln/>
        </p:spPr>
      </p:sp>
      <p:sp>
        <p:nvSpPr>
          <p:cNvPr id="346115" name="文本占位符 346114"/>
          <p:cNvSpPr>
            <a:spLocks noGrp="1"/>
          </p:cNvSpPr>
          <p:nvPr>
            <p:ph type="body" idx="1"/>
          </p:nvPr>
        </p:nvSpPr>
        <p:spPr>
          <a:ln/>
        </p:spPr>
        <p:txBody>
          <a:bodyPr/>
          <a:p>
            <a:pPr lvl="0">
              <a:buClr>
                <a:srgbClr val="FF0000"/>
              </a:buClr>
              <a:buFont typeface="Wingdings" panose="05000000000000000000" pitchFamily="2" charset="2"/>
              <a:buChar char="Ø"/>
            </a:pPr>
            <a:r>
              <a:rPr lang="zh-CN" altLang="en-US" sz="1400" dirty="0">
                <a:solidFill>
                  <a:srgbClr val="99FF33"/>
                </a:solidFill>
              </a:rPr>
              <a:t>衰退与复壮的概念</a:t>
            </a:r>
            <a:endParaRPr lang="zh-CN" altLang="en-US" sz="1400" dirty="0">
              <a:solidFill>
                <a:srgbClr val="99FF33"/>
              </a:solidFill>
            </a:endParaRPr>
          </a:p>
          <a:p>
            <a:pPr lvl="0">
              <a:buClr>
                <a:srgbClr val="FF0000"/>
              </a:buClr>
              <a:buFont typeface="Wingdings" panose="05000000000000000000" pitchFamily="2" charset="2"/>
              <a:buChar char="Ø"/>
            </a:pPr>
            <a:r>
              <a:rPr lang="zh-CN" altLang="en-US" dirty="0">
                <a:solidFill>
                  <a:srgbClr val="FF0000"/>
                </a:solidFill>
              </a:rPr>
              <a:t>    衰退（</a:t>
            </a:r>
            <a:r>
              <a:rPr lang="en-US" altLang="zh-CN">
                <a:solidFill>
                  <a:srgbClr val="FF0000"/>
                </a:solidFill>
              </a:rPr>
              <a:t>degeneration</a:t>
            </a:r>
            <a:r>
              <a:rPr lang="zh-CN" altLang="en-US">
                <a:solidFill>
                  <a:srgbClr val="FF0000"/>
                </a:solidFill>
              </a:rPr>
              <a:t>）</a:t>
            </a:r>
            <a:r>
              <a:rPr lang="zh-CN" altLang="en-US"/>
              <a:t>：</a:t>
            </a:r>
            <a:r>
              <a:rPr lang="zh-CN" altLang="en-US" dirty="0"/>
              <a:t>在微生物的生长过程中，由于变异的存在，使原有的优良性状发生负变，即菌种的衰退。</a:t>
            </a:r>
            <a:endParaRPr lang="zh-CN" altLang="en-US" dirty="0"/>
          </a:p>
          <a:p>
            <a:pPr lvl="0">
              <a:buClr>
                <a:srgbClr val="FF0000"/>
              </a:buClr>
              <a:buFont typeface="Wingdings" panose="05000000000000000000" pitchFamily="2" charset="2"/>
              <a:buChar char="Ø"/>
            </a:pPr>
            <a:r>
              <a:rPr lang="zh-CN" altLang="en-US" sz="800" dirty="0">
                <a:solidFill>
                  <a:schemeClr val="accent2"/>
                </a:solidFill>
                <a:ea typeface="_x000B__x000C_"/>
              </a:rPr>
              <a:t>衰退的原因：</a:t>
            </a:r>
            <a:br>
              <a:rPr lang="zh-CN" altLang="en-US" sz="800" dirty="0">
                <a:solidFill>
                  <a:schemeClr val="accent2"/>
                </a:solidFill>
                <a:ea typeface="_x000B__x000C_"/>
              </a:rPr>
            </a:br>
            <a:r>
              <a:rPr lang="zh-CN" altLang="en-US" sz="800" dirty="0">
                <a:solidFill>
                  <a:schemeClr val="accent2"/>
                </a:solidFill>
                <a:ea typeface="_x000B__x000C_"/>
              </a:rPr>
              <a:t>            有关基因负突变</a:t>
            </a:r>
            <a:endParaRPr lang="zh-CN" altLang="en-US" dirty="0"/>
          </a:p>
          <a:p>
            <a:pPr lvl="0"/>
            <a:r>
              <a:rPr lang="en-US" altLang="zh-CN">
                <a:solidFill>
                  <a:schemeClr val="accent2"/>
                </a:solidFill>
                <a:ea typeface="_x000B__x000C_"/>
              </a:rPr>
              <a:t>1</a:t>
            </a:r>
            <a:r>
              <a:rPr lang="zh-CN" altLang="en-US" dirty="0">
                <a:solidFill>
                  <a:schemeClr val="accent2"/>
                </a:solidFill>
                <a:ea typeface="_x000B__x000C_"/>
              </a:rPr>
              <a:t>）多次传代造成负突变数量增加 </a:t>
            </a:r>
            <a:endParaRPr lang="zh-CN" altLang="en-US" dirty="0">
              <a:solidFill>
                <a:schemeClr val="accent2"/>
              </a:solidFill>
              <a:ea typeface="_x000B__x000C_"/>
            </a:endParaRPr>
          </a:p>
          <a:p>
            <a:pPr lvl="0"/>
            <a:r>
              <a:rPr lang="zh-CN" altLang="en-US" dirty="0">
                <a:solidFill>
                  <a:schemeClr val="accent2"/>
                </a:solidFill>
                <a:ea typeface="_x000B__x000C_"/>
              </a:rPr>
              <a:t>      </a:t>
            </a:r>
            <a:r>
              <a:rPr lang="zh-CN" altLang="en-US" sz="1000" dirty="0">
                <a:solidFill>
                  <a:schemeClr val="accent2"/>
                </a:solidFill>
                <a:ea typeface="_x000B__x000C_"/>
              </a:rPr>
              <a:t>如斜面保藏： </a:t>
            </a:r>
            <a:endParaRPr lang="zh-CN" altLang="en-US" dirty="0">
              <a:solidFill>
                <a:schemeClr val="accent2"/>
              </a:solidFill>
              <a:ea typeface="_x000B__x000C_"/>
            </a:endParaRPr>
          </a:p>
          <a:p>
            <a:pPr lvl="0"/>
            <a:r>
              <a:rPr lang="zh-CN" altLang="en-US" sz="900" dirty="0">
                <a:solidFill>
                  <a:schemeClr val="accent2"/>
                </a:solidFill>
                <a:ea typeface="_x000B__x000C_"/>
              </a:rPr>
              <a:t>                    细菌：</a:t>
            </a:r>
            <a:r>
              <a:rPr lang="en-US" altLang="zh-CN" sz="900">
                <a:solidFill>
                  <a:schemeClr val="accent2"/>
                </a:solidFill>
                <a:ea typeface="_x000B__x000C_"/>
              </a:rPr>
              <a:t>1</a:t>
            </a:r>
            <a:r>
              <a:rPr lang="zh-CN" altLang="en-US" sz="900" dirty="0">
                <a:solidFill>
                  <a:schemeClr val="accent2"/>
                </a:solidFill>
                <a:ea typeface="_x000B__x000C_"/>
              </a:rPr>
              <a:t>个月 </a:t>
            </a:r>
            <a:endParaRPr lang="zh-CN" altLang="en-US" dirty="0">
              <a:solidFill>
                <a:schemeClr val="accent2"/>
              </a:solidFill>
              <a:ea typeface="_x000B__x000C_"/>
            </a:endParaRPr>
          </a:p>
          <a:p>
            <a:pPr lvl="0"/>
            <a:r>
              <a:rPr lang="zh-CN" altLang="en-US" sz="900" dirty="0">
                <a:solidFill>
                  <a:schemeClr val="accent2"/>
                </a:solidFill>
                <a:ea typeface="_x000B__x000C_"/>
              </a:rPr>
              <a:t>                    酵母菌：</a:t>
            </a:r>
            <a:r>
              <a:rPr lang="en-US" altLang="zh-CN" sz="900">
                <a:solidFill>
                  <a:schemeClr val="accent2"/>
                </a:solidFill>
                <a:ea typeface="_x000B__x000C_"/>
              </a:rPr>
              <a:t>3</a:t>
            </a:r>
            <a:r>
              <a:rPr lang="zh-CN" altLang="en-US" sz="900" dirty="0">
                <a:solidFill>
                  <a:schemeClr val="accent2"/>
                </a:solidFill>
                <a:ea typeface="_x000B__x000C_"/>
              </a:rPr>
              <a:t>个月 </a:t>
            </a:r>
            <a:endParaRPr lang="zh-CN" altLang="en-US" dirty="0">
              <a:solidFill>
                <a:schemeClr val="accent2"/>
              </a:solidFill>
              <a:ea typeface="_x000B__x000C_"/>
            </a:endParaRPr>
          </a:p>
          <a:p>
            <a:pPr lvl="0"/>
            <a:r>
              <a:rPr lang="zh-CN" altLang="en-US" sz="900" dirty="0">
                <a:solidFill>
                  <a:schemeClr val="accent2"/>
                </a:solidFill>
                <a:ea typeface="_x000B__x000C_"/>
              </a:rPr>
              <a:t>   	        放线菌、霉菌、芽孢：半年</a:t>
            </a:r>
            <a:r>
              <a:rPr lang="zh-CN" altLang="en-US" dirty="0">
                <a:solidFill>
                  <a:schemeClr val="accent2"/>
                </a:solidFill>
                <a:ea typeface="_x000B__x000C_"/>
              </a:rPr>
              <a:t> </a:t>
            </a:r>
            <a:endParaRPr lang="zh-CN" altLang="en-US" dirty="0">
              <a:solidFill>
                <a:schemeClr val="accent2"/>
              </a:solidFill>
              <a:ea typeface="_x000B__x000C_"/>
            </a:endParaRPr>
          </a:p>
          <a:p>
            <a:pPr lvl="0"/>
            <a:r>
              <a:rPr lang="en-US" altLang="zh-CN">
                <a:solidFill>
                  <a:schemeClr val="accent2"/>
                </a:solidFill>
                <a:ea typeface="_x000B__x000C_"/>
              </a:rPr>
              <a:t>2</a:t>
            </a:r>
            <a:r>
              <a:rPr lang="zh-CN" altLang="en-US" dirty="0">
                <a:solidFill>
                  <a:schemeClr val="accent2"/>
                </a:solidFill>
                <a:ea typeface="_x000B__x000C_"/>
              </a:rPr>
              <a:t>）培养条件； </a:t>
            </a:r>
            <a:endParaRPr lang="zh-CN" altLang="en-US" dirty="0">
              <a:solidFill>
                <a:schemeClr val="accent2"/>
              </a:solidFill>
              <a:ea typeface="_x000B__x000C_"/>
            </a:endParaRPr>
          </a:p>
          <a:p>
            <a:pPr lvl="0"/>
            <a:r>
              <a:rPr lang="en-US" altLang="zh-CN">
                <a:solidFill>
                  <a:schemeClr val="accent2"/>
                </a:solidFill>
                <a:ea typeface="_x000B__x000C_"/>
              </a:rPr>
              <a:t>3</a:t>
            </a:r>
            <a:r>
              <a:rPr lang="zh-CN" altLang="en-US" dirty="0">
                <a:solidFill>
                  <a:schemeClr val="accent2"/>
                </a:solidFill>
                <a:ea typeface="_x000B__x000C_"/>
              </a:rPr>
              <a:t>）诱变时出现不纯菌落。</a:t>
            </a:r>
            <a:endParaRPr lang="zh-CN" altLang="en-US" dirty="0">
              <a:solidFill>
                <a:schemeClr val="accent2"/>
              </a:solidFill>
            </a:endParaRPr>
          </a:p>
          <a:p>
            <a:pPr lvl="0"/>
            <a:endParaRPr lang="zh-CN" altLang="en-US" dirty="0"/>
          </a:p>
        </p:txBody>
      </p:sp>
      <p:sp>
        <p:nvSpPr>
          <p:cNvPr id="2" name="灯片编号占位符 1"/>
          <p:cNvSpPr/>
          <p:nvPr>
            <p:ph type="sldNum" sz="quarter" idx="2"/>
          </p:nvPr>
        </p:nvSpPr>
        <p:spPr/>
        <p:txBody>
          <a:bodyPr/>
          <a:p>
            <a:pPr lvl="0" algn="r" eaLnBrk="1" hangingPunct="1"/>
            <a:fld id="{9A0DB2DC-4C9A-4742-B13C-FB6460FD3503}" type="slidenum">
              <a:rPr lang="zh-CN" altLang="en-US" sz="1200" b="0" dirty="0"/>
            </a:fld>
            <a:endParaRPr lang="zh-CN" altLang="en-US" sz="1200" b="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62" name="幻灯片图像占位符 348161"/>
          <p:cNvSpPr>
            <a:spLocks noTextEdit="1"/>
          </p:cNvSpPr>
          <p:nvPr>
            <p:ph type="sldImg"/>
          </p:nvPr>
        </p:nvSpPr>
        <p:spPr>
          <a:ln/>
        </p:spPr>
      </p:sp>
      <p:sp>
        <p:nvSpPr>
          <p:cNvPr id="348163" name="文本占位符 348162"/>
          <p:cNvSpPr>
            <a:spLocks noGrp="1"/>
          </p:cNvSpPr>
          <p:nvPr>
            <p:ph type="body" idx="1"/>
          </p:nvPr>
        </p:nvSpPr>
        <p:spPr>
          <a:ln/>
        </p:spPr>
        <p:txBody>
          <a:bodyPr/>
          <a:p>
            <a:pPr lvl="0"/>
            <a:endParaRPr lang="zh-CN" altLang="en-US" dirty="0"/>
          </a:p>
        </p:txBody>
      </p:sp>
      <p:sp>
        <p:nvSpPr>
          <p:cNvPr id="2" name="灯片编号占位符 1"/>
          <p:cNvSpPr/>
          <p:nvPr>
            <p:ph type="sldNum" sz="quarter" idx="2"/>
          </p:nvPr>
        </p:nvSpPr>
        <p:spPr/>
        <p:txBody>
          <a:bodyPr/>
          <a:p>
            <a:pPr lvl="0" algn="r" eaLnBrk="1" hangingPunct="1"/>
            <a:fld id="{9A0DB2DC-4C9A-4742-B13C-FB6460FD3503}" type="slidenum">
              <a:rPr lang="zh-CN" altLang="en-US" sz="1200" b="0" dirty="0"/>
            </a:fld>
            <a:endParaRPr lang="zh-CN" altLang="en-US" sz="1200" b="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0210" name="幻灯片图像占位符 350209"/>
          <p:cNvSpPr>
            <a:spLocks noTextEdit="1"/>
          </p:cNvSpPr>
          <p:nvPr>
            <p:ph type="sldImg"/>
          </p:nvPr>
        </p:nvSpPr>
        <p:spPr>
          <a:ln/>
        </p:spPr>
      </p:sp>
      <p:sp>
        <p:nvSpPr>
          <p:cNvPr id="350211" name="文本占位符 350210"/>
          <p:cNvSpPr>
            <a:spLocks noGrp="1"/>
          </p:cNvSpPr>
          <p:nvPr>
            <p:ph type="body" idx="1"/>
          </p:nvPr>
        </p:nvSpPr>
        <p:spPr>
          <a:ln/>
        </p:spPr>
        <p:txBody>
          <a:bodyPr/>
          <a:p>
            <a:pPr lvl="0">
              <a:buClr>
                <a:srgbClr val="FF0000"/>
              </a:buClr>
              <a:buFont typeface="Wingdings" panose="05000000000000000000" pitchFamily="2" charset="2"/>
              <a:buChar char="Ø"/>
            </a:pPr>
            <a:r>
              <a:rPr lang="zh-CN" altLang="en-US" sz="1400">
                <a:solidFill>
                  <a:srgbClr val="99FF33"/>
                </a:solidFill>
              </a:rPr>
              <a:t>芩沛森</a:t>
            </a:r>
            <a:r>
              <a:rPr lang="en-US" altLang="zh-CN" sz="1400">
                <a:solidFill>
                  <a:srgbClr val="99FF33"/>
                </a:solidFill>
              </a:rPr>
              <a:t>177</a:t>
            </a:r>
            <a:endParaRPr lang="en-US" altLang="zh-CN" sz="1400">
              <a:solidFill>
                <a:srgbClr val="99FF33"/>
              </a:solidFill>
            </a:endParaRPr>
          </a:p>
        </p:txBody>
      </p:sp>
      <p:sp>
        <p:nvSpPr>
          <p:cNvPr id="2" name="灯片编号占位符 1"/>
          <p:cNvSpPr/>
          <p:nvPr>
            <p:ph type="sldNum" sz="quarter" idx="2"/>
          </p:nvPr>
        </p:nvSpPr>
        <p:spPr/>
        <p:txBody>
          <a:bodyPr/>
          <a:p>
            <a:pPr lvl="0" algn="r" eaLnBrk="1" hangingPunct="1"/>
            <a:fld id="{9A0DB2DC-4C9A-4742-B13C-FB6460FD3503}" type="slidenum">
              <a:rPr lang="zh-CN" altLang="en-US" sz="1200" b="0" dirty="0"/>
            </a:fld>
            <a:endParaRPr lang="zh-CN" altLang="en-US" sz="1200" b="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sp>
        <p:nvSpPr>
          <p:cNvPr id="197644" name="标题 197643"/>
          <p:cNvSpPr>
            <a:spLocks noGrp="1"/>
          </p:cNvSpPr>
          <p:nvPr>
            <p:ph type="ctrTitle"/>
          </p:nvPr>
        </p:nvSpPr>
        <p:spPr>
          <a:xfrm>
            <a:off x="990600" y="1828800"/>
            <a:ext cx="7772400" cy="1143000"/>
          </a:xfrm>
          <a:prstGeom prst="rect">
            <a:avLst/>
          </a:prstGeom>
          <a:noFill/>
          <a:ln w="9525">
            <a:noFill/>
          </a:ln>
        </p:spPr>
        <p:txBody>
          <a:bodyPr anchor="b"/>
          <a:lstStyle>
            <a:lvl1pPr lvl="0">
              <a:defRPr/>
            </a:lvl1pPr>
          </a:lstStyle>
          <a:p>
            <a:pPr lvl="0"/>
            <a:r>
              <a:rPr lang="zh-CN" altLang="en-US" dirty="0"/>
              <a:t>单击此处编辑母版标题样式</a:t>
            </a:r>
            <a:endParaRPr lang="zh-CN" altLang="en-US" dirty="0"/>
          </a:p>
        </p:txBody>
      </p:sp>
      <p:sp>
        <p:nvSpPr>
          <p:cNvPr id="197645" name="副标题 197644"/>
          <p:cNvSpPr>
            <a:spLocks noGrp="1"/>
          </p:cNvSpPr>
          <p:nvPr>
            <p:ph type="subTitle" idx="1"/>
          </p:nvPr>
        </p:nvSpPr>
        <p:spPr>
          <a:xfrm>
            <a:off x="1371600" y="3886200"/>
            <a:ext cx="6400800" cy="1752600"/>
          </a:xfrm>
          <a:prstGeom prst="rect">
            <a:avLst/>
          </a:prstGeom>
          <a:noFill/>
          <a:ln w="9525">
            <a:noFill/>
          </a:ln>
        </p:spPr>
        <p:txBody>
          <a:bodyPr anchor="t"/>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dirty="0"/>
              <a:t>单击此处编辑母版副标题样式</a:t>
            </a:r>
            <a:endParaRPr lang="zh-CN" altLang="en-US" dirty="0"/>
          </a:p>
        </p:txBody>
      </p:sp>
      <p:sp>
        <p:nvSpPr>
          <p:cNvPr id="197646" name="日期占位符 197645"/>
          <p:cNvSpPr>
            <a:spLocks noGrp="1"/>
          </p:cNvSpPr>
          <p:nvPr>
            <p:ph type="dt" sz="half" idx="2"/>
          </p:nvPr>
        </p:nvSpPr>
        <p:spPr>
          <a:xfrm>
            <a:off x="990600" y="6248400"/>
            <a:ext cx="1905000" cy="457200"/>
          </a:xfrm>
          <a:prstGeom prst="rect">
            <a:avLst/>
          </a:prstGeom>
          <a:noFill/>
          <a:ln w="9525">
            <a:noFill/>
          </a:ln>
        </p:spPr>
        <p:txBody>
          <a:bodyPr anchor="b"/>
          <a:lstStyle>
            <a:lvl1pPr>
              <a:defRPr sz="1400" b="0">
                <a:solidFill>
                  <a:schemeClr val="bg2"/>
                </a:solidFill>
                <a:latin typeface="Tahoma" panose="020B0604030504040204" pitchFamily="34" charset="0"/>
              </a:defRPr>
            </a:lvl1pPr>
          </a:lstStyle>
          <a:p>
            <a:pPr eaLnBrk="1" hangingPunct="1"/>
            <a:endParaRPr lang="zh-CN" altLang="en-US" dirty="0">
              <a:latin typeface="Times New Roman" panose="02020603050405020304" pitchFamily="18" charset="0"/>
            </a:endParaRPr>
          </a:p>
        </p:txBody>
      </p:sp>
      <p:sp>
        <p:nvSpPr>
          <p:cNvPr id="197647" name="页脚占位符 197646"/>
          <p:cNvSpPr>
            <a:spLocks noGrp="1"/>
          </p:cNvSpPr>
          <p:nvPr>
            <p:ph type="ftr" sz="quarter" idx="3"/>
          </p:nvPr>
        </p:nvSpPr>
        <p:spPr>
          <a:xfrm>
            <a:off x="3429000" y="6248400"/>
            <a:ext cx="2895600" cy="457200"/>
          </a:xfrm>
          <a:prstGeom prst="rect">
            <a:avLst/>
          </a:prstGeom>
          <a:noFill/>
          <a:ln w="9525">
            <a:noFill/>
          </a:ln>
        </p:spPr>
        <p:txBody>
          <a:bodyPr anchor="b"/>
          <a:lstStyle>
            <a:lvl1pPr algn="ctr">
              <a:defRPr sz="1400" b="0">
                <a:solidFill>
                  <a:schemeClr val="bg2"/>
                </a:solidFill>
                <a:latin typeface="Tahoma" panose="020B0604030504040204" pitchFamily="34" charset="0"/>
              </a:defRPr>
            </a:lvl1pPr>
          </a:lstStyle>
          <a:p>
            <a:pPr eaLnBrk="1" hangingPunct="1"/>
            <a:endParaRPr lang="zh-CN" altLang="en-US" dirty="0"/>
          </a:p>
        </p:txBody>
      </p:sp>
      <p:sp>
        <p:nvSpPr>
          <p:cNvPr id="197648" name="灯片编号占位符 197647"/>
          <p:cNvSpPr>
            <a:spLocks noGrp="1"/>
          </p:cNvSpPr>
          <p:nvPr>
            <p:ph type="sldNum" sz="quarter" idx="4"/>
          </p:nvPr>
        </p:nvSpPr>
        <p:spPr>
          <a:xfrm>
            <a:off x="6858000" y="6248400"/>
            <a:ext cx="1905000" cy="457200"/>
          </a:xfrm>
          <a:prstGeom prst="rect">
            <a:avLst/>
          </a:prstGeom>
          <a:noFill/>
          <a:ln w="9525">
            <a:noFill/>
          </a:ln>
        </p:spPr>
        <p:txBody>
          <a:bodyPr anchor="b"/>
          <a:lstStyle>
            <a:lvl1pPr algn="r">
              <a:defRPr sz="1400" b="0">
                <a:solidFill>
                  <a:schemeClr val="bg2"/>
                </a:solidFill>
                <a:latin typeface="Tahoma" panose="020B0604030504040204" pitchFamily="34" charset="0"/>
              </a:defRPr>
            </a:lvl1pPr>
          </a:lstStyle>
          <a:p>
            <a:pPr eaLnBrk="1" hangingPunct="1"/>
            <a:fld id="{9A0DB2DC-4C9A-4742-B13C-FB6460FD3503}" type="slidenum">
              <a:rPr lang="zh-CN" altLang="en-US" dirty="0"/>
            </a:fld>
            <a:endParaRPr lang="zh-CN" altLang="en-US" dirty="0">
              <a:latin typeface="Times New Roman" panose="02020603050405020304" pitchFamily="18" charset="0"/>
            </a:endParaRPr>
          </a:p>
        </p:txBody>
      </p:sp>
      <p:pic>
        <p:nvPicPr>
          <p:cNvPr id="197649" name="图片 197648" descr="index_01"/>
          <p:cNvPicPr>
            <a:picLocks noChangeAspect="1"/>
          </p:cNvPicPr>
          <p:nvPr userDrawn="1"/>
        </p:nvPicPr>
        <p:blipFill>
          <a:blip r:embed="rId2"/>
          <a:srcRect t="10738" b="21475"/>
          <a:stretch>
            <a:fillRect/>
          </a:stretch>
        </p:blipFill>
        <p:spPr>
          <a:xfrm>
            <a:off x="0" y="0"/>
            <a:ext cx="6934200" cy="515938"/>
          </a:xfrm>
          <a:prstGeom prst="rect">
            <a:avLst/>
          </a:prstGeom>
          <a:noFill/>
          <a:ln w="9525">
            <a:noFill/>
          </a:ln>
        </p:spPr>
      </p:pic>
      <p:pic>
        <p:nvPicPr>
          <p:cNvPr id="197650" name="图片 197649" descr="2004031609000507"/>
          <p:cNvPicPr>
            <a:picLocks noChangeAspect="1"/>
          </p:cNvPicPr>
          <p:nvPr userDrawn="1"/>
        </p:nvPicPr>
        <p:blipFill>
          <a:blip r:embed="rId3"/>
          <a:stretch>
            <a:fillRect/>
          </a:stretch>
        </p:blipFill>
        <p:spPr>
          <a:xfrm>
            <a:off x="0" y="5568950"/>
            <a:ext cx="1524000" cy="1289050"/>
          </a:xfrm>
          <a:prstGeom prst="rect">
            <a:avLst/>
          </a:prstGeom>
          <a:noFill/>
          <a:ln w="9525">
            <a:noFill/>
          </a:ln>
        </p:spPr>
      </p:pic>
    </p:spTree>
  </p:cSld>
  <p:clrMapOvr>
    <a:masterClrMapping/>
  </p:clrMapOvr>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82688" y="2017713"/>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146612" y="2017713"/>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endParaRPr lang="zh-CN" altLang="en-US" dirty="0"/>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eaLnBrk="1" hangingPunct="1"/>
            <a:endParaRPr lang="zh-CN" altLang="en-US" dirty="0"/>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eaLnBrk="1" hangingPunct="1"/>
            <a:endParaRPr lang="zh-CN" altLang="en-US" dirty="0"/>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eaLnBrk="1" hangingPunct="1"/>
            <a:endParaRPr lang="zh-CN" altLang="en-US" dirty="0"/>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endParaRPr lang="zh-CN" altLang="en-US" dirty="0"/>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endParaRPr lang="zh-CN" altLang="en-US" dirty="0"/>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1" y="617538"/>
            <a:ext cx="1951038" cy="55149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150938" y="617538"/>
            <a:ext cx="5740009" cy="55149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p:txBody>
          <a:bodyPr/>
          <a:lstStyle/>
          <a:p>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联机映像占位符 3"/>
          <p:cNvSpPr>
            <a:spLocks noGrp="1"/>
          </p:cNvSpPr>
          <p:nvPr>
            <p:ph type="clipArt" sz="half" idx="2"/>
          </p:nvPr>
        </p:nvSpPr>
        <p:spPr>
          <a:xfrm>
            <a:off x="4629150" y="1825625"/>
            <a:ext cx="3886200" cy="4351338"/>
          </a:xfrm>
        </p:spPr>
        <p:txBody>
          <a:bodyPr/>
          <a:lstStyle/>
          <a:p>
            <a:endParaRPr lang="zh-CN" altLang="en-US"/>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endParaRPr lang="zh-CN" altLang="en-US" dirty="0"/>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p:txBody>
          <a:bodyPr/>
          <a:lstStyle/>
          <a:p>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reserve="1">
  <p:cSld name="标题，文本与图表">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图表占位符 3"/>
          <p:cNvSpPr>
            <a:spLocks noGrp="1"/>
          </p:cNvSpPr>
          <p:nvPr>
            <p:ph type="chart" sz="half" idx="2"/>
          </p:nvPr>
        </p:nvSpPr>
        <p:spPr>
          <a:xfrm>
            <a:off x="4629150" y="1825625"/>
            <a:ext cx="3886200" cy="4351338"/>
          </a:xfrm>
        </p:spPr>
        <p:txBody>
          <a:bodyPr/>
          <a:lstStyle/>
          <a:p>
            <a:endParaRPr lang="zh-CN" altLang="en-US"/>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endParaRPr lang="zh-CN" altLang="en-US" dirty="0"/>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150938" y="617538"/>
            <a:ext cx="7804150" cy="55149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eaLnBrk="1" hangingPunct="1"/>
            <a:endParaRPr lang="zh-CN" altLang="en-US" dirty="0"/>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2.jpeg"/><Relationship Id="rId17" Type="http://schemas.openxmlformats.org/officeDocument/2006/relationships/image" Target="../media/image1.jpe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96617" name="标题 196616"/>
          <p:cNvSpPr>
            <a:spLocks noGrp="1"/>
          </p:cNvSpPr>
          <p:nvPr>
            <p:ph type="title"/>
          </p:nvPr>
        </p:nvSpPr>
        <p:spPr>
          <a:xfrm>
            <a:off x="1150938" y="617538"/>
            <a:ext cx="7793037" cy="1143000"/>
          </a:xfrm>
          <a:prstGeom prst="rect">
            <a:avLst/>
          </a:prstGeom>
          <a:noFill/>
          <a:ln w="9525">
            <a:noFill/>
          </a:ln>
        </p:spPr>
        <p:txBody>
          <a:bodyPr anchor="b"/>
          <a:p>
            <a:pPr lvl="0"/>
            <a:r>
              <a:rPr lang="zh-CN" altLang="en-US" dirty="0"/>
              <a:t>单击此处编辑母版标题样式</a:t>
            </a:r>
            <a:endParaRPr lang="zh-CN" altLang="en-US" dirty="0"/>
          </a:p>
        </p:txBody>
      </p:sp>
      <p:sp>
        <p:nvSpPr>
          <p:cNvPr id="196618" name="文本占位符 196617"/>
          <p:cNvSpPr>
            <a:spLocks noGrp="1"/>
          </p:cNvSpPr>
          <p:nvPr>
            <p:ph type="body" idx="1"/>
          </p:nvPr>
        </p:nvSpPr>
        <p:spPr>
          <a:xfrm>
            <a:off x="1182688" y="2017713"/>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6619" name="日期占位符 196618"/>
          <p:cNvSpPr>
            <a:spLocks noGrp="1"/>
          </p:cNvSpPr>
          <p:nvPr>
            <p:ph type="dt" sz="half" idx="2"/>
          </p:nvPr>
        </p:nvSpPr>
        <p:spPr>
          <a:xfrm>
            <a:off x="914400" y="6324600"/>
            <a:ext cx="1905000" cy="457200"/>
          </a:xfrm>
          <a:prstGeom prst="rect">
            <a:avLst/>
          </a:prstGeom>
          <a:noFill/>
          <a:ln w="9525">
            <a:noFill/>
          </a:ln>
        </p:spPr>
        <p:txBody>
          <a:bodyPr anchor="b"/>
          <a:lstStyle>
            <a:lvl1pPr>
              <a:defRPr sz="1400" b="0">
                <a:latin typeface="Tahoma" panose="020B0604030504040204" pitchFamily="34" charset="0"/>
              </a:defRPr>
            </a:lvl1pPr>
          </a:lstStyle>
          <a:p>
            <a:pPr lvl="0" eaLnBrk="1" hangingPunct="1"/>
            <a:endParaRPr lang="zh-CN" altLang="en-US" dirty="0">
              <a:latin typeface="Times New Roman" panose="02020603050405020304" pitchFamily="18" charset="0"/>
            </a:endParaRPr>
          </a:p>
        </p:txBody>
      </p:sp>
      <p:sp>
        <p:nvSpPr>
          <p:cNvPr id="196620" name="页脚占位符 196619"/>
          <p:cNvSpPr>
            <a:spLocks noGrp="1"/>
          </p:cNvSpPr>
          <p:nvPr>
            <p:ph type="ftr" sz="quarter" idx="3"/>
          </p:nvPr>
        </p:nvSpPr>
        <p:spPr>
          <a:xfrm>
            <a:off x="3352800" y="6324600"/>
            <a:ext cx="2895600" cy="457200"/>
          </a:xfrm>
          <a:prstGeom prst="rect">
            <a:avLst/>
          </a:prstGeom>
          <a:noFill/>
          <a:ln w="9525">
            <a:noFill/>
          </a:ln>
        </p:spPr>
        <p:txBody>
          <a:bodyPr anchor="b"/>
          <a:lstStyle>
            <a:lvl1pPr algn="ctr">
              <a:defRPr sz="1400" b="0">
                <a:latin typeface="Tahoma" panose="020B0604030504040204" pitchFamily="34" charset="0"/>
              </a:defRPr>
            </a:lvl1pPr>
          </a:lstStyle>
          <a:p>
            <a:pPr lvl="0" eaLnBrk="1" hangingPunct="1"/>
            <a:endParaRPr lang="zh-CN" altLang="en-US" dirty="0"/>
          </a:p>
        </p:txBody>
      </p:sp>
      <p:sp>
        <p:nvSpPr>
          <p:cNvPr id="196621" name="灯片编号占位符 196620"/>
          <p:cNvSpPr>
            <a:spLocks noGrp="1"/>
          </p:cNvSpPr>
          <p:nvPr>
            <p:ph type="sldNum" sz="quarter" idx="4"/>
          </p:nvPr>
        </p:nvSpPr>
        <p:spPr>
          <a:xfrm>
            <a:off x="6781800" y="6324600"/>
            <a:ext cx="1905000" cy="457200"/>
          </a:xfrm>
          <a:prstGeom prst="rect">
            <a:avLst/>
          </a:prstGeom>
          <a:noFill/>
          <a:ln w="9525">
            <a:noFill/>
          </a:ln>
        </p:spPr>
        <p:txBody>
          <a:bodyPr anchor="b"/>
          <a:lstStyle>
            <a:lvl1pPr algn="r">
              <a:defRPr sz="1400" b="0">
                <a:latin typeface="Tahoma" panose="020B0604030504040204" pitchFamily="34" charset="0"/>
              </a:defRPr>
            </a:lvl1pPr>
          </a:lstStyle>
          <a:p>
            <a:pPr lvl="0" eaLnBrk="1" hangingPunct="1"/>
            <a:fld id="{9A0DB2DC-4C9A-4742-B13C-FB6460FD3503}" type="slidenum">
              <a:rPr lang="zh-CN" altLang="en-US" dirty="0"/>
            </a:fld>
            <a:endParaRPr lang="zh-CN" altLang="en-US" dirty="0">
              <a:latin typeface="Times New Roman" panose="02020603050405020304" pitchFamily="18" charset="0"/>
            </a:endParaRPr>
          </a:p>
        </p:txBody>
      </p:sp>
      <p:pic>
        <p:nvPicPr>
          <p:cNvPr id="196622" name="图片 196621" descr="index_01"/>
          <p:cNvPicPr>
            <a:picLocks noChangeAspect="1"/>
          </p:cNvPicPr>
          <p:nvPr userDrawn="1"/>
        </p:nvPicPr>
        <p:blipFill>
          <a:blip r:embed="rId17"/>
          <a:srcRect t="10738" b="21475"/>
          <a:stretch>
            <a:fillRect/>
          </a:stretch>
        </p:blipFill>
        <p:spPr>
          <a:xfrm>
            <a:off x="0" y="0"/>
            <a:ext cx="6934200" cy="515938"/>
          </a:xfrm>
          <a:prstGeom prst="rect">
            <a:avLst/>
          </a:prstGeom>
          <a:noFill/>
          <a:ln w="9525">
            <a:noFill/>
          </a:ln>
        </p:spPr>
      </p:pic>
      <p:pic>
        <p:nvPicPr>
          <p:cNvPr id="196623" name="图片 196622" descr="2004031609000507"/>
          <p:cNvPicPr>
            <a:picLocks noChangeAspect="1"/>
          </p:cNvPicPr>
          <p:nvPr userDrawn="1"/>
        </p:nvPicPr>
        <p:blipFill>
          <a:blip r:embed="rId18"/>
          <a:stretch>
            <a:fillRect/>
          </a:stretch>
        </p:blipFill>
        <p:spPr>
          <a:xfrm>
            <a:off x="0" y="5568950"/>
            <a:ext cx="1524000" cy="12890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p:hf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13.xml"/><Relationship Id="rId4" Type="http://schemas.openxmlformats.org/officeDocument/2006/relationships/themeOverride" Target="../theme/themeOverride1.xml"/><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hyperlink" Target="AVSEQ04.DAT" TargetMode="External"/></Relationships>
</file>

<file path=ppt/slides/_rels/slide8.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13.xml"/><Relationship Id="rId3" Type="http://schemas.openxmlformats.org/officeDocument/2006/relationships/themeOverride" Target="../theme/themeOverride2.xml"/><Relationship Id="rId2" Type="http://schemas.openxmlformats.org/officeDocument/2006/relationships/image" Target="../media/image6.emf"/><Relationship Id="rId1"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13.xml"/><Relationship Id="rId3" Type="http://schemas.openxmlformats.org/officeDocument/2006/relationships/themeOverride" Target="../theme/themeOverride3.xml"/><Relationship Id="rId2" Type="http://schemas.openxmlformats.org/officeDocument/2006/relationships/image" Target="../media/image11.emf"/><Relationship Id="rId1"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hemeOverride" Target="../theme/themeOverride4.xml"/><Relationship Id="rId1" Type="http://schemas.openxmlformats.org/officeDocument/2006/relationships/audio" Target="../media/audio1.wav"/></Relationships>
</file>

<file path=ppt/slides/_rels/slide13.xml.rels><?xml version="1.0" encoding="UTF-8" standalone="yes"?>
<Relationships xmlns="http://schemas.openxmlformats.org/package/2006/relationships"><Relationship Id="rId5" Type="http://schemas.openxmlformats.org/officeDocument/2006/relationships/vmlDrawing" Target="../drawings/vmlDrawing4.vml"/><Relationship Id="rId4" Type="http://schemas.openxmlformats.org/officeDocument/2006/relationships/slideLayout" Target="../slideLayouts/slideLayout13.xml"/><Relationship Id="rId3" Type="http://schemas.openxmlformats.org/officeDocument/2006/relationships/themeOverride" Target="../theme/themeOverride5.xml"/><Relationship Id="rId2" Type="http://schemas.openxmlformats.org/officeDocument/2006/relationships/image" Target="../media/image12.emf"/><Relationship Id="rId1"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5.jpeg"/><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5" Type="http://schemas.openxmlformats.org/officeDocument/2006/relationships/vmlDrawing" Target="../drawings/vmlDrawing5.vml"/><Relationship Id="rId4" Type="http://schemas.openxmlformats.org/officeDocument/2006/relationships/slideLayout" Target="../slideLayouts/slideLayout13.xml"/><Relationship Id="rId3" Type="http://schemas.openxmlformats.org/officeDocument/2006/relationships/themeOverride" Target="../theme/themeOverride6.xml"/><Relationship Id="rId2" Type="http://schemas.openxmlformats.org/officeDocument/2006/relationships/image" Target="../media/image17.wmf"/><Relationship Id="rId1"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5" Type="http://schemas.openxmlformats.org/officeDocument/2006/relationships/vmlDrawing" Target="../drawings/vmlDrawing6.vml"/><Relationship Id="rId4" Type="http://schemas.openxmlformats.org/officeDocument/2006/relationships/slideLayout" Target="../slideLayouts/slideLayout13.xml"/><Relationship Id="rId3" Type="http://schemas.openxmlformats.org/officeDocument/2006/relationships/themeOverride" Target="../theme/themeOverride7.xml"/><Relationship Id="rId2" Type="http://schemas.openxmlformats.org/officeDocument/2006/relationships/image" Target="../media/image18.emf"/><Relationship Id="rId1" Type="http://schemas.openxmlformats.org/officeDocument/2006/relationships/oleObject" Target="../embeddings/oleObject6.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audio2.wav"/><Relationship Id="rId1" Type="http://schemas.openxmlformats.org/officeDocument/2006/relationships/audio" Target="../media/audio1.wav"/></Relationships>
</file>

<file path=ppt/slides/_rels/slide24.xml.rels><?xml version="1.0" encoding="UTF-8" standalone="yes"?>
<Relationships xmlns="http://schemas.openxmlformats.org/package/2006/relationships"><Relationship Id="rId6" Type="http://schemas.openxmlformats.org/officeDocument/2006/relationships/vmlDrawing" Target="../drawings/vmlDrawing7.vml"/><Relationship Id="rId5" Type="http://schemas.openxmlformats.org/officeDocument/2006/relationships/slideLayout" Target="../slideLayouts/slideLayout12.xml"/><Relationship Id="rId4" Type="http://schemas.openxmlformats.org/officeDocument/2006/relationships/themeOverride" Target="../theme/themeOverride8.xml"/><Relationship Id="rId3" Type="http://schemas.openxmlformats.org/officeDocument/2006/relationships/audio" Target="../media/audio1.wav"/><Relationship Id="rId2" Type="http://schemas.openxmlformats.org/officeDocument/2006/relationships/image" Target="../media/image19.wmf"/><Relationship Id="rId1" Type="http://schemas.openxmlformats.org/officeDocument/2006/relationships/oleObject" Target="../embeddings/oleObject7.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jpe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jpeg"/><Relationship Id="rId1" Type="http://schemas.openxmlformats.org/officeDocument/2006/relationships/image" Target="../media/image32.jpe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audio" Target="../media/audio1.wav"/><Relationship Id="rId3" Type="http://schemas.openxmlformats.org/officeDocument/2006/relationships/image" Target="../media/image35.jpeg"/><Relationship Id="rId2" Type="http://schemas.openxmlformats.org/officeDocument/2006/relationships/hyperlink" Target="http://images.google.com/imgres?imgurl=www.city.sakai.osaka.jp/hospital/image7.jpg&amp;imgrefurl=http://www.city.sakai.osaka.jp/hospital/byouri.htm&amp;h=300&amp;w=400&amp;prev=/images%3Fq%3Ddna%25E6%25B5%258B%25E5%25AE%259A%26svnum%3D10%26hl%3Dzh-CN%26lr%3D%26ie%3DUTF-8%26sa%3DN" TargetMode="External"/><Relationship Id="rId1" Type="http://schemas.openxmlformats.org/officeDocument/2006/relationships/image" Target="../media/image34.png"/></Relationships>
</file>

<file path=ppt/slides/_rels/slide38.xml.rels><?xml version="1.0" encoding="UTF-8" standalone="yes"?>
<Relationships xmlns="http://schemas.openxmlformats.org/package/2006/relationships"><Relationship Id="rId9" Type="http://schemas.openxmlformats.org/officeDocument/2006/relationships/hyperlink" Target="http://images.google.com/imgres?imgurl=www.changyu.com.cn/images/products/shui1.gif&amp;imgrefurl=http://www.changyu.com.cn/chinese/products/index2shui.asp&amp;h=117&amp;w=65&amp;prev=/images%3Fq%3D%25E6%25A1%25B6%25E8%25A3%2585%25E6%25B0%25B4%26svnum%3D10%26hl%3Dzh-CN%26lr%3D%26ie%3DUTF-8%26sa%3DN" TargetMode="External"/><Relationship Id="rId8" Type="http://schemas.openxmlformats.org/officeDocument/2006/relationships/image" Target="../media/image39.jpeg"/><Relationship Id="rId7" Type="http://schemas.openxmlformats.org/officeDocument/2006/relationships/hyperlink" Target="http://images.google.com/imgres?imgurl=www.netda.com/images/photos/xushui.gif&amp;imgrefurl=http://www.netda.com/chinese/touzi/work4.htm&amp;h=140&amp;w=277&amp;prev=/images%3Fq%3D%25E6%25B1%25A1%25E6%25B0%25B4%26start%3D80%26svnum%3D10%26hl%3Dzh-CN%26lr%3D%26ie%3DUTF-8%26inlang%3Dzh-CN%26sa%3DN" TargetMode="External"/><Relationship Id="rId6" Type="http://schemas.openxmlformats.org/officeDocument/2006/relationships/image" Target="../media/image38.jpeg"/><Relationship Id="rId5" Type="http://schemas.openxmlformats.org/officeDocument/2006/relationships/hyperlink" Target="http://images.google.com/imgres?imgurl=www.hsinchu.org.tw/images/bkriver.jpg&amp;imgrefurl=http://www.hsinchu.org.tw/20010609.html&amp;h=321&amp;w=480&amp;prev=/images%3Fq%3D%25E6%25B1%25A1%25E6%25B0%25B4%26start%3D40%26svnum%3D10%26hl%3Dzh-CN%26lr%3D%26ie%3DUTF-8%26inlang%3Dzh-CN%26sa%3DN" TargetMode="External"/><Relationship Id="rId4" Type="http://schemas.openxmlformats.org/officeDocument/2006/relationships/image" Target="../media/image37.jpeg"/><Relationship Id="rId3" Type="http://schemas.openxmlformats.org/officeDocument/2006/relationships/hyperlink" Target="http://images.google.com/imgres?imgurl=www.kepu.com.cn/gb/lives/water/resource/images/wushui_1.jpg&amp;imgrefurl=http://www.kepu.com.cn/gb/lives/water/resource/resource_3.htm&amp;h=140&amp;w=210&amp;prev=/images%3Fq%3D%25E6%25B1%25A1%25E6%25B0%25B4%26svnum%3D10%26hl%3Dzh-CN%26lr%3D%26ie%3DUTF-8%26inlang%3Dzh-CN%26sa%3DG" TargetMode="External"/><Relationship Id="rId2" Type="http://schemas.openxmlformats.org/officeDocument/2006/relationships/image" Target="../media/image36.jpeg"/><Relationship Id="rId15" Type="http://schemas.openxmlformats.org/officeDocument/2006/relationships/slideLayout" Target="../slideLayouts/slideLayout2.xml"/><Relationship Id="rId14" Type="http://schemas.openxmlformats.org/officeDocument/2006/relationships/image" Target="../media/image43.jpeg"/><Relationship Id="rId13" Type="http://schemas.openxmlformats.org/officeDocument/2006/relationships/image" Target="../media/image42.jpeg"/><Relationship Id="rId12" Type="http://schemas.openxmlformats.org/officeDocument/2006/relationships/image" Target="../media/image41.jpeg"/><Relationship Id="rId11" Type="http://schemas.openxmlformats.org/officeDocument/2006/relationships/hyperlink" Target="http://images.google.com/imgres?imgurl=www.changyu.com.cn/images/products/shui2.gif&amp;imgrefurl=http://www.changyu.com.cn/chinese/products/index2shui.asp&amp;h=154&amp;w=47&amp;prev=/images%3Fq%3D%25E7%2593%25B6%25E8%25A3%2585%25E6%25B0%25B4%26svnum%3D10%26hl%3Dzh-CN%26lr%3D%26ie%3DUTF-8%26inlang%3Dzh-CN" TargetMode="External"/><Relationship Id="rId10" Type="http://schemas.openxmlformats.org/officeDocument/2006/relationships/image" Target="../media/image40.jpeg"/><Relationship Id="rId1" Type="http://schemas.openxmlformats.org/officeDocument/2006/relationships/hyperlink" Target="http://images.google.com/imgres?imgurl=allabout.co.jp/house/fusui/closeup/CU20020910C/img/stm01077-s%255B1%255D1.jpg&amp;imgrefurl=http://allabout.co.jp/house/fusui/closeup/CU20020910C/&amp;h=302&amp;w=377&amp;prev=/images%3Fq%3D%25E6%25B0%25B4%26start%3D40%26svnum%3D10%26hl%3Dzh-CN%26lr%3D%26ie%3DUTF-8%26sa%3DN" TargetMode="Externa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5" Type="http://schemas.openxmlformats.org/officeDocument/2006/relationships/vmlDrawing" Target="../drawings/vmlDrawing8.vml"/><Relationship Id="rId4" Type="http://schemas.openxmlformats.org/officeDocument/2006/relationships/slideLayout" Target="../slideLayouts/slideLayout13.xml"/><Relationship Id="rId3" Type="http://schemas.openxmlformats.org/officeDocument/2006/relationships/audio" Target="../media/audio1.wav"/><Relationship Id="rId2" Type="http://schemas.openxmlformats.org/officeDocument/2006/relationships/image" Target="../media/image44.wmf"/><Relationship Id="rId1" Type="http://schemas.openxmlformats.org/officeDocument/2006/relationships/oleObject" Target="../embeddings/oleObject8.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5" Type="http://schemas.openxmlformats.org/officeDocument/2006/relationships/vmlDrawing" Target="../drawings/vmlDrawing9.vml"/><Relationship Id="rId4" Type="http://schemas.openxmlformats.org/officeDocument/2006/relationships/slideLayout" Target="../slideLayouts/slideLayout13.xml"/><Relationship Id="rId3" Type="http://schemas.openxmlformats.org/officeDocument/2006/relationships/audio" Target="../media/audio1.wav"/><Relationship Id="rId2" Type="http://schemas.openxmlformats.org/officeDocument/2006/relationships/image" Target="../media/image45.emf"/><Relationship Id="rId1" Type="http://schemas.openxmlformats.org/officeDocument/2006/relationships/oleObject" Target="../embeddings/oleObject9.bin"/></Relationships>
</file>

<file path=ppt/slides/_rels/slide45.xml.rels><?xml version="1.0" encoding="UTF-8" standalone="yes"?>
<Relationships xmlns="http://schemas.openxmlformats.org/package/2006/relationships"><Relationship Id="rId4" Type="http://schemas.openxmlformats.org/officeDocument/2006/relationships/vmlDrawing" Target="../drawings/vmlDrawing10.vml"/><Relationship Id="rId3" Type="http://schemas.openxmlformats.org/officeDocument/2006/relationships/slideLayout" Target="../slideLayouts/slideLayout13.xml"/><Relationship Id="rId2" Type="http://schemas.openxmlformats.org/officeDocument/2006/relationships/image" Target="../media/image46.wmf"/><Relationship Id="rId1" Type="http://schemas.openxmlformats.org/officeDocument/2006/relationships/oleObject" Target="../embeddings/oleObject10.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5" Type="http://schemas.openxmlformats.org/officeDocument/2006/relationships/vmlDrawing" Target="../drawings/vmlDrawing11.vml"/><Relationship Id="rId4" Type="http://schemas.openxmlformats.org/officeDocument/2006/relationships/slideLayout" Target="../slideLayouts/slideLayout13.xml"/><Relationship Id="rId3" Type="http://schemas.openxmlformats.org/officeDocument/2006/relationships/audio" Target="../media/audio1.wav"/><Relationship Id="rId2" Type="http://schemas.openxmlformats.org/officeDocument/2006/relationships/image" Target="../media/image47.wmf"/><Relationship Id="rId1" Type="http://schemas.openxmlformats.org/officeDocument/2006/relationships/oleObject" Target="../embeddings/oleObject11.bin"/></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4" Type="http://schemas.openxmlformats.org/officeDocument/2006/relationships/vmlDrawing" Target="../drawings/vmlDrawing12.vml"/><Relationship Id="rId3" Type="http://schemas.openxmlformats.org/officeDocument/2006/relationships/slideLayout" Target="../slideLayouts/slideLayout13.xml"/><Relationship Id="rId2" Type="http://schemas.openxmlformats.org/officeDocument/2006/relationships/image" Target="../media/image48.wmf"/><Relationship Id="rId1" Type="http://schemas.openxmlformats.org/officeDocument/2006/relationships/oleObject" Target="../embeddings/oleObject12.bin"/></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4" Type="http://schemas.openxmlformats.org/officeDocument/2006/relationships/vmlDrawing" Target="../drawings/vmlDrawing13.vml"/><Relationship Id="rId3" Type="http://schemas.openxmlformats.org/officeDocument/2006/relationships/slideLayout" Target="../slideLayouts/slideLayout13.xml"/><Relationship Id="rId2" Type="http://schemas.openxmlformats.org/officeDocument/2006/relationships/image" Target="../media/image49.wmf"/><Relationship Id="rId1" Type="http://schemas.openxmlformats.org/officeDocument/2006/relationships/oleObject" Target="../embeddings/oleObject13.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4" Type="http://schemas.openxmlformats.org/officeDocument/2006/relationships/vmlDrawing" Target="../drawings/vmlDrawing14.vml"/><Relationship Id="rId3" Type="http://schemas.openxmlformats.org/officeDocument/2006/relationships/slideLayout" Target="../slideLayouts/slideLayout13.xml"/><Relationship Id="rId2" Type="http://schemas.openxmlformats.org/officeDocument/2006/relationships/image" Target="../media/image50.emf"/><Relationship Id="rId1" Type="http://schemas.openxmlformats.org/officeDocument/2006/relationships/oleObject" Target="../embeddings/oleObject14.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51.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3.G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9" Type="http://schemas.openxmlformats.org/officeDocument/2006/relationships/vmlDrawing" Target="../drawings/vmlDrawing15.vml"/><Relationship Id="rId8" Type="http://schemas.openxmlformats.org/officeDocument/2006/relationships/slideLayout" Target="../slideLayouts/slideLayout13.xml"/><Relationship Id="rId7" Type="http://schemas.openxmlformats.org/officeDocument/2006/relationships/themeOverride" Target="../theme/themeOverride9.xml"/><Relationship Id="rId6" Type="http://schemas.openxmlformats.org/officeDocument/2006/relationships/image" Target="../media/image56.jpeg"/><Relationship Id="rId5" Type="http://schemas.openxmlformats.org/officeDocument/2006/relationships/hyperlink" Target="http://www.kcn-net.org/4season/autumn/index.html" TargetMode="External"/><Relationship Id="rId4" Type="http://schemas.openxmlformats.org/officeDocument/2006/relationships/image" Target="../media/image55.jpeg"/><Relationship Id="rId3" Type="http://schemas.openxmlformats.org/officeDocument/2006/relationships/hyperlink" Target="http://www.kcn-net.org/4season/spring/index.html" TargetMode="External"/><Relationship Id="rId2" Type="http://schemas.openxmlformats.org/officeDocument/2006/relationships/image" Target="../media/image54.wmf"/><Relationship Id="rId1" Type="http://schemas.openxmlformats.org/officeDocument/2006/relationships/oleObject" Target="../embeddings/oleObject15.bin"/></Relationships>
</file>

<file path=ppt/slides/_rels/slide61.xml.rels><?xml version="1.0" encoding="UTF-8" standalone="yes"?>
<Relationships xmlns="http://schemas.openxmlformats.org/package/2006/relationships"><Relationship Id="rId5" Type="http://schemas.openxmlformats.org/officeDocument/2006/relationships/vmlDrawing" Target="../drawings/vmlDrawing16.vml"/><Relationship Id="rId4" Type="http://schemas.openxmlformats.org/officeDocument/2006/relationships/slideLayout" Target="../slideLayouts/slideLayout13.xml"/><Relationship Id="rId3" Type="http://schemas.openxmlformats.org/officeDocument/2006/relationships/audio" Target="../media/audio1.wav"/><Relationship Id="rId2" Type="http://schemas.openxmlformats.org/officeDocument/2006/relationships/image" Target="../media/image57.png"/><Relationship Id="rId1" Type="http://schemas.openxmlformats.org/officeDocument/2006/relationships/oleObject" Target="../embeddings/oleObject16.bin"/></Relationships>
</file>

<file path=ppt/slides/_rels/slide62.xml.rels><?xml version="1.0" encoding="UTF-8" standalone="yes"?>
<Relationships xmlns="http://schemas.openxmlformats.org/package/2006/relationships"><Relationship Id="rId5" Type="http://schemas.openxmlformats.org/officeDocument/2006/relationships/vmlDrawing" Target="../drawings/vmlDrawing17.vml"/><Relationship Id="rId4" Type="http://schemas.openxmlformats.org/officeDocument/2006/relationships/slideLayout" Target="../slideLayouts/slideLayout15.xml"/><Relationship Id="rId3" Type="http://schemas.openxmlformats.org/officeDocument/2006/relationships/themeOverride" Target="../theme/themeOverride10.xml"/><Relationship Id="rId2" Type="http://schemas.openxmlformats.org/officeDocument/2006/relationships/image" Target="../media/image58.emf"/><Relationship Id="rId1" Type="http://schemas.openxmlformats.org/officeDocument/2006/relationships/oleObject" Target="../embeddings/oleObject17.bin"/></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0.GIF"/><Relationship Id="rId1" Type="http://schemas.openxmlformats.org/officeDocument/2006/relationships/image" Target="../media/image59.GIF"/></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61.GI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hyperlink" Target="http://images.google.com/imgres?imgurl=www.asahi.com/nature/gp/200204e/200204e2.jpg&amp;imgrefurl=http://www.asahi.com/nature/gp/200204e/200204e1.html&amp;h=305&amp;w=220&amp;prev=/images%3Fq%3D%25E6%25A3%25AE%25E6%259E%2597%26svnum%3D10%26hl%3Dzh-CN%26lr%3D%26ie%3DUTF-8%26inlang%3Dzh-CN" TargetMode="Externa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4.jpe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wav"/><Relationship Id="rId1" Type="http://schemas.openxmlformats.org/officeDocument/2006/relationships/image" Target="../media/image65.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wav"/><Relationship Id="rId1" Type="http://schemas.openxmlformats.org/officeDocument/2006/relationships/image" Target="../media/image66.jpe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8.jpeg"/><Relationship Id="rId1" Type="http://schemas.openxmlformats.org/officeDocument/2006/relationships/image" Target="../media/image67.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4" Type="http://schemas.openxmlformats.org/officeDocument/2006/relationships/vmlDrawing" Target="../drawings/vmlDrawing18.vml"/><Relationship Id="rId3" Type="http://schemas.openxmlformats.org/officeDocument/2006/relationships/slideLayout" Target="../slideLayouts/slideLayout13.xml"/><Relationship Id="rId2" Type="http://schemas.openxmlformats.org/officeDocument/2006/relationships/image" Target="../media/image69.wmf"/><Relationship Id="rId1" Type="http://schemas.openxmlformats.org/officeDocument/2006/relationships/oleObject" Target="../embeddings/oleObject18.bin"/></Relationships>
</file>

<file path=ppt/slides/_rels/slide82.xml.rels><?xml version="1.0" encoding="UTF-8" standalone="yes"?>
<Relationships xmlns="http://schemas.openxmlformats.org/package/2006/relationships"><Relationship Id="rId5" Type="http://schemas.openxmlformats.org/officeDocument/2006/relationships/vmlDrawing" Target="../drawings/vmlDrawing19.vml"/><Relationship Id="rId4" Type="http://schemas.openxmlformats.org/officeDocument/2006/relationships/slideLayout" Target="../slideLayouts/slideLayout15.xml"/><Relationship Id="rId3" Type="http://schemas.openxmlformats.org/officeDocument/2006/relationships/image" Target="../media/image71.jpeg"/><Relationship Id="rId2" Type="http://schemas.openxmlformats.org/officeDocument/2006/relationships/image" Target="../media/image70.wmf"/><Relationship Id="rId1" Type="http://schemas.openxmlformats.org/officeDocument/2006/relationships/oleObject" Target="../embeddings/oleObject19.bin"/></Relationships>
</file>

<file path=ppt/slides/_rels/slide83.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72.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5.jpeg"/></Relationships>
</file>

<file path=ppt/slides/_rels/slide87.xml.rels><?xml version="1.0" encoding="UTF-8" standalone="yes"?>
<Relationships xmlns="http://schemas.openxmlformats.org/package/2006/relationships"><Relationship Id="rId4" Type="http://schemas.openxmlformats.org/officeDocument/2006/relationships/vmlDrawing" Target="../drawings/vmlDrawing20.vml"/><Relationship Id="rId3" Type="http://schemas.openxmlformats.org/officeDocument/2006/relationships/slideLayout" Target="../slideLayouts/slideLayout13.xml"/><Relationship Id="rId2" Type="http://schemas.openxmlformats.org/officeDocument/2006/relationships/image" Target="../media/image76.wmf"/><Relationship Id="rId1" Type="http://schemas.openxmlformats.org/officeDocument/2006/relationships/oleObject" Target="../embeddings/oleObject20.bin"/></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0.jpeg"/><Relationship Id="rId6" Type="http://schemas.openxmlformats.org/officeDocument/2006/relationships/image" Target="../media/image79.jpeg"/><Relationship Id="rId5" Type="http://schemas.openxmlformats.org/officeDocument/2006/relationships/hyperlink" Target="http://images.google.com/imgres?imgurl=www.changmingfood.com/chanping/images/604-2.gif&amp;imgrefurl=http://www.changmingfood.com/chanping/narou.html&amp;h=184&amp;w=250&amp;prev=/images%3Fq%3D%25E8%2585%258A%25E8%2582%2589%26svnum%3D10%26hl%3Dzh-CN%26lr%3D%26ie%3DUTF-8%26sa%3DN" TargetMode="External"/><Relationship Id="rId4" Type="http://schemas.openxmlformats.org/officeDocument/2006/relationships/image" Target="../media/image78.jpeg"/><Relationship Id="rId3" Type="http://schemas.openxmlformats.org/officeDocument/2006/relationships/hyperlink" Target="http://images.google.com/imgres?imgurl=www.chilema.net/cookbook/images/pct.jpg&amp;imgrefurl=http://www.chilema.net/cooking_tips/tips/wmlzpc.htm&amp;h=242&amp;w=221&amp;prev=/images%3Fq%3D%25E6%25B3%25A1%25E8%258F%259C%26svnum%3D10%26hl%3Dzh-CN%26lr%3D%26ie%3DUTF-8%26sa%3DN" TargetMode="External"/><Relationship Id="rId2" Type="http://schemas.openxmlformats.org/officeDocument/2006/relationships/image" Target="../media/image77.jpeg"/><Relationship Id="rId1" Type="http://schemas.openxmlformats.org/officeDocument/2006/relationships/hyperlink" Target="http://images.google.com/imgres?imgurl=211.159.29.72/visa/hongkong/cheungchau/Dsc00002.jpg&amp;imgrefurl=http://211.159.29.72/visa/hongkong/cheungchau/article.htm&amp;h=413&amp;w=550&amp;prev=/images%3Fq%3D%25E5%2592%25B8%25E9%25B1%25BC%26start%3D20%26svnum%3D10%26hl%3Dzh-CN%26lr%3D%26ie%3DUTF-8%26sa%3DN" TargetMode="Externa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83.jpeg"/><Relationship Id="rId1" Type="http://schemas.openxmlformats.org/officeDocument/2006/relationships/image" Target="../media/image8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85.png"/><Relationship Id="rId3" Type="http://schemas.openxmlformats.org/officeDocument/2006/relationships/hyperlink" Target="http://images.google.com/imgres?imgurl=www.angelfire.com/art/embil/AK47.jpg&amp;imgrefurl=http://www.angelfire.com/art/embil/art.html&amp;h=426&amp;w=796&amp;prev=/images%3Fq%3DAK-47%26start%3D40%26svnum%3D10%26hl%3Dzh-CN%26lr%3D%26ie%3DUTF-8%26inlang%3Dzh-CN%26sa%3DN" TargetMode="External"/><Relationship Id="rId2" Type="http://schemas.openxmlformats.org/officeDocument/2006/relationships/image" Target="../media/image84.jpeg"/><Relationship Id="rId1" Type="http://schemas.openxmlformats.org/officeDocument/2006/relationships/hyperlink" Target="http://images.google.com/imgres?imgurl=www.jingjiu.com/xinwei/images/cp/hx11.JPG&amp;imgrefurl=http://www.jingjiu.com/xinwei/hx01.htm&amp;h=150&amp;w=103&amp;prev=/images%3Fq%3D%25E4%25BA%258C%25E9%2594%2585%25E5%25A4%25B4%26svnum%3D10%26hl%3Dzh-CN%26lr%3D%26ie%3DUTF-8%26sa%3DN"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image" Target="../media/image86.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0.png"/><Relationship Id="rId1" Type="http://schemas.openxmlformats.org/officeDocument/2006/relationships/image" Target="../media/image8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2.png"/><Relationship Id="rId1" Type="http://schemas.openxmlformats.org/officeDocument/2006/relationships/image" Target="../media/image91.png"/></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3.GIF"/></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4.jpeg"/><Relationship Id="rId1" Type="http://schemas.openxmlformats.org/officeDocument/2006/relationships/image" Target="../media/image93.jpeg"/></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5.jpe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hemeOverride" Target="../theme/themeOverride11.xml"/><Relationship Id="rId1" Type="http://schemas.openxmlformats.org/officeDocument/2006/relationships/image" Target="../media/image96.jpeg"/></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hemeOverride" Target="../theme/themeOverride12.xml"/><Relationship Id="rId1" Type="http://schemas.openxmlformats.org/officeDocument/2006/relationships/image" Target="../media/image97.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wav"/><Relationship Id="rId1" Type="http://schemas.openxmlformats.org/officeDocument/2006/relationships/image" Target="../media/image98.jpeg"/></Relationships>
</file>

<file path=ppt/slides/_rels/slide1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image" Target="../media/image99.jpeg"/></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2.png"/></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3.png"/></Relationships>
</file>

<file path=ppt/slides/_rels/slide120.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106.png"/><Relationship Id="rId4" Type="http://schemas.openxmlformats.org/officeDocument/2006/relationships/image" Target="../media/image105.png"/><Relationship Id="rId3" Type="http://schemas.microsoft.com/office/2007/relationships/media" Target="file:///E:\&#30707;&#27833;&#22823;&#23398;\01.mpg" TargetMode="External"/><Relationship Id="rId2" Type="http://schemas.openxmlformats.org/officeDocument/2006/relationships/video" Target="file:///E:\&#30707;&#27833;&#22823;&#23398;\01.mpg" TargetMode="External"/><Relationship Id="rId1" Type="http://schemas.openxmlformats.org/officeDocument/2006/relationships/image" Target="../media/image104.jpeg"/></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7.jpeg"/></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9.jpeg"/><Relationship Id="rId1" Type="http://schemas.openxmlformats.org/officeDocument/2006/relationships/image" Target="../media/image108.png"/></Relationships>
</file>

<file path=ppt/slides/_rels/slide123.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112.jpeg"/><Relationship Id="rId4" Type="http://schemas.openxmlformats.org/officeDocument/2006/relationships/hyperlink" Target="http://images.google.com/imgres?imgurl=homepage3.nifty.com/tsima/sennpai/tuku11.jpg&amp;imgrefurl=http://homepage3.nifty.com/tsima/sub7.htm&amp;h=316&amp;w=474&amp;prev=/images%3Fq%3D%25E5%2586%25AC%25E8%2599%25AB%25E5%25A4%258F%25E8%258D%2589%26svnum%3D10%26hl%3Dzh-CN%26lr%3D%26ie%3DUTF-8%26oe%3DUTF-8%26sa%3DG" TargetMode="External"/><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hyperlink" Target="http://images.google.com/imgres?imgurl=host.agri.pref.ibaraki.jp/~shinrin/kinoko/kouza/photo/totyukaso.jpg&amp;imgrefurl=http://host.agri.pref.ibaraki.jp/~shinrin/kinoko/kouza/kinoko12.htm&amp;h=426&amp;w=361&amp;prev=/images%3Fq%3D%25E5%2586%25AC%25E8%2599%25AB%25E5%25A4%258F%25E8%258D%2589%26svnum%3D10%26hl%3Dzh-CN%26lr%3D%26ie%3DUTF-8%26oe%3DUTF-8%26sa%3DG" TargetMode="External"/></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13.jpeg"/></Relationships>
</file>

<file path=ppt/slides/_rels/slide1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image" Target="../media/image114.jpe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4" Type="http://schemas.openxmlformats.org/officeDocument/2006/relationships/vmlDrawing" Target="../drawings/vmlDrawing21.vml"/><Relationship Id="rId3" Type="http://schemas.openxmlformats.org/officeDocument/2006/relationships/slideLayout" Target="../slideLayouts/slideLayout7.xml"/><Relationship Id="rId2" Type="http://schemas.openxmlformats.org/officeDocument/2006/relationships/image" Target="../media/image117.wmf"/><Relationship Id="rId1" Type="http://schemas.openxmlformats.org/officeDocument/2006/relationships/oleObject" Target="../embeddings/oleObject2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ctrTitle"/>
          </p:nvPr>
        </p:nvSpPr>
        <p:spPr>
          <a:xfrm>
            <a:off x="395288" y="981075"/>
            <a:ext cx="8443912" cy="1549400"/>
          </a:xfrm>
          <a:solidFill>
            <a:schemeClr val="bg1">
              <a:alpha val="100000"/>
            </a:schemeClr>
          </a:solidFill>
          <a:ln/>
        </p:spPr>
        <p:txBody>
          <a:bodyPr vert="horz" wrap="square" lIns="91440" tIns="45720" rIns="91440" bIns="45720" anchor="ctr"/>
          <a:p>
            <a:pPr algn="ctr" defTabSz="914400">
              <a:spcBef>
                <a:spcPct val="30000"/>
              </a:spcBef>
              <a:buSzPct val="100000"/>
            </a:pPr>
            <a:r>
              <a:rPr lang="zh-CN" altLang="en-US" sz="4000" b="1" kern="1200" baseline="0" dirty="0">
                <a:solidFill>
                  <a:srgbClr val="FF0000"/>
                </a:solidFill>
                <a:effectLst>
                  <a:outerShdw blurRad="38100" dist="38100" dir="2700000">
                    <a:srgbClr val="C0C0C0"/>
                  </a:outerShdw>
                </a:effectLst>
                <a:latin typeface="隶书" pitchFamily="49" charset="-122"/>
                <a:ea typeface="隶书" pitchFamily="49" charset="-122"/>
              </a:rPr>
              <a:t>第五章</a:t>
            </a:r>
            <a:r>
              <a:rPr lang="zh-CN" altLang="en-US" sz="4000" b="1" i="1" kern="1200" baseline="0" dirty="0">
                <a:solidFill>
                  <a:srgbClr val="FF0000"/>
                </a:solidFill>
                <a:effectLst>
                  <a:outerShdw blurRad="38100" dist="38100" dir="2700000">
                    <a:srgbClr val="C0C0C0"/>
                  </a:outerShdw>
                </a:effectLst>
                <a:latin typeface="隶书" pitchFamily="49" charset="-122"/>
                <a:ea typeface="隶书" pitchFamily="49" charset="-122"/>
              </a:rPr>
              <a:t>  </a:t>
            </a:r>
            <a:br>
              <a:rPr lang="zh-CN" altLang="en-US" sz="4000" b="1" i="1" kern="1200" baseline="0" dirty="0">
                <a:solidFill>
                  <a:srgbClr val="FF0000"/>
                </a:solidFill>
                <a:effectLst>
                  <a:outerShdw blurRad="38100" dist="38100" dir="2700000">
                    <a:srgbClr val="C0C0C0"/>
                  </a:outerShdw>
                </a:effectLst>
                <a:latin typeface="隶书" pitchFamily="49" charset="-122"/>
                <a:ea typeface="隶书" pitchFamily="49" charset="-122"/>
              </a:rPr>
            </a:br>
            <a:r>
              <a:rPr lang="zh-CN" altLang="en-US" sz="4000" b="1" kern="1200" baseline="0" dirty="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rPr>
              <a:t>微生物的生长繁殖与生存因子</a:t>
            </a:r>
            <a:endParaRPr lang="zh-CN" altLang="en-US" sz="4000" b="1" kern="1200" baseline="0" dirty="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endParaRPr>
          </a:p>
        </p:txBody>
      </p:sp>
      <p:pic>
        <p:nvPicPr>
          <p:cNvPr id="9220" name="图片 9219" descr="wswpyj"/>
          <p:cNvPicPr>
            <a:picLocks noChangeAspect="1"/>
          </p:cNvPicPr>
          <p:nvPr/>
        </p:nvPicPr>
        <p:blipFill>
          <a:blip r:embed="rId1"/>
          <a:stretch>
            <a:fillRect/>
          </a:stretch>
        </p:blipFill>
        <p:spPr>
          <a:xfrm>
            <a:off x="2843213" y="2781300"/>
            <a:ext cx="4033837" cy="2206625"/>
          </a:xfrm>
          <a:prstGeom prst="rect">
            <a:avLst/>
          </a:prstGeom>
          <a:noFill/>
          <a:ln w="9525">
            <a:noFill/>
          </a:ln>
        </p:spPr>
      </p:pic>
      <p:sp>
        <p:nvSpPr>
          <p:cNvPr id="2" name="灯片编号占位符 1"/>
          <p:cNvSpPr/>
          <p:nvPr>
            <p:ph type="sldNum" sz="quarter" idx="4"/>
          </p:nvPr>
        </p:nvSpPr>
        <p:spPr/>
        <p:txBody>
          <a:bodyPr/>
          <a:p>
            <a:pPr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218">
                                            <p:txEl>
                                              <p:charRg st="0" end="20"/>
                                            </p:txEl>
                                          </p:spTgt>
                                        </p:tgtEl>
                                        <p:attrNameLst>
                                          <p:attrName>style.visibility</p:attrName>
                                        </p:attrNameLst>
                                      </p:cBhvr>
                                      <p:to>
                                        <p:strVal val="visible"/>
                                      </p:to>
                                    </p:set>
                                    <p:animEffect transition="in" filter="barn(outVertical)">
                                      <p:cBhvr>
                                        <p:cTn id="7" dur="500"/>
                                        <p:tgtEl>
                                          <p:spTgt spid="9218">
                                            <p:txEl>
                                              <p:charRg st="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6" name="标题 164865"/>
          <p:cNvSpPr>
            <a:spLocks noGrp="1"/>
          </p:cNvSpPr>
          <p:nvPr>
            <p:ph type="title"/>
          </p:nvPr>
        </p:nvSpPr>
        <p:spPr>
          <a:xfrm>
            <a:off x="838200" y="838200"/>
            <a:ext cx="7772400" cy="838200"/>
          </a:xfrm>
          <a:ln/>
        </p:spPr>
        <p:txBody>
          <a:bodyPr anchor="b"/>
          <a:p>
            <a:pPr algn="ctr"/>
            <a:r>
              <a:rPr lang="zh-CN" altLang="en-US" sz="3600" b="1" dirty="0">
                <a:solidFill>
                  <a:srgbClr val="FF0000"/>
                </a:solidFill>
                <a:latin typeface="黑体" panose="02010609060101010101" pitchFamily="2" charset="-122"/>
                <a:ea typeface="黑体" panose="02010609060101010101" pitchFamily="2" charset="-122"/>
              </a:rPr>
              <a:t>第一节 微生物的生长繁殖</a:t>
            </a:r>
            <a:endParaRPr lang="zh-CN" altLang="en-US" sz="3600" b="1" dirty="0">
              <a:solidFill>
                <a:srgbClr val="FF0000"/>
              </a:solidFill>
              <a:latin typeface="黑体" panose="02010609060101010101" pitchFamily="2" charset="-122"/>
              <a:ea typeface="黑体" panose="02010609060101010101" pitchFamily="2" charset="-122"/>
            </a:endParaRPr>
          </a:p>
        </p:txBody>
      </p:sp>
      <p:pic>
        <p:nvPicPr>
          <p:cNvPr id="164867" name="图片 164866" descr="id716"/>
          <p:cNvPicPr>
            <a:picLocks noChangeAspect="1"/>
          </p:cNvPicPr>
          <p:nvPr/>
        </p:nvPicPr>
        <p:blipFill>
          <a:blip r:embed="rId1"/>
          <a:stretch>
            <a:fillRect/>
          </a:stretch>
        </p:blipFill>
        <p:spPr>
          <a:xfrm>
            <a:off x="2916238" y="2276475"/>
            <a:ext cx="4038600" cy="40386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91" name="文本占位符 165890"/>
          <p:cNvSpPr>
            <a:spLocks noGrp="1"/>
          </p:cNvSpPr>
          <p:nvPr>
            <p:ph type="body" idx="1"/>
          </p:nvPr>
        </p:nvSpPr>
        <p:spPr>
          <a:xfrm>
            <a:off x="539750" y="1628775"/>
            <a:ext cx="8077200" cy="4114800"/>
          </a:xfrm>
          <a:ln/>
        </p:spPr>
        <p:txBody>
          <a:bodyPr/>
          <a:p>
            <a:pPr algn="just">
              <a:lnSpc>
                <a:spcPct val="125000"/>
              </a:lnSpc>
            </a:pPr>
            <a:r>
              <a:rPr lang="zh-CN" altLang="en-US" sz="2800" b="1" dirty="0">
                <a:solidFill>
                  <a:schemeClr val="folHlink"/>
                </a:solidFill>
                <a:ea typeface="黑体" panose="02010609060101010101" pitchFamily="2" charset="-122"/>
              </a:rPr>
              <a:t>微生物在适宜的环境条件下，不断吸收营养物质，进行新陈代谢。如果同化作用大于异化作用，则表现为微生物个体生长，到一定阶段开始分裂，微生物个体数量增多，表现为群体生长。</a:t>
            </a:r>
            <a:endParaRPr lang="zh-CN" altLang="en-US" sz="2800" b="1" dirty="0">
              <a:solidFill>
                <a:schemeClr val="folHlink"/>
              </a:solidFill>
              <a:ea typeface="黑体" panose="02010609060101010101" pitchFamily="2" charset="-122"/>
            </a:endParaRPr>
          </a:p>
          <a:p>
            <a:pPr algn="just">
              <a:lnSpc>
                <a:spcPct val="125000"/>
              </a:lnSpc>
            </a:pPr>
            <a:r>
              <a:rPr lang="zh-CN" altLang="en-US" sz="2800" b="1" dirty="0">
                <a:solidFill>
                  <a:schemeClr val="folHlink"/>
                </a:solidFill>
                <a:ea typeface="黑体" panose="02010609060101010101" pitchFamily="2" charset="-122"/>
              </a:rPr>
              <a:t>微生物生长通常是指群体的增长。</a:t>
            </a:r>
            <a:endParaRPr lang="zh-CN" altLang="en-US" sz="2800" b="1" dirty="0">
              <a:solidFill>
                <a:schemeClr val="folHlink"/>
              </a:solidFill>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98008" name="表格 398007"/>
          <p:cNvGraphicFramePr/>
          <p:nvPr/>
        </p:nvGraphicFramePr>
        <p:xfrm>
          <a:off x="611188" y="981075"/>
          <a:ext cx="7993062" cy="4983163"/>
        </p:xfrm>
        <a:graphic>
          <a:graphicData uri="http://schemas.openxmlformats.org/drawingml/2006/table">
            <a:tbl>
              <a:tblPr/>
              <a:tblGrid>
                <a:gridCol w="4443413"/>
                <a:gridCol w="1258887"/>
                <a:gridCol w="1109663"/>
                <a:gridCol w="1181100"/>
              </a:tblGrid>
              <a:tr h="628650">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菌名</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38100" cap="flat" cmpd="sng">
                      <a:solidFill>
                        <a:schemeClr val="tx2"/>
                      </a:solidFill>
                      <a:prstDash val="solid"/>
                      <a:miter/>
                      <a:headEnd type="none" w="med" len="med"/>
                      <a:tailEnd type="none" w="med" len="med"/>
                    </a:lnT>
                    <a:lnB w="381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培养基</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38100" cap="flat" cmpd="sng">
                      <a:solidFill>
                        <a:schemeClr val="tx2"/>
                      </a:solidFill>
                      <a:prstDash val="solid"/>
                      <a:miter/>
                      <a:headEnd type="none" w="med" len="med"/>
                      <a:tailEnd type="none" w="med" len="med"/>
                    </a:lnT>
                    <a:lnB w="381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zh-CN" altLang="en-US" sz="1600" b="1" dirty="0">
                          <a:solidFill>
                            <a:srgbClr val="FF3300"/>
                          </a:solidFill>
                          <a:latin typeface="Times New Roman" panose="02020603050405020304" pitchFamily="18" charset="0"/>
                        </a:rPr>
                        <a:t>培养温度</a:t>
                      </a:r>
                      <a:r>
                        <a:rPr lang="en-US" altLang="zh-CN" sz="1600" b="1">
                          <a:solidFill>
                            <a:srgbClr val="FF3300"/>
                          </a:solidFill>
                          <a:latin typeface="Times New Roman" panose="02020603050405020304" pitchFamily="18" charset="0"/>
                        </a:rPr>
                        <a:t>℃</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38100" cap="flat" cmpd="sng">
                      <a:solidFill>
                        <a:schemeClr val="tx2"/>
                      </a:solidFill>
                      <a:prstDash val="solid"/>
                      <a:miter/>
                      <a:headEnd type="none" w="med" len="med"/>
                      <a:tailEnd type="none" w="med" len="med"/>
                    </a:lnT>
                    <a:lnB w="381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zh-CN" altLang="en-US" sz="1600" b="1" dirty="0">
                          <a:solidFill>
                            <a:srgbClr val="FF3300"/>
                          </a:solidFill>
                          <a:latin typeface="Times New Roman" panose="02020603050405020304" pitchFamily="18" charset="0"/>
                        </a:rPr>
                        <a:t> 代时</a:t>
                      </a:r>
                      <a:endParaRPr lang="zh-CN" altLang="en-US" sz="1600" b="1" dirty="0">
                        <a:solidFill>
                          <a:srgbClr val="FF3300"/>
                        </a:solidFill>
                        <a:latin typeface="Times New Roman" panose="02020603050405020304" pitchFamily="18" charset="0"/>
                      </a:endParaRPr>
                    </a:p>
                    <a:p>
                      <a:pPr marL="0" lvl="0" indent="0" algn="ctr">
                        <a:buNone/>
                      </a:pPr>
                      <a:r>
                        <a:rPr lang="en-US" altLang="zh-CN" sz="1600" b="1">
                          <a:solidFill>
                            <a:srgbClr val="FF3300"/>
                          </a:solidFill>
                          <a:latin typeface="Times New Roman" panose="02020603050405020304" pitchFamily="18" charset="0"/>
                        </a:rPr>
                        <a:t>min</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38100" cap="flat" cmpd="sng">
                      <a:solidFill>
                        <a:schemeClr val="tx2"/>
                      </a:solidFill>
                      <a:prstDash val="solid"/>
                      <a:miter/>
                      <a:headEnd type="none" w="med" len="med"/>
                      <a:tailEnd type="none" w="med" len="med"/>
                    </a:lnT>
                    <a:lnB w="38100" cap="flat" cmpd="sng">
                      <a:solidFill>
                        <a:schemeClr val="tx1"/>
                      </a:solidFill>
                      <a:prstDash val="solid"/>
                      <a:miter/>
                      <a:headEnd type="none" w="med" len="med"/>
                      <a:tailEnd type="none" w="med" len="med"/>
                    </a:lnB>
                    <a:lnTlToBr>
                      <a:noFill/>
                    </a:lnTlToBr>
                    <a:lnBlToTr>
                      <a:noFill/>
                    </a:lnBlToTr>
                    <a:solidFill>
                      <a:srgbClr val="CCFF99"/>
                    </a:solidFill>
                  </a:tcPr>
                </a:tc>
              </a:tr>
              <a:tr h="334963">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E. coli</a:t>
                      </a:r>
                      <a:r>
                        <a:rPr lang="zh-CN" altLang="en-US" sz="1600" b="1" dirty="0">
                          <a:solidFill>
                            <a:srgbClr val="FF3300"/>
                          </a:solidFill>
                          <a:latin typeface="Times New Roman" panose="02020603050405020304" pitchFamily="18" charset="0"/>
                        </a:rPr>
                        <a:t>（大肠杆菌）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381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肉汤</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381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381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17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381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2">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E. coli</a:t>
                      </a:r>
                      <a:endParaRPr lang="zh-CN" altLang="en-US" sz="1600" b="1" i="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牛奶</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12.5</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3">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err="1">
                          <a:solidFill>
                            <a:srgbClr val="FF3300"/>
                          </a:solidFill>
                          <a:latin typeface="Times New Roman" panose="02020603050405020304" pitchFamily="18" charset="0"/>
                        </a:rPr>
                        <a:t>Enterobacter</a:t>
                      </a:r>
                      <a:r>
                        <a:rPr lang="en-US" altLang="zh-CN" sz="1600" b="1" i="1">
                          <a:solidFill>
                            <a:srgbClr val="FF3300"/>
                          </a:solidFill>
                          <a:latin typeface="Times New Roman" panose="02020603050405020304" pitchFamily="18" charset="0"/>
                        </a:rPr>
                        <a:t> </a:t>
                      </a:r>
                      <a:r>
                        <a:rPr lang="en-US" altLang="zh-CN" sz="1600" b="1" i="1" err="1">
                          <a:solidFill>
                            <a:srgbClr val="FF3300"/>
                          </a:solidFill>
                          <a:latin typeface="Times New Roman" panose="02020603050405020304" pitchFamily="18" charset="0"/>
                        </a:rPr>
                        <a:t>aerogenes</a:t>
                      </a:r>
                      <a:r>
                        <a:rPr lang="zh-CN" altLang="en-US" sz="1600" b="1" dirty="0">
                          <a:solidFill>
                            <a:srgbClr val="FF3300"/>
                          </a:solidFill>
                          <a:latin typeface="Times New Roman" panose="02020603050405020304" pitchFamily="18" charset="0"/>
                        </a:rPr>
                        <a:t>（产气肠细菌）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肉汤或牛奶</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16~18</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2">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E. </a:t>
                      </a:r>
                      <a:r>
                        <a:rPr lang="en-US" altLang="zh-CN" sz="1600" b="1" i="1" err="1">
                          <a:solidFill>
                            <a:srgbClr val="FF3300"/>
                          </a:solidFill>
                          <a:latin typeface="Times New Roman" panose="02020603050405020304" pitchFamily="18" charset="0"/>
                        </a:rPr>
                        <a:t>aerogenes</a:t>
                      </a:r>
                      <a:r>
                        <a:rPr lang="en-US" altLang="zh-CN" sz="1600" b="1">
                          <a:solidFill>
                            <a:srgbClr val="FF3300"/>
                          </a:solidFill>
                          <a:latin typeface="Times New Roman" panose="02020603050405020304" pitchFamily="18" charset="0"/>
                        </a:rPr>
                        <a:t> </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组合</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29~44</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3">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B. Cereus</a:t>
                      </a:r>
                      <a:r>
                        <a:rPr lang="zh-CN" altLang="en-US" sz="1600" b="1" dirty="0">
                          <a:solidFill>
                            <a:srgbClr val="FF3300"/>
                          </a:solidFill>
                          <a:latin typeface="Times New Roman" panose="02020603050405020304" pitchFamily="18" charset="0"/>
                        </a:rPr>
                        <a:t>（蜡状芽孢杆菌）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肉汤</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30</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18</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2">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B. </a:t>
                      </a:r>
                      <a:r>
                        <a:rPr lang="en-US" altLang="zh-CN" sz="1600" b="1" i="1" err="1">
                          <a:solidFill>
                            <a:srgbClr val="FF3300"/>
                          </a:solidFill>
                          <a:latin typeface="Times New Roman" panose="02020603050405020304" pitchFamily="18" charset="0"/>
                        </a:rPr>
                        <a:t>thermophilus</a:t>
                      </a:r>
                      <a:r>
                        <a:rPr lang="zh-CN" altLang="en-US" sz="1600" b="1" dirty="0">
                          <a:solidFill>
                            <a:srgbClr val="FF3300"/>
                          </a:solidFill>
                          <a:latin typeface="Times New Roman" panose="02020603050405020304" pitchFamily="18" charset="0"/>
                        </a:rPr>
                        <a:t>（嗜热芽孢杆菌）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肉汤</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55</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18.3</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3">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Lactobacillus acidophilus</a:t>
                      </a:r>
                      <a:r>
                        <a:rPr lang="zh-CN" altLang="en-US" sz="1600" b="1" dirty="0">
                          <a:solidFill>
                            <a:srgbClr val="FF3300"/>
                          </a:solidFill>
                          <a:latin typeface="Times New Roman" panose="02020603050405020304" pitchFamily="18" charset="0"/>
                        </a:rPr>
                        <a:t>（嗜酸乳杆菌）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牛奶</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66~87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2">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Streptococcus </a:t>
                      </a:r>
                      <a:r>
                        <a:rPr lang="en-US" altLang="zh-CN" sz="1600" b="1" i="1" err="1">
                          <a:solidFill>
                            <a:srgbClr val="FF3300"/>
                          </a:solidFill>
                          <a:latin typeface="Times New Roman" panose="02020603050405020304" pitchFamily="18" charset="0"/>
                        </a:rPr>
                        <a:t>lactis</a:t>
                      </a:r>
                      <a:r>
                        <a:rPr lang="zh-CN" altLang="en-US" sz="1600" b="1" dirty="0">
                          <a:solidFill>
                            <a:srgbClr val="FF3300"/>
                          </a:solidFill>
                          <a:latin typeface="Times New Roman" panose="02020603050405020304" pitchFamily="18" charset="0"/>
                        </a:rPr>
                        <a:t>（乳酸链球菌）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牛奶</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26</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3">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S. </a:t>
                      </a:r>
                      <a:r>
                        <a:rPr lang="en-US" altLang="zh-CN" sz="1600" b="1" i="1" err="1">
                          <a:solidFill>
                            <a:srgbClr val="FF3300"/>
                          </a:solidFill>
                          <a:latin typeface="Times New Roman" panose="02020603050405020304" pitchFamily="18" charset="0"/>
                        </a:rPr>
                        <a:t>lactis</a:t>
                      </a:r>
                      <a:endParaRPr lang="zh-CN" altLang="en-US" sz="1600" b="1" i="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乳糖肉汤</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48</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2">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Salmonella </a:t>
                      </a:r>
                      <a:r>
                        <a:rPr lang="en-US" altLang="zh-CN" sz="1600" b="1" i="1" err="1">
                          <a:solidFill>
                            <a:srgbClr val="FF3300"/>
                          </a:solidFill>
                          <a:latin typeface="Times New Roman" panose="02020603050405020304" pitchFamily="18" charset="0"/>
                        </a:rPr>
                        <a:t>typhi</a:t>
                      </a:r>
                      <a:r>
                        <a:rPr lang="zh-CN" altLang="en-US" sz="1600" b="1" dirty="0">
                          <a:solidFill>
                            <a:srgbClr val="FF3300"/>
                          </a:solidFill>
                          <a:latin typeface="Times New Roman" panose="02020603050405020304" pitchFamily="18" charset="0"/>
                        </a:rPr>
                        <a:t>（伤寒沙门氏菌）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肉汤</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23.5</a:t>
                      </a:r>
                      <a:endParaRPr lang="en-US" altLang="zh-CN" sz="1600" b="1">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3">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err="1">
                          <a:solidFill>
                            <a:srgbClr val="FF3300"/>
                          </a:solidFill>
                          <a:latin typeface="Times New Roman" panose="02020603050405020304" pitchFamily="18" charset="0"/>
                        </a:rPr>
                        <a:t>Azotobacter</a:t>
                      </a:r>
                      <a:r>
                        <a:rPr lang="en-US" altLang="zh-CN" sz="1600" b="1" i="1">
                          <a:solidFill>
                            <a:srgbClr val="FF3300"/>
                          </a:solidFill>
                          <a:latin typeface="Times New Roman" panose="02020603050405020304" pitchFamily="18" charset="0"/>
                        </a:rPr>
                        <a:t> </a:t>
                      </a:r>
                      <a:r>
                        <a:rPr lang="en-US" altLang="zh-CN" sz="1600" b="1" i="1" err="1">
                          <a:solidFill>
                            <a:srgbClr val="FF3300"/>
                          </a:solidFill>
                          <a:latin typeface="Times New Roman" panose="02020603050405020304" pitchFamily="18" charset="0"/>
                        </a:rPr>
                        <a:t>chroococcum</a:t>
                      </a:r>
                      <a:r>
                        <a:rPr lang="zh-CN" altLang="en-US" sz="1600" b="1" dirty="0">
                          <a:solidFill>
                            <a:srgbClr val="FF3300"/>
                          </a:solidFill>
                          <a:latin typeface="Times New Roman" panose="02020603050405020304" pitchFamily="18" charset="0"/>
                        </a:rPr>
                        <a:t>（褐球固氮菌）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葡萄糖</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25</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344</a:t>
                      </a:r>
                      <a:endParaRPr lang="en-US" altLang="zh-CN" sz="1600" b="1">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2">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a:solidFill>
                            <a:srgbClr val="FF3300"/>
                          </a:solidFill>
                          <a:latin typeface="Times New Roman" panose="02020603050405020304" pitchFamily="18" charset="0"/>
                        </a:rPr>
                        <a:t>Mycobacterium tuberculosis</a:t>
                      </a:r>
                      <a:endParaRPr lang="zh-CN" altLang="en-US" sz="1600" b="1" i="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组合</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37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792</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solidFill>
                      <a:srgbClr val="CCFF99"/>
                    </a:solidFill>
                  </a:tcPr>
                </a:tc>
              </a:tr>
              <a:tr h="334963">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1600" b="1" i="1" err="1">
                          <a:solidFill>
                            <a:srgbClr val="FF3300"/>
                          </a:solidFill>
                          <a:latin typeface="Times New Roman" panose="02020603050405020304" pitchFamily="18" charset="0"/>
                        </a:rPr>
                        <a:t>Nitrobacter</a:t>
                      </a:r>
                      <a:r>
                        <a:rPr lang="en-US" altLang="zh-CN" sz="1600" b="1" i="1">
                          <a:solidFill>
                            <a:srgbClr val="FF3300"/>
                          </a:solidFill>
                          <a:latin typeface="Times New Roman" panose="02020603050405020304" pitchFamily="18" charset="0"/>
                        </a:rPr>
                        <a:t> </a:t>
                      </a:r>
                      <a:r>
                        <a:rPr lang="en-US" altLang="zh-CN" sz="1600" b="1" i="1" err="1">
                          <a:solidFill>
                            <a:srgbClr val="FF3300"/>
                          </a:solidFill>
                          <a:latin typeface="Times New Roman" panose="02020603050405020304" pitchFamily="18" charset="0"/>
                        </a:rPr>
                        <a:t>agilis</a:t>
                      </a:r>
                      <a:r>
                        <a:rPr lang="zh-CN" altLang="en-US" sz="1600" b="1" dirty="0">
                          <a:solidFill>
                            <a:srgbClr val="FF3300"/>
                          </a:solidFill>
                          <a:latin typeface="Times New Roman" panose="02020603050405020304" pitchFamily="18" charset="0"/>
                        </a:rPr>
                        <a:t>（活跃硝化杆菌）</a:t>
                      </a:r>
                      <a:endParaRPr lang="zh-CN" altLang="en-US" sz="1600" b="1" dirty="0">
                        <a:solidFill>
                          <a:srgbClr val="FF3300"/>
                        </a:solidFill>
                        <a:latin typeface="Times New Roman" panose="02020603050405020304" pitchFamily="18" charset="0"/>
                      </a:endParaRPr>
                    </a:p>
                  </a:txBody>
                  <a:tcPr>
                    <a:lnL w="38100" cap="flat" cmpd="sng">
                      <a:solidFill>
                        <a:schemeClr val="tx2"/>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38100" cap="flat" cmpd="sng">
                      <a:solidFill>
                        <a:schemeClr val="tx2"/>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1600" b="1" dirty="0">
                          <a:solidFill>
                            <a:srgbClr val="FF3300"/>
                          </a:solidFill>
                          <a:latin typeface="Times New Roman" panose="02020603050405020304" pitchFamily="18" charset="0"/>
                        </a:rPr>
                        <a:t>组合</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38100" cap="flat" cmpd="sng">
                      <a:solidFill>
                        <a:schemeClr val="tx2"/>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27</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38100" cap="flat" cmpd="sng">
                      <a:solidFill>
                        <a:schemeClr val="tx2"/>
                      </a:solidFill>
                      <a:prstDash val="solid"/>
                      <a:miter/>
                      <a:headEnd type="none" w="med" len="med"/>
                      <a:tailEnd type="none" w="med" len="med"/>
                    </a:lnB>
                    <a:lnTlToBr>
                      <a:noFill/>
                    </a:lnTlToBr>
                    <a:lnBlToTr>
                      <a:noFill/>
                    </a:lnBlToTr>
                    <a:solidFill>
                      <a:srgbClr val="CCFF99"/>
                    </a:solid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1600" b="1">
                          <a:solidFill>
                            <a:srgbClr val="FF3300"/>
                          </a:solidFill>
                          <a:latin typeface="Times New Roman" panose="02020603050405020304" pitchFamily="18" charset="0"/>
                        </a:rPr>
                        <a:t>1200</a:t>
                      </a:r>
                      <a:endParaRPr lang="zh-CN" altLang="en-US" sz="1600" b="1" dirty="0">
                        <a:solidFill>
                          <a:srgbClr val="FF3300"/>
                        </a:solidFill>
                        <a:latin typeface="Times New Roman" panose="02020603050405020304" pitchFamily="18" charset="0"/>
                      </a:endParaRPr>
                    </a:p>
                  </a:txBody>
                  <a:tcPr>
                    <a:lnL w="12700" cap="flat" cmpd="sng">
                      <a:solidFill>
                        <a:schemeClr val="tx1"/>
                      </a:solidFill>
                      <a:prstDash val="solid"/>
                      <a:miter/>
                      <a:headEnd type="none" w="med" len="med"/>
                      <a:tailEnd type="none" w="med" len="med"/>
                    </a:lnL>
                    <a:lnR w="38100" cap="flat" cmpd="sng">
                      <a:solidFill>
                        <a:schemeClr val="tx2"/>
                      </a:solidFill>
                      <a:prstDash val="solid"/>
                      <a:miter/>
                      <a:headEnd type="none" w="med" len="med"/>
                      <a:tailEnd type="none" w="med" len="med"/>
                    </a:lnR>
                    <a:lnT w="12700" cap="flat" cmpd="sng">
                      <a:solidFill>
                        <a:schemeClr val="tx1"/>
                      </a:solidFill>
                      <a:prstDash val="solid"/>
                      <a:miter/>
                      <a:headEnd type="none" w="med" len="med"/>
                      <a:tailEnd type="none" w="med" len="med"/>
                    </a:lnT>
                    <a:lnB w="38100" cap="flat" cmpd="sng">
                      <a:solidFill>
                        <a:schemeClr val="tx2"/>
                      </a:solidFill>
                      <a:prstDash val="solid"/>
                      <a:miter/>
                      <a:headEnd type="none" w="med" len="med"/>
                      <a:tailEnd type="none" w="med" len="med"/>
                    </a:lnB>
                    <a:lnTlToBr>
                      <a:noFill/>
                    </a:lnTlToBr>
                    <a:lnBlToTr>
                      <a:noFill/>
                    </a:lnBlToTr>
                    <a:solidFill>
                      <a:srgbClr val="CCFF99"/>
                    </a:solidFill>
                  </a:tcPr>
                </a:tc>
              </a:tr>
            </a:tbl>
          </a:graphicData>
        </a:graphic>
      </p:graphicFrame>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8" name="标题 167937"/>
          <p:cNvSpPr>
            <a:spLocks noGrp="1"/>
          </p:cNvSpPr>
          <p:nvPr>
            <p:ph type="title"/>
          </p:nvPr>
        </p:nvSpPr>
        <p:spPr>
          <a:xfrm>
            <a:off x="827088" y="908050"/>
            <a:ext cx="7793037" cy="852488"/>
          </a:xfrm>
          <a:ln/>
        </p:spPr>
        <p:txBody>
          <a:bodyPr anchor="b"/>
          <a:p>
            <a:r>
              <a:rPr lang="zh-CN" altLang="en-US" sz="4000" b="1" dirty="0">
                <a:latin typeface="宋体" panose="02010600030101010101" pitchFamily="2" charset="-122"/>
              </a:rPr>
              <a:t>一、微生物生长量测定方法</a:t>
            </a:r>
            <a:endParaRPr lang="zh-CN" altLang="en-US" sz="4000" b="1" dirty="0">
              <a:latin typeface="宋体" panose="02010600030101010101" pitchFamily="2" charset="-122"/>
            </a:endParaRPr>
          </a:p>
        </p:txBody>
      </p:sp>
      <p:sp>
        <p:nvSpPr>
          <p:cNvPr id="167939" name="文本占位符 167938"/>
          <p:cNvSpPr>
            <a:spLocks noGrp="1"/>
          </p:cNvSpPr>
          <p:nvPr>
            <p:ph type="body" idx="1"/>
          </p:nvPr>
        </p:nvSpPr>
        <p:spPr>
          <a:xfrm>
            <a:off x="755650" y="2017713"/>
            <a:ext cx="7696200" cy="4306887"/>
          </a:xfrm>
          <a:ln/>
        </p:spPr>
        <p:txBody>
          <a:bodyPr/>
          <a:p>
            <a:r>
              <a:rPr lang="zh-CN" altLang="en-US" dirty="0">
                <a:solidFill>
                  <a:schemeClr val="tx2"/>
                </a:solidFill>
              </a:rPr>
              <a:t>（一）测定微生物总数</a:t>
            </a:r>
            <a:endParaRPr lang="zh-CN" altLang="en-US" dirty="0">
              <a:solidFill>
                <a:schemeClr val="tx2"/>
              </a:solidFill>
            </a:endParaRPr>
          </a:p>
          <a:p>
            <a:pPr>
              <a:lnSpc>
                <a:spcPct val="125000"/>
              </a:lnSpc>
            </a:pPr>
            <a:r>
              <a:rPr lang="zh-CN" altLang="en-US" sz="2800" b="1" dirty="0">
                <a:solidFill>
                  <a:srgbClr val="FF3300"/>
                </a:solidFill>
                <a:latin typeface="隶书" pitchFamily="49" charset="-122"/>
                <a:ea typeface="隶书" pitchFamily="49" charset="-122"/>
              </a:rPr>
              <a:t>直接测定是常用的微生物生长测定方法，它借助显微镜直接观察计数，其优点是测定过程快速，缺点是不能区分微生物的死活。</a:t>
            </a:r>
            <a:endParaRPr lang="zh-CN" altLang="en-US" sz="2800" b="1" dirty="0">
              <a:solidFill>
                <a:srgbClr val="FF3300"/>
              </a:solidFill>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0995" name="文本占位符 340994"/>
          <p:cNvSpPr>
            <a:spLocks noGrp="1"/>
          </p:cNvSpPr>
          <p:nvPr>
            <p:ph type="body" idx="1"/>
          </p:nvPr>
        </p:nvSpPr>
        <p:spPr>
          <a:xfrm>
            <a:off x="755650" y="1700213"/>
            <a:ext cx="7772400" cy="4114800"/>
          </a:xfrm>
          <a:ln/>
        </p:spPr>
        <p:txBody>
          <a:bodyPr/>
          <a:p>
            <a:r>
              <a:rPr lang="zh-CN" altLang="en-US" sz="2800" b="1" dirty="0">
                <a:solidFill>
                  <a:srgbClr val="FF3300"/>
                </a:solidFill>
                <a:ea typeface="黑体" panose="02010609060101010101" pitchFamily="2" charset="-122"/>
              </a:rPr>
              <a:t>计数器直接计数</a:t>
            </a:r>
            <a:endParaRPr lang="zh-CN" altLang="en-US" sz="2800" b="1" dirty="0">
              <a:solidFill>
                <a:srgbClr val="FF3300"/>
              </a:solidFill>
              <a:ea typeface="黑体" panose="02010609060101010101" pitchFamily="2" charset="-122"/>
            </a:endParaRPr>
          </a:p>
          <a:p>
            <a:r>
              <a:rPr lang="zh-CN" altLang="en-US" sz="2800" b="1" dirty="0">
                <a:solidFill>
                  <a:srgbClr val="FF3300"/>
                </a:solidFill>
                <a:ea typeface="黑体" panose="02010609060101010101" pitchFamily="2" charset="-122"/>
              </a:rPr>
              <a:t>电子计数器计数</a:t>
            </a:r>
            <a:endParaRPr lang="zh-CN" altLang="en-US" sz="2800" b="1" dirty="0">
              <a:solidFill>
                <a:srgbClr val="FF3300"/>
              </a:solidFill>
              <a:ea typeface="黑体" panose="02010609060101010101" pitchFamily="2" charset="-122"/>
            </a:endParaRPr>
          </a:p>
          <a:p>
            <a:r>
              <a:rPr lang="zh-CN" altLang="en-US" sz="2800" b="1" dirty="0">
                <a:solidFill>
                  <a:srgbClr val="FF3300"/>
                </a:solidFill>
                <a:ea typeface="黑体" panose="02010609060101010101" pitchFamily="2" charset="-122"/>
              </a:rPr>
              <a:t>染色涂片计数</a:t>
            </a:r>
            <a:endParaRPr lang="zh-CN" altLang="en-US" sz="2800" b="1" dirty="0">
              <a:solidFill>
                <a:srgbClr val="FF3300"/>
              </a:solidFill>
              <a:ea typeface="黑体" panose="02010609060101010101" pitchFamily="2" charset="-122"/>
            </a:endParaRPr>
          </a:p>
          <a:p>
            <a:r>
              <a:rPr lang="zh-CN" altLang="en-US" sz="2800" b="1" dirty="0">
                <a:solidFill>
                  <a:srgbClr val="FF3300"/>
                </a:solidFill>
                <a:latin typeface="Times New Roman" panose="02020603050405020304" pitchFamily="18" charset="0"/>
                <a:ea typeface="黑体" panose="02010609060101010101" pitchFamily="2" charset="-122"/>
              </a:rPr>
              <a:t>比浊法</a:t>
            </a:r>
            <a:endParaRPr lang="zh-CN" altLang="en-US" sz="2800" b="1" dirty="0">
              <a:solidFill>
                <a:srgbClr val="FF3300"/>
              </a:solidFill>
              <a:latin typeface="Times New Roman" panose="02020603050405020304" pitchFamily="18" charset="0"/>
              <a:ea typeface="黑体" panose="02010609060101010101" pitchFamily="2" charset="-122"/>
            </a:endParaRPr>
          </a:p>
          <a:p>
            <a:endParaRPr lang="zh-CN" altLang="en-US" sz="2800" dirty="0">
              <a:solidFill>
                <a:srgbClr val="FF3300"/>
              </a:solidFill>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01730" name="标题 201729"/>
          <p:cNvSpPr>
            <a:spLocks noGrp="1"/>
          </p:cNvSpPr>
          <p:nvPr>
            <p:ph type="title"/>
          </p:nvPr>
        </p:nvSpPr>
        <p:spPr>
          <a:xfrm>
            <a:off x="611188" y="692150"/>
            <a:ext cx="7772400" cy="762000"/>
          </a:xfrm>
          <a:ln/>
        </p:spPr>
        <p:txBody>
          <a:bodyPr anchor="b"/>
          <a:p>
            <a:r>
              <a:rPr lang="zh-CN" altLang="en-US" sz="3600" b="1" dirty="0">
                <a:solidFill>
                  <a:srgbClr val="FF3300"/>
                </a:solidFill>
                <a:latin typeface="Times New Roman" panose="02020603050405020304" pitchFamily="18" charset="0"/>
              </a:rPr>
              <a:t> </a:t>
            </a:r>
            <a:r>
              <a:rPr lang="en-US" altLang="zh-CN" sz="3600" b="1">
                <a:solidFill>
                  <a:srgbClr val="FF3300"/>
                </a:solidFill>
                <a:latin typeface="Times New Roman" panose="02020603050405020304" pitchFamily="18" charset="0"/>
              </a:rPr>
              <a:t>1</a:t>
            </a:r>
            <a:r>
              <a:rPr lang="zh-CN" altLang="en-US" sz="3600" b="1" dirty="0">
                <a:solidFill>
                  <a:srgbClr val="FFFFFF"/>
                </a:solidFill>
                <a:latin typeface="Times New Roman" panose="02020603050405020304" pitchFamily="18" charset="0"/>
              </a:rPr>
              <a:t>．</a:t>
            </a:r>
            <a:r>
              <a:rPr lang="zh-CN" altLang="en-US" sz="3600" b="1" dirty="0">
                <a:solidFill>
                  <a:srgbClr val="FFFFFF"/>
                </a:solidFill>
                <a:latin typeface="Times New Roman" panose="02020603050405020304" pitchFamily="18" charset="0"/>
                <a:hlinkClick r:id="rId1" action="ppaction://hlinkfile"/>
              </a:rPr>
              <a:t>计数器测定法</a:t>
            </a:r>
            <a:endParaRPr lang="zh-CN" altLang="en-US">
              <a:solidFill>
                <a:srgbClr val="FFFFFF"/>
              </a:solidFill>
              <a:latin typeface="Times New Roman" panose="02020603050405020304" pitchFamily="18" charset="0"/>
            </a:endParaRPr>
          </a:p>
        </p:txBody>
      </p:sp>
      <p:graphicFrame>
        <p:nvGraphicFramePr>
          <p:cNvPr id="201731" name="联机映像占位符 201730"/>
          <p:cNvGraphicFramePr>
            <a:graphicFrameLocks noGrp="1"/>
          </p:cNvGraphicFramePr>
          <p:nvPr>
            <p:ph type="clipArt" sz="half" idx="2"/>
          </p:nvPr>
        </p:nvGraphicFramePr>
        <p:xfrm>
          <a:off x="231775" y="2979738"/>
          <a:ext cx="8866188" cy="2409825"/>
        </p:xfrm>
        <a:graphic>
          <a:graphicData uri="http://schemas.openxmlformats.org/presentationml/2006/ole">
            <mc:AlternateContent xmlns:mc="http://schemas.openxmlformats.org/markup-compatibility/2006">
              <mc:Choice xmlns:v="urn:schemas-microsoft-com:vml" Requires="v">
                <p:oleObj spid="_x0000_s3076" name="" r:id="rId2" imgW="4973320" imgH="1363980" progId="Word.Document.8">
                  <p:embed/>
                </p:oleObj>
              </mc:Choice>
              <mc:Fallback>
                <p:oleObj name="" r:id="rId2" imgW="4973320" imgH="1363980" progId="Word.Document.8">
                  <p:embed/>
                  <p:pic>
                    <p:nvPicPr>
                      <p:cNvPr id="0" name="图片 3075"/>
                      <p:cNvPicPr/>
                      <p:nvPr/>
                    </p:nvPicPr>
                    <p:blipFill>
                      <a:blip r:embed="rId3"/>
                      <a:stretch>
                        <a:fillRect/>
                      </a:stretch>
                    </p:blipFill>
                    <p:spPr>
                      <a:xfrm>
                        <a:off x="231775" y="2979738"/>
                        <a:ext cx="8866188" cy="2409825"/>
                      </a:xfrm>
                      <a:prstGeom prst="rect">
                        <a:avLst/>
                      </a:prstGeom>
                      <a:noFill/>
                      <a:ln w="38100">
                        <a:miter/>
                      </a:ln>
                    </p:spPr>
                  </p:pic>
                </p:oleObj>
              </mc:Fallback>
            </mc:AlternateContent>
          </a:graphicData>
        </a:graphic>
      </p:graphicFrame>
      <p:sp>
        <p:nvSpPr>
          <p:cNvPr id="201732" name="文本框 201731"/>
          <p:cNvSpPr txBox="1"/>
          <p:nvPr/>
        </p:nvSpPr>
        <p:spPr>
          <a:xfrm>
            <a:off x="468313" y="1628775"/>
            <a:ext cx="8218487" cy="1552575"/>
          </a:xfrm>
          <a:prstGeom prst="rect">
            <a:avLst/>
          </a:prstGeom>
          <a:noFill/>
          <a:ln w="9525">
            <a:noFill/>
          </a:ln>
        </p:spPr>
        <p:txBody>
          <a:bodyPr>
            <a:spAutoFit/>
          </a:bodyPr>
          <a:p>
            <a:pPr>
              <a:spcBef>
                <a:spcPct val="50000"/>
              </a:spcBef>
            </a:pPr>
            <a:r>
              <a:rPr lang="zh-CN" altLang="en-US" dirty="0">
                <a:solidFill>
                  <a:schemeClr val="tx2"/>
                </a:solidFill>
                <a:latin typeface="Times New Roman" panose="02020603050405020304" pitchFamily="18" charset="0"/>
              </a:rPr>
              <a:t>将菌液滴在血球计数板</a:t>
            </a:r>
            <a:r>
              <a:rPr lang="zh-CN" altLang="en-US" dirty="0">
                <a:solidFill>
                  <a:schemeClr val="tx2"/>
                </a:solidFill>
                <a:effectLst>
                  <a:outerShdw blurRad="38100" dist="38100" dir="2700000">
                    <a:srgbClr val="C0C0C0"/>
                  </a:outerShdw>
                </a:effectLst>
                <a:latin typeface="Times New Roman" panose="02020603050405020304" pitchFamily="18" charset="0"/>
              </a:rPr>
              <a:t>0.1</a:t>
            </a:r>
            <a:r>
              <a:rPr lang="en-US" altLang="zh-CN">
                <a:solidFill>
                  <a:schemeClr val="tx2"/>
                </a:solidFill>
                <a:effectLst>
                  <a:outerShdw blurRad="38100" dist="38100" dir="2700000">
                    <a:srgbClr val="C0C0C0"/>
                  </a:outerShdw>
                </a:effectLst>
                <a:latin typeface="Times New Roman" panose="02020603050405020304" pitchFamily="18" charset="0"/>
              </a:rPr>
              <a:t>ml</a:t>
            </a:r>
            <a:r>
              <a:rPr lang="en-US" altLang="zh-CN">
                <a:solidFill>
                  <a:schemeClr val="tx2"/>
                </a:solidFill>
                <a:latin typeface="Times New Roman" panose="02020603050405020304" pitchFamily="18" charset="0"/>
              </a:rPr>
              <a:t> </a:t>
            </a:r>
            <a:r>
              <a:rPr lang="zh-CN" altLang="en-US" dirty="0">
                <a:solidFill>
                  <a:schemeClr val="tx2"/>
                </a:solidFill>
                <a:latin typeface="Times New Roman" panose="02020603050405020304" pitchFamily="18" charset="0"/>
              </a:rPr>
              <a:t>的计数格中，细菌被固定染色后，在显微镜下选择数出若干小格中的细菌数目，（一般数125个小格），根据比例关系折算出单位体积菌液中细菌的数量。</a:t>
            </a:r>
            <a:endParaRPr lang="zh-CN" altLang="en-US" b="0" dirty="0">
              <a:solidFill>
                <a:schemeClr val="tx2"/>
              </a:solidFill>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01731"/>
                                        </p:tgtEl>
                                        <p:attrNameLst>
                                          <p:attrName>style.visibility</p:attrName>
                                        </p:attrNameLst>
                                      </p:cBhvr>
                                      <p:to>
                                        <p:strVal val="visible"/>
                                      </p:to>
                                    </p:set>
                                    <p:anim calcmode="lin" valueType="num">
                                      <p:cBhvr additive="base">
                                        <p:cTn id="7" dur="500" fill="hold"/>
                                        <p:tgtEl>
                                          <p:spTgt spid="201731"/>
                                        </p:tgtEl>
                                        <p:attrNameLst>
                                          <p:attrName>ppt_x</p:attrName>
                                        </p:attrNameLst>
                                      </p:cBhvr>
                                      <p:tavLst>
                                        <p:tav tm="0">
                                          <p:val>
                                            <p:strVal val="#ppt_x"/>
                                          </p:val>
                                        </p:tav>
                                        <p:tav tm="100000">
                                          <p:val>
                                            <p:strVal val="#ppt_x"/>
                                          </p:val>
                                        </p:tav>
                                      </p:tavLst>
                                    </p:anim>
                                    <p:anim calcmode="lin" valueType="num">
                                      <p:cBhvr additive="base">
                                        <p:cTn id="8" dur="500" fill="hold"/>
                                        <p:tgtEl>
                                          <p:spTgt spid="2017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p:graphicFrame>
        <p:nvGraphicFramePr>
          <p:cNvPr id="202754" name="联机映像占位符 202753"/>
          <p:cNvGraphicFramePr>
            <a:graphicFrameLocks noGrp="1"/>
          </p:cNvGraphicFramePr>
          <p:nvPr>
            <p:ph type="clipArt" sz="half" idx="2"/>
          </p:nvPr>
        </p:nvGraphicFramePr>
        <p:xfrm>
          <a:off x="11113" y="542925"/>
          <a:ext cx="9086850" cy="4560888"/>
        </p:xfrm>
        <a:graphic>
          <a:graphicData uri="http://schemas.openxmlformats.org/presentationml/2006/ole">
            <mc:AlternateContent xmlns:mc="http://schemas.openxmlformats.org/markup-compatibility/2006">
              <mc:Choice xmlns:v="urn:schemas-microsoft-com:vml" Requires="v">
                <p:oleObj spid="_x0000_s3077" name="" r:id="rId1" imgW="6939280" imgH="3504565" progId="Word.Document.8">
                  <p:embed/>
                </p:oleObj>
              </mc:Choice>
              <mc:Fallback>
                <p:oleObj name="" r:id="rId1" imgW="6939280" imgH="3504565" progId="Word.Document.8">
                  <p:embed/>
                  <p:pic>
                    <p:nvPicPr>
                      <p:cNvPr id="0" name="图片 3076"/>
                      <p:cNvPicPr/>
                      <p:nvPr/>
                    </p:nvPicPr>
                    <p:blipFill>
                      <a:blip r:embed="rId2"/>
                      <a:stretch>
                        <a:fillRect/>
                      </a:stretch>
                    </p:blipFill>
                    <p:spPr>
                      <a:xfrm>
                        <a:off x="11113" y="542925"/>
                        <a:ext cx="9086850" cy="4560888"/>
                      </a:xfrm>
                      <a:prstGeom prst="rect">
                        <a:avLst/>
                      </a:prstGeom>
                      <a:noFill/>
                      <a:ln w="38100">
                        <a:miter/>
                      </a:ln>
                    </p:spPr>
                  </p:pic>
                </p:oleObj>
              </mc:Fallback>
            </mc:AlternateContent>
          </a:graphicData>
        </a:graphic>
      </p:graphicFrame>
      <p:sp>
        <p:nvSpPr>
          <p:cNvPr id="202755" name="文本框 202754"/>
          <p:cNvSpPr txBox="1"/>
          <p:nvPr/>
        </p:nvSpPr>
        <p:spPr>
          <a:xfrm>
            <a:off x="323850" y="4343400"/>
            <a:ext cx="8569325" cy="1463675"/>
          </a:xfrm>
          <a:prstGeom prst="rect">
            <a:avLst/>
          </a:prstGeom>
          <a:noFill/>
          <a:ln w="9525">
            <a:noFill/>
          </a:ln>
        </p:spPr>
        <p:txBody>
          <a:bodyPr>
            <a:spAutoFit/>
          </a:bodyPr>
          <a:p>
            <a:pPr algn="just" eaLnBrk="0" hangingPunct="0">
              <a:lnSpc>
                <a:spcPct val="125000"/>
              </a:lnSpc>
            </a:pPr>
            <a:r>
              <a:rPr lang="zh-CN" altLang="en-US" dirty="0">
                <a:solidFill>
                  <a:schemeClr val="tx2"/>
                </a:solidFill>
                <a:latin typeface="Times New Roman" panose="02020603050405020304" pitchFamily="18" charset="0"/>
              </a:rPr>
              <a:t>如125个小格中有90个细菌则 (90÷125) ÷0.0025=288个/</a:t>
            </a:r>
            <a:r>
              <a:rPr lang="en-US" altLang="zh-CN">
                <a:solidFill>
                  <a:schemeClr val="tx2"/>
                </a:solidFill>
                <a:latin typeface="Times New Roman" panose="02020603050405020304" pitchFamily="18" charset="0"/>
              </a:rPr>
              <a:t>ml。</a:t>
            </a:r>
            <a:endParaRPr lang="en-US" altLang="zh-CN">
              <a:solidFill>
                <a:schemeClr val="tx2"/>
              </a:solidFill>
              <a:latin typeface="Times New Roman" panose="02020603050405020304" pitchFamily="18" charset="0"/>
            </a:endParaRPr>
          </a:p>
          <a:p>
            <a:pPr algn="just" eaLnBrk="0" hangingPunct="0">
              <a:lnSpc>
                <a:spcPct val="125000"/>
              </a:lnSpc>
            </a:pPr>
            <a:r>
              <a:rPr lang="zh-CN" altLang="en-US" dirty="0">
                <a:solidFill>
                  <a:schemeClr val="tx2"/>
                </a:solidFill>
                <a:latin typeface="Times New Roman" panose="02020603050405020304" pitchFamily="18" charset="0"/>
              </a:rPr>
              <a:t>这种方法</a:t>
            </a:r>
            <a:r>
              <a:rPr lang="zh-CN" altLang="en-US" dirty="0">
                <a:solidFill>
                  <a:schemeClr val="tx2"/>
                </a:solidFill>
                <a:effectLst>
                  <a:outerShdw blurRad="38100" dist="38100" dir="2700000">
                    <a:srgbClr val="C0C0C0"/>
                  </a:outerShdw>
                </a:effectLst>
                <a:latin typeface="Times New Roman" panose="02020603050405020304" pitchFamily="18" charset="0"/>
              </a:rPr>
              <a:t>只能测定个体较大微生物</a:t>
            </a:r>
            <a:r>
              <a:rPr lang="zh-CN" altLang="en-US" dirty="0">
                <a:solidFill>
                  <a:schemeClr val="tx2"/>
                </a:solidFill>
                <a:latin typeface="Times New Roman" panose="02020603050405020304" pitchFamily="18" charset="0"/>
              </a:rPr>
              <a:t>，个体</a:t>
            </a:r>
            <a:r>
              <a:rPr lang="zh-CN" altLang="zh-CN">
                <a:solidFill>
                  <a:schemeClr val="tx2"/>
                </a:solidFill>
                <a:latin typeface="Times New Roman" panose="02020603050405020304" pitchFamily="18" charset="0"/>
              </a:rPr>
              <a:t>若</a:t>
            </a:r>
            <a:r>
              <a:rPr lang="zh-CN" altLang="en-US" dirty="0">
                <a:solidFill>
                  <a:schemeClr val="tx2"/>
                </a:solidFill>
                <a:latin typeface="Times New Roman" panose="02020603050405020304" pitchFamily="18" charset="0"/>
              </a:rPr>
              <a:t>太小，则由于每一小格中细菌层层叠加，相互遮挡，难以准确计数。</a:t>
            </a:r>
            <a:endParaRPr lang="zh-CN" altLang="en-US" dirty="0">
              <a:solidFill>
                <a:schemeClr val="tx2"/>
              </a:solidFill>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02755">
                                            <p:txEl>
                                              <p:charRg st="0" end="42"/>
                                            </p:txEl>
                                          </p:spTgt>
                                        </p:tgtEl>
                                        <p:attrNameLst>
                                          <p:attrName>style.visibility</p:attrName>
                                        </p:attrNameLst>
                                      </p:cBhvr>
                                      <p:to>
                                        <p:strVal val="visible"/>
                                      </p:to>
                                    </p:set>
                                    <p:animEffect transition="in" filter="barn(outVertical)">
                                      <p:cBhvr>
                                        <p:cTn id="7" dur="500"/>
                                        <p:tgtEl>
                                          <p:spTgt spid="202755">
                                            <p:txEl>
                                              <p:charRg st="0" end="4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02755">
                                            <p:txEl>
                                              <p:charRg st="42" end="92"/>
                                            </p:txEl>
                                          </p:spTgt>
                                        </p:tgtEl>
                                        <p:attrNameLst>
                                          <p:attrName>style.visibility</p:attrName>
                                        </p:attrNameLst>
                                      </p:cBhvr>
                                      <p:to>
                                        <p:strVal val="visible"/>
                                      </p:to>
                                    </p:set>
                                    <p:animEffect transition="in" filter="barn(outVertical)">
                                      <p:cBhvr>
                                        <p:cTn id="12" dur="500"/>
                                        <p:tgtEl>
                                          <p:spTgt spid="202755">
                                            <p:txEl>
                                              <p:charRg st="42" end="9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01424" name="组合 401423"/>
          <p:cNvGrpSpPr/>
          <p:nvPr/>
        </p:nvGrpSpPr>
        <p:grpSpPr>
          <a:xfrm>
            <a:off x="1476375" y="476250"/>
            <a:ext cx="6372225" cy="6381750"/>
            <a:chOff x="0" y="482"/>
            <a:chExt cx="4014" cy="4020"/>
          </a:xfrm>
        </p:grpSpPr>
        <p:pic>
          <p:nvPicPr>
            <p:cNvPr id="401415" name="图片 401414" descr="01300000281293122701309063047"/>
            <p:cNvPicPr>
              <a:picLocks noChangeAspect="1"/>
            </p:cNvPicPr>
            <p:nvPr/>
          </p:nvPicPr>
          <p:blipFill>
            <a:blip r:embed="rId1"/>
            <a:stretch>
              <a:fillRect/>
            </a:stretch>
          </p:blipFill>
          <p:spPr>
            <a:xfrm>
              <a:off x="2381" y="482"/>
              <a:ext cx="1606" cy="2631"/>
            </a:xfrm>
            <a:prstGeom prst="rect">
              <a:avLst/>
            </a:prstGeom>
            <a:noFill/>
            <a:ln w="9525">
              <a:noFill/>
            </a:ln>
          </p:spPr>
        </p:pic>
        <p:pic>
          <p:nvPicPr>
            <p:cNvPr id="401419" name="图片 401418" descr="4025"/>
            <p:cNvPicPr>
              <a:picLocks noChangeAspect="1"/>
            </p:cNvPicPr>
            <p:nvPr/>
          </p:nvPicPr>
          <p:blipFill>
            <a:blip r:embed="rId2"/>
            <a:stretch>
              <a:fillRect/>
            </a:stretch>
          </p:blipFill>
          <p:spPr>
            <a:xfrm>
              <a:off x="0" y="2160"/>
              <a:ext cx="2381" cy="2342"/>
            </a:xfrm>
            <a:prstGeom prst="rect">
              <a:avLst/>
            </a:prstGeom>
            <a:noFill/>
            <a:ln w="9525">
              <a:noFill/>
            </a:ln>
          </p:spPr>
        </p:pic>
        <p:pic>
          <p:nvPicPr>
            <p:cNvPr id="401422" name="图片 401421" descr="854e4338e499d56eb9998f5f"/>
            <p:cNvPicPr>
              <a:picLocks noChangeAspect="1"/>
            </p:cNvPicPr>
            <p:nvPr/>
          </p:nvPicPr>
          <p:blipFill>
            <a:blip r:embed="rId3"/>
            <a:stretch>
              <a:fillRect/>
            </a:stretch>
          </p:blipFill>
          <p:spPr>
            <a:xfrm>
              <a:off x="2381" y="3113"/>
              <a:ext cx="1633" cy="1225"/>
            </a:xfrm>
            <a:prstGeom prst="rect">
              <a:avLst/>
            </a:prstGeom>
            <a:noFill/>
            <a:ln w="9525">
              <a:noFill/>
            </a:ln>
          </p:spPr>
        </p:pic>
        <p:pic>
          <p:nvPicPr>
            <p:cNvPr id="401423" name="图片 401422" descr="386_182419_1"/>
            <p:cNvPicPr>
              <a:picLocks noChangeAspect="1"/>
            </p:cNvPicPr>
            <p:nvPr/>
          </p:nvPicPr>
          <p:blipFill>
            <a:blip r:embed="rId4"/>
            <a:stretch>
              <a:fillRect/>
            </a:stretch>
          </p:blipFill>
          <p:spPr>
            <a:xfrm>
              <a:off x="0" y="482"/>
              <a:ext cx="2404" cy="1803"/>
            </a:xfrm>
            <a:prstGeom prst="rect">
              <a:avLst/>
            </a:prstGeom>
            <a:noFill/>
            <a:ln w="9525">
              <a:noFill/>
            </a:ln>
          </p:spPr>
        </p:pic>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8658" name="标题 198657"/>
          <p:cNvSpPr>
            <a:spLocks noGrp="1"/>
          </p:cNvSpPr>
          <p:nvPr>
            <p:ph type="title"/>
          </p:nvPr>
        </p:nvSpPr>
        <p:spPr>
          <a:xfrm>
            <a:off x="914400" y="457200"/>
            <a:ext cx="7793038" cy="1143000"/>
          </a:xfrm>
          <a:ln/>
        </p:spPr>
        <p:txBody>
          <a:bodyPr anchor="b"/>
          <a:p>
            <a:r>
              <a:rPr lang="en-US" altLang="zh-CN" sz="4000" b="1">
                <a:latin typeface="隶书" pitchFamily="49" charset="-122"/>
                <a:ea typeface="隶书" pitchFamily="49" charset="-122"/>
              </a:rPr>
              <a:t>3.</a:t>
            </a:r>
            <a:r>
              <a:rPr lang="zh-CN" altLang="en-US" sz="4000" b="1" dirty="0">
                <a:latin typeface="隶书" pitchFamily="49" charset="-122"/>
                <a:ea typeface="隶书" pitchFamily="49" charset="-122"/>
              </a:rPr>
              <a:t>涂片染色法 </a:t>
            </a:r>
            <a:endParaRPr lang="zh-CN" altLang="en-US" sz="4000" b="1" dirty="0">
              <a:latin typeface="隶书" pitchFamily="49" charset="-122"/>
              <a:ea typeface="隶书" pitchFamily="49" charset="-122"/>
            </a:endParaRPr>
          </a:p>
        </p:txBody>
      </p:sp>
      <p:sp>
        <p:nvSpPr>
          <p:cNvPr id="198659" name="文本占位符 198658"/>
          <p:cNvSpPr>
            <a:spLocks noGrp="1"/>
          </p:cNvSpPr>
          <p:nvPr>
            <p:ph type="body" idx="1"/>
          </p:nvPr>
        </p:nvSpPr>
        <p:spPr>
          <a:xfrm>
            <a:off x="539750" y="2017713"/>
            <a:ext cx="8116888" cy="4114800"/>
          </a:xfrm>
          <a:ln/>
        </p:spPr>
        <p:txBody>
          <a:bodyPr/>
          <a:p>
            <a:pPr>
              <a:lnSpc>
                <a:spcPct val="130000"/>
              </a:lnSpc>
            </a:pPr>
            <a:r>
              <a:rPr lang="zh-CN" altLang="en-US" sz="2400" b="1" dirty="0">
                <a:solidFill>
                  <a:schemeClr val="folHlink"/>
                </a:solidFill>
                <a:latin typeface="Times New Roman" panose="02020603050405020304" pitchFamily="18" charset="0"/>
              </a:rPr>
              <a:t>将已知体积(0.01</a:t>
            </a:r>
            <a:r>
              <a:rPr lang="en-US" altLang="zh-CN" sz="2400" b="1">
                <a:solidFill>
                  <a:schemeClr val="folHlink"/>
                </a:solidFill>
                <a:latin typeface="Times New Roman" panose="02020603050405020304" pitchFamily="18" charset="0"/>
              </a:rPr>
              <a:t>ml)</a:t>
            </a:r>
            <a:r>
              <a:rPr lang="zh-CN" altLang="en-US" sz="2400" b="1" dirty="0">
                <a:solidFill>
                  <a:schemeClr val="folHlink"/>
                </a:solidFill>
                <a:latin typeface="Times New Roman" panose="02020603050405020304" pitchFamily="18" charset="0"/>
              </a:rPr>
              <a:t>的待测样品，均匀地涂布在载玻片的已知面积内(1</a:t>
            </a:r>
            <a:r>
              <a:rPr lang="en-US" altLang="zh-CN" sz="2400" b="1">
                <a:solidFill>
                  <a:schemeClr val="folHlink"/>
                </a:solidFill>
                <a:latin typeface="Times New Roman" panose="02020603050405020304" pitchFamily="18" charset="0"/>
              </a:rPr>
              <a:t>cm</a:t>
            </a:r>
            <a:r>
              <a:rPr lang="en-US" altLang="zh-CN" sz="2400" b="1" baseline="30000">
                <a:solidFill>
                  <a:schemeClr val="folHlink"/>
                </a:solidFill>
                <a:latin typeface="Times New Roman" panose="02020603050405020304" pitchFamily="18" charset="0"/>
              </a:rPr>
              <a:t>2</a:t>
            </a:r>
            <a:r>
              <a:rPr lang="en-US" altLang="zh-CN" sz="2400" b="1">
                <a:solidFill>
                  <a:schemeClr val="folHlink"/>
                </a:solidFill>
                <a:latin typeface="Times New Roman" panose="02020603050405020304" pitchFamily="18" charset="0"/>
              </a:rPr>
              <a:t>)，</a:t>
            </a:r>
            <a:r>
              <a:rPr lang="zh-CN" altLang="en-US" sz="2400" b="1" dirty="0">
                <a:solidFill>
                  <a:schemeClr val="folHlink"/>
                </a:solidFill>
                <a:latin typeface="Times New Roman" panose="02020603050405020304" pitchFamily="18" charset="0"/>
              </a:rPr>
              <a:t>经固定染色后，在显微镜下选择若干个视野计算细胞数量，每个视野的直径和面积、对应的微生物体积用目镜测微尺测出，结合视野中的微生物数量从而推算0.01</a:t>
            </a:r>
            <a:r>
              <a:rPr lang="en-US" altLang="zh-CN" sz="2400" b="1">
                <a:solidFill>
                  <a:schemeClr val="folHlink"/>
                </a:solidFill>
                <a:latin typeface="Times New Roman" panose="02020603050405020304" pitchFamily="18" charset="0"/>
              </a:rPr>
              <a:t>ml</a:t>
            </a:r>
            <a:r>
              <a:rPr lang="zh-CN" altLang="en-US" sz="2400" b="1" dirty="0">
                <a:solidFill>
                  <a:schemeClr val="folHlink"/>
                </a:solidFill>
                <a:latin typeface="Times New Roman" panose="02020603050405020304" pitchFamily="18" charset="0"/>
              </a:rPr>
              <a:t>样品的微生物数量。</a:t>
            </a:r>
            <a:endParaRPr lang="zh-CN" altLang="en-US" sz="2400" b="1" dirty="0">
              <a:solidFill>
                <a:schemeClr val="folHlink"/>
              </a:solidFill>
              <a:latin typeface="Times New Roman" panose="02020603050405020304" pitchFamily="18" charset="0"/>
            </a:endParaRPr>
          </a:p>
          <a:p>
            <a:pPr algn="just"/>
            <a:endParaRPr lang="zh-CN" altLang="en-US" sz="3600" dirty="0"/>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p:sp>
        <p:nvSpPr>
          <p:cNvPr id="200706" name="标题 200705"/>
          <p:cNvSpPr>
            <a:spLocks noGrp="1"/>
          </p:cNvSpPr>
          <p:nvPr>
            <p:ph type="title"/>
          </p:nvPr>
        </p:nvSpPr>
        <p:spPr>
          <a:xfrm>
            <a:off x="684213" y="404813"/>
            <a:ext cx="7793037" cy="1143000"/>
          </a:xfrm>
          <a:ln/>
        </p:spPr>
        <p:txBody>
          <a:bodyPr anchor="b"/>
          <a:p>
            <a:r>
              <a:rPr lang="zh-CN" altLang="en-US" sz="3600" b="1" dirty="0">
                <a:solidFill>
                  <a:srgbClr val="FF3300"/>
                </a:solidFill>
                <a:latin typeface="Times New Roman" panose="02020603050405020304" pitchFamily="18" charset="0"/>
              </a:rPr>
              <a:t>   </a:t>
            </a:r>
            <a:r>
              <a:rPr lang="zh-CN" altLang="en-US" sz="3600" b="1" dirty="0">
                <a:latin typeface="Times New Roman" panose="02020603050405020304" pitchFamily="18" charset="0"/>
              </a:rPr>
              <a:t>涂片染色法</a:t>
            </a:r>
            <a:endParaRPr lang="zh-CN" altLang="en-US" sz="3600" b="1" dirty="0">
              <a:latin typeface="Times New Roman" panose="02020603050405020304" pitchFamily="18" charset="0"/>
            </a:endParaRPr>
          </a:p>
        </p:txBody>
      </p:sp>
      <p:graphicFrame>
        <p:nvGraphicFramePr>
          <p:cNvPr id="200707" name="联机映像占位符 200706"/>
          <p:cNvGraphicFramePr>
            <a:graphicFrameLocks noGrp="1"/>
          </p:cNvGraphicFramePr>
          <p:nvPr>
            <p:ph type="clipArt" sz="half" idx="2"/>
          </p:nvPr>
        </p:nvGraphicFramePr>
        <p:xfrm>
          <a:off x="301625" y="1766888"/>
          <a:ext cx="8726488" cy="3630612"/>
        </p:xfrm>
        <a:graphic>
          <a:graphicData uri="http://schemas.openxmlformats.org/presentationml/2006/ole">
            <mc:AlternateContent xmlns:mc="http://schemas.openxmlformats.org/markup-compatibility/2006">
              <mc:Choice xmlns:v="urn:schemas-microsoft-com:vml" Requires="v">
                <p:oleObj spid="_x0000_s3076" name="" r:id="rId1" imgW="5496560" imgH="2303780" progId="Word.Document.8">
                  <p:embed/>
                </p:oleObj>
              </mc:Choice>
              <mc:Fallback>
                <p:oleObj name="" r:id="rId1" imgW="5496560" imgH="2303780" progId="Word.Document.8">
                  <p:embed/>
                  <p:pic>
                    <p:nvPicPr>
                      <p:cNvPr id="0" name="图片 3075"/>
                      <p:cNvPicPr/>
                      <p:nvPr/>
                    </p:nvPicPr>
                    <p:blipFill>
                      <a:blip r:embed="rId2"/>
                      <a:stretch>
                        <a:fillRect/>
                      </a:stretch>
                    </p:blipFill>
                    <p:spPr>
                      <a:xfrm>
                        <a:off x="301625" y="1766888"/>
                        <a:ext cx="8726488" cy="3630612"/>
                      </a:xfrm>
                      <a:prstGeom prst="rect">
                        <a:avLst/>
                      </a:prstGeom>
                      <a:noFill/>
                      <a:ln w="38100">
                        <a:miter/>
                      </a:ln>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0707"/>
                                        </p:tgtEl>
                                        <p:attrNameLst>
                                          <p:attrName>style.visibility</p:attrName>
                                        </p:attrNameLst>
                                      </p:cBhvr>
                                      <p:to>
                                        <p:strVal val="visible"/>
                                      </p:to>
                                    </p:set>
                                    <p:animEffect transition="in" filter="dissolve">
                                      <p:cBhvr>
                                        <p:cTn id="7" dur="500"/>
                                        <p:tgtEl>
                                          <p:spTgt spid="200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04802" name="标题 204801"/>
          <p:cNvSpPr>
            <a:spLocks noGrp="1"/>
          </p:cNvSpPr>
          <p:nvPr>
            <p:ph type="title"/>
          </p:nvPr>
        </p:nvSpPr>
        <p:spPr>
          <a:xfrm>
            <a:off x="755650" y="692150"/>
            <a:ext cx="7793038" cy="1143000"/>
          </a:xfrm>
          <a:ln/>
        </p:spPr>
        <p:txBody>
          <a:bodyPr anchor="b"/>
          <a:p>
            <a:r>
              <a:rPr lang="zh-CN" altLang="en-US" sz="3600" b="1" dirty="0">
                <a:solidFill>
                  <a:srgbClr val="FF3300"/>
                </a:solidFill>
                <a:latin typeface="Times New Roman" panose="02020603050405020304" pitchFamily="18" charset="0"/>
              </a:rPr>
              <a:t>    4．比浊计数法</a:t>
            </a:r>
            <a:endParaRPr lang="zh-CN" altLang="en-US" dirty="0">
              <a:latin typeface="Times New Roman" panose="02020603050405020304" pitchFamily="18" charset="0"/>
            </a:endParaRPr>
          </a:p>
        </p:txBody>
      </p:sp>
      <p:sp>
        <p:nvSpPr>
          <p:cNvPr id="204803" name="文本占位符 204802"/>
          <p:cNvSpPr>
            <a:spLocks noGrp="1"/>
          </p:cNvSpPr>
          <p:nvPr>
            <p:ph type="body" idx="1"/>
          </p:nvPr>
        </p:nvSpPr>
        <p:spPr>
          <a:xfrm>
            <a:off x="611188" y="2017713"/>
            <a:ext cx="7993062" cy="4114800"/>
          </a:xfrm>
          <a:ln/>
        </p:spPr>
        <p:txBody>
          <a:bodyPr/>
          <a:p>
            <a:pPr algn="just">
              <a:lnSpc>
                <a:spcPct val="140000"/>
              </a:lnSpc>
            </a:pPr>
            <a:r>
              <a:rPr lang="zh-CN" altLang="en-US" sz="2400" b="1" dirty="0">
                <a:solidFill>
                  <a:srgbClr val="FF3300"/>
                </a:solidFill>
                <a:latin typeface="Times New Roman" panose="02020603050405020304" pitchFamily="18" charset="0"/>
              </a:rPr>
              <a:t>测定悬浮细胞的快速方法</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a:p>
            <a:pPr algn="just">
              <a:lnSpc>
                <a:spcPct val="140000"/>
              </a:lnSpc>
            </a:pPr>
            <a:r>
              <a:rPr lang="zh-CN" altLang="en-US" sz="2400" b="1" dirty="0">
                <a:solidFill>
                  <a:srgbClr val="0066FF"/>
                </a:solidFill>
                <a:latin typeface="Times New Roman" panose="02020603050405020304" pitchFamily="18" charset="0"/>
              </a:rPr>
              <a:t>其原理是：单细胞微生物的悬液与浊度成正比，与光密度（</a:t>
            </a:r>
            <a:r>
              <a:rPr lang="en-US" altLang="zh-CN" sz="2400" b="1">
                <a:solidFill>
                  <a:srgbClr val="0066FF"/>
                </a:solidFill>
                <a:latin typeface="Times New Roman" panose="02020603050405020304" pitchFamily="18" charset="0"/>
              </a:rPr>
              <a:t>OD</a:t>
            </a:r>
            <a:r>
              <a:rPr lang="zh-CN" altLang="en-US" sz="2400" b="1" dirty="0">
                <a:solidFill>
                  <a:srgbClr val="0066FF"/>
                </a:solidFill>
                <a:latin typeface="Times New Roman" panose="02020603050405020304" pitchFamily="18" charset="0"/>
              </a:rPr>
              <a:t>）成反比。可用分光光度计测定细菌悬液的光密度或透光度；也可以用浊度计测菌悬液的浊度。将未知细胞数的菌悬液和已知细胞数的菌悬液相比，可求出未知菌悬液所含的细胞数。</a:t>
            </a:r>
            <a:endParaRPr lang="zh-CN" altLang="en-US" sz="2400" b="1" dirty="0">
              <a:solidFill>
                <a:srgbClr val="0066FF"/>
              </a:solidFill>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4803">
                                            <p:txEl>
                                              <p:charRg st="0" end="13"/>
                                            </p:txEl>
                                          </p:spTgt>
                                        </p:tgtEl>
                                        <p:attrNameLst>
                                          <p:attrName>style.visibility</p:attrName>
                                        </p:attrNameLst>
                                      </p:cBhvr>
                                      <p:to>
                                        <p:strVal val="visible"/>
                                      </p:to>
                                    </p:set>
                                    <p:animEffect transition="in" filter="box(out)">
                                      <p:cBhvr>
                                        <p:cTn id="7" dur="500"/>
                                        <p:tgtEl>
                                          <p:spTgt spid="204803">
                                            <p:txEl>
                                              <p:charRg st="0" end="13"/>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1"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04803">
                                            <p:txEl>
                                              <p:charRg st="13" end="122"/>
                                            </p:txEl>
                                          </p:spTgt>
                                        </p:tgtEl>
                                        <p:attrNameLst>
                                          <p:attrName>style.visibility</p:attrName>
                                        </p:attrNameLst>
                                      </p:cBhvr>
                                      <p:to>
                                        <p:strVal val="visible"/>
                                      </p:to>
                                    </p:set>
                                    <p:animEffect transition="in" filter="box(out)">
                                      <p:cBhvr>
                                        <p:cTn id="12" dur="500"/>
                                        <p:tgtEl>
                                          <p:spTgt spid="204803">
                                            <p:txEl>
                                              <p:charRg st="13" end="12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1"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p:sp>
        <p:nvSpPr>
          <p:cNvPr id="205826" name="标题 205825"/>
          <p:cNvSpPr>
            <a:spLocks noGrp="1"/>
          </p:cNvSpPr>
          <p:nvPr>
            <p:ph type="title"/>
          </p:nvPr>
        </p:nvSpPr>
        <p:spPr>
          <a:xfrm>
            <a:off x="457200" y="228600"/>
            <a:ext cx="7391400" cy="609600"/>
          </a:xfrm>
          <a:ln/>
        </p:spPr>
        <p:txBody>
          <a:bodyPr anchor="b"/>
          <a:p>
            <a:r>
              <a:rPr lang="zh-CN" altLang="en-US" sz="3200" dirty="0">
                <a:solidFill>
                  <a:srgbClr val="FF3300"/>
                </a:solidFill>
                <a:latin typeface="Times New Roman" panose="02020603050405020304" pitchFamily="18" charset="0"/>
              </a:rPr>
              <a:t>  </a:t>
            </a:r>
            <a:r>
              <a:rPr lang="zh-CN" altLang="en-US" sz="3200" b="1" dirty="0">
                <a:latin typeface="Times New Roman" panose="02020603050405020304" pitchFamily="18" charset="0"/>
              </a:rPr>
              <a:t>（1）制标准曲线</a:t>
            </a:r>
            <a:endParaRPr lang="zh-CN" altLang="en-US" dirty="0">
              <a:latin typeface="Times New Roman" panose="02020603050405020304" pitchFamily="18" charset="0"/>
            </a:endParaRPr>
          </a:p>
        </p:txBody>
      </p:sp>
      <p:sp>
        <p:nvSpPr>
          <p:cNvPr id="205827" name="文本占位符 205826"/>
          <p:cNvSpPr>
            <a:spLocks noGrp="1"/>
          </p:cNvSpPr>
          <p:nvPr>
            <p:ph type="body" sz="half" idx="1"/>
          </p:nvPr>
        </p:nvSpPr>
        <p:spPr>
          <a:xfrm>
            <a:off x="685800" y="5715000"/>
            <a:ext cx="8458200" cy="381000"/>
          </a:xfrm>
          <a:ln/>
        </p:spPr>
        <p:txBody>
          <a:bodyPr/>
          <a:p>
            <a:pPr>
              <a:lnSpc>
                <a:spcPct val="90000"/>
              </a:lnSpc>
            </a:pPr>
            <a:r>
              <a:rPr lang="zh-CN" altLang="en-US" sz="2800" b="1" dirty="0">
                <a:solidFill>
                  <a:schemeClr val="tx2"/>
                </a:solidFill>
                <a:latin typeface="Times New Roman" panose="02020603050405020304" pitchFamily="18" charset="0"/>
              </a:rPr>
              <a:t>（2）测定菌液浊度，查表得出细菌数量</a:t>
            </a:r>
            <a:endParaRPr lang="zh-CN" altLang="en-US" sz="2400" dirty="0">
              <a:solidFill>
                <a:schemeClr val="tx2"/>
              </a:solidFill>
              <a:latin typeface="Times New Roman" panose="02020603050405020304" pitchFamily="18" charset="0"/>
            </a:endParaRPr>
          </a:p>
        </p:txBody>
      </p:sp>
      <p:graphicFrame>
        <p:nvGraphicFramePr>
          <p:cNvPr id="205828" name="联机映像占位符 205827"/>
          <p:cNvGraphicFramePr>
            <a:graphicFrameLocks noGrp="1"/>
          </p:cNvGraphicFramePr>
          <p:nvPr>
            <p:ph type="clipArt" sz="half" idx="2"/>
          </p:nvPr>
        </p:nvGraphicFramePr>
        <p:xfrm>
          <a:off x="763588" y="623888"/>
          <a:ext cx="7454900" cy="4722812"/>
        </p:xfrm>
        <a:graphic>
          <a:graphicData uri="http://schemas.openxmlformats.org/presentationml/2006/ole">
            <mc:AlternateContent xmlns:mc="http://schemas.openxmlformats.org/markup-compatibility/2006">
              <mc:Choice xmlns:v="urn:schemas-microsoft-com:vml" Requires="v">
                <p:oleObj spid="_x0000_s3077" name="" r:id="rId1" imgW="4587240" imgH="2922270" progId="Word.Document.8">
                  <p:embed/>
                </p:oleObj>
              </mc:Choice>
              <mc:Fallback>
                <p:oleObj name="" r:id="rId1" imgW="4587240" imgH="2922270" progId="Word.Document.8">
                  <p:embed/>
                  <p:pic>
                    <p:nvPicPr>
                      <p:cNvPr id="0" name="图片 3076"/>
                      <p:cNvPicPr/>
                      <p:nvPr/>
                    </p:nvPicPr>
                    <p:blipFill>
                      <a:blip r:embed="rId2"/>
                      <a:stretch>
                        <a:fillRect/>
                      </a:stretch>
                    </p:blipFill>
                    <p:spPr>
                      <a:xfrm>
                        <a:off x="763588" y="623888"/>
                        <a:ext cx="7454900" cy="4722812"/>
                      </a:xfrm>
                      <a:prstGeom prst="rect">
                        <a:avLst/>
                      </a:prstGeom>
                      <a:noFill/>
                      <a:ln w="38100">
                        <a:miter/>
                      </a:ln>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5828"/>
                                        </p:tgtEl>
                                        <p:attrNameLst>
                                          <p:attrName>style.visibility</p:attrName>
                                        </p:attrNameLst>
                                      </p:cBhvr>
                                      <p:to>
                                        <p:strVal val="visible"/>
                                      </p:to>
                                    </p:set>
                                    <p:animEffect transition="in" filter="wipe(left)">
                                      <p:cBhvr>
                                        <p:cTn id="7" dur="500"/>
                                        <p:tgtEl>
                                          <p:spTgt spid="2058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05827">
                                            <p:txEl>
                                              <p:charRg st="0" end="19"/>
                                            </p:txEl>
                                          </p:spTgt>
                                        </p:tgtEl>
                                        <p:attrNameLst>
                                          <p:attrName>style.visibility</p:attrName>
                                        </p:attrNameLst>
                                      </p:cBhvr>
                                      <p:to>
                                        <p:strVal val="visible"/>
                                      </p:to>
                                    </p:set>
                                    <p:anim calcmode="lin" valueType="num">
                                      <p:cBhvr additive="base">
                                        <p:cTn id="12" dur="500" fill="hold"/>
                                        <p:tgtEl>
                                          <p:spTgt spid="205827">
                                            <p:txEl>
                                              <p:charRg st="0" end="19"/>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05827">
                                            <p:txEl>
                                              <p:charRg st="0" end="1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8964" name="图片 168963" descr="比浊法"/>
          <p:cNvPicPr>
            <a:picLocks noChangeAspect="1"/>
          </p:cNvPicPr>
          <p:nvPr/>
        </p:nvPicPr>
        <p:blipFill>
          <a:blip r:embed="rId1"/>
          <a:stretch>
            <a:fillRect/>
          </a:stretch>
        </p:blipFill>
        <p:spPr>
          <a:xfrm>
            <a:off x="0" y="0"/>
            <a:ext cx="9144000" cy="68580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8964"/>
                                        </p:tgtEl>
                                        <p:attrNameLst>
                                          <p:attrName>style.visibility</p:attrName>
                                        </p:attrNameLst>
                                      </p:cBhvr>
                                      <p:to>
                                        <p:strVal val="visible"/>
                                      </p:to>
                                    </p:set>
                                    <p:anim calcmode="lin" valueType="num">
                                      <p:cBhvr additive="base">
                                        <p:cTn id="7" dur="500" fill="hold"/>
                                        <p:tgtEl>
                                          <p:spTgt spid="168964"/>
                                        </p:tgtEl>
                                        <p:attrNameLst>
                                          <p:attrName>ppt_x</p:attrName>
                                        </p:attrNameLst>
                                      </p:cBhvr>
                                      <p:tavLst>
                                        <p:tav tm="0">
                                          <p:val>
                                            <p:strVal val="0-#ppt_w/2"/>
                                          </p:val>
                                        </p:tav>
                                        <p:tav tm="100000">
                                          <p:val>
                                            <p:strVal val="#ppt_x"/>
                                          </p:val>
                                        </p:tav>
                                      </p:tavLst>
                                    </p:anim>
                                    <p:anim calcmode="lin" valueType="num">
                                      <p:cBhvr additive="base">
                                        <p:cTn id="8" dur="500" fill="hold"/>
                                        <p:tgtEl>
                                          <p:spTgt spid="1689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6" name="标题 169985"/>
          <p:cNvSpPr>
            <a:spLocks noGrp="1"/>
          </p:cNvSpPr>
          <p:nvPr>
            <p:ph type="title"/>
          </p:nvPr>
        </p:nvSpPr>
        <p:spPr>
          <a:xfrm>
            <a:off x="611188" y="765175"/>
            <a:ext cx="7793037" cy="1143000"/>
          </a:xfrm>
          <a:ln/>
        </p:spPr>
        <p:txBody>
          <a:bodyPr anchor="b"/>
          <a:p>
            <a:r>
              <a:rPr lang="zh-CN" altLang="en-US" b="1" dirty="0">
                <a:solidFill>
                  <a:srgbClr val="FF0000"/>
                </a:solidFill>
                <a:latin typeface="宋体" panose="02010600030101010101" pitchFamily="2" charset="-122"/>
                <a:ea typeface="隶书" pitchFamily="49" charset="-122"/>
              </a:rPr>
              <a:t>（</a:t>
            </a:r>
            <a:r>
              <a:rPr lang="zh-CN" altLang="en-US" b="1" dirty="0">
                <a:solidFill>
                  <a:srgbClr val="FF0000"/>
                </a:solidFill>
                <a:latin typeface="隶书" pitchFamily="49" charset="-122"/>
                <a:ea typeface="隶书" pitchFamily="49" charset="-122"/>
              </a:rPr>
              <a:t>二）测定活细菌数</a:t>
            </a:r>
            <a:endParaRPr lang="zh-CN" altLang="en-US" b="1" dirty="0">
              <a:solidFill>
                <a:srgbClr val="FF0000"/>
              </a:solidFill>
              <a:latin typeface="隶书" pitchFamily="49" charset="-122"/>
              <a:ea typeface="隶书" pitchFamily="49" charset="-122"/>
            </a:endParaRPr>
          </a:p>
        </p:txBody>
      </p:sp>
      <p:sp>
        <p:nvSpPr>
          <p:cNvPr id="169987" name="文本占位符 169986"/>
          <p:cNvSpPr>
            <a:spLocks noGrp="1"/>
          </p:cNvSpPr>
          <p:nvPr>
            <p:ph type="body" idx="1"/>
          </p:nvPr>
        </p:nvSpPr>
        <p:spPr>
          <a:xfrm>
            <a:off x="539750" y="2017713"/>
            <a:ext cx="8116888" cy="4114800"/>
          </a:xfrm>
          <a:ln/>
        </p:spPr>
        <p:txBody>
          <a:bodyPr/>
          <a:p>
            <a:pPr algn="just">
              <a:lnSpc>
                <a:spcPct val="125000"/>
              </a:lnSpc>
            </a:pPr>
            <a:r>
              <a:rPr lang="zh-CN" altLang="en-US" sz="2800" b="1" dirty="0">
                <a:solidFill>
                  <a:schemeClr val="folHlink"/>
                </a:solidFill>
                <a:latin typeface="Times New Roman" panose="02020603050405020304" pitchFamily="18" charset="0"/>
                <a:ea typeface="黑体" panose="02010609060101010101" pitchFamily="2" charset="-122"/>
              </a:rPr>
              <a:t>间接计数法又称活菌计数法，通过测定样品中活细菌数量来间接地表示细菌含量。优点是只计数样品中的活细菌数目，缺点是测定所需时间较长，手续繁琐。</a:t>
            </a:r>
            <a:endParaRPr lang="zh-CN" altLang="en-US" sz="2800" dirty="0">
              <a:solidFill>
                <a:schemeClr val="folHlink"/>
              </a:solidFill>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854" name="标题 206853"/>
          <p:cNvSpPr>
            <a:spLocks noGrp="1"/>
          </p:cNvSpPr>
          <p:nvPr>
            <p:ph type="title"/>
          </p:nvPr>
        </p:nvSpPr>
        <p:spPr>
          <a:ln/>
        </p:spPr>
        <p:txBody>
          <a:bodyPr anchor="b"/>
          <a:p>
            <a:r>
              <a:rPr lang="zh-CN" altLang="en-US" sz="4800" b="1" dirty="0">
                <a:latin typeface="Times New Roman" panose="02020603050405020304" pitchFamily="18" charset="0"/>
              </a:rPr>
              <a:t>1.平板计数法</a:t>
            </a:r>
            <a:endParaRPr lang="zh-CN" altLang="en-US">
              <a:latin typeface="Times New Roman" panose="02020603050405020304" pitchFamily="18" charset="0"/>
            </a:endParaRPr>
          </a:p>
        </p:txBody>
      </p:sp>
      <p:sp>
        <p:nvSpPr>
          <p:cNvPr id="206852" name="文本占位符 206851"/>
          <p:cNvSpPr>
            <a:spLocks noGrp="1"/>
          </p:cNvSpPr>
          <p:nvPr>
            <p:ph type="body" idx="1"/>
          </p:nvPr>
        </p:nvSpPr>
        <p:spPr>
          <a:xfrm>
            <a:off x="468313" y="2017713"/>
            <a:ext cx="8116887" cy="4114800"/>
          </a:xfrm>
          <a:ln/>
        </p:spPr>
        <p:txBody>
          <a:bodyPr/>
          <a:p>
            <a:pPr>
              <a:lnSpc>
                <a:spcPct val="125000"/>
              </a:lnSpc>
            </a:pPr>
            <a:r>
              <a:rPr lang="zh-CN" altLang="en-US" sz="2800" b="1" dirty="0">
                <a:solidFill>
                  <a:schemeClr val="folHlink"/>
                </a:solidFill>
                <a:latin typeface="隶书" pitchFamily="49" charset="-122"/>
                <a:ea typeface="隶书" pitchFamily="49" charset="-122"/>
              </a:rPr>
              <a:t>将待测细菌样品先作10倍梯度稀释，然后取相应稀释度的样品涂布于固体平板培养基上，或与未经融化的固体培养基混合、摇匀，培养一定时间后观察并计数生长的菌数，最终根据细菌数和取样量计算出细菌浓度。</a:t>
            </a:r>
            <a:endParaRPr lang="zh-CN" altLang="en-US" sz="2800" b="1" dirty="0">
              <a:solidFill>
                <a:schemeClr val="folHlink"/>
              </a:solidFill>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6852">
                                            <p:txEl>
                                              <p:charRg st="0" end="96"/>
                                            </p:txEl>
                                          </p:spTgt>
                                        </p:tgtEl>
                                        <p:attrNameLst>
                                          <p:attrName>style.visibility</p:attrName>
                                        </p:attrNameLst>
                                      </p:cBhvr>
                                      <p:to>
                                        <p:strVal val="visible"/>
                                      </p:to>
                                    </p:set>
                                    <p:animEffect transition="in" filter="box(out)">
                                      <p:cBhvr>
                                        <p:cTn id="7" dur="500"/>
                                        <p:tgtEl>
                                          <p:spTgt spid="206852">
                                            <p:txEl>
                                              <p:charRg st="0" end="96"/>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1"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2035" name="图表占位符 172034" descr="jishu"/>
          <p:cNvPicPr>
            <a:picLocks noChangeAspect="1"/>
          </p:cNvPicPr>
          <p:nvPr>
            <p:ph type="chart" idx="1"/>
          </p:nvPr>
        </p:nvPicPr>
        <p:blipFill>
          <a:blip r:embed="rId1"/>
          <a:stretch>
            <a:fillRect/>
          </a:stretch>
        </p:blipFill>
        <p:spPr>
          <a:xfrm>
            <a:off x="0" y="549275"/>
            <a:ext cx="7153275" cy="4114800"/>
          </a:xfrm>
          <a:ln/>
        </p:spPr>
      </p:pic>
      <p:pic>
        <p:nvPicPr>
          <p:cNvPr id="328710" name="图片 328709" descr="u=3556068923,1263059402&amp;fm=0&amp;gp=0"/>
          <p:cNvPicPr>
            <a:picLocks noChangeAspect="1"/>
          </p:cNvPicPr>
          <p:nvPr/>
        </p:nvPicPr>
        <p:blipFill>
          <a:blip r:embed="rId2"/>
          <a:stretch>
            <a:fillRect/>
          </a:stretch>
        </p:blipFill>
        <p:spPr>
          <a:xfrm>
            <a:off x="6948488" y="4694238"/>
            <a:ext cx="2195512" cy="2163762"/>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9922" name="文本占位符 209921"/>
          <p:cNvSpPr>
            <a:spLocks noGrp="1"/>
          </p:cNvSpPr>
          <p:nvPr>
            <p:ph type="body" sz="half" idx="1"/>
          </p:nvPr>
        </p:nvSpPr>
        <p:spPr>
          <a:xfrm>
            <a:off x="468313" y="1268413"/>
            <a:ext cx="8208962" cy="3886200"/>
          </a:xfrm>
          <a:ln/>
        </p:spPr>
        <p:txBody>
          <a:bodyPr/>
          <a:p>
            <a:pPr algn="just">
              <a:lnSpc>
                <a:spcPct val="130000"/>
              </a:lnSpc>
            </a:pPr>
            <a:r>
              <a:rPr lang="zh-CN" altLang="en-US" sz="2800" b="1" dirty="0">
                <a:latin typeface="Times New Roman" panose="02020603050405020304" pitchFamily="18" charset="0"/>
              </a:rPr>
              <a:t>一般计数平板的细菌生长菌落数以</a:t>
            </a:r>
            <a:r>
              <a:rPr lang="zh-CN" altLang="en-US" sz="2800" b="1" dirty="0">
                <a:solidFill>
                  <a:schemeClr val="hlink"/>
                </a:solidFill>
                <a:latin typeface="Times New Roman" panose="02020603050405020304" pitchFamily="18" charset="0"/>
              </a:rPr>
              <a:t>30~300个</a:t>
            </a:r>
            <a:r>
              <a:rPr lang="zh-CN" altLang="en-US" sz="2800" b="1" dirty="0">
                <a:latin typeface="Times New Roman" panose="02020603050405020304" pitchFamily="18" charset="0"/>
              </a:rPr>
              <a:t>为宜。</a:t>
            </a:r>
            <a:endParaRPr lang="zh-CN" altLang="en-US" sz="2800" b="1" dirty="0">
              <a:latin typeface="Times New Roman" panose="02020603050405020304" pitchFamily="18" charset="0"/>
            </a:endParaRPr>
          </a:p>
          <a:p>
            <a:pPr algn="just">
              <a:lnSpc>
                <a:spcPct val="130000"/>
              </a:lnSpc>
            </a:pPr>
            <a:r>
              <a:rPr lang="zh-CN" altLang="en-US" sz="2800" b="1" dirty="0">
                <a:latin typeface="Times New Roman" panose="02020603050405020304" pitchFamily="18" charset="0"/>
              </a:rPr>
              <a:t>细菌数量=数出的菌落数/稀释度</a:t>
            </a:r>
            <a:endParaRPr lang="zh-CN" altLang="en-US" sz="2800" b="1" dirty="0">
              <a:latin typeface="Times New Roman" panose="02020603050405020304" pitchFamily="18" charset="0"/>
            </a:endParaRPr>
          </a:p>
          <a:p>
            <a:pPr algn="just">
              <a:lnSpc>
                <a:spcPct val="130000"/>
              </a:lnSpc>
            </a:pPr>
            <a:r>
              <a:rPr lang="zh-CN" altLang="en-US" sz="2800" b="1" dirty="0">
                <a:latin typeface="Times New Roman" panose="02020603050405020304" pitchFamily="18" charset="0"/>
              </a:rPr>
              <a:t>例如：10</a:t>
            </a:r>
            <a:r>
              <a:rPr lang="zh-CN" altLang="en-US" sz="2800" b="1" baseline="30000" dirty="0">
                <a:latin typeface="Times New Roman" panose="02020603050405020304" pitchFamily="18" charset="0"/>
              </a:rPr>
              <a:t>-5</a:t>
            </a:r>
            <a:r>
              <a:rPr lang="zh-CN" altLang="en-US" sz="2800" b="1" dirty="0">
                <a:latin typeface="Times New Roman" panose="02020603050405020304" pitchFamily="18" charset="0"/>
              </a:rPr>
              <a:t>稀释度时菌落数为100个，则细菌数量=100/10</a:t>
            </a:r>
            <a:r>
              <a:rPr lang="zh-CN" altLang="en-US" sz="2800" b="1" baseline="30000" dirty="0">
                <a:latin typeface="Times New Roman" panose="02020603050405020304" pitchFamily="18" charset="0"/>
              </a:rPr>
              <a:t>-5</a:t>
            </a:r>
            <a:r>
              <a:rPr lang="zh-CN" altLang="en-US" sz="2800" b="1" dirty="0">
                <a:latin typeface="Times New Roman" panose="02020603050405020304" pitchFamily="18" charset="0"/>
              </a:rPr>
              <a:t>=10</a:t>
            </a:r>
            <a:r>
              <a:rPr lang="zh-CN" altLang="en-US" sz="2800" b="1" baseline="30000" dirty="0">
                <a:latin typeface="Times New Roman" panose="02020603050405020304" pitchFamily="18" charset="0"/>
              </a:rPr>
              <a:t>7</a:t>
            </a:r>
            <a:r>
              <a:rPr lang="zh-CN" altLang="en-US" sz="2800" b="1" dirty="0">
                <a:latin typeface="Times New Roman" panose="02020603050405020304" pitchFamily="18" charset="0"/>
              </a:rPr>
              <a:t>个/</a:t>
            </a:r>
            <a:r>
              <a:rPr lang="en-US" altLang="zh-CN" sz="2800" b="1" err="1">
                <a:latin typeface="Times New Roman" panose="02020603050405020304" pitchFamily="18" charset="0"/>
              </a:rPr>
              <a:t>mL</a:t>
            </a:r>
            <a:endParaRPr lang="en-US" altLang="zh-CN" sz="2800" b="1">
              <a:latin typeface="Times New Roman" panose="02020603050405020304" pitchFamily="18" charset="0"/>
            </a:endParaRPr>
          </a:p>
          <a:p>
            <a:pPr algn="just">
              <a:lnSpc>
                <a:spcPct val="130000"/>
              </a:lnSpc>
            </a:pPr>
            <a:r>
              <a:rPr lang="zh-CN" altLang="en-US" sz="2800" b="1" dirty="0">
                <a:latin typeface="Times New Roman" panose="02020603050405020304" pitchFamily="18" charset="0"/>
              </a:rPr>
              <a:t>平板计数法是采用最广的一种活菌计数法</a:t>
            </a:r>
            <a:r>
              <a:rPr lang="zh-CN" altLang="en-US" sz="2800" dirty="0">
                <a:latin typeface="Times New Roman" panose="02020603050405020304" pitchFamily="18" charset="0"/>
              </a:rPr>
              <a:t>。 </a:t>
            </a:r>
            <a:endParaRPr lang="zh-CN" altLang="en-US" sz="2800" dirty="0">
              <a:latin typeface="Times New Roman" panose="02020603050405020304" pitchFamily="18" charset="0"/>
            </a:endParaRPr>
          </a:p>
        </p:txBody>
      </p:sp>
      <p:pic>
        <p:nvPicPr>
          <p:cNvPr id="209924" name="图片 209923" descr="230111563"/>
          <p:cNvPicPr>
            <a:picLocks noChangeAspect="1"/>
          </p:cNvPicPr>
          <p:nvPr/>
        </p:nvPicPr>
        <p:blipFill>
          <a:blip r:embed="rId1"/>
          <a:stretch>
            <a:fillRect/>
          </a:stretch>
        </p:blipFill>
        <p:spPr>
          <a:xfrm>
            <a:off x="5867400" y="4305300"/>
            <a:ext cx="3276600" cy="25527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8" name="标题 173057"/>
          <p:cNvSpPr>
            <a:spLocks noGrp="1"/>
          </p:cNvSpPr>
          <p:nvPr>
            <p:ph type="title"/>
          </p:nvPr>
        </p:nvSpPr>
        <p:spPr>
          <a:ln/>
        </p:spPr>
        <p:txBody>
          <a:bodyPr anchor="b"/>
          <a:p>
            <a:r>
              <a:rPr lang="zh-CN" altLang="en-US" dirty="0">
                <a:solidFill>
                  <a:srgbClr val="FF0000"/>
                </a:solidFill>
                <a:latin typeface="宋体" panose="02010600030101010101" pitchFamily="2" charset="-122"/>
              </a:rPr>
              <a:t>2.</a:t>
            </a:r>
            <a:r>
              <a:rPr lang="zh-CN" altLang="en-US" b="1" dirty="0">
                <a:solidFill>
                  <a:srgbClr val="FF0000"/>
                </a:solidFill>
                <a:latin typeface="宋体" panose="02010600030101010101" pitchFamily="2" charset="-122"/>
              </a:rPr>
              <a:t>稀释培养计数（</a:t>
            </a:r>
            <a:r>
              <a:rPr lang="en-US" altLang="zh-CN" b="1">
                <a:solidFill>
                  <a:srgbClr val="FF0000"/>
                </a:solidFill>
                <a:latin typeface="宋体" panose="02010600030101010101" pitchFamily="2" charset="-122"/>
              </a:rPr>
              <a:t>MPN</a:t>
            </a:r>
            <a:r>
              <a:rPr lang="zh-CN" altLang="en-US" b="1" dirty="0">
                <a:solidFill>
                  <a:srgbClr val="FF0000"/>
                </a:solidFill>
                <a:latin typeface="宋体" panose="02010600030101010101" pitchFamily="2" charset="-122"/>
              </a:rPr>
              <a:t>法）</a:t>
            </a:r>
            <a:endParaRPr lang="zh-CN" altLang="en-US" dirty="0">
              <a:solidFill>
                <a:schemeClr val="tx1"/>
              </a:solidFill>
              <a:latin typeface="宋体" panose="02010600030101010101" pitchFamily="2" charset="-122"/>
            </a:endParaRPr>
          </a:p>
        </p:txBody>
      </p:sp>
      <p:sp>
        <p:nvSpPr>
          <p:cNvPr id="173059" name="内容占位符 173058"/>
          <p:cNvSpPr>
            <a:spLocks noGrp="1"/>
          </p:cNvSpPr>
          <p:nvPr>
            <p:ph idx="1"/>
          </p:nvPr>
        </p:nvSpPr>
        <p:spPr>
          <a:xfrm>
            <a:off x="611188" y="2017713"/>
            <a:ext cx="8064500" cy="4383087"/>
          </a:xfrm>
          <a:ln/>
        </p:spPr>
        <p:txBody>
          <a:bodyPr/>
          <a:p>
            <a:pPr algn="just">
              <a:lnSpc>
                <a:spcPct val="125000"/>
              </a:lnSpc>
            </a:pPr>
            <a:r>
              <a:rPr lang="zh-CN" altLang="en-US" sz="2400" b="1" dirty="0">
                <a:solidFill>
                  <a:schemeClr val="folHlink"/>
                </a:solidFill>
                <a:latin typeface="隶书" pitchFamily="49" charset="-122"/>
                <a:ea typeface="隶书" pitchFamily="49" charset="-122"/>
              </a:rPr>
              <a:t>液体计数法是根据统计学原理设计的一种方法。</a:t>
            </a:r>
            <a:endParaRPr lang="zh-CN" altLang="en-US" sz="2400" b="1" dirty="0">
              <a:solidFill>
                <a:schemeClr val="folHlink"/>
              </a:solidFill>
              <a:latin typeface="隶书" pitchFamily="49" charset="-122"/>
              <a:ea typeface="隶书" pitchFamily="49" charset="-122"/>
            </a:endParaRPr>
          </a:p>
          <a:p>
            <a:pPr algn="just">
              <a:lnSpc>
                <a:spcPct val="125000"/>
              </a:lnSpc>
            </a:pPr>
            <a:r>
              <a:rPr lang="zh-CN" altLang="en-US" sz="2400" b="1" dirty="0">
                <a:solidFill>
                  <a:schemeClr val="folHlink"/>
                </a:solidFill>
                <a:latin typeface="隶书" pitchFamily="49" charset="-122"/>
                <a:ea typeface="隶书" pitchFamily="49" charset="-122"/>
              </a:rPr>
              <a:t>先将待测菌液作10倍梯度稀释，然后取相应稀释度样品分别接种到3管或5管一组液体培养基中，培养一定时间后，观察各管及各组中细菌是否生长、记录结果，再查与之匹配的统计表，算出细菌的最终含量。</a:t>
            </a:r>
            <a:endParaRPr lang="zh-CN" altLang="en-US" sz="2400" b="1" dirty="0">
              <a:solidFill>
                <a:schemeClr val="folHlink"/>
              </a:solidFill>
              <a:latin typeface="隶书" pitchFamily="49" charset="-122"/>
              <a:ea typeface="隶书" pitchFamily="49" charset="-122"/>
            </a:endParaRPr>
          </a:p>
          <a:p>
            <a:pPr algn="just">
              <a:lnSpc>
                <a:spcPct val="125000"/>
              </a:lnSpc>
            </a:pPr>
            <a:r>
              <a:rPr lang="zh-CN" altLang="en-US" sz="2400" b="1" dirty="0">
                <a:solidFill>
                  <a:schemeClr val="folHlink"/>
                </a:solidFill>
                <a:latin typeface="隶书" pitchFamily="49" charset="-122"/>
                <a:ea typeface="隶书" pitchFamily="49" charset="-122"/>
              </a:rPr>
              <a:t>也称最可能数法或</a:t>
            </a:r>
            <a:r>
              <a:rPr lang="en-US" altLang="zh-CN" sz="2400" b="1">
                <a:solidFill>
                  <a:schemeClr val="folHlink"/>
                </a:solidFill>
                <a:latin typeface="隶书" pitchFamily="49" charset="-122"/>
                <a:ea typeface="隶书" pitchFamily="49" charset="-122"/>
              </a:rPr>
              <a:t>MPN</a:t>
            </a:r>
            <a:r>
              <a:rPr lang="zh-CN" altLang="en-US" sz="2400" b="1" dirty="0">
                <a:solidFill>
                  <a:schemeClr val="folHlink"/>
                </a:solidFill>
                <a:latin typeface="隶书" pitchFamily="49" charset="-122"/>
                <a:ea typeface="隶书" pitchFamily="49" charset="-122"/>
              </a:rPr>
              <a:t>法。</a:t>
            </a:r>
            <a:endParaRPr lang="zh-CN" altLang="en-US" sz="2400" dirty="0">
              <a:solidFill>
                <a:schemeClr val="folHlink"/>
              </a:solidFill>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82" name="标题 174081"/>
          <p:cNvSpPr>
            <a:spLocks noGrp="1"/>
          </p:cNvSpPr>
          <p:nvPr>
            <p:ph type="title"/>
          </p:nvPr>
        </p:nvSpPr>
        <p:spPr>
          <a:ln/>
        </p:spPr>
        <p:txBody>
          <a:bodyPr anchor="b"/>
          <a:p>
            <a:r>
              <a:rPr lang="zh-CN" altLang="en-US" b="1" dirty="0">
                <a:solidFill>
                  <a:schemeClr val="bg2"/>
                </a:solidFill>
              </a:rPr>
              <a:t>测定</a:t>
            </a:r>
            <a:r>
              <a:rPr lang="zh-CN" altLang="en-US" b="1" dirty="0">
                <a:solidFill>
                  <a:schemeClr val="hlink"/>
                </a:solidFill>
              </a:rPr>
              <a:t>硫酸盐还原菌</a:t>
            </a:r>
            <a:r>
              <a:rPr lang="zh-CN" altLang="en-US" b="1" dirty="0">
                <a:solidFill>
                  <a:schemeClr val="bg2"/>
                </a:solidFill>
              </a:rPr>
              <a:t>的数量</a:t>
            </a:r>
            <a:endParaRPr lang="zh-CN" altLang="en-US" b="1" dirty="0">
              <a:solidFill>
                <a:schemeClr val="bg2"/>
              </a:solidFill>
            </a:endParaRPr>
          </a:p>
        </p:txBody>
      </p:sp>
      <p:sp>
        <p:nvSpPr>
          <p:cNvPr id="174083" name="文本占位符 174082"/>
          <p:cNvSpPr>
            <a:spLocks noGrp="1"/>
          </p:cNvSpPr>
          <p:nvPr>
            <p:ph type="body" idx="1"/>
          </p:nvPr>
        </p:nvSpPr>
        <p:spPr>
          <a:xfrm>
            <a:off x="533400" y="2017713"/>
            <a:ext cx="8142288" cy="4114800"/>
          </a:xfrm>
          <a:ln/>
        </p:spPr>
        <p:txBody>
          <a:bodyPr/>
          <a:p>
            <a:pPr>
              <a:lnSpc>
                <a:spcPct val="130000"/>
              </a:lnSpc>
            </a:pPr>
            <a:r>
              <a:rPr lang="zh-CN" altLang="en-US" sz="2400" b="1" dirty="0">
                <a:solidFill>
                  <a:schemeClr val="folHlink"/>
                </a:solidFill>
              </a:rPr>
              <a:t>用于硝化细菌、产甲烷菌、铁细菌和硫酸盐还原菌计数</a:t>
            </a:r>
            <a:endParaRPr lang="zh-CN" altLang="en-US" sz="2400" dirty="0">
              <a:solidFill>
                <a:schemeClr val="folHlink"/>
              </a:solidFill>
            </a:endParaRPr>
          </a:p>
          <a:p>
            <a:pPr>
              <a:lnSpc>
                <a:spcPct val="130000"/>
              </a:lnSpc>
            </a:pPr>
            <a:r>
              <a:rPr lang="zh-CN" altLang="en-US" sz="2400" b="1" dirty="0">
                <a:solidFill>
                  <a:schemeClr val="folHlink"/>
                </a:solidFill>
              </a:rPr>
              <a:t>硫酸盐还原菌是严格厌氧菌，代谢过程形成硫化氢，硫化氢与铁生成黑色硫化亚铁沉淀，在显微镜下这些沉淀很难与细菌区分；由于它是厌氧菌，不能在空气状态下生长，因此平板培养计数也无法使用，对这类菌可利用其生长时产生的硫化亚铁黑色特征进行液体培养，按</a:t>
            </a:r>
            <a:r>
              <a:rPr lang="en-US" altLang="zh-CN" sz="2400" b="1">
                <a:solidFill>
                  <a:schemeClr val="folHlink"/>
                </a:solidFill>
              </a:rPr>
              <a:t>MPN</a:t>
            </a:r>
            <a:r>
              <a:rPr lang="zh-CN" altLang="en-US" sz="2400" b="1" dirty="0">
                <a:solidFill>
                  <a:schemeClr val="folHlink"/>
                </a:solidFill>
              </a:rPr>
              <a:t>法进行计数。</a:t>
            </a:r>
            <a:endParaRPr lang="zh-CN" altLang="en-US" sz="2400" b="1" dirty="0">
              <a:solidFill>
                <a:schemeClr val="folHlink"/>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082"/>
                                        </p:tgtEl>
                                        <p:attrNameLst>
                                          <p:attrName>style.visibility</p:attrName>
                                        </p:attrNameLst>
                                      </p:cBhvr>
                                      <p:to>
                                        <p:strVal val="visible"/>
                                      </p:to>
                                    </p:set>
                                    <p:anim calcmode="lin" valueType="num">
                                      <p:cBhvr additive="base">
                                        <p:cTn id="7" dur="500" fill="hold"/>
                                        <p:tgtEl>
                                          <p:spTgt spid="174082"/>
                                        </p:tgtEl>
                                        <p:attrNameLst>
                                          <p:attrName>ppt_x</p:attrName>
                                        </p:attrNameLst>
                                      </p:cBhvr>
                                      <p:tavLst>
                                        <p:tav tm="0">
                                          <p:val>
                                            <p:strVal val="0-#ppt_w/2"/>
                                          </p:val>
                                        </p:tav>
                                        <p:tav tm="100000">
                                          <p:val>
                                            <p:strVal val="#ppt_x"/>
                                          </p:val>
                                        </p:tav>
                                      </p:tavLst>
                                    </p:anim>
                                    <p:anim calcmode="lin" valueType="num">
                                      <p:cBhvr additive="base">
                                        <p:cTn id="8" dur="500" fill="hold"/>
                                        <p:tgtEl>
                                          <p:spTgt spid="1740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083">
                                            <p:txEl>
                                              <p:charRg st="0" end="25"/>
                                            </p:txEl>
                                          </p:spTgt>
                                        </p:tgtEl>
                                        <p:attrNameLst>
                                          <p:attrName>style.visibility</p:attrName>
                                        </p:attrNameLst>
                                      </p:cBhvr>
                                      <p:to>
                                        <p:strVal val="visible"/>
                                      </p:to>
                                    </p:set>
                                    <p:anim calcmode="lin" valueType="num">
                                      <p:cBhvr additive="base">
                                        <p:cTn id="13" dur="500" fill="hold"/>
                                        <p:tgtEl>
                                          <p:spTgt spid="174083">
                                            <p:txEl>
                                              <p:charRg st="0" end="2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083">
                                            <p:txEl>
                                              <p:charRg st="0" end="2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083">
                                            <p:txEl>
                                              <p:charRg st="25" end="154"/>
                                            </p:txEl>
                                          </p:spTgt>
                                        </p:tgtEl>
                                        <p:attrNameLst>
                                          <p:attrName>style.visibility</p:attrName>
                                        </p:attrNameLst>
                                      </p:cBhvr>
                                      <p:to>
                                        <p:strVal val="visible"/>
                                      </p:to>
                                    </p:set>
                                    <p:anim calcmode="lin" valueType="num">
                                      <p:cBhvr additive="base">
                                        <p:cTn id="19" dur="500" fill="hold"/>
                                        <p:tgtEl>
                                          <p:spTgt spid="174083">
                                            <p:txEl>
                                              <p:charRg st="25" end="15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083">
                                            <p:txEl>
                                              <p:charRg st="25" end="15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2" grpId="0"/>
      <p:bldP spid="17408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0066FF"/>
        </a:solidFill>
        <a:effectLst/>
      </p:bgPr>
    </p:bg>
    <p:spTree>
      <p:nvGrpSpPr>
        <p:cNvPr id="1" name=""/>
        <p:cNvGrpSpPr/>
        <p:nvPr/>
      </p:nvGrpSpPr>
      <p:grpSpPr/>
      <p:graphicFrame>
        <p:nvGraphicFramePr>
          <p:cNvPr id="175106" name="联机映像占位符 175105"/>
          <p:cNvGraphicFramePr>
            <a:graphicFrameLocks noGrp="1"/>
          </p:cNvGraphicFramePr>
          <p:nvPr>
            <p:ph type="clipArt" sz="half" idx="2"/>
          </p:nvPr>
        </p:nvGraphicFramePr>
        <p:xfrm>
          <a:off x="838200" y="1295400"/>
          <a:ext cx="7086600" cy="4900613"/>
        </p:xfrm>
        <a:graphic>
          <a:graphicData uri="http://schemas.openxmlformats.org/presentationml/2006/ole">
            <mc:AlternateContent xmlns:mc="http://schemas.openxmlformats.org/markup-compatibility/2006">
              <mc:Choice xmlns:v="urn:schemas-microsoft-com:vml" Requires="v">
                <p:oleObj spid="_x0000_s3078" name="" r:id="rId1" imgW="4434840" imgH="3065780" progId="Word.Document.8">
                  <p:embed/>
                </p:oleObj>
              </mc:Choice>
              <mc:Fallback>
                <p:oleObj name="" r:id="rId1" imgW="4434840" imgH="3065780" progId="Word.Document.8">
                  <p:embed/>
                  <p:pic>
                    <p:nvPicPr>
                      <p:cNvPr id="0" name="图片 3077"/>
                      <p:cNvPicPr/>
                      <p:nvPr/>
                    </p:nvPicPr>
                    <p:blipFill>
                      <a:blip r:embed="rId2"/>
                      <a:stretch>
                        <a:fillRect/>
                      </a:stretch>
                    </p:blipFill>
                    <p:spPr>
                      <a:xfrm>
                        <a:off x="838200" y="1295400"/>
                        <a:ext cx="7086600" cy="4900613"/>
                      </a:xfrm>
                      <a:prstGeom prst="rect">
                        <a:avLst/>
                      </a:prstGeom>
                      <a:noFill/>
                      <a:ln w="38100">
                        <a:miter/>
                      </a:ln>
                    </p:spPr>
                  </p:pic>
                </p:oleObj>
              </mc:Fallback>
            </mc:AlternateContent>
          </a:graphicData>
        </a:graphic>
      </p:graphicFrame>
      <p:sp>
        <p:nvSpPr>
          <p:cNvPr id="175107" name="文本框 175106"/>
          <p:cNvSpPr txBox="1"/>
          <p:nvPr/>
        </p:nvSpPr>
        <p:spPr>
          <a:xfrm>
            <a:off x="609600" y="304800"/>
            <a:ext cx="3886200" cy="519113"/>
          </a:xfrm>
          <a:prstGeom prst="rect">
            <a:avLst/>
          </a:prstGeom>
          <a:noFill/>
          <a:ln w="9525">
            <a:noFill/>
          </a:ln>
        </p:spPr>
        <p:txBody>
          <a:bodyPr>
            <a:spAutoFit/>
          </a:bodyPr>
          <a:p>
            <a:pPr>
              <a:spcBef>
                <a:spcPct val="50000"/>
              </a:spcBef>
            </a:pPr>
            <a:r>
              <a:rPr lang="zh-CN" altLang="en-US" sz="2800" dirty="0">
                <a:solidFill>
                  <a:srgbClr val="FFFF00"/>
                </a:solidFill>
                <a:effectLst>
                  <a:outerShdw blurRad="38100" dist="38100" dir="2700000">
                    <a:srgbClr val="000000"/>
                  </a:outerShdw>
                </a:effectLst>
                <a:latin typeface="Times New Roman" panose="02020603050405020304" pitchFamily="18" charset="0"/>
              </a:rPr>
              <a:t>（1）10倍梯度稀释</a:t>
            </a:r>
            <a:endParaRPr lang="zh-CN" altLang="en-US" dirty="0">
              <a:solidFill>
                <a:srgbClr val="FFFF00"/>
              </a:solidFill>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75106"/>
                                        </p:tgtEl>
                                        <p:attrNameLst>
                                          <p:attrName>style.visibility</p:attrName>
                                        </p:attrNameLst>
                                      </p:cBhvr>
                                      <p:to>
                                        <p:strVal val="visible"/>
                                      </p:to>
                                    </p:set>
                                    <p:anim calcmode="lin" valueType="num">
                                      <p:cBhvr additive="base">
                                        <p:cTn id="7" dur="500" fill="hold"/>
                                        <p:tgtEl>
                                          <p:spTgt spid="175106"/>
                                        </p:tgtEl>
                                        <p:attrNameLst>
                                          <p:attrName>ppt_x</p:attrName>
                                        </p:attrNameLst>
                                      </p:cBhvr>
                                      <p:tavLst>
                                        <p:tav tm="0">
                                          <p:val>
                                            <p:strVal val="#ppt_x"/>
                                          </p:val>
                                        </p:tav>
                                        <p:tav tm="100000">
                                          <p:val>
                                            <p:strVal val="#ppt_x"/>
                                          </p:val>
                                        </p:tav>
                                      </p:tavLst>
                                    </p:anim>
                                    <p:anim calcmode="lin" valueType="num">
                                      <p:cBhvr additive="base">
                                        <p:cTn id="8" dur="500" fill="hold"/>
                                        <p:tgtEl>
                                          <p:spTgt spid="17510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066FF"/>
        </a:solidFill>
        <a:effectLst/>
      </p:bgPr>
    </p:bg>
    <p:spTree>
      <p:nvGrpSpPr>
        <p:cNvPr id="1" name=""/>
        <p:cNvGrpSpPr/>
        <p:nvPr/>
      </p:nvGrpSpPr>
      <p:grpSpPr/>
      <p:graphicFrame>
        <p:nvGraphicFramePr>
          <p:cNvPr id="176130" name="联机映像占位符 176129"/>
          <p:cNvGraphicFramePr>
            <a:graphicFrameLocks noGrp="1"/>
          </p:cNvGraphicFramePr>
          <p:nvPr>
            <p:ph type="clipArt" sz="half" idx="2"/>
          </p:nvPr>
        </p:nvGraphicFramePr>
        <p:xfrm>
          <a:off x="1295400" y="228600"/>
          <a:ext cx="7489825" cy="7451725"/>
        </p:xfrm>
        <a:graphic>
          <a:graphicData uri="http://schemas.openxmlformats.org/presentationml/2006/ole">
            <mc:AlternateContent xmlns:mc="http://schemas.openxmlformats.org/markup-compatibility/2006">
              <mc:Choice xmlns:v="urn:schemas-microsoft-com:vml" Requires="v">
                <p:oleObj spid="_x0000_s3079" name="" r:id="rId1" imgW="7687945" imgH="7642860" progId="Word.Document.8">
                  <p:embed/>
                </p:oleObj>
              </mc:Choice>
              <mc:Fallback>
                <p:oleObj name="" r:id="rId1" imgW="7687945" imgH="7642860" progId="Word.Document.8">
                  <p:embed/>
                  <p:pic>
                    <p:nvPicPr>
                      <p:cNvPr id="0" name="图片 3078"/>
                      <p:cNvPicPr/>
                      <p:nvPr/>
                    </p:nvPicPr>
                    <p:blipFill>
                      <a:blip r:embed="rId2"/>
                      <a:stretch>
                        <a:fillRect/>
                      </a:stretch>
                    </p:blipFill>
                    <p:spPr>
                      <a:xfrm>
                        <a:off x="1295400" y="228600"/>
                        <a:ext cx="7489825" cy="7451725"/>
                      </a:xfrm>
                      <a:prstGeom prst="rect">
                        <a:avLst/>
                      </a:prstGeom>
                      <a:noFill/>
                      <a:ln w="38100">
                        <a:miter/>
                      </a:ln>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4" name="标题 177153"/>
          <p:cNvSpPr>
            <a:spLocks noGrp="1"/>
          </p:cNvSpPr>
          <p:nvPr>
            <p:ph type="title"/>
          </p:nvPr>
        </p:nvSpPr>
        <p:spPr>
          <a:xfrm>
            <a:off x="539750" y="404813"/>
            <a:ext cx="7772400" cy="762000"/>
          </a:xfrm>
          <a:ln/>
        </p:spPr>
        <p:txBody>
          <a:bodyPr anchor="b"/>
          <a:p>
            <a:r>
              <a:rPr lang="zh-CN" altLang="en-US" sz="3200" b="1" dirty="0">
                <a:solidFill>
                  <a:srgbClr val="FF3300"/>
                </a:solidFill>
              </a:rPr>
              <a:t>(3)统计、查表、计算</a:t>
            </a:r>
            <a:r>
              <a:rPr lang="zh-CN" altLang="en-US" dirty="0">
                <a:solidFill>
                  <a:schemeClr val="tx1"/>
                </a:solidFill>
              </a:rPr>
              <a:t> </a:t>
            </a:r>
            <a:endParaRPr lang="zh-CN" altLang="en-US" dirty="0">
              <a:solidFill>
                <a:schemeClr val="tx1"/>
              </a:solidFill>
            </a:endParaRPr>
          </a:p>
        </p:txBody>
      </p:sp>
      <p:sp>
        <p:nvSpPr>
          <p:cNvPr id="177155" name="文本占位符 177154"/>
          <p:cNvSpPr>
            <a:spLocks noGrp="1"/>
          </p:cNvSpPr>
          <p:nvPr>
            <p:ph type="body" sz="half" idx="1"/>
          </p:nvPr>
        </p:nvSpPr>
        <p:spPr>
          <a:xfrm>
            <a:off x="381000" y="1268413"/>
            <a:ext cx="4343400" cy="5208587"/>
          </a:xfrm>
          <a:ln/>
        </p:spPr>
        <p:txBody>
          <a:bodyPr/>
          <a:p>
            <a:pPr>
              <a:lnSpc>
                <a:spcPct val="90000"/>
              </a:lnSpc>
            </a:pPr>
            <a:r>
              <a:rPr lang="zh-CN" altLang="en-US" sz="2400" b="1" dirty="0">
                <a:solidFill>
                  <a:srgbClr val="FF3300"/>
                </a:solidFill>
              </a:rPr>
              <a:t>①</a:t>
            </a:r>
            <a:r>
              <a:rPr lang="zh-CN" altLang="en-US" sz="2800" b="1" dirty="0">
                <a:solidFill>
                  <a:srgbClr val="FF3300"/>
                </a:solidFill>
              </a:rPr>
              <a:t>统计确定数量指标</a:t>
            </a:r>
            <a:endParaRPr lang="zh-CN" altLang="en-US" sz="2400" b="1" dirty="0"/>
          </a:p>
          <a:p>
            <a:pPr>
              <a:lnSpc>
                <a:spcPct val="90000"/>
              </a:lnSpc>
            </a:pPr>
            <a:endParaRPr lang="zh-CN" altLang="en-US" sz="2400" b="1" dirty="0"/>
          </a:p>
          <a:p>
            <a:pPr>
              <a:lnSpc>
                <a:spcPct val="90000"/>
              </a:lnSpc>
            </a:pPr>
            <a:r>
              <a:rPr lang="zh-CN" altLang="en-US" sz="2400" b="1" dirty="0">
                <a:solidFill>
                  <a:schemeClr val="folHlink"/>
                </a:solidFill>
              </a:rPr>
              <a:t>取生长管数最多且稀释度最高管中生长的管数，为数量指标的第一位数字，后面两个稀释度的生长管数为后两位数，就上例情况而言，3个重复生长的10</a:t>
            </a:r>
            <a:r>
              <a:rPr lang="zh-CN" altLang="en-US" sz="2400" b="1" baseline="30000" dirty="0">
                <a:solidFill>
                  <a:schemeClr val="folHlink"/>
                </a:solidFill>
              </a:rPr>
              <a:t>-3</a:t>
            </a:r>
            <a:r>
              <a:rPr lang="zh-CN" altLang="en-US" sz="2400" b="1" dirty="0">
                <a:solidFill>
                  <a:schemeClr val="folHlink"/>
                </a:solidFill>
              </a:rPr>
              <a:t>和10</a:t>
            </a:r>
            <a:r>
              <a:rPr lang="zh-CN" altLang="en-US" sz="2400" b="1" baseline="30000" dirty="0">
                <a:solidFill>
                  <a:schemeClr val="folHlink"/>
                </a:solidFill>
              </a:rPr>
              <a:t>-4</a:t>
            </a:r>
            <a:r>
              <a:rPr lang="zh-CN" altLang="en-US" sz="2400" b="1" dirty="0">
                <a:solidFill>
                  <a:schemeClr val="folHlink"/>
                </a:solidFill>
              </a:rPr>
              <a:t>两个稀释度，但两者中高稀释度的是10</a:t>
            </a:r>
            <a:r>
              <a:rPr lang="zh-CN" altLang="en-US" sz="2400" b="1" baseline="30000" dirty="0">
                <a:solidFill>
                  <a:schemeClr val="folHlink"/>
                </a:solidFill>
              </a:rPr>
              <a:t>-4</a:t>
            </a:r>
            <a:r>
              <a:rPr lang="zh-CN" altLang="en-US" sz="2400" b="1" dirty="0">
                <a:solidFill>
                  <a:schemeClr val="folHlink"/>
                </a:solidFill>
              </a:rPr>
              <a:t>，其生长管数</a:t>
            </a:r>
            <a:r>
              <a:rPr lang="zh-CN" altLang="en-US" sz="2400" b="1" dirty="0">
                <a:solidFill>
                  <a:schemeClr val="folHlink"/>
                </a:solidFill>
                <a:latin typeface="宋体" panose="02010600030101010101" pitchFamily="2" charset="-122"/>
              </a:rPr>
              <a:t>“3”为数量指标的第一位数字；第二和第三位数则为2和0。因此所得的数量指标为“320”。</a:t>
            </a:r>
            <a:endParaRPr lang="zh-CN" altLang="en-US" sz="2400" b="1" dirty="0">
              <a:solidFill>
                <a:schemeClr val="folHlink"/>
              </a:solidFill>
              <a:latin typeface="宋体" panose="02010600030101010101" pitchFamily="2" charset="-122"/>
            </a:endParaRPr>
          </a:p>
        </p:txBody>
      </p:sp>
      <p:sp>
        <p:nvSpPr>
          <p:cNvPr id="177156" name="文本占位符 177155"/>
          <p:cNvSpPr>
            <a:spLocks noGrp="1"/>
          </p:cNvSpPr>
          <p:nvPr>
            <p:ph type="body" sz="half" idx="2"/>
          </p:nvPr>
        </p:nvSpPr>
        <p:spPr>
          <a:xfrm>
            <a:off x="4724400" y="1143000"/>
            <a:ext cx="3810000" cy="5029200"/>
          </a:xfrm>
          <a:ln/>
        </p:spPr>
        <p:txBody>
          <a:bodyPr/>
          <a:p>
            <a:pPr algn="just">
              <a:lnSpc>
                <a:spcPct val="90000"/>
              </a:lnSpc>
            </a:pPr>
            <a:r>
              <a:rPr lang="zh-CN" altLang="en-US" sz="2800" b="1" dirty="0">
                <a:solidFill>
                  <a:srgbClr val="FF3300"/>
                </a:solidFill>
              </a:rPr>
              <a:t>②查表</a:t>
            </a:r>
            <a:endParaRPr lang="zh-CN" altLang="en-US" sz="2400" b="1" dirty="0">
              <a:solidFill>
                <a:srgbClr val="FF3300"/>
              </a:solidFill>
            </a:endParaRPr>
          </a:p>
          <a:p>
            <a:pPr algn="just">
              <a:lnSpc>
                <a:spcPct val="90000"/>
              </a:lnSpc>
            </a:pPr>
            <a:endParaRPr lang="zh-CN" altLang="en-US" sz="2400" b="1" dirty="0"/>
          </a:p>
          <a:p>
            <a:pPr algn="just">
              <a:lnSpc>
                <a:spcPct val="90000"/>
              </a:lnSpc>
            </a:pPr>
            <a:r>
              <a:rPr lang="zh-CN" altLang="en-US" sz="2400" b="1" dirty="0">
                <a:solidFill>
                  <a:schemeClr val="folHlink"/>
                </a:solidFill>
              </a:rPr>
              <a:t>所查的统计表是通过其他精确的计数方法，确定的各种数量指标时细菌数量可能的最大值，在确定了数量指标后，可从</a:t>
            </a:r>
            <a:r>
              <a:rPr lang="en-US" altLang="zh-CN" sz="2400" b="1">
                <a:solidFill>
                  <a:schemeClr val="folHlink"/>
                </a:solidFill>
              </a:rPr>
              <a:t>MPN</a:t>
            </a:r>
            <a:r>
              <a:rPr lang="zh-CN" altLang="en-US" sz="2400" b="1" dirty="0">
                <a:solidFill>
                  <a:schemeClr val="folHlink"/>
                </a:solidFill>
              </a:rPr>
              <a:t>三管法统计表查相应的细菌最大可能数量。</a:t>
            </a:r>
            <a:endParaRPr lang="zh-CN" altLang="en-US" sz="2400" b="1" dirty="0">
              <a:solidFill>
                <a:schemeClr val="folHlink"/>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7155">
                                            <p:txEl>
                                              <p:charRg st="0" end="10"/>
                                            </p:txEl>
                                          </p:spTgt>
                                        </p:tgtEl>
                                        <p:attrNameLst>
                                          <p:attrName>style.visibility</p:attrName>
                                        </p:attrNameLst>
                                      </p:cBhvr>
                                      <p:to>
                                        <p:strVal val="visible"/>
                                      </p:to>
                                    </p:set>
                                    <p:animEffect transition="in" filter="box(out)">
                                      <p:cBhvr>
                                        <p:cTn id="7" dur="500"/>
                                        <p:tgtEl>
                                          <p:spTgt spid="177155">
                                            <p:txEl>
                                              <p:charRg st="0" end="1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1"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77155">
                                            <p:txEl>
                                              <p:charRg st="11" end="157"/>
                                            </p:txEl>
                                          </p:spTgt>
                                        </p:tgtEl>
                                        <p:attrNameLst>
                                          <p:attrName>style.visibility</p:attrName>
                                        </p:attrNameLst>
                                      </p:cBhvr>
                                      <p:to>
                                        <p:strVal val="visible"/>
                                      </p:to>
                                    </p:set>
                                    <p:animEffect transition="in" filter="box(out)">
                                      <p:cBhvr>
                                        <p:cTn id="12" dur="500"/>
                                        <p:tgtEl>
                                          <p:spTgt spid="177155">
                                            <p:txEl>
                                              <p:charRg st="11" end="157"/>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1"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77156">
                                            <p:txEl>
                                              <p:charRg st="0" end="4"/>
                                            </p:txEl>
                                          </p:spTgt>
                                        </p:tgtEl>
                                        <p:attrNameLst>
                                          <p:attrName>style.visibility</p:attrName>
                                        </p:attrNameLst>
                                      </p:cBhvr>
                                      <p:to>
                                        <p:strVal val="visible"/>
                                      </p:to>
                                    </p:set>
                                    <p:anim calcmode="lin" valueType="num">
                                      <p:cBhvr additive="base">
                                        <p:cTn id="17" dur="500" fill="hold"/>
                                        <p:tgtEl>
                                          <p:spTgt spid="177156">
                                            <p:txEl>
                                              <p:charRg st="0"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77156">
                                            <p:txEl>
                                              <p:charRg st="0"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WHOOSH.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77156">
                                            <p:txEl>
                                              <p:charRg st="5" end="80"/>
                                            </p:txEl>
                                          </p:spTgt>
                                        </p:tgtEl>
                                        <p:attrNameLst>
                                          <p:attrName>style.visibility</p:attrName>
                                        </p:attrNameLst>
                                      </p:cBhvr>
                                      <p:to>
                                        <p:strVal val="visible"/>
                                      </p:to>
                                    </p:set>
                                    <p:anim calcmode="lin" valueType="num">
                                      <p:cBhvr additive="base">
                                        <p:cTn id="23" dur="500" fill="hold"/>
                                        <p:tgtEl>
                                          <p:spTgt spid="177156">
                                            <p:txEl>
                                              <p:charRg st="5" end="8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7156">
                                            <p:txEl>
                                              <p:charRg st="5" end="8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p:bldP spid="177156"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78178" name="标题 178177"/>
          <p:cNvSpPr>
            <a:spLocks noGrp="1"/>
          </p:cNvSpPr>
          <p:nvPr>
            <p:ph type="title"/>
          </p:nvPr>
        </p:nvSpPr>
        <p:spPr>
          <a:xfrm>
            <a:off x="762000" y="304800"/>
            <a:ext cx="7772400" cy="533400"/>
          </a:xfrm>
          <a:ln/>
        </p:spPr>
        <p:txBody>
          <a:bodyPr anchor="b"/>
          <a:p>
            <a:r>
              <a:rPr lang="en-US" altLang="zh-CN" sz="2800" b="1">
                <a:solidFill>
                  <a:srgbClr val="CCFF99"/>
                </a:solidFill>
              </a:rPr>
              <a:t>MPN</a:t>
            </a:r>
            <a:r>
              <a:rPr lang="zh-CN" altLang="en-US" sz="2800" b="1" dirty="0">
                <a:solidFill>
                  <a:srgbClr val="CCFF99"/>
                </a:solidFill>
              </a:rPr>
              <a:t>三管法测数统计表</a:t>
            </a:r>
            <a:endParaRPr lang="zh-CN" altLang="en-US" sz="2800" b="1" dirty="0">
              <a:solidFill>
                <a:srgbClr val="CCFF99"/>
              </a:solidFill>
            </a:endParaRPr>
          </a:p>
        </p:txBody>
      </p:sp>
      <p:graphicFrame>
        <p:nvGraphicFramePr>
          <p:cNvPr id="178179" name="表格占位符 178178"/>
          <p:cNvGraphicFramePr>
            <a:graphicFrameLocks noGrp="1"/>
          </p:cNvGraphicFramePr>
          <p:nvPr>
            <p:ph type="tbl" idx="1"/>
          </p:nvPr>
        </p:nvGraphicFramePr>
        <p:xfrm>
          <a:off x="533400" y="1066800"/>
          <a:ext cx="8077200" cy="4543425"/>
        </p:xfrm>
        <a:graphic>
          <a:graphicData uri="http://schemas.openxmlformats.org/presentationml/2006/ole">
            <mc:AlternateContent xmlns:mc="http://schemas.openxmlformats.org/markup-compatibility/2006">
              <mc:Choice xmlns:v="urn:schemas-microsoft-com:vml" Requires="v">
                <p:oleObj spid="_x0000_s3080" name="" r:id="rId1" imgW="5633720" imgH="3004820" progId="Word.Document.8">
                  <p:embed/>
                </p:oleObj>
              </mc:Choice>
              <mc:Fallback>
                <p:oleObj name="" r:id="rId1" imgW="5633720" imgH="3004820" progId="Word.Document.8">
                  <p:embed/>
                  <p:pic>
                    <p:nvPicPr>
                      <p:cNvPr id="0" name="图片 3079"/>
                      <p:cNvPicPr/>
                      <p:nvPr/>
                    </p:nvPicPr>
                    <p:blipFill>
                      <a:blip r:embed="rId2"/>
                      <a:stretch>
                        <a:fillRect/>
                      </a:stretch>
                    </p:blipFill>
                    <p:spPr>
                      <a:xfrm>
                        <a:off x="533400" y="1066800"/>
                        <a:ext cx="8077200" cy="4543425"/>
                      </a:xfrm>
                      <a:prstGeom prst="rect">
                        <a:avLst/>
                      </a:prstGeom>
                      <a:noFill/>
                      <a:ln w="38100">
                        <a:miter/>
                      </a:ln>
                    </p:spPr>
                  </p:pic>
                </p:oleObj>
              </mc:Fallback>
            </mc:AlternateContent>
          </a:graphicData>
        </a:graphic>
      </p:graphicFrame>
      <p:sp>
        <p:nvSpPr>
          <p:cNvPr id="178180" name="文本框 178179"/>
          <p:cNvSpPr txBox="1"/>
          <p:nvPr/>
        </p:nvSpPr>
        <p:spPr>
          <a:xfrm>
            <a:off x="457200" y="5715000"/>
            <a:ext cx="8305800" cy="457200"/>
          </a:xfrm>
          <a:prstGeom prst="rect">
            <a:avLst/>
          </a:prstGeom>
          <a:noFill/>
          <a:ln w="9525">
            <a:noFill/>
          </a:ln>
        </p:spPr>
        <p:txBody>
          <a:bodyPr>
            <a:spAutoFit/>
          </a:bodyPr>
          <a:p>
            <a:pPr eaLnBrk="0" hangingPunct="0"/>
            <a:r>
              <a:rPr lang="zh-CN" altLang="en-US" dirty="0">
                <a:solidFill>
                  <a:srgbClr val="FFFF00"/>
                </a:solidFill>
                <a:effectLst>
                  <a:outerShdw blurRad="38100" dist="38100" dir="2700000">
                    <a:srgbClr val="000000"/>
                  </a:outerShdw>
                </a:effectLst>
                <a:latin typeface="Times New Roman" panose="02020603050405020304" pitchFamily="18" charset="0"/>
              </a:rPr>
              <a:t>上面例子中数量指标“320” 对应的细菌最大可能数为</a:t>
            </a:r>
            <a:r>
              <a:rPr lang="zh-CN" altLang="en-US" dirty="0">
                <a:solidFill>
                  <a:srgbClr val="FFFFFF"/>
                </a:solidFill>
                <a:effectLst>
                  <a:outerShdw blurRad="38100" dist="38100" dir="2700000">
                    <a:srgbClr val="000000"/>
                  </a:outerShdw>
                </a:effectLst>
                <a:latin typeface="Times New Roman" panose="02020603050405020304" pitchFamily="18" charset="0"/>
              </a:rPr>
              <a:t>9.5</a:t>
            </a:r>
            <a:r>
              <a:rPr lang="en-US" altLang="zh-CN">
                <a:solidFill>
                  <a:srgbClr val="FFFFFF"/>
                </a:solidFill>
                <a:effectLst>
                  <a:outerShdw blurRad="38100" dist="38100" dir="2700000">
                    <a:srgbClr val="000000"/>
                  </a:outerShdw>
                </a:effectLst>
                <a:latin typeface="Times New Roman" panose="02020603050405020304" pitchFamily="18" charset="0"/>
              </a:rPr>
              <a:t>x10</a:t>
            </a:r>
            <a:r>
              <a:rPr lang="en-US" altLang="zh-CN" baseline="30000">
                <a:solidFill>
                  <a:srgbClr val="FFFFFF"/>
                </a:solidFill>
                <a:effectLst>
                  <a:outerShdw blurRad="38100" dist="38100" dir="2700000">
                    <a:srgbClr val="000000"/>
                  </a:outerShdw>
                </a:effectLst>
                <a:latin typeface="Times New Roman" panose="02020603050405020304" pitchFamily="18" charset="0"/>
              </a:rPr>
              <a:t>4</a:t>
            </a:r>
            <a:endParaRPr lang="en-US" altLang="zh-CN" baseline="30000">
              <a:solidFill>
                <a:srgbClr val="FFFFFF"/>
              </a:solidFill>
              <a:effectLst>
                <a:outerShdw blurRad="38100" dist="38100" dir="2700000">
                  <a:srgbClr val="000000"/>
                </a:outerShdw>
              </a:effectLst>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8178">
                                            <p:txEl>
                                              <p:charRg st="0" end="12"/>
                                            </p:txEl>
                                          </p:spTgt>
                                        </p:tgtEl>
                                        <p:attrNameLst>
                                          <p:attrName>style.visibility</p:attrName>
                                        </p:attrNameLst>
                                      </p:cBhvr>
                                      <p:to>
                                        <p:strVal val="visible"/>
                                      </p:to>
                                    </p:set>
                                    <p:animEffect transition="in" filter="box(out)">
                                      <p:cBhvr>
                                        <p:cTn id="7" dur="500"/>
                                        <p:tgtEl>
                                          <p:spTgt spid="178178">
                                            <p:txEl>
                                              <p:charRg st="0" end="12"/>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8179"/>
                                        </p:tgtEl>
                                        <p:attrNameLst>
                                          <p:attrName>style.visibility</p:attrName>
                                        </p:attrNameLst>
                                      </p:cBhvr>
                                      <p:to>
                                        <p:strVal val="visible"/>
                                      </p:to>
                                    </p:set>
                                    <p:animEffect transition="in" filter="dissolve">
                                      <p:cBhvr>
                                        <p:cTn id="12" dur="500"/>
                                        <p:tgtEl>
                                          <p:spTgt spid="17817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78180"/>
                                        </p:tgtEl>
                                        <p:attrNameLst>
                                          <p:attrName>style.visibility</p:attrName>
                                        </p:attrNameLst>
                                      </p:cBhvr>
                                      <p:to>
                                        <p:strVal val="visible"/>
                                      </p:to>
                                    </p:set>
                                    <p:anim calcmode="lin" valueType="num">
                                      <p:cBhvr additive="base">
                                        <p:cTn id="17" dur="500" fill="hold"/>
                                        <p:tgtEl>
                                          <p:spTgt spid="178180"/>
                                        </p:tgtEl>
                                        <p:attrNameLst>
                                          <p:attrName>ppt_x</p:attrName>
                                        </p:attrNameLst>
                                      </p:cBhvr>
                                      <p:tavLst>
                                        <p:tav tm="0">
                                          <p:val>
                                            <p:strVal val="0-#ppt_w/2"/>
                                          </p:val>
                                        </p:tav>
                                        <p:tav tm="100000">
                                          <p:val>
                                            <p:strVal val="#ppt_x"/>
                                          </p:val>
                                        </p:tav>
                                      </p:tavLst>
                                    </p:anim>
                                    <p:anim calcmode="lin" valueType="num">
                                      <p:cBhvr additive="base">
                                        <p:cTn id="18" dur="500" fill="hold"/>
                                        <p:tgtEl>
                                          <p:spTgt spid="178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8" grpId="0" build="p"/>
      <p:bldP spid="17818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2" name="标题 179201"/>
          <p:cNvSpPr>
            <a:spLocks noGrp="1"/>
          </p:cNvSpPr>
          <p:nvPr>
            <p:ph type="title"/>
          </p:nvPr>
        </p:nvSpPr>
        <p:spPr>
          <a:ln/>
        </p:spPr>
        <p:txBody>
          <a:bodyPr anchor="b"/>
          <a:p>
            <a:r>
              <a:rPr lang="zh-CN" altLang="en-US" dirty="0">
                <a:solidFill>
                  <a:srgbClr val="FF0000"/>
                </a:solidFill>
                <a:latin typeface="宋体" panose="02010600030101010101" pitchFamily="2" charset="-122"/>
              </a:rPr>
              <a:t>3.</a:t>
            </a:r>
            <a:r>
              <a:rPr lang="zh-CN" altLang="en-US" b="1" dirty="0">
                <a:solidFill>
                  <a:srgbClr val="FF0000"/>
                </a:solidFill>
                <a:latin typeface="宋体" panose="02010600030101010101" pitchFamily="2" charset="-122"/>
              </a:rPr>
              <a:t> 过滤计数法</a:t>
            </a:r>
            <a:endParaRPr lang="zh-CN" altLang="en-US" dirty="0">
              <a:solidFill>
                <a:schemeClr val="tx1"/>
              </a:solidFill>
              <a:latin typeface="宋体" panose="02010600030101010101" pitchFamily="2" charset="-122"/>
            </a:endParaRPr>
          </a:p>
        </p:txBody>
      </p:sp>
      <p:sp>
        <p:nvSpPr>
          <p:cNvPr id="179203" name="内容占位符 179202"/>
          <p:cNvSpPr>
            <a:spLocks noGrp="1"/>
          </p:cNvSpPr>
          <p:nvPr>
            <p:ph idx="1"/>
          </p:nvPr>
        </p:nvSpPr>
        <p:spPr>
          <a:xfrm>
            <a:off x="395288" y="2017713"/>
            <a:ext cx="8229600" cy="4114800"/>
          </a:xfrm>
          <a:ln/>
        </p:spPr>
        <p:txBody>
          <a:bodyPr/>
          <a:p>
            <a:pPr>
              <a:lnSpc>
                <a:spcPct val="125000"/>
              </a:lnSpc>
            </a:pPr>
            <a:r>
              <a:rPr lang="zh-CN" altLang="en-US" sz="2400" b="1" dirty="0">
                <a:solidFill>
                  <a:schemeClr val="tx2"/>
                </a:solidFill>
                <a:latin typeface="隶书" pitchFamily="49" charset="-122"/>
                <a:ea typeface="隶书" pitchFamily="49" charset="-122"/>
              </a:rPr>
              <a:t>对于某些细菌含量较低的样品，可采用薄膜计数法。将待测样品通过带有许多小孔但又不让细菌透过的微孔滤膜，藉助膜的作用将细菌浓缩，再将膜放于固体培养基表面培养，然后类似于平板计数那样计算结果。</a:t>
            </a:r>
            <a:endParaRPr lang="zh-CN" altLang="en-US" sz="2400" b="1" dirty="0">
              <a:solidFill>
                <a:schemeClr val="tx2"/>
              </a:solidFill>
              <a:latin typeface="隶书" pitchFamily="49" charset="-122"/>
              <a:ea typeface="隶书" pitchFamily="49" charset="-122"/>
            </a:endParaRPr>
          </a:p>
          <a:p>
            <a:pPr>
              <a:lnSpc>
                <a:spcPct val="125000"/>
              </a:lnSpc>
            </a:pPr>
            <a:r>
              <a:rPr lang="zh-CN" altLang="en-US" sz="2400" b="1" dirty="0">
                <a:solidFill>
                  <a:schemeClr val="tx2"/>
                </a:solidFill>
                <a:latin typeface="隶书" pitchFamily="49" charset="-122"/>
                <a:ea typeface="隶书" pitchFamily="49" charset="-122"/>
              </a:rPr>
              <a:t>要求样品中不得含有过多的悬浮性固体或小颗粒。</a:t>
            </a:r>
            <a:endParaRPr lang="zh-CN" altLang="en-US" sz="2400" dirty="0">
              <a:solidFill>
                <a:schemeClr val="tx2"/>
              </a:solidFill>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0226" name="图片 180225" descr="过滤计数"/>
          <p:cNvPicPr>
            <a:picLocks noChangeAspect="1"/>
          </p:cNvPicPr>
          <p:nvPr/>
        </p:nvPicPr>
        <p:blipFill>
          <a:blip r:embed="rId1"/>
          <a:stretch>
            <a:fillRect/>
          </a:stretch>
        </p:blipFill>
        <p:spPr>
          <a:xfrm>
            <a:off x="0" y="1752600"/>
            <a:ext cx="9144000" cy="4354513"/>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0226"/>
                                        </p:tgtEl>
                                        <p:attrNameLst>
                                          <p:attrName>style.visibility</p:attrName>
                                        </p:attrNameLst>
                                      </p:cBhvr>
                                      <p:to>
                                        <p:strVal val="visible"/>
                                      </p:to>
                                    </p:set>
                                    <p:anim calcmode="lin" valueType="num">
                                      <p:cBhvr additive="base">
                                        <p:cTn id="7" dur="500" fill="hold"/>
                                        <p:tgtEl>
                                          <p:spTgt spid="180226"/>
                                        </p:tgtEl>
                                        <p:attrNameLst>
                                          <p:attrName>ppt_x</p:attrName>
                                        </p:attrNameLst>
                                      </p:cBhvr>
                                      <p:tavLst>
                                        <p:tav tm="0">
                                          <p:val>
                                            <p:strVal val="0-#ppt_w/2"/>
                                          </p:val>
                                        </p:tav>
                                        <p:tav tm="100000">
                                          <p:val>
                                            <p:strVal val="#ppt_x"/>
                                          </p:val>
                                        </p:tav>
                                      </p:tavLst>
                                    </p:anim>
                                    <p:anim calcmode="lin" valueType="num">
                                      <p:cBhvr additive="base">
                                        <p:cTn id="8" dur="500" fill="hold"/>
                                        <p:tgtEl>
                                          <p:spTgt spid="1802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2994" name="标题 212993"/>
          <p:cNvSpPr>
            <a:spLocks noGrp="1"/>
          </p:cNvSpPr>
          <p:nvPr>
            <p:ph type="title"/>
          </p:nvPr>
        </p:nvSpPr>
        <p:spPr>
          <a:xfrm>
            <a:off x="762000" y="914400"/>
            <a:ext cx="7772400" cy="762000"/>
          </a:xfrm>
          <a:ln/>
        </p:spPr>
        <p:txBody>
          <a:bodyPr anchor="b"/>
          <a:p>
            <a:r>
              <a:rPr lang="zh-CN" altLang="en-US" sz="3600" b="1" dirty="0">
                <a:solidFill>
                  <a:srgbClr val="FF3300"/>
                </a:solidFill>
                <a:latin typeface="Times New Roman" panose="02020603050405020304" pitchFamily="18" charset="0"/>
              </a:rPr>
              <a:t>(三)计算生长量</a:t>
            </a:r>
            <a:endParaRPr lang="zh-CN" altLang="en-US" dirty="0">
              <a:latin typeface="Times New Roman" panose="02020603050405020304" pitchFamily="18" charset="0"/>
            </a:endParaRPr>
          </a:p>
        </p:txBody>
      </p:sp>
      <p:sp>
        <p:nvSpPr>
          <p:cNvPr id="212995" name="文本占位符 212994"/>
          <p:cNvSpPr>
            <a:spLocks noGrp="1"/>
          </p:cNvSpPr>
          <p:nvPr>
            <p:ph type="body" idx="1"/>
          </p:nvPr>
        </p:nvSpPr>
        <p:spPr>
          <a:xfrm>
            <a:off x="539750" y="1981200"/>
            <a:ext cx="8001000" cy="3810000"/>
          </a:xfrm>
          <a:ln/>
        </p:spPr>
        <p:txBody>
          <a:bodyPr/>
          <a:p>
            <a:pPr algn="just">
              <a:lnSpc>
                <a:spcPct val="125000"/>
              </a:lnSpc>
            </a:pPr>
            <a:r>
              <a:rPr lang="zh-CN" altLang="en-US" sz="2800" b="1" dirty="0">
                <a:solidFill>
                  <a:schemeClr val="folHlink"/>
                </a:solidFill>
                <a:latin typeface="Times New Roman" panose="02020603050405020304" pitchFamily="18" charset="0"/>
                <a:ea typeface="隶书" pitchFamily="49" charset="-122"/>
              </a:rPr>
              <a:t>细菌细胞尽管很微小，但是仍然具有一定的体积和重量，在细菌生长过程中，测定单位体积液体中细菌群体重量变化直接表示细菌生长数量的方法称为重量法。</a:t>
            </a:r>
            <a:endParaRPr lang="zh-CN" altLang="en-US" sz="2800" dirty="0">
              <a:solidFill>
                <a:schemeClr val="folHlink"/>
              </a:solidFill>
              <a:latin typeface="Times New Roman" panose="02020603050405020304" pitchFamily="18" charset="0"/>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2995">
                                            <p:txEl>
                                              <p:charRg st="0" end="71"/>
                                            </p:txEl>
                                          </p:spTgt>
                                        </p:tgtEl>
                                        <p:attrNameLst>
                                          <p:attrName>style.visibility</p:attrName>
                                        </p:attrNameLst>
                                      </p:cBhvr>
                                      <p:to>
                                        <p:strVal val="visible"/>
                                      </p:to>
                                    </p:set>
                                    <p:animEffect transition="in" filter="wipe(left)">
                                      <p:cBhvr>
                                        <p:cTn id="7" dur="500"/>
                                        <p:tgtEl>
                                          <p:spTgt spid="212995">
                                            <p:txEl>
                                              <p:charRg st="0" end="7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6307" name="文本占位符 226306"/>
          <p:cNvSpPr>
            <a:spLocks noGrp="1"/>
          </p:cNvSpPr>
          <p:nvPr>
            <p:ph type="body" idx="1"/>
          </p:nvPr>
        </p:nvSpPr>
        <p:spPr>
          <a:xfrm>
            <a:off x="611188" y="1196975"/>
            <a:ext cx="7924800" cy="4114800"/>
          </a:xfrm>
          <a:ln/>
        </p:spPr>
        <p:txBody>
          <a:bodyPr/>
          <a:p>
            <a:pPr>
              <a:lnSpc>
                <a:spcPct val="125000"/>
              </a:lnSpc>
            </a:pPr>
            <a:r>
              <a:rPr lang="zh-CN" altLang="en-US" b="1" dirty="0">
                <a:solidFill>
                  <a:srgbClr val="FF3300"/>
                </a:solidFill>
                <a:latin typeface="Times New Roman" panose="02020603050405020304" pitchFamily="18" charset="0"/>
              </a:rPr>
              <a:t>1.测定细胞干重法</a:t>
            </a:r>
            <a:endParaRPr lang="zh-CN" altLang="en-US" b="1" dirty="0">
              <a:solidFill>
                <a:srgbClr val="FF3300"/>
              </a:solidFill>
              <a:latin typeface="Times New Roman" panose="02020603050405020304" pitchFamily="18" charset="0"/>
            </a:endParaRPr>
          </a:p>
          <a:p>
            <a:pPr>
              <a:lnSpc>
                <a:spcPct val="125000"/>
              </a:lnSpc>
            </a:pPr>
            <a:r>
              <a:rPr lang="zh-CN" altLang="en-US" sz="2400" b="1" dirty="0">
                <a:solidFill>
                  <a:schemeClr val="folHlink"/>
                </a:solidFill>
                <a:latin typeface="隶书" pitchFamily="49" charset="-122"/>
                <a:ea typeface="隶书" pitchFamily="49" charset="-122"/>
              </a:rPr>
              <a:t>测定干重时，先将细菌分离，再烘干称量。分离可采用离心法或过滤法。取已经培养一段时间的待测样品，用离心机收集生长后的细菌细胞，或用滤纸、滤膜过滤截取生长后的细菌细胞，然后在</a:t>
            </a:r>
            <a:r>
              <a:rPr lang="zh-CN" altLang="en-US" sz="2400" b="1" dirty="0">
                <a:solidFill>
                  <a:schemeClr val="folHlink"/>
                </a:solidFill>
                <a:latin typeface="Times New Roman" panose="02020603050405020304" pitchFamily="18" charset="0"/>
                <a:ea typeface="隶书" pitchFamily="49" charset="-122"/>
              </a:rPr>
              <a:t>105</a:t>
            </a:r>
            <a:r>
              <a:rPr lang="en-US" altLang="zh-CN" sz="2400" b="1">
                <a:solidFill>
                  <a:schemeClr val="folHlink"/>
                </a:solidFill>
                <a:latin typeface="Times New Roman" panose="02020603050405020304" pitchFamily="18" charset="0"/>
                <a:ea typeface="隶书" pitchFamily="49" charset="-122"/>
              </a:rPr>
              <a:t>~110℃</a:t>
            </a:r>
            <a:r>
              <a:rPr lang="zh-CN" altLang="en-US" sz="2400" b="1" dirty="0">
                <a:solidFill>
                  <a:schemeClr val="folHlink"/>
                </a:solidFill>
                <a:latin typeface="隶书" pitchFamily="49" charset="-122"/>
                <a:ea typeface="隶书" pitchFamily="49" charset="-122"/>
              </a:rPr>
              <a:t>下进行干燥，称取干燥后重量，以此代表细菌生长量。</a:t>
            </a:r>
            <a:endParaRPr lang="zh-CN" altLang="en-US" sz="2400" dirty="0">
              <a:solidFill>
                <a:schemeClr val="folHlink"/>
              </a:solidFill>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4018" name="文本占位符 214017"/>
          <p:cNvSpPr>
            <a:spLocks noGrp="1"/>
          </p:cNvSpPr>
          <p:nvPr>
            <p:ph type="body" idx="1"/>
          </p:nvPr>
        </p:nvSpPr>
        <p:spPr>
          <a:xfrm>
            <a:off x="684213" y="2060575"/>
            <a:ext cx="7770812" cy="4071938"/>
          </a:xfrm>
          <a:ln/>
        </p:spPr>
        <p:txBody>
          <a:bodyPr/>
          <a:p>
            <a:pPr algn="just"/>
            <a:r>
              <a:rPr lang="zh-CN" altLang="en-US" b="1" dirty="0">
                <a:solidFill>
                  <a:schemeClr val="folHlink"/>
                </a:solidFill>
                <a:latin typeface="隶书" pitchFamily="49" charset="-122"/>
                <a:ea typeface="隶书" pitchFamily="49" charset="-122"/>
              </a:rPr>
              <a:t>水处理工程设施中的细菌生长量通常采用这种细胞干重测定法。这种方法实际上测得的是水中悬浮物重量，如果水中非细菌类的悬浮物很多的话，势必会严重干扰细菌计数的结果。</a:t>
            </a:r>
            <a:endParaRPr lang="zh-CN" altLang="en-US" b="1" dirty="0">
              <a:solidFill>
                <a:schemeClr val="folHlink"/>
              </a:solidFill>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8770" name="标题 288769"/>
          <p:cNvSpPr>
            <a:spLocks noGrp="1"/>
          </p:cNvSpPr>
          <p:nvPr>
            <p:ph type="title"/>
          </p:nvPr>
        </p:nvSpPr>
        <p:spPr>
          <a:xfrm>
            <a:off x="900113" y="836613"/>
            <a:ext cx="7772400" cy="838200"/>
          </a:xfrm>
          <a:ln/>
        </p:spPr>
        <p:txBody>
          <a:bodyPr anchor="b"/>
          <a:p>
            <a:r>
              <a:rPr lang="zh-CN" altLang="en-US" sz="3200" b="1" dirty="0">
                <a:solidFill>
                  <a:srgbClr val="FF3300"/>
                </a:solidFill>
                <a:latin typeface="Times New Roman" panose="02020603050405020304" pitchFamily="18" charset="0"/>
              </a:rPr>
              <a:t>2.细胞含</a:t>
            </a:r>
            <a:r>
              <a:rPr lang="en-US" altLang="zh-CN" sz="3200" b="1">
                <a:solidFill>
                  <a:srgbClr val="FF3300"/>
                </a:solidFill>
                <a:latin typeface="Times New Roman" panose="02020603050405020304" pitchFamily="18" charset="0"/>
              </a:rPr>
              <a:t>N</a:t>
            </a:r>
            <a:r>
              <a:rPr lang="zh-CN" altLang="en-US" sz="3200" b="1" dirty="0">
                <a:solidFill>
                  <a:srgbClr val="FF3300"/>
                </a:solidFill>
                <a:latin typeface="Times New Roman" panose="02020603050405020304" pitchFamily="18" charset="0"/>
              </a:rPr>
              <a:t>量法</a:t>
            </a:r>
            <a:endParaRPr lang="zh-CN" altLang="en-US" sz="3200" b="1" dirty="0">
              <a:solidFill>
                <a:srgbClr val="FF3300"/>
              </a:solidFill>
              <a:latin typeface="Times New Roman" panose="02020603050405020304" pitchFamily="18" charset="0"/>
            </a:endParaRPr>
          </a:p>
        </p:txBody>
      </p:sp>
      <p:sp>
        <p:nvSpPr>
          <p:cNvPr id="288771" name="文本占位符 288770"/>
          <p:cNvSpPr>
            <a:spLocks noGrp="1"/>
          </p:cNvSpPr>
          <p:nvPr>
            <p:ph type="body" idx="1"/>
          </p:nvPr>
        </p:nvSpPr>
        <p:spPr>
          <a:xfrm>
            <a:off x="304800" y="1916113"/>
            <a:ext cx="8534400" cy="4637087"/>
          </a:xfrm>
          <a:ln/>
        </p:spPr>
        <p:txBody>
          <a:bodyPr/>
          <a:p>
            <a:pPr algn="just">
              <a:lnSpc>
                <a:spcPct val="135000"/>
              </a:lnSpc>
            </a:pPr>
            <a:r>
              <a:rPr lang="zh-CN" altLang="en-US" b="1" dirty="0">
                <a:latin typeface="Times New Roman" panose="02020603050405020304" pitchFamily="18" charset="0"/>
              </a:rPr>
              <a:t>大多数生物</a:t>
            </a:r>
            <a:r>
              <a:rPr lang="zh-CN" altLang="en-US" b="1" dirty="0">
                <a:solidFill>
                  <a:srgbClr val="FF0000"/>
                </a:solidFill>
                <a:latin typeface="Times New Roman" panose="02020603050405020304" pitchFamily="18" charset="0"/>
              </a:rPr>
              <a:t>蛋白质氮含量</a:t>
            </a:r>
            <a:r>
              <a:rPr lang="zh-CN" altLang="en-US" b="1" dirty="0">
                <a:latin typeface="Times New Roman" panose="02020603050405020304" pitchFamily="18" charset="0"/>
              </a:rPr>
              <a:t>较稳定，一般为蛋白质干重15％~16％，</a:t>
            </a:r>
            <a:r>
              <a:rPr lang="zh-CN" altLang="en-US" b="1" dirty="0">
                <a:solidFill>
                  <a:srgbClr val="FF3300"/>
                </a:solidFill>
                <a:latin typeface="Times New Roman" panose="02020603050405020304" pitchFamily="18" charset="0"/>
              </a:rPr>
              <a:t>平均为16％。</a:t>
            </a:r>
            <a:r>
              <a:rPr lang="zh-CN" altLang="en-US" b="1" dirty="0">
                <a:latin typeface="Times New Roman" panose="02020603050405020304" pitchFamily="18" charset="0"/>
              </a:rPr>
              <a:t>  </a:t>
            </a:r>
            <a:endParaRPr lang="zh-CN" altLang="en-US" b="1" dirty="0">
              <a:latin typeface="Times New Roman" panose="02020603050405020304" pitchFamily="18" charset="0"/>
            </a:endParaRPr>
          </a:p>
          <a:p>
            <a:pPr algn="just">
              <a:lnSpc>
                <a:spcPct val="135000"/>
              </a:lnSpc>
            </a:pPr>
            <a:r>
              <a:rPr lang="zh-CN" altLang="en-US" sz="2800" b="1" dirty="0">
                <a:solidFill>
                  <a:srgbClr val="FF3300"/>
                </a:solidFill>
                <a:latin typeface="Times New Roman" panose="02020603050405020304" pitchFamily="18" charset="0"/>
              </a:rPr>
              <a:t>水样中</a:t>
            </a:r>
            <a:r>
              <a:rPr lang="zh-CN" altLang="en-US" sz="2800" b="1" dirty="0">
                <a:solidFill>
                  <a:srgbClr val="000000"/>
                </a:solidFill>
                <a:latin typeface="Times New Roman" panose="02020603050405020304" pitchFamily="18" charset="0"/>
              </a:rPr>
              <a:t>菌体蛋白质-</a:t>
            </a:r>
            <a:r>
              <a:rPr lang="en-US" altLang="zh-CN" sz="2800" b="1">
                <a:solidFill>
                  <a:srgbClr val="000000"/>
                </a:solidFill>
                <a:latin typeface="Times New Roman" panose="02020603050405020304" pitchFamily="18" charset="0"/>
              </a:rPr>
              <a:t>N</a:t>
            </a:r>
            <a:r>
              <a:rPr lang="zh-CN" altLang="en-US" sz="2800" b="1" dirty="0">
                <a:solidFill>
                  <a:srgbClr val="FF3300"/>
                </a:solidFill>
                <a:latin typeface="Times New Roman" panose="02020603050405020304" pitchFamily="18" charset="0"/>
              </a:rPr>
              <a:t>含量、单个细菌中</a:t>
            </a:r>
            <a:r>
              <a:rPr lang="zh-CN" altLang="en-US" sz="2800" b="1" dirty="0">
                <a:solidFill>
                  <a:srgbClr val="000000"/>
                </a:solidFill>
                <a:latin typeface="Times New Roman" panose="02020603050405020304" pitchFamily="18" charset="0"/>
              </a:rPr>
              <a:t>蛋白质含量</a:t>
            </a:r>
            <a:endParaRPr lang="zh-CN" altLang="en-US" sz="2800" b="1" dirty="0">
              <a:solidFill>
                <a:srgbClr val="000000"/>
              </a:solidFill>
              <a:latin typeface="Times New Roman" panose="02020603050405020304" pitchFamily="18" charset="0"/>
            </a:endParaRPr>
          </a:p>
          <a:p>
            <a:pPr algn="just">
              <a:lnSpc>
                <a:spcPct val="135000"/>
              </a:lnSpc>
            </a:pPr>
            <a:r>
              <a:rPr lang="zh-CN" altLang="en-US" sz="2800" b="1" dirty="0">
                <a:solidFill>
                  <a:srgbClr val="000000"/>
                </a:solidFill>
                <a:latin typeface="Arial Rounded MT Bold" pitchFamily="34" charset="0"/>
              </a:rPr>
              <a:t>(10</a:t>
            </a:r>
            <a:r>
              <a:rPr lang="zh-CN" altLang="en-US" sz="2800" b="1" baseline="30000" dirty="0">
                <a:solidFill>
                  <a:srgbClr val="000000"/>
                </a:solidFill>
                <a:latin typeface="Arial Rounded MT Bold" pitchFamily="34" charset="0"/>
              </a:rPr>
              <a:t>-15</a:t>
            </a:r>
            <a:r>
              <a:rPr lang="zh-CN" altLang="en-US" sz="2800" b="1" dirty="0">
                <a:solidFill>
                  <a:srgbClr val="000000"/>
                </a:solidFill>
                <a:latin typeface="Arial Rounded MT Bold" pitchFamily="34" charset="0"/>
              </a:rPr>
              <a:t>~10</a:t>
            </a:r>
            <a:r>
              <a:rPr lang="zh-CN" altLang="en-US" sz="2800" b="1" baseline="30000" dirty="0">
                <a:solidFill>
                  <a:srgbClr val="000000"/>
                </a:solidFill>
                <a:latin typeface="Arial Rounded MT Bold" pitchFamily="34" charset="0"/>
              </a:rPr>
              <a:t>-11</a:t>
            </a:r>
            <a:r>
              <a:rPr lang="en-US" altLang="zh-CN" sz="2800" b="1">
                <a:solidFill>
                  <a:srgbClr val="000000"/>
                </a:solidFill>
                <a:latin typeface="Arial Rounded MT Bold" pitchFamily="34" charset="0"/>
              </a:rPr>
              <a:t>) g/</a:t>
            </a:r>
            <a:r>
              <a:rPr lang="zh-CN" altLang="en-US" sz="2800" b="1" dirty="0">
                <a:solidFill>
                  <a:srgbClr val="000000"/>
                </a:solidFill>
                <a:latin typeface="Arial Rounded MT Bold" pitchFamily="34" charset="0"/>
              </a:rPr>
              <a:t>细胞</a:t>
            </a:r>
            <a:r>
              <a:rPr lang="en-US" altLang="zh-CN" sz="2800" b="1">
                <a:solidFill>
                  <a:srgbClr val="000000"/>
                </a:solidFill>
                <a:latin typeface="Arial Rounded MT Bold" pitchFamily="34" charset="0"/>
              </a:rPr>
              <a:t>×(</a:t>
            </a:r>
            <a:r>
              <a:rPr lang="zh-CN" altLang="en-US" sz="2800" b="1" dirty="0">
                <a:solidFill>
                  <a:srgbClr val="000000"/>
                </a:solidFill>
                <a:latin typeface="Arial Rounded MT Bold" pitchFamily="34" charset="0"/>
              </a:rPr>
              <a:t>10～18％)</a:t>
            </a:r>
            <a:r>
              <a:rPr lang="zh-CN" altLang="en-US" sz="3600" b="1" dirty="0">
                <a:solidFill>
                  <a:srgbClr val="000000"/>
                </a:solidFill>
                <a:latin typeface="Arial Rounded MT Bold" pitchFamily="34" charset="0"/>
              </a:rPr>
              <a:t> </a:t>
            </a:r>
            <a:endParaRPr lang="zh-CN" altLang="en-US" sz="3600" b="1" dirty="0">
              <a:solidFill>
                <a:srgbClr val="000000"/>
              </a:solidFill>
              <a:latin typeface="Arial Rounded MT Bold" pitchFamily="34" charset="0"/>
            </a:endParaRPr>
          </a:p>
          <a:p>
            <a:pPr algn="just">
              <a:lnSpc>
                <a:spcPct val="135000"/>
              </a:lnSpc>
            </a:pPr>
            <a:r>
              <a:rPr lang="zh-CN" altLang="en-US" sz="2800" b="1" u="sng" dirty="0">
                <a:latin typeface="Times New Roman" panose="02020603050405020304" pitchFamily="18" charset="0"/>
              </a:rPr>
              <a:t>细菌的数目=</a:t>
            </a:r>
            <a:r>
              <a:rPr lang="zh-CN" altLang="en-US" sz="2800" b="1" u="sng" dirty="0">
                <a:solidFill>
                  <a:srgbClr val="000000"/>
                </a:solidFill>
                <a:latin typeface="Times New Roman" panose="02020603050405020304" pitchFamily="18" charset="0"/>
              </a:rPr>
              <a:t>菌体蛋白质-</a:t>
            </a:r>
            <a:r>
              <a:rPr lang="en-US" altLang="zh-CN" sz="2800" b="1" u="sng">
                <a:solidFill>
                  <a:srgbClr val="000000"/>
                </a:solidFill>
                <a:latin typeface="Times New Roman" panose="02020603050405020304" pitchFamily="18" charset="0"/>
              </a:rPr>
              <a:t>N</a:t>
            </a:r>
            <a:r>
              <a:rPr lang="zh-CN" altLang="en-US" sz="2800" b="1" u="sng">
                <a:solidFill>
                  <a:srgbClr val="006600"/>
                </a:solidFill>
                <a:latin typeface="Times New Roman" panose="02020603050405020304" pitchFamily="18" charset="0"/>
              </a:rPr>
              <a:t> </a:t>
            </a:r>
            <a:r>
              <a:rPr lang="zh-CN" altLang="en-US" sz="2800" b="1" u="sng" dirty="0">
                <a:latin typeface="Times New Roman" panose="02020603050405020304" pitchFamily="18" charset="0"/>
              </a:rPr>
              <a:t>÷16% ÷单个细胞的蛋白质含量</a:t>
            </a:r>
            <a:endParaRPr lang="zh-CN" altLang="en-US" sz="2800" b="1" u="sng" dirty="0">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8771">
                                            <p:txEl>
                                              <p:charRg st="0" end="4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8771">
                                            <p:txEl>
                                              <p:charRg st="41" end="6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8771">
                                            <p:txEl>
                                              <p:charRg st="65" end="9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88771">
                                            <p:txEl>
                                              <p:charRg st="94" end="12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0627" name="文本占位符 410626"/>
          <p:cNvSpPr>
            <a:spLocks noGrp="1"/>
          </p:cNvSpPr>
          <p:nvPr>
            <p:ph type="body" idx="1"/>
          </p:nvPr>
        </p:nvSpPr>
        <p:spPr>
          <a:xfrm>
            <a:off x="468313" y="1341438"/>
            <a:ext cx="8270875" cy="3600450"/>
          </a:xfrm>
          <a:ln w="38100">
            <a:solidFill>
              <a:srgbClr val="0000FF"/>
            </a:solidFill>
            <a:miter/>
          </a:ln>
        </p:spPr>
        <p:txBody>
          <a:bodyPr/>
          <a:p>
            <a:pPr>
              <a:lnSpc>
                <a:spcPct val="90000"/>
              </a:lnSpc>
            </a:pPr>
            <a:r>
              <a:rPr lang="zh-CN" altLang="en-US" sz="2800" b="1" dirty="0">
                <a:solidFill>
                  <a:schemeClr val="folHlink"/>
                </a:solidFill>
              </a:rPr>
              <a:t>凯氏定氮法 </a:t>
            </a:r>
            <a:r>
              <a:rPr lang="en-US" altLang="zh-CN" sz="2800" b="1" err="1">
                <a:solidFill>
                  <a:schemeClr val="folHlink"/>
                </a:solidFill>
              </a:rPr>
              <a:t>Kjeldahl</a:t>
            </a:r>
            <a:r>
              <a:rPr lang="en-US" altLang="zh-CN" sz="2800" b="1">
                <a:solidFill>
                  <a:schemeClr val="folHlink"/>
                </a:solidFill>
              </a:rPr>
              <a:t> determination </a:t>
            </a:r>
            <a:endParaRPr lang="en-US" altLang="zh-CN" sz="2800" b="1">
              <a:solidFill>
                <a:schemeClr val="folHlink"/>
              </a:solidFill>
            </a:endParaRPr>
          </a:p>
          <a:p>
            <a:pPr>
              <a:lnSpc>
                <a:spcPct val="90000"/>
              </a:lnSpc>
            </a:pPr>
            <a:r>
              <a:rPr lang="zh-CN" altLang="en-US" sz="2800" b="1" dirty="0">
                <a:solidFill>
                  <a:srgbClr val="FF3300"/>
                </a:solidFill>
              </a:rPr>
              <a:t>定义：测定化合物或混合物中总氮量的一种方法。即在有催化剂的条件下，用浓硫酸消化样品将有机氮都转变成无机铵盐，然后在碱性条件下将铵盐转化为氨，随水蒸气馏出并为过量的酸液吸收，再以标准碱滴定，就可计算出样品中的氮量。由于蛋白质含氮量比较恒定，可由其氮量计算蛋白质含量，故此法是经典的蛋白质定量方法。</a:t>
            </a:r>
            <a:r>
              <a:rPr lang="zh-CN" altLang="en-US" sz="2800" dirty="0">
                <a:solidFill>
                  <a:srgbClr val="FF3300"/>
                </a:solidFill>
              </a:rPr>
              <a:t> </a:t>
            </a:r>
            <a:endParaRPr lang="zh-CN" altLang="en-US" sz="2800" dirty="0">
              <a:solidFill>
                <a:srgbClr val="FF3300"/>
              </a:solidFill>
            </a:endParaRPr>
          </a:p>
        </p:txBody>
      </p:sp>
      <p:grpSp>
        <p:nvGrpSpPr>
          <p:cNvPr id="410631" name="组合 410630"/>
          <p:cNvGrpSpPr/>
          <p:nvPr/>
        </p:nvGrpSpPr>
        <p:grpSpPr>
          <a:xfrm>
            <a:off x="5219700" y="1268413"/>
            <a:ext cx="3733800" cy="4752975"/>
            <a:chOff x="3936" y="0"/>
            <a:chExt cx="1824" cy="2974"/>
          </a:xfrm>
        </p:grpSpPr>
        <p:sp>
          <p:nvSpPr>
            <p:cNvPr id="410632" name="文本框 410631"/>
            <p:cNvSpPr txBox="1"/>
            <p:nvPr/>
          </p:nvSpPr>
          <p:spPr>
            <a:xfrm>
              <a:off x="3936" y="2688"/>
              <a:ext cx="1824" cy="286"/>
            </a:xfrm>
            <a:prstGeom prst="rect">
              <a:avLst/>
            </a:prstGeom>
            <a:solidFill>
              <a:srgbClr val="FFFFFF"/>
            </a:solidFill>
            <a:ln w="9525">
              <a:noFill/>
            </a:ln>
          </p:spPr>
          <p:txBody>
            <a:bodyPr>
              <a:spAutoFit/>
            </a:bodyPr>
            <a:p>
              <a:pPr algn="ctr" eaLnBrk="0" hangingPunct="0">
                <a:spcBef>
                  <a:spcPct val="50000"/>
                </a:spcBef>
              </a:pPr>
              <a:r>
                <a:rPr lang="zh-CN" altLang="en-US" dirty="0">
                  <a:solidFill>
                    <a:srgbClr val="000000"/>
                  </a:solidFill>
                  <a:effectLst>
                    <a:outerShdw blurRad="38100" dist="38100" dir="2700000">
                      <a:srgbClr val="C0C0C0"/>
                    </a:outerShdw>
                  </a:effectLst>
                  <a:latin typeface="Times New Roman" panose="02020603050405020304" pitchFamily="18" charset="0"/>
                </a:rPr>
                <a:t>凯氏氮</a:t>
              </a:r>
              <a:endParaRPr lang="zh-CN" altLang="en-US" dirty="0">
                <a:solidFill>
                  <a:srgbClr val="000000"/>
                </a:solidFill>
                <a:effectLst>
                  <a:outerShdw blurRad="38100" dist="38100" dir="2700000">
                    <a:srgbClr val="C0C0C0"/>
                  </a:outerShdw>
                </a:effectLst>
                <a:latin typeface="Times New Roman" panose="02020603050405020304" pitchFamily="18" charset="0"/>
              </a:endParaRPr>
            </a:p>
          </p:txBody>
        </p:sp>
        <p:pic>
          <p:nvPicPr>
            <p:cNvPr id="410633" name="图片 410632" descr="image214"/>
            <p:cNvPicPr>
              <a:picLocks noChangeAspect="1"/>
            </p:cNvPicPr>
            <p:nvPr/>
          </p:nvPicPr>
          <p:blipFill>
            <a:blip r:embed="rId1"/>
            <a:stretch>
              <a:fillRect/>
            </a:stretch>
          </p:blipFill>
          <p:spPr>
            <a:xfrm>
              <a:off x="3960" y="0"/>
              <a:ext cx="1800" cy="2736"/>
            </a:xfrm>
            <a:prstGeom prst="rect">
              <a:avLst/>
            </a:prstGeom>
            <a:noFill/>
            <a:ln w="9525">
              <a:noFill/>
            </a:ln>
          </p:spPr>
        </p:pic>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10631"/>
                                        </p:tgtEl>
                                        <p:attrNameLst>
                                          <p:attrName>style.visibility</p:attrName>
                                        </p:attrNameLst>
                                      </p:cBhvr>
                                      <p:to>
                                        <p:strVal val="visible"/>
                                      </p:to>
                                    </p:set>
                                    <p:animEffect transition="in" filter="wipe(right)">
                                      <p:cBhvr>
                                        <p:cTn id="7" dur="500"/>
                                        <p:tgtEl>
                                          <p:spTgt spid="410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3698" name="标题 413697"/>
          <p:cNvSpPr>
            <a:spLocks noGrp="1"/>
          </p:cNvSpPr>
          <p:nvPr>
            <p:ph type="title"/>
          </p:nvPr>
        </p:nvSpPr>
        <p:spPr>
          <a:ln/>
        </p:spPr>
        <p:txBody>
          <a:bodyPr anchor="b"/>
          <a:p>
            <a:endParaRPr lang="zh-CN" altLang="en-US" dirty="0"/>
          </a:p>
        </p:txBody>
      </p:sp>
      <p:sp>
        <p:nvSpPr>
          <p:cNvPr id="413699" name="文本占位符 413698"/>
          <p:cNvSpPr>
            <a:spLocks noGrp="1"/>
          </p:cNvSpPr>
          <p:nvPr>
            <p:ph type="body" idx="1"/>
          </p:nvPr>
        </p:nvSpPr>
        <p:spPr>
          <a:ln/>
        </p:spPr>
        <p:txBody>
          <a:bodyPr/>
          <a:p>
            <a:endParaRPr lang="zh-CN" altLang="en-US" dirty="0"/>
          </a:p>
        </p:txBody>
      </p:sp>
      <p:pic>
        <p:nvPicPr>
          <p:cNvPr id="413700" name="图片 413699" descr="I@`AB~%7{}I1_1I4R{{K5UG"/>
          <p:cNvPicPr>
            <a:picLocks noChangeAspect="1"/>
          </p:cNvPicPr>
          <p:nvPr/>
        </p:nvPicPr>
        <p:blipFill>
          <a:blip r:embed="rId1"/>
          <a:stretch>
            <a:fillRect/>
          </a:stretch>
        </p:blipFill>
        <p:spPr>
          <a:xfrm>
            <a:off x="-57150" y="-33337"/>
            <a:ext cx="9201150" cy="6967537"/>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4724" name="图片 414723" descr="43ZM0])IZC{}I2$WXSI2X[K"/>
          <p:cNvPicPr>
            <a:picLocks noChangeAspect="1"/>
          </p:cNvPicPr>
          <p:nvPr/>
        </p:nvPicPr>
        <p:blipFill>
          <a:blip r:embed="rId1"/>
          <a:stretch>
            <a:fillRect/>
          </a:stretch>
        </p:blipFill>
        <p:spPr>
          <a:xfrm>
            <a:off x="5062538" y="2420938"/>
            <a:ext cx="4081462" cy="4437062"/>
          </a:xfrm>
          <a:prstGeom prst="rect">
            <a:avLst/>
          </a:prstGeom>
          <a:noFill/>
          <a:ln w="9525">
            <a:noFill/>
          </a:ln>
        </p:spPr>
      </p:pic>
      <p:pic>
        <p:nvPicPr>
          <p:cNvPr id="414726" name="图片 414725" descr="201072383254981"/>
          <p:cNvPicPr>
            <a:picLocks noChangeAspect="1"/>
          </p:cNvPicPr>
          <p:nvPr/>
        </p:nvPicPr>
        <p:blipFill>
          <a:blip r:embed="rId2"/>
          <a:stretch>
            <a:fillRect/>
          </a:stretch>
        </p:blipFill>
        <p:spPr>
          <a:xfrm>
            <a:off x="0" y="476250"/>
            <a:ext cx="5076825" cy="4598988"/>
          </a:xfrm>
          <a:prstGeom prst="rect">
            <a:avLst/>
          </a:prstGeom>
          <a:noFill/>
          <a:ln w="9525">
            <a:noFill/>
          </a:ln>
        </p:spPr>
      </p:pic>
      <p:pic>
        <p:nvPicPr>
          <p:cNvPr id="414728" name="图片 414727" descr="解读三鹿奶粉案：掺含三聚氰胺蛋白粉成潜规则"/>
          <p:cNvPicPr>
            <a:picLocks noChangeAspect="1"/>
          </p:cNvPicPr>
          <p:nvPr/>
        </p:nvPicPr>
        <p:blipFill>
          <a:blip r:embed="rId3"/>
          <a:stretch>
            <a:fillRect/>
          </a:stretch>
        </p:blipFill>
        <p:spPr>
          <a:xfrm>
            <a:off x="5435600" y="0"/>
            <a:ext cx="3333750" cy="2505075"/>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11655" name="组合 411654"/>
          <p:cNvGrpSpPr/>
          <p:nvPr/>
        </p:nvGrpSpPr>
        <p:grpSpPr>
          <a:xfrm>
            <a:off x="1692275" y="2190750"/>
            <a:ext cx="7451725" cy="4667250"/>
            <a:chOff x="1066" y="1380"/>
            <a:chExt cx="4694" cy="2940"/>
          </a:xfrm>
        </p:grpSpPr>
        <p:pic>
          <p:nvPicPr>
            <p:cNvPr id="411652" name="图片 411651" descr="91_H}36(GQ1TIOO`F6Z%P12"/>
            <p:cNvPicPr>
              <a:picLocks noChangeAspect="1"/>
            </p:cNvPicPr>
            <p:nvPr/>
          </p:nvPicPr>
          <p:blipFill>
            <a:blip r:embed="rId1"/>
            <a:stretch>
              <a:fillRect/>
            </a:stretch>
          </p:blipFill>
          <p:spPr>
            <a:xfrm>
              <a:off x="1110" y="1380"/>
              <a:ext cx="4650" cy="2940"/>
            </a:xfrm>
            <a:prstGeom prst="rect">
              <a:avLst/>
            </a:prstGeom>
            <a:noFill/>
            <a:ln w="9525">
              <a:noFill/>
            </a:ln>
          </p:spPr>
        </p:pic>
        <p:sp>
          <p:nvSpPr>
            <p:cNvPr id="411654" name="矩形 411653"/>
            <p:cNvSpPr/>
            <p:nvPr/>
          </p:nvSpPr>
          <p:spPr>
            <a:xfrm>
              <a:off x="1066" y="1389"/>
              <a:ext cx="2177" cy="363"/>
            </a:xfrm>
            <a:prstGeom prst="rect">
              <a:avLst/>
            </a:prstGeom>
            <a:noFill/>
            <a:ln w="38100" cap="flat" cmpd="sng">
              <a:solidFill>
                <a:srgbClr val="FF0000"/>
              </a:solidFill>
              <a:prstDash val="solid"/>
              <a:miter/>
              <a:headEnd type="none" w="med" len="med"/>
              <a:tailEnd type="none" w="med" len="med"/>
            </a:ln>
          </p:spPr>
          <p:txBody>
            <a:bodyPr/>
            <a:p>
              <a:endParaRPr lang="zh-CN" altLang="en-US"/>
            </a:p>
          </p:txBody>
        </p:sp>
      </p:grpSp>
      <p:grpSp>
        <p:nvGrpSpPr>
          <p:cNvPr id="411658" name="组合 411657"/>
          <p:cNvGrpSpPr/>
          <p:nvPr/>
        </p:nvGrpSpPr>
        <p:grpSpPr>
          <a:xfrm>
            <a:off x="0" y="0"/>
            <a:ext cx="7448550" cy="5610225"/>
            <a:chOff x="0" y="0"/>
            <a:chExt cx="4692" cy="3534"/>
          </a:xfrm>
        </p:grpSpPr>
        <p:pic>
          <p:nvPicPr>
            <p:cNvPr id="411656" name="图片 411655" descr="I8W)T58`@{XKBA595WZZABK"/>
            <p:cNvPicPr>
              <a:picLocks noChangeAspect="1"/>
            </p:cNvPicPr>
            <p:nvPr/>
          </p:nvPicPr>
          <p:blipFill>
            <a:blip r:embed="rId2"/>
            <a:stretch>
              <a:fillRect/>
            </a:stretch>
          </p:blipFill>
          <p:spPr>
            <a:xfrm>
              <a:off x="0" y="0"/>
              <a:ext cx="4692" cy="3534"/>
            </a:xfrm>
            <a:prstGeom prst="rect">
              <a:avLst/>
            </a:prstGeom>
            <a:noFill/>
            <a:ln w="9525">
              <a:noFill/>
            </a:ln>
          </p:spPr>
        </p:pic>
        <p:sp>
          <p:nvSpPr>
            <p:cNvPr id="411657" name="矩形 411656"/>
            <p:cNvSpPr/>
            <p:nvPr/>
          </p:nvSpPr>
          <p:spPr>
            <a:xfrm>
              <a:off x="21" y="890"/>
              <a:ext cx="4627" cy="544"/>
            </a:xfrm>
            <a:prstGeom prst="rect">
              <a:avLst/>
            </a:prstGeom>
            <a:noFill/>
            <a:ln w="38100" cap="flat" cmpd="sng">
              <a:solidFill>
                <a:schemeClr val="hlink"/>
              </a:solidFill>
              <a:prstDash val="solid"/>
              <a:miter/>
              <a:headEnd type="none" w="med" len="med"/>
              <a:tailEnd type="none" w="med" len="med"/>
            </a:ln>
          </p:spPr>
          <p:txBody>
            <a:bodyPr/>
            <a:p>
              <a:endParaRPr lang="zh-CN" altLang="en-US"/>
            </a:p>
          </p:txBody>
        </p:sp>
      </p:grpSp>
      <p:grpSp>
        <p:nvGrpSpPr>
          <p:cNvPr id="411661" name="组合 411660"/>
          <p:cNvGrpSpPr/>
          <p:nvPr/>
        </p:nvGrpSpPr>
        <p:grpSpPr>
          <a:xfrm>
            <a:off x="0" y="4841875"/>
            <a:ext cx="7235825" cy="242888"/>
            <a:chOff x="0" y="3050"/>
            <a:chExt cx="4558" cy="153"/>
          </a:xfrm>
        </p:grpSpPr>
        <p:sp>
          <p:nvSpPr>
            <p:cNvPr id="411659" name="直接连接符 411658"/>
            <p:cNvSpPr/>
            <p:nvPr/>
          </p:nvSpPr>
          <p:spPr>
            <a:xfrm>
              <a:off x="431" y="3050"/>
              <a:ext cx="4127" cy="0"/>
            </a:xfrm>
            <a:prstGeom prst="line">
              <a:avLst/>
            </a:prstGeom>
            <a:ln w="38100" cap="flat" cmpd="sng">
              <a:solidFill>
                <a:schemeClr val="hlink"/>
              </a:solidFill>
              <a:prstDash val="solid"/>
              <a:miter/>
              <a:headEnd type="none" w="med" len="med"/>
              <a:tailEnd type="none" w="med" len="med"/>
            </a:ln>
          </p:spPr>
        </p:sp>
        <p:sp>
          <p:nvSpPr>
            <p:cNvPr id="411660" name="直接连接符 411659"/>
            <p:cNvSpPr/>
            <p:nvPr/>
          </p:nvSpPr>
          <p:spPr>
            <a:xfrm>
              <a:off x="0" y="3203"/>
              <a:ext cx="249" cy="0"/>
            </a:xfrm>
            <a:prstGeom prst="line">
              <a:avLst/>
            </a:prstGeom>
            <a:ln w="38100" cap="flat" cmpd="sng">
              <a:solidFill>
                <a:schemeClr val="hlink"/>
              </a:solidFill>
              <a:prstDash val="solid"/>
              <a:miter/>
              <a:headEnd type="none" w="med" len="med"/>
              <a:tailEnd type="none" w="med" len="med"/>
            </a:ln>
          </p:spPr>
        </p:sp>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11655"/>
                                        </p:tgtEl>
                                        <p:attrNameLst>
                                          <p:attrName>style.visibility</p:attrName>
                                        </p:attrNameLst>
                                      </p:cBhvr>
                                      <p:to>
                                        <p:strVal val="visible"/>
                                      </p:to>
                                    </p:set>
                                    <p:animEffect transition="in" filter="box(in)">
                                      <p:cBhvr>
                                        <p:cTn id="7" dur="1000"/>
                                        <p:tgtEl>
                                          <p:spTgt spid="41165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11658"/>
                                        </p:tgtEl>
                                        <p:attrNameLst>
                                          <p:attrName>style.visibility</p:attrName>
                                        </p:attrNameLst>
                                      </p:cBhvr>
                                      <p:to>
                                        <p:strVal val="visible"/>
                                      </p:to>
                                    </p:set>
                                    <p:animEffect transition="in" filter="box(in)">
                                      <p:cBhvr>
                                        <p:cTn id="12" dur="1000"/>
                                        <p:tgtEl>
                                          <p:spTgt spid="4116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1661"/>
                                        </p:tgtEl>
                                        <p:attrNameLst>
                                          <p:attrName>style.visibility</p:attrName>
                                        </p:attrNameLst>
                                      </p:cBhvr>
                                      <p:to>
                                        <p:strVal val="visible"/>
                                      </p:to>
                                    </p:set>
                                    <p:animEffect transition="in" filter="fade">
                                      <p:cBhvr>
                                        <p:cTn id="17" dur="2000"/>
                                        <p:tgtEl>
                                          <p:spTgt spid="411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5748" name="图片 415747" descr="M)P6(W[OMR]XW_9P9AX83CA"/>
          <p:cNvPicPr>
            <a:picLocks noChangeAspect="1"/>
          </p:cNvPicPr>
          <p:nvPr/>
        </p:nvPicPr>
        <p:blipFill>
          <a:blip r:embed="rId1"/>
          <a:stretch>
            <a:fillRect/>
          </a:stretch>
        </p:blipFill>
        <p:spPr>
          <a:xfrm>
            <a:off x="0" y="0"/>
            <a:ext cx="4356100" cy="3506788"/>
          </a:xfrm>
          <a:prstGeom prst="rect">
            <a:avLst/>
          </a:prstGeom>
          <a:noFill/>
          <a:ln w="9525">
            <a:noFill/>
          </a:ln>
        </p:spPr>
      </p:pic>
      <p:pic>
        <p:nvPicPr>
          <p:cNvPr id="415749" name="图片 415748" descr="8SXAF6MLM$43@R(V3R__PL5"/>
          <p:cNvPicPr>
            <a:picLocks noChangeAspect="1"/>
          </p:cNvPicPr>
          <p:nvPr/>
        </p:nvPicPr>
        <p:blipFill>
          <a:blip r:embed="rId2"/>
          <a:stretch>
            <a:fillRect/>
          </a:stretch>
        </p:blipFill>
        <p:spPr>
          <a:xfrm>
            <a:off x="4643438" y="3082925"/>
            <a:ext cx="4500562" cy="3775075"/>
          </a:xfrm>
          <a:prstGeom prst="rect">
            <a:avLst/>
          </a:prstGeom>
          <a:noFill/>
          <a:ln w="9525">
            <a:noFill/>
          </a:ln>
        </p:spPr>
      </p:pic>
      <p:pic>
        <p:nvPicPr>
          <p:cNvPr id="415750" name="图片 415749" descr="$YL22`9ZGO([A1)(NMZC%1O"/>
          <p:cNvPicPr>
            <a:picLocks noChangeAspect="1"/>
          </p:cNvPicPr>
          <p:nvPr/>
        </p:nvPicPr>
        <p:blipFill>
          <a:blip r:embed="rId3"/>
          <a:stretch>
            <a:fillRect/>
          </a:stretch>
        </p:blipFill>
        <p:spPr>
          <a:xfrm>
            <a:off x="4356100" y="0"/>
            <a:ext cx="4787900" cy="2682875"/>
          </a:xfrm>
          <a:prstGeom prst="rect">
            <a:avLst/>
          </a:prstGeom>
          <a:noFill/>
          <a:ln w="9525">
            <a:noFill/>
          </a:ln>
        </p:spPr>
      </p:pic>
      <p:pic>
        <p:nvPicPr>
          <p:cNvPr id="415751" name="图片 415750" descr="MJV[I{N494@XYW~OA$~IIZP"/>
          <p:cNvPicPr>
            <a:picLocks noChangeAspect="1"/>
          </p:cNvPicPr>
          <p:nvPr/>
        </p:nvPicPr>
        <p:blipFill>
          <a:blip r:embed="rId4"/>
          <a:stretch>
            <a:fillRect/>
          </a:stretch>
        </p:blipFill>
        <p:spPr>
          <a:xfrm>
            <a:off x="0" y="3281363"/>
            <a:ext cx="4537075" cy="3576637"/>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6772" name="矩形 416771"/>
          <p:cNvSpPr>
            <a:spLocks noChangeAspect="1"/>
          </p:cNvSpPr>
          <p:nvPr/>
        </p:nvSpPr>
        <p:spPr>
          <a:xfrm>
            <a:off x="4419600" y="3276600"/>
            <a:ext cx="304800" cy="304800"/>
          </a:xfrm>
          <a:prstGeom prst="rect">
            <a:avLst/>
          </a:prstGeom>
          <a:noFill/>
          <a:ln w="9525">
            <a:noFill/>
          </a:ln>
        </p:spPr>
        <p:txBody>
          <a:bodyPr/>
          <a:p>
            <a:endParaRPr lang="zh-CN" altLang="en-US"/>
          </a:p>
        </p:txBody>
      </p:sp>
      <p:pic>
        <p:nvPicPr>
          <p:cNvPr id="416773" name="图片 416772" descr="T3MR`1~KIX({CQRE)TB2`LM"/>
          <p:cNvPicPr>
            <a:picLocks noChangeAspect="1"/>
          </p:cNvPicPr>
          <p:nvPr/>
        </p:nvPicPr>
        <p:blipFill>
          <a:blip r:embed="rId1"/>
          <a:stretch>
            <a:fillRect/>
          </a:stretch>
        </p:blipFill>
        <p:spPr>
          <a:xfrm>
            <a:off x="1908175" y="4191000"/>
            <a:ext cx="7235825" cy="2667000"/>
          </a:xfrm>
          <a:prstGeom prst="rect">
            <a:avLst/>
          </a:prstGeom>
          <a:noFill/>
          <a:ln w="9525">
            <a:noFill/>
          </a:ln>
        </p:spPr>
      </p:pic>
      <p:pic>
        <p:nvPicPr>
          <p:cNvPr id="416774" name="图片 416773" descr=")HVMMER(`801[PNSO83WYY8"/>
          <p:cNvPicPr>
            <a:picLocks noChangeAspect="1"/>
          </p:cNvPicPr>
          <p:nvPr/>
        </p:nvPicPr>
        <p:blipFill>
          <a:blip r:embed="rId2"/>
          <a:stretch>
            <a:fillRect/>
          </a:stretch>
        </p:blipFill>
        <p:spPr>
          <a:xfrm>
            <a:off x="0" y="549275"/>
            <a:ext cx="6443663" cy="3668713"/>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9794" name="标题 289793"/>
          <p:cNvSpPr>
            <a:spLocks noGrp="1"/>
          </p:cNvSpPr>
          <p:nvPr>
            <p:ph type="title"/>
          </p:nvPr>
        </p:nvSpPr>
        <p:spPr>
          <a:xfrm>
            <a:off x="838200" y="609600"/>
            <a:ext cx="4343400" cy="1143000"/>
          </a:xfrm>
          <a:ln/>
        </p:spPr>
        <p:txBody>
          <a:bodyPr anchor="b"/>
          <a:p>
            <a:r>
              <a:rPr lang="zh-CN" altLang="zh-CN" sz="3200" b="1" dirty="0">
                <a:latin typeface="Times New Roman" panose="02020603050405020304" pitchFamily="18" charset="0"/>
              </a:rPr>
              <a:t>3.</a:t>
            </a:r>
            <a:r>
              <a:rPr lang="en-US" altLang="zh-CN" sz="3200" b="1">
                <a:latin typeface="Times New Roman" panose="02020603050405020304" pitchFamily="18" charset="0"/>
              </a:rPr>
              <a:t>DNA</a:t>
            </a:r>
            <a:r>
              <a:rPr lang="zh-CN" altLang="en-US" sz="3200" b="1" dirty="0">
                <a:latin typeface="Times New Roman" panose="02020603050405020304" pitchFamily="18" charset="0"/>
              </a:rPr>
              <a:t>含量法</a:t>
            </a:r>
            <a:endParaRPr lang="zh-CN" altLang="en-US" dirty="0">
              <a:solidFill>
                <a:schemeClr val="tx1"/>
              </a:solidFill>
              <a:latin typeface="Times New Roman" panose="02020603050405020304" pitchFamily="18" charset="0"/>
            </a:endParaRPr>
          </a:p>
        </p:txBody>
      </p:sp>
      <p:sp>
        <p:nvSpPr>
          <p:cNvPr id="289795" name="文本占位符 289794"/>
          <p:cNvSpPr>
            <a:spLocks noGrp="1"/>
          </p:cNvSpPr>
          <p:nvPr>
            <p:ph type="body" sz="half" idx="1"/>
          </p:nvPr>
        </p:nvSpPr>
        <p:spPr>
          <a:xfrm>
            <a:off x="533400" y="2057400"/>
            <a:ext cx="7848600" cy="3886200"/>
          </a:xfrm>
          <a:ln/>
        </p:spPr>
        <p:txBody>
          <a:bodyPr/>
          <a:p>
            <a:pPr/>
            <a:r>
              <a:rPr lang="zh-CN" altLang="en-US" sz="2800" b="1" dirty="0">
                <a:solidFill>
                  <a:srgbClr val="FF3300"/>
                </a:solidFill>
                <a:latin typeface="Times New Roman" panose="02020603050405020304" pitchFamily="18" charset="0"/>
              </a:rPr>
              <a:t>同种细菌的</a:t>
            </a:r>
            <a:r>
              <a:rPr lang="en-US" altLang="zh-CN" sz="2800" b="1">
                <a:solidFill>
                  <a:srgbClr val="FF3300"/>
                </a:solidFill>
                <a:latin typeface="Times New Roman" panose="02020603050405020304" pitchFamily="18" charset="0"/>
              </a:rPr>
              <a:t>DNA</a:t>
            </a:r>
            <a:r>
              <a:rPr lang="zh-CN" altLang="en-US" sz="2800" b="1" dirty="0">
                <a:solidFill>
                  <a:srgbClr val="FF3300"/>
                </a:solidFill>
                <a:latin typeface="Times New Roman" panose="02020603050405020304" pitchFamily="18" charset="0"/>
              </a:rPr>
              <a:t>含量一致，</a:t>
            </a:r>
            <a:r>
              <a:rPr lang="zh-CN" altLang="en-US" sz="2400" b="1" dirty="0">
                <a:latin typeface="Times New Roman" panose="02020603050405020304" pitchFamily="18" charset="0"/>
              </a:rPr>
              <a:t>可通过测定</a:t>
            </a:r>
            <a:r>
              <a:rPr lang="en-US" altLang="zh-CN" sz="2400" b="1">
                <a:latin typeface="Times New Roman" panose="02020603050405020304" pitchFamily="18" charset="0"/>
              </a:rPr>
              <a:t>DNA</a:t>
            </a:r>
            <a:r>
              <a:rPr lang="zh-CN" altLang="en-US" sz="2400" b="1" dirty="0">
                <a:latin typeface="Times New Roman" panose="02020603050405020304" pitchFamily="18" charset="0"/>
              </a:rPr>
              <a:t>的含量来表示细菌的生长量。</a:t>
            </a:r>
            <a:endParaRPr lang="zh-CN" altLang="en-US" sz="2400" b="1" dirty="0">
              <a:latin typeface="Times New Roman" panose="02020603050405020304" pitchFamily="18" charset="0"/>
            </a:endParaRPr>
          </a:p>
        </p:txBody>
      </p:sp>
      <p:pic>
        <p:nvPicPr>
          <p:cNvPr id="289796" name="图片 289795"/>
          <p:cNvPicPr>
            <a:picLocks noChangeAspect="1"/>
          </p:cNvPicPr>
          <p:nvPr/>
        </p:nvPicPr>
        <p:blipFill>
          <a:blip r:embed="rId1"/>
          <a:stretch>
            <a:fillRect/>
          </a:stretch>
        </p:blipFill>
        <p:spPr>
          <a:xfrm>
            <a:off x="6400800" y="0"/>
            <a:ext cx="2743200" cy="2119313"/>
          </a:xfrm>
          <a:prstGeom prst="rect">
            <a:avLst/>
          </a:prstGeom>
          <a:noFill/>
          <a:ln w="9525">
            <a:noFill/>
          </a:ln>
        </p:spPr>
      </p:pic>
      <p:pic>
        <p:nvPicPr>
          <p:cNvPr id="289797" name="图片 289796" descr="image7">
            <a:hlinkClick r:id="rId2"/>
          </p:cNvPr>
          <p:cNvPicPr>
            <a:picLocks noChangeAspect="1"/>
          </p:cNvPicPr>
          <p:nvPr/>
        </p:nvPicPr>
        <p:blipFill>
          <a:blip r:embed="rId3"/>
          <a:stretch>
            <a:fillRect/>
          </a:stretch>
        </p:blipFill>
        <p:spPr>
          <a:xfrm>
            <a:off x="0" y="3124200"/>
            <a:ext cx="5029200" cy="3771900"/>
          </a:xfrm>
          <a:prstGeom prst="rect">
            <a:avLst/>
          </a:prstGeom>
          <a:noFill/>
          <a:ln w="9525">
            <a:noFill/>
          </a:ln>
        </p:spPr>
      </p:pic>
      <p:sp>
        <p:nvSpPr>
          <p:cNvPr id="289798" name="矩形 289797"/>
          <p:cNvSpPr/>
          <p:nvPr/>
        </p:nvSpPr>
        <p:spPr>
          <a:xfrm>
            <a:off x="5105400" y="3200400"/>
            <a:ext cx="3581400" cy="2133600"/>
          </a:xfrm>
          <a:prstGeom prst="rect">
            <a:avLst/>
          </a:prstGeom>
          <a:noFill/>
          <a:ln w="9525">
            <a:noFill/>
          </a:ln>
        </p:spPr>
        <p:txBody>
          <a:bodyPr/>
          <a:p>
            <a:pPr marL="342900" indent="-342900">
              <a:spcBef>
                <a:spcPct val="20000"/>
              </a:spcBef>
              <a:buClr>
                <a:schemeClr val="folHlink"/>
              </a:buClr>
              <a:buSzPct val="75000"/>
              <a:buFont typeface="Monotype Sorts" pitchFamily="2" charset="2"/>
              <a:buChar char="n"/>
            </a:pPr>
            <a:r>
              <a:rPr lang="zh-CN" altLang="en-US" sz="2800" u="sng" dirty="0">
                <a:solidFill>
                  <a:schemeClr val="bg2"/>
                </a:solidFill>
                <a:effectLst>
                  <a:outerShdw blurRad="38100" dist="38100" dir="2700000">
                    <a:srgbClr val="C0C0C0"/>
                  </a:outerShdw>
                </a:effectLst>
                <a:latin typeface="Times New Roman" panose="02020603050405020304" pitchFamily="18" charset="0"/>
              </a:rPr>
              <a:t>少量纯细菌培养时细菌数量的测定</a:t>
            </a:r>
            <a:r>
              <a:rPr lang="zh-CN" altLang="en-US" sz="2800" u="sng" dirty="0">
                <a:solidFill>
                  <a:srgbClr val="006600"/>
                </a:solidFill>
                <a:effectLst>
                  <a:outerShdw blurRad="38100" dist="38100" dir="2700000">
                    <a:srgbClr val="C0C0C0"/>
                  </a:outerShdw>
                </a:effectLst>
                <a:latin typeface="Times New Roman" panose="02020603050405020304" pitchFamily="18" charset="0"/>
              </a:rPr>
              <a:t>。</a:t>
            </a:r>
            <a:endParaRPr lang="zh-CN" altLang="en-US" sz="2800" u="sng" dirty="0">
              <a:solidFill>
                <a:srgbClr val="006600"/>
              </a:solidFill>
              <a:effectLst>
                <a:outerShdw blurRad="38100" dist="38100" dir="2700000">
                  <a:srgbClr val="C0C0C0"/>
                </a:outerShdw>
              </a:effectLst>
              <a:latin typeface="Times New Roman" panose="02020603050405020304" pitchFamily="18" charset="0"/>
            </a:endParaRPr>
          </a:p>
          <a:p>
            <a:pPr marL="342900" indent="-342900">
              <a:spcBef>
                <a:spcPct val="20000"/>
              </a:spcBef>
              <a:buClr>
                <a:schemeClr val="folHlink"/>
              </a:buClr>
              <a:buSzPct val="75000"/>
              <a:buFont typeface="Monotype Sorts" pitchFamily="2" charset="2"/>
              <a:buChar char="n"/>
            </a:pPr>
            <a:r>
              <a:rPr lang="zh-CN" altLang="en-US" dirty="0">
                <a:solidFill>
                  <a:srgbClr val="006600"/>
                </a:solidFill>
                <a:effectLst>
                  <a:outerShdw blurRad="38100" dist="38100" dir="2700000">
                    <a:srgbClr val="C0C0C0"/>
                  </a:outerShdw>
                </a:effectLst>
                <a:latin typeface="Times New Roman" panose="02020603050405020304" pitchFamily="18" charset="0"/>
              </a:rPr>
              <a:t>精确性非常高，</a:t>
            </a:r>
            <a:r>
              <a:rPr lang="zh-CN" altLang="en-US" dirty="0">
                <a:solidFill>
                  <a:schemeClr val="bg2"/>
                </a:solidFill>
                <a:effectLst>
                  <a:outerShdw blurRad="38100" dist="38100" dir="2700000">
                    <a:srgbClr val="C0C0C0"/>
                  </a:outerShdw>
                </a:effectLst>
                <a:latin typeface="Times New Roman" panose="02020603050405020304" pitchFamily="18" charset="0"/>
              </a:rPr>
              <a:t>对样品纯度以及仪器和人员的要求较高。</a:t>
            </a:r>
            <a:endParaRPr lang="zh-CN" altLang="en-US" dirty="0">
              <a:solidFill>
                <a:srgbClr val="006600"/>
              </a:solidFill>
              <a:effectLst>
                <a:outerShdw blurRad="38100" dist="38100" dir="2700000">
                  <a:srgbClr val="C0C0C0"/>
                </a:outerShdw>
              </a:effectLst>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9795">
                                            <p:txEl>
                                              <p:charRg st="0" end="35"/>
                                            </p:txEl>
                                          </p:spTgt>
                                        </p:tgtEl>
                                        <p:attrNameLst>
                                          <p:attrName>style.visibility</p:attrName>
                                        </p:attrNameLst>
                                      </p:cBhvr>
                                      <p:to>
                                        <p:strVal val="visible"/>
                                      </p:to>
                                    </p:set>
                                    <p:animEffect transition="in" filter="box(out)">
                                      <p:cBhvr>
                                        <p:cTn id="7" dur="500"/>
                                        <p:tgtEl>
                                          <p:spTgt spid="289795">
                                            <p:txEl>
                                              <p:charRg st="0" end="35"/>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4" name="CAMERA.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89797"/>
                                        </p:tgtEl>
                                        <p:attrNameLst>
                                          <p:attrName>style.visibility</p:attrName>
                                        </p:attrNameLst>
                                      </p:cBhvr>
                                      <p:to>
                                        <p:strVal val="visible"/>
                                      </p:to>
                                    </p:set>
                                    <p:anim calcmode="lin" valueType="num">
                                      <p:cBhvr additive="base">
                                        <p:cTn id="12" dur="500" fill="hold"/>
                                        <p:tgtEl>
                                          <p:spTgt spid="289797"/>
                                        </p:tgtEl>
                                        <p:attrNameLst>
                                          <p:attrName>ppt_x</p:attrName>
                                        </p:attrNameLst>
                                      </p:cBhvr>
                                      <p:tavLst>
                                        <p:tav tm="0">
                                          <p:val>
                                            <p:strVal val="#ppt_x"/>
                                          </p:val>
                                        </p:tav>
                                        <p:tav tm="100000">
                                          <p:val>
                                            <p:strVal val="#ppt_x"/>
                                          </p:val>
                                        </p:tav>
                                      </p:tavLst>
                                    </p:anim>
                                    <p:anim calcmode="lin" valueType="num">
                                      <p:cBhvr additive="base">
                                        <p:cTn id="13" dur="500" fill="hold"/>
                                        <p:tgtEl>
                                          <p:spTgt spid="28979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289798">
                                            <p:txEl>
                                              <p:charRg st="0" end="17"/>
                                            </p:txEl>
                                          </p:spTgt>
                                        </p:tgtEl>
                                        <p:attrNameLst>
                                          <p:attrName>style.visibility</p:attrName>
                                        </p:attrNameLst>
                                      </p:cBhvr>
                                      <p:to>
                                        <p:strVal val="visible"/>
                                      </p:to>
                                    </p:set>
                                    <p:animEffect transition="in" filter="box(out)">
                                      <p:cBhvr>
                                        <p:cTn id="18" dur="500"/>
                                        <p:tgtEl>
                                          <p:spTgt spid="289798">
                                            <p:txEl>
                                              <p:charRg st="0" end="17"/>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4" name="CAMERA.WAV"/>
                                        </p:tgtEl>
                                      </p:cMediaNode>
                                    </p:audio>
                                  </p:sub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289798">
                                            <p:txEl>
                                              <p:charRg st="17" end="43"/>
                                            </p:txEl>
                                          </p:spTgt>
                                        </p:tgtEl>
                                        <p:attrNameLst>
                                          <p:attrName>style.visibility</p:attrName>
                                        </p:attrNameLst>
                                      </p:cBhvr>
                                      <p:to>
                                        <p:strVal val="visible"/>
                                      </p:to>
                                    </p:set>
                                    <p:animEffect transition="in" filter="box(out)">
                                      <p:cBhvr>
                                        <p:cTn id="23" dur="500"/>
                                        <p:tgtEl>
                                          <p:spTgt spid="289798">
                                            <p:txEl>
                                              <p:charRg st="17" end="43"/>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4"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5" grpId="0" build="p"/>
      <p:bldP spid="28979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1842" name="文本占位符 291841"/>
          <p:cNvSpPr>
            <a:spLocks noGrp="1"/>
          </p:cNvSpPr>
          <p:nvPr>
            <p:ph type="body" idx="1"/>
          </p:nvPr>
        </p:nvSpPr>
        <p:spPr>
          <a:xfrm>
            <a:off x="685800" y="1828800"/>
            <a:ext cx="8001000" cy="4114800"/>
          </a:xfrm>
          <a:ln/>
        </p:spPr>
        <p:txBody>
          <a:bodyPr/>
          <a:p>
            <a:pPr algn="just">
              <a:lnSpc>
                <a:spcPct val="130000"/>
              </a:lnSpc>
            </a:pPr>
            <a:r>
              <a:rPr lang="zh-CN" altLang="en-US" sz="2800" b="1" dirty="0">
                <a:solidFill>
                  <a:srgbClr val="FF3300"/>
                </a:solidFill>
                <a:latin typeface="Times New Roman" panose="02020603050405020304" pitchFamily="18" charset="0"/>
              </a:rPr>
              <a:t>提问：</a:t>
            </a:r>
            <a:r>
              <a:rPr lang="zh-CN" altLang="en-US" sz="2800" b="1" dirty="0">
                <a:latin typeface="Times New Roman" panose="02020603050405020304" pitchFamily="18" charset="0"/>
              </a:rPr>
              <a:t>当你需要测定某水样中细菌数量时，你该如何选择方法？</a:t>
            </a:r>
            <a:endParaRPr lang="zh-CN" altLang="en-US" dirty="0">
              <a:latin typeface="Times New Roman" panose="02020603050405020304" pitchFamily="18" charset="0"/>
            </a:endParaRPr>
          </a:p>
        </p:txBody>
      </p:sp>
      <p:pic>
        <p:nvPicPr>
          <p:cNvPr id="291843" name="图片 291842" descr="stm01077-s%255B1%255D1">
            <a:hlinkClick r:id="rId1"/>
          </p:cNvPr>
          <p:cNvPicPr>
            <a:picLocks noChangeAspect="1"/>
          </p:cNvPicPr>
          <p:nvPr/>
        </p:nvPicPr>
        <p:blipFill>
          <a:blip r:embed="rId2"/>
          <a:stretch>
            <a:fillRect/>
          </a:stretch>
        </p:blipFill>
        <p:spPr>
          <a:xfrm>
            <a:off x="2590800" y="381000"/>
            <a:ext cx="1676400" cy="1349375"/>
          </a:xfrm>
          <a:prstGeom prst="rect">
            <a:avLst/>
          </a:prstGeom>
          <a:noFill/>
          <a:ln w="9525">
            <a:noFill/>
          </a:ln>
        </p:spPr>
      </p:pic>
      <p:pic>
        <p:nvPicPr>
          <p:cNvPr id="291844" name="图片 291843" descr="wushui_1">
            <a:hlinkClick r:id="rId3"/>
          </p:cNvPr>
          <p:cNvPicPr>
            <a:picLocks noChangeAspect="1"/>
          </p:cNvPicPr>
          <p:nvPr/>
        </p:nvPicPr>
        <p:blipFill>
          <a:blip r:embed="rId4"/>
          <a:stretch>
            <a:fillRect/>
          </a:stretch>
        </p:blipFill>
        <p:spPr>
          <a:xfrm>
            <a:off x="457200" y="457200"/>
            <a:ext cx="1905000" cy="1268413"/>
          </a:xfrm>
          <a:prstGeom prst="rect">
            <a:avLst/>
          </a:prstGeom>
          <a:noFill/>
          <a:ln w="9525">
            <a:noFill/>
          </a:ln>
        </p:spPr>
      </p:pic>
      <p:pic>
        <p:nvPicPr>
          <p:cNvPr id="291845" name="图片 291844" descr="bkriver">
            <a:hlinkClick r:id="rId5"/>
          </p:cNvPr>
          <p:cNvPicPr>
            <a:picLocks noChangeAspect="1"/>
          </p:cNvPicPr>
          <p:nvPr/>
        </p:nvPicPr>
        <p:blipFill>
          <a:blip r:embed="rId6"/>
          <a:stretch>
            <a:fillRect/>
          </a:stretch>
        </p:blipFill>
        <p:spPr>
          <a:xfrm>
            <a:off x="4419600" y="457200"/>
            <a:ext cx="1828800" cy="1228725"/>
          </a:xfrm>
          <a:prstGeom prst="rect">
            <a:avLst/>
          </a:prstGeom>
          <a:noFill/>
          <a:ln w="9525">
            <a:noFill/>
          </a:ln>
        </p:spPr>
      </p:pic>
      <p:pic>
        <p:nvPicPr>
          <p:cNvPr id="291846" name="图片 291845" descr="xushui">
            <a:hlinkClick r:id="rId7"/>
          </p:cNvPr>
          <p:cNvPicPr>
            <a:picLocks noChangeAspect="1"/>
          </p:cNvPicPr>
          <p:nvPr/>
        </p:nvPicPr>
        <p:blipFill>
          <a:blip r:embed="rId8"/>
          <a:stretch>
            <a:fillRect/>
          </a:stretch>
        </p:blipFill>
        <p:spPr>
          <a:xfrm>
            <a:off x="685800" y="4724400"/>
            <a:ext cx="2209800" cy="1125538"/>
          </a:xfrm>
          <a:prstGeom prst="rect">
            <a:avLst/>
          </a:prstGeom>
          <a:noFill/>
          <a:ln w="9525">
            <a:noFill/>
          </a:ln>
        </p:spPr>
      </p:pic>
      <p:pic>
        <p:nvPicPr>
          <p:cNvPr id="291847" name="图片 291846" descr="shui1">
            <a:hlinkClick r:id="rId9"/>
          </p:cNvPr>
          <p:cNvPicPr>
            <a:picLocks noChangeAspect="1"/>
          </p:cNvPicPr>
          <p:nvPr/>
        </p:nvPicPr>
        <p:blipFill>
          <a:blip r:embed="rId10"/>
          <a:stretch>
            <a:fillRect/>
          </a:stretch>
        </p:blipFill>
        <p:spPr>
          <a:xfrm>
            <a:off x="3505200" y="4267200"/>
            <a:ext cx="1058863" cy="1905000"/>
          </a:xfrm>
          <a:prstGeom prst="rect">
            <a:avLst/>
          </a:prstGeom>
          <a:noFill/>
          <a:ln w="9525">
            <a:noFill/>
          </a:ln>
        </p:spPr>
      </p:pic>
      <p:pic>
        <p:nvPicPr>
          <p:cNvPr id="291848" name="图片 291847" descr="shui2">
            <a:hlinkClick r:id="rId11"/>
          </p:cNvPr>
          <p:cNvPicPr>
            <a:picLocks noChangeAspect="1"/>
          </p:cNvPicPr>
          <p:nvPr/>
        </p:nvPicPr>
        <p:blipFill>
          <a:blip r:embed="rId12"/>
          <a:stretch>
            <a:fillRect/>
          </a:stretch>
        </p:blipFill>
        <p:spPr>
          <a:xfrm>
            <a:off x="4876800" y="4267200"/>
            <a:ext cx="584200" cy="1981200"/>
          </a:xfrm>
          <a:prstGeom prst="rect">
            <a:avLst/>
          </a:prstGeom>
          <a:noFill/>
          <a:ln w="9525">
            <a:noFill/>
          </a:ln>
        </p:spPr>
      </p:pic>
      <p:pic>
        <p:nvPicPr>
          <p:cNvPr id="291849" name="图片 291848" descr="曝气池"/>
          <p:cNvPicPr>
            <a:picLocks noChangeAspect="1"/>
          </p:cNvPicPr>
          <p:nvPr/>
        </p:nvPicPr>
        <p:blipFill>
          <a:blip r:embed="rId13"/>
          <a:stretch>
            <a:fillRect/>
          </a:stretch>
        </p:blipFill>
        <p:spPr>
          <a:xfrm>
            <a:off x="6629400" y="457200"/>
            <a:ext cx="1981200" cy="1309688"/>
          </a:xfrm>
          <a:prstGeom prst="rect">
            <a:avLst/>
          </a:prstGeom>
          <a:noFill/>
          <a:ln w="9525">
            <a:noFill/>
          </a:ln>
        </p:spPr>
      </p:pic>
      <p:pic>
        <p:nvPicPr>
          <p:cNvPr id="291850" name="图片 291849" descr="硝化菌"/>
          <p:cNvPicPr>
            <a:picLocks noChangeAspect="1"/>
          </p:cNvPicPr>
          <p:nvPr/>
        </p:nvPicPr>
        <p:blipFill>
          <a:blip r:embed="rId14"/>
          <a:stretch>
            <a:fillRect/>
          </a:stretch>
        </p:blipFill>
        <p:spPr>
          <a:xfrm>
            <a:off x="6172200" y="4495800"/>
            <a:ext cx="2133600" cy="1746250"/>
          </a:xfrm>
          <a:prstGeom prst="rect">
            <a:avLst/>
          </a:prstGeom>
          <a:noFill/>
          <a:ln w="9525">
            <a:noFill/>
          </a:ln>
        </p:spPr>
      </p:pic>
      <p:sp>
        <p:nvSpPr>
          <p:cNvPr id="291851" name="矩形 291850"/>
          <p:cNvSpPr/>
          <p:nvPr/>
        </p:nvSpPr>
        <p:spPr>
          <a:xfrm>
            <a:off x="838200" y="3200400"/>
            <a:ext cx="7623175" cy="519113"/>
          </a:xfrm>
          <a:prstGeom prst="rect">
            <a:avLst/>
          </a:prstGeom>
          <a:noFill/>
          <a:ln w="9525">
            <a:noFill/>
          </a:ln>
        </p:spPr>
        <p:txBody>
          <a:bodyPr>
            <a:spAutoFit/>
          </a:bodyPr>
          <a:p>
            <a:pPr eaLnBrk="0" hangingPunct="0"/>
            <a:r>
              <a:rPr lang="zh-CN" altLang="en-US" sz="2800" dirty="0">
                <a:solidFill>
                  <a:srgbClr val="663300"/>
                </a:solidFill>
                <a:effectLst>
                  <a:outerShdw blurRad="38100" dist="38100" dir="2700000">
                    <a:srgbClr val="C0C0C0"/>
                  </a:outerShdw>
                </a:effectLst>
                <a:latin typeface="Times New Roman" panose="02020603050405020304" pitchFamily="18" charset="0"/>
              </a:rPr>
              <a:t>视要求、水样菌量、测试条件等等灵活选取</a:t>
            </a:r>
            <a:endParaRPr lang="zh-CN" altLang="en-US" sz="2800" dirty="0">
              <a:solidFill>
                <a:srgbClr val="663300"/>
              </a:solidFill>
              <a:effectLst>
                <a:outerShdw blurRad="38100" dist="38100" dir="2700000">
                  <a:srgbClr val="C0C0C0"/>
                </a:outerShdw>
              </a:effectLst>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1842">
                                            <p:txEl>
                                              <p:charRg st="0" end="2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grpId="0" nodeType="clickEffect">
                                  <p:stCondLst>
                                    <p:cond delay="0"/>
                                  </p:stCondLst>
                                  <p:childTnLst>
                                    <p:set>
                                      <p:cBhvr>
                                        <p:cTn id="10" dur="1" fill="hold">
                                          <p:stCondLst>
                                            <p:cond delay="0"/>
                                          </p:stCondLst>
                                        </p:cTn>
                                        <p:tgtEl>
                                          <p:spTgt spid="291851">
                                            <p:txEl>
                                              <p:charRg st="0" end="20"/>
                                            </p:txEl>
                                          </p:spTgt>
                                        </p:tgtEl>
                                        <p:attrNameLst>
                                          <p:attrName>style.visibility</p:attrName>
                                        </p:attrNameLst>
                                      </p:cBhvr>
                                      <p:to>
                                        <p:strVal val="visible"/>
                                      </p:to>
                                    </p:set>
                                    <p:animEffect transition="in" filter="barn(outVertical)">
                                      <p:cBhvr>
                                        <p:cTn id="11" dur="500"/>
                                        <p:tgtEl>
                                          <p:spTgt spid="291851">
                                            <p:txEl>
                                              <p:charRg st="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2" grpId="0" build="p"/>
      <p:bldP spid="29185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7330" name="标题 227329"/>
          <p:cNvSpPr>
            <a:spLocks noGrp="1"/>
          </p:cNvSpPr>
          <p:nvPr>
            <p:ph type="title"/>
          </p:nvPr>
        </p:nvSpPr>
        <p:spPr>
          <a:xfrm>
            <a:off x="1371600" y="914400"/>
            <a:ext cx="7772400" cy="685800"/>
          </a:xfrm>
          <a:ln/>
        </p:spPr>
        <p:txBody>
          <a:bodyPr anchor="b"/>
          <a:p>
            <a:r>
              <a:rPr lang="zh-CN" altLang="en-US" sz="3600" b="1" dirty="0">
                <a:solidFill>
                  <a:srgbClr val="FF3300"/>
                </a:solidFill>
                <a:latin typeface="Times New Roman" panose="02020603050405020304" pitchFamily="18" charset="0"/>
              </a:rPr>
              <a:t>二、研究微生物生长的方法</a:t>
            </a:r>
            <a:endParaRPr lang="zh-CN" altLang="en-US" dirty="0">
              <a:latin typeface="Times New Roman" panose="02020603050405020304" pitchFamily="18" charset="0"/>
            </a:endParaRPr>
          </a:p>
        </p:txBody>
      </p:sp>
      <p:sp>
        <p:nvSpPr>
          <p:cNvPr id="227331" name="文本占位符 227330"/>
          <p:cNvSpPr>
            <a:spLocks noGrp="1"/>
          </p:cNvSpPr>
          <p:nvPr>
            <p:ph type="body" idx="1"/>
          </p:nvPr>
        </p:nvSpPr>
        <p:spPr>
          <a:xfrm>
            <a:off x="395288" y="1905000"/>
            <a:ext cx="8305800" cy="4495800"/>
          </a:xfrm>
          <a:ln/>
        </p:spPr>
        <p:txBody>
          <a:bodyPr/>
          <a:p>
            <a:pPr algn="just">
              <a:lnSpc>
                <a:spcPct val="130000"/>
              </a:lnSpc>
            </a:pPr>
            <a:r>
              <a:rPr lang="zh-CN" altLang="en-US" sz="2800" b="1" dirty="0">
                <a:solidFill>
                  <a:schemeClr val="folHlink"/>
                </a:solidFill>
                <a:latin typeface="Times New Roman" panose="02020603050405020304" pitchFamily="18" charset="0"/>
                <a:ea typeface="黑体" panose="02010609060101010101" pitchFamily="2" charset="-122"/>
              </a:rPr>
              <a:t>微生物群体作为研究对象，来研究它们生长，大体上可以分为两种情况，一种是间歇式培养（分批式培养），另一种是连续式培养。一般通过测定细菌重量或数量随培养时间延续的曲线关系来考察细菌的生长特性。</a:t>
            </a:r>
            <a:endParaRPr lang="zh-CN" altLang="en-US" sz="2800" b="1" dirty="0">
              <a:solidFill>
                <a:schemeClr val="folHlink"/>
              </a:solidFill>
              <a:latin typeface="Times New Roman" panose="02020603050405020304" pitchFamily="18" charset="0"/>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7331">
                                            <p:txEl>
                                              <p:charRg st="0" end="95"/>
                                            </p:txEl>
                                          </p:spTgt>
                                        </p:tgtEl>
                                        <p:attrNameLst>
                                          <p:attrName>style.visibility</p:attrName>
                                        </p:attrNameLst>
                                      </p:cBhvr>
                                      <p:to>
                                        <p:strVal val="visible"/>
                                      </p:to>
                                    </p:set>
                                    <p:animEffect transition="in" filter="box(out)">
                                      <p:cBhvr>
                                        <p:cTn id="7" dur="500"/>
                                        <p:tgtEl>
                                          <p:spTgt spid="227331">
                                            <p:txEl>
                                              <p:charRg st="0" end="95"/>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1"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0098" name="标题 260097"/>
          <p:cNvSpPr>
            <a:spLocks noGrp="1"/>
          </p:cNvSpPr>
          <p:nvPr>
            <p:ph type="title"/>
          </p:nvPr>
        </p:nvSpPr>
        <p:spPr>
          <a:ln/>
        </p:spPr>
        <p:txBody>
          <a:bodyPr anchor="b"/>
          <a:p>
            <a:r>
              <a:rPr lang="zh-CN" altLang="en-US" b="1" dirty="0">
                <a:latin typeface="Times New Roman" panose="02020603050405020304" pitchFamily="18" charset="0"/>
              </a:rPr>
              <a:t>（一）分批培养和生长曲线 </a:t>
            </a:r>
            <a:r>
              <a:rPr lang="zh-CN" altLang="en-US" sz="4800" b="1" dirty="0">
                <a:latin typeface="Times New Roman" panose="02020603050405020304" pitchFamily="18" charset="0"/>
              </a:rPr>
              <a:t> </a:t>
            </a:r>
            <a:endParaRPr lang="zh-CN" altLang="en-US" sz="4800" b="1" dirty="0">
              <a:latin typeface="Times New Roman" panose="02020603050405020304" pitchFamily="18" charset="0"/>
            </a:endParaRPr>
          </a:p>
        </p:txBody>
      </p:sp>
      <p:sp>
        <p:nvSpPr>
          <p:cNvPr id="260099" name="文本占位符 260098"/>
          <p:cNvSpPr>
            <a:spLocks noGrp="1"/>
          </p:cNvSpPr>
          <p:nvPr>
            <p:ph type="body" idx="1"/>
          </p:nvPr>
        </p:nvSpPr>
        <p:spPr>
          <a:xfrm>
            <a:off x="611188" y="1916113"/>
            <a:ext cx="8116887" cy="3673475"/>
          </a:xfrm>
          <a:ln w="38100">
            <a:solidFill>
              <a:srgbClr val="0000FF"/>
            </a:solidFill>
            <a:miter/>
          </a:ln>
        </p:spPr>
        <p:txBody>
          <a:bodyPr/>
          <a:p>
            <a:pPr>
              <a:lnSpc>
                <a:spcPct val="135000"/>
              </a:lnSpc>
            </a:pPr>
            <a:r>
              <a:rPr lang="zh-CN" altLang="en-US" sz="2800" b="1" dirty="0">
                <a:solidFill>
                  <a:srgbClr val="FF0000"/>
                </a:solidFill>
                <a:latin typeface="隶书" pitchFamily="49" charset="-122"/>
                <a:ea typeface="隶书" pitchFamily="49" charset="-122"/>
              </a:rPr>
              <a:t>将少量单细胞微生物接种于一定量的液体培养基内，在适宜的条件下培养,并定时取样测定活微生物数目的变化，叫做</a:t>
            </a:r>
            <a:r>
              <a:rPr lang="zh-CN" altLang="en-US" sz="2800" b="1" dirty="0">
                <a:solidFill>
                  <a:schemeClr val="folHlink"/>
                </a:solidFill>
                <a:latin typeface="隶书" pitchFamily="49" charset="-122"/>
                <a:ea typeface="隶书" pitchFamily="49" charset="-122"/>
              </a:rPr>
              <a:t>间歇培养（分批培养）。</a:t>
            </a:r>
            <a:endParaRPr lang="zh-CN" altLang="en-US" sz="2800" b="1" dirty="0">
              <a:solidFill>
                <a:schemeClr val="folHlink"/>
              </a:solidFill>
              <a:latin typeface="隶书" pitchFamily="49" charset="-122"/>
              <a:ea typeface="隶书" pitchFamily="49" charset="-122"/>
            </a:endParaRPr>
          </a:p>
          <a:p>
            <a:pPr>
              <a:lnSpc>
                <a:spcPct val="135000"/>
              </a:lnSpc>
            </a:pPr>
            <a:r>
              <a:rPr lang="zh-CN" altLang="en-US" sz="2800" b="1" dirty="0">
                <a:solidFill>
                  <a:srgbClr val="FF0000"/>
                </a:solidFill>
                <a:latin typeface="隶书" pitchFamily="49" charset="-122"/>
                <a:ea typeface="隶书" pitchFamily="49" charset="-122"/>
              </a:rPr>
              <a:t>用坐标法作图,以时间为横坐标,以单细胞微生物数量的对数为纵坐标,可以绘出一条有规律的曲线,称为</a:t>
            </a:r>
            <a:r>
              <a:rPr lang="zh-CN" altLang="en-US" sz="2800" b="1" dirty="0">
                <a:solidFill>
                  <a:srgbClr val="0000FF"/>
                </a:solidFill>
                <a:latin typeface="隶书" pitchFamily="49" charset="-122"/>
                <a:ea typeface="隶书" pitchFamily="49" charset="-122"/>
              </a:rPr>
              <a:t>生长曲线。</a:t>
            </a:r>
            <a:endParaRPr lang="zh-CN" altLang="en-US" sz="2800" dirty="0">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7986" name="标题 297985"/>
          <p:cNvSpPr>
            <a:spLocks noGrp="1"/>
          </p:cNvSpPr>
          <p:nvPr>
            <p:ph type="title"/>
          </p:nvPr>
        </p:nvSpPr>
        <p:spPr>
          <a:xfrm>
            <a:off x="0" y="533400"/>
            <a:ext cx="7772400" cy="685800"/>
          </a:xfrm>
          <a:ln/>
        </p:spPr>
        <p:txBody>
          <a:bodyPr anchor="b"/>
          <a:p>
            <a:r>
              <a:rPr lang="zh-CN" altLang="en-US" sz="3600" b="1" dirty="0">
                <a:latin typeface="Times New Roman" panose="02020603050405020304" pitchFamily="18" charset="0"/>
              </a:rPr>
              <a:t>        生长曲线</a:t>
            </a:r>
            <a:endParaRPr lang="zh-CN" altLang="en-US" dirty="0">
              <a:latin typeface="Times New Roman" panose="02020603050405020304" pitchFamily="18" charset="0"/>
            </a:endParaRPr>
          </a:p>
        </p:txBody>
      </p:sp>
      <p:sp>
        <p:nvSpPr>
          <p:cNvPr id="297996" name="矩形 297995"/>
          <p:cNvSpPr/>
          <p:nvPr/>
        </p:nvSpPr>
        <p:spPr>
          <a:xfrm>
            <a:off x="1943100" y="4129088"/>
            <a:ext cx="622300" cy="300037"/>
          </a:xfrm>
          <a:prstGeom prst="rect">
            <a:avLst/>
          </a:prstGeom>
          <a:noFill/>
          <a:ln w="9525">
            <a:noFill/>
          </a:ln>
        </p:spPr>
        <p:txBody>
          <a:bodyPr wrap="none" lIns="0" tIns="0" rIns="0" bIns="0">
            <a:spAutoFit/>
          </a:bodyPr>
          <a:p>
            <a:pPr eaLnBrk="0" hangingPunct="0"/>
            <a:r>
              <a:rPr lang="zh-CN" altLang="en-US" sz="1700" dirty="0">
                <a:solidFill>
                  <a:srgbClr val="000000"/>
                </a:solidFill>
                <a:latin typeface="Times New Roman" panose="02020603050405020304" pitchFamily="18" charset="0"/>
              </a:rPr>
              <a:t>         </a:t>
            </a:r>
            <a:endParaRPr lang="zh-CN" altLang="en-US" b="0" dirty="0">
              <a:effectLst>
                <a:outerShdw blurRad="38100" dist="38100" dir="2700000">
                  <a:srgbClr val="C0C0C0"/>
                </a:outerShdw>
              </a:effectLst>
              <a:latin typeface="Times New Roman" panose="02020603050405020304" pitchFamily="18" charset="0"/>
            </a:endParaRPr>
          </a:p>
        </p:txBody>
      </p:sp>
      <p:sp>
        <p:nvSpPr>
          <p:cNvPr id="297997" name="矩形 297996"/>
          <p:cNvSpPr/>
          <p:nvPr/>
        </p:nvSpPr>
        <p:spPr>
          <a:xfrm>
            <a:off x="3130550" y="4129088"/>
            <a:ext cx="388938" cy="300037"/>
          </a:xfrm>
          <a:prstGeom prst="rect">
            <a:avLst/>
          </a:prstGeom>
          <a:noFill/>
          <a:ln w="9525">
            <a:noFill/>
          </a:ln>
        </p:spPr>
        <p:txBody>
          <a:bodyPr wrap="none" lIns="0" tIns="0" rIns="0" bIns="0">
            <a:spAutoFit/>
          </a:bodyPr>
          <a:p>
            <a:pPr eaLnBrk="0" hangingPunct="0"/>
            <a:r>
              <a:rPr lang="zh-CN" altLang="en-US" sz="1700" dirty="0">
                <a:solidFill>
                  <a:srgbClr val="000000"/>
                </a:solidFill>
                <a:latin typeface="Times New Roman" panose="02020603050405020304" pitchFamily="18" charset="0"/>
              </a:rPr>
              <a:t>     </a:t>
            </a:r>
            <a:endParaRPr lang="zh-CN" altLang="en-US" b="0" dirty="0">
              <a:effectLst>
                <a:outerShdw blurRad="38100" dist="38100" dir="2700000">
                  <a:srgbClr val="C0C0C0"/>
                </a:outerShdw>
              </a:effectLst>
              <a:latin typeface="Times New Roman" panose="02020603050405020304" pitchFamily="18" charset="0"/>
            </a:endParaRPr>
          </a:p>
        </p:txBody>
      </p:sp>
      <p:sp>
        <p:nvSpPr>
          <p:cNvPr id="297998" name="矩形 297997"/>
          <p:cNvSpPr/>
          <p:nvPr/>
        </p:nvSpPr>
        <p:spPr>
          <a:xfrm>
            <a:off x="3810000" y="3860800"/>
            <a:ext cx="906463" cy="304800"/>
          </a:xfrm>
          <a:prstGeom prst="rect">
            <a:avLst/>
          </a:prstGeom>
          <a:noFill/>
          <a:ln w="9525">
            <a:noFill/>
          </a:ln>
        </p:spPr>
        <p:txBody>
          <a:bodyPr lIns="0" tIns="0" rIns="0" bIns="0">
            <a:spAutoFit/>
          </a:bodyPr>
          <a:p>
            <a:pPr eaLnBrk="0" hangingPunct="0"/>
            <a:r>
              <a:rPr lang="zh-CN" altLang="en-US" sz="2000" dirty="0">
                <a:solidFill>
                  <a:srgbClr val="000000"/>
                </a:solidFill>
                <a:latin typeface="宋体" panose="02010600030101010101" pitchFamily="2" charset="-122"/>
              </a:rPr>
              <a:t>稳定期</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7999" name="矩形 297998"/>
          <p:cNvSpPr/>
          <p:nvPr/>
        </p:nvSpPr>
        <p:spPr>
          <a:xfrm>
            <a:off x="1943100" y="4414838"/>
            <a:ext cx="622300" cy="300037"/>
          </a:xfrm>
          <a:prstGeom prst="rect">
            <a:avLst/>
          </a:prstGeom>
          <a:noFill/>
          <a:ln w="9525">
            <a:noFill/>
          </a:ln>
        </p:spPr>
        <p:txBody>
          <a:bodyPr wrap="none" lIns="0" tIns="0" rIns="0" bIns="0">
            <a:spAutoFit/>
          </a:bodyPr>
          <a:p>
            <a:pPr eaLnBrk="0" hangingPunct="0"/>
            <a:r>
              <a:rPr lang="zh-CN" altLang="en-US" sz="1700" dirty="0">
                <a:solidFill>
                  <a:srgbClr val="000000"/>
                </a:solidFill>
                <a:latin typeface="Times New Roman" panose="02020603050405020304" pitchFamily="18" charset="0"/>
              </a:rPr>
              <a:t>         </a:t>
            </a:r>
            <a:endParaRPr lang="zh-CN" altLang="en-US" b="0" dirty="0">
              <a:effectLst>
                <a:outerShdw blurRad="38100" dist="38100" dir="2700000">
                  <a:srgbClr val="C0C0C0"/>
                </a:outerShdw>
              </a:effectLst>
              <a:latin typeface="Times New Roman" panose="02020603050405020304" pitchFamily="18" charset="0"/>
            </a:endParaRPr>
          </a:p>
        </p:txBody>
      </p:sp>
      <p:sp>
        <p:nvSpPr>
          <p:cNvPr id="298000" name="矩形 297999"/>
          <p:cNvSpPr/>
          <p:nvPr/>
        </p:nvSpPr>
        <p:spPr>
          <a:xfrm>
            <a:off x="3124200" y="4419600"/>
            <a:ext cx="1025525" cy="258763"/>
          </a:xfrm>
          <a:prstGeom prst="rect">
            <a:avLst/>
          </a:prstGeom>
          <a:noFill/>
          <a:ln w="9525">
            <a:noFill/>
          </a:ln>
        </p:spPr>
        <p:txBody>
          <a:bodyPr wrap="none" lIns="0" tIns="0" rIns="0" bIns="0">
            <a:spAutoFit/>
          </a:bodyPr>
          <a:p>
            <a:pPr eaLnBrk="0" hangingPunct="0"/>
            <a:r>
              <a:rPr lang="zh-CN" altLang="en-US" sz="1700" dirty="0">
                <a:solidFill>
                  <a:srgbClr val="000000"/>
                </a:solidFill>
                <a:latin typeface="Times New Roman" panose="02020603050405020304" pitchFamily="18" charset="0"/>
              </a:rPr>
              <a:t>                   </a:t>
            </a:r>
            <a:endParaRPr lang="zh-CN" altLang="en-US" b="0" dirty="0">
              <a:effectLst>
                <a:outerShdw blurRad="38100" dist="38100" dir="2700000">
                  <a:srgbClr val="C0C0C0"/>
                </a:outerShdw>
              </a:effectLst>
              <a:latin typeface="Times New Roman" panose="02020603050405020304" pitchFamily="18" charset="0"/>
            </a:endParaRPr>
          </a:p>
        </p:txBody>
      </p:sp>
      <p:sp>
        <p:nvSpPr>
          <p:cNvPr id="298001" name="矩形 298000"/>
          <p:cNvSpPr/>
          <p:nvPr/>
        </p:nvSpPr>
        <p:spPr>
          <a:xfrm>
            <a:off x="5867400" y="3352800"/>
            <a:ext cx="458788" cy="914400"/>
          </a:xfrm>
          <a:prstGeom prst="rect">
            <a:avLst/>
          </a:prstGeom>
          <a:noFill/>
          <a:ln w="9525">
            <a:noFill/>
          </a:ln>
        </p:spPr>
        <p:txBody>
          <a:bodyPr lIns="0" tIns="0" rIns="0" bIns="0">
            <a:spAutoFit/>
          </a:bodyPr>
          <a:p>
            <a:pPr eaLnBrk="0" hangingPunct="0"/>
            <a:r>
              <a:rPr lang="zh-CN" altLang="en-US" sz="2000" dirty="0">
                <a:solidFill>
                  <a:srgbClr val="000000"/>
                </a:solidFill>
                <a:latin typeface="宋体" panose="02010600030101010101" pitchFamily="2" charset="-122"/>
              </a:rPr>
              <a:t>衰老期</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02" name="矩形 298001"/>
          <p:cNvSpPr/>
          <p:nvPr/>
        </p:nvSpPr>
        <p:spPr>
          <a:xfrm>
            <a:off x="1943100" y="4700588"/>
            <a:ext cx="622300" cy="300037"/>
          </a:xfrm>
          <a:prstGeom prst="rect">
            <a:avLst/>
          </a:prstGeom>
          <a:noFill/>
          <a:ln w="9525">
            <a:noFill/>
          </a:ln>
        </p:spPr>
        <p:txBody>
          <a:bodyPr wrap="none" lIns="0" tIns="0" rIns="0" bIns="0">
            <a:spAutoFit/>
          </a:bodyPr>
          <a:p>
            <a:pPr eaLnBrk="0" hangingPunct="0"/>
            <a:r>
              <a:rPr lang="zh-CN" altLang="en-US" sz="1700" dirty="0">
                <a:solidFill>
                  <a:srgbClr val="000000"/>
                </a:solidFill>
                <a:latin typeface="Times New Roman" panose="02020603050405020304" pitchFamily="18" charset="0"/>
              </a:rPr>
              <a:t>         </a:t>
            </a:r>
            <a:endParaRPr lang="zh-CN" altLang="en-US" b="0" dirty="0">
              <a:effectLst>
                <a:outerShdw blurRad="38100" dist="38100" dir="2700000">
                  <a:srgbClr val="C0C0C0"/>
                </a:outerShdw>
              </a:effectLst>
              <a:latin typeface="Times New Roman" panose="02020603050405020304" pitchFamily="18" charset="0"/>
            </a:endParaRPr>
          </a:p>
        </p:txBody>
      </p:sp>
      <p:grpSp>
        <p:nvGrpSpPr>
          <p:cNvPr id="298003" name="组合 298002"/>
          <p:cNvGrpSpPr/>
          <p:nvPr/>
        </p:nvGrpSpPr>
        <p:grpSpPr>
          <a:xfrm>
            <a:off x="1720850" y="2971800"/>
            <a:ext cx="336550" cy="2305050"/>
            <a:chOff x="1084" y="1872"/>
            <a:chExt cx="212" cy="1452"/>
          </a:xfrm>
        </p:grpSpPr>
        <p:sp>
          <p:nvSpPr>
            <p:cNvPr id="298004" name="矩形 298003"/>
            <p:cNvSpPr/>
            <p:nvPr/>
          </p:nvSpPr>
          <p:spPr>
            <a:xfrm>
              <a:off x="1086" y="1872"/>
              <a:ext cx="210" cy="192"/>
            </a:xfrm>
            <a:prstGeom prst="rect">
              <a:avLst/>
            </a:prstGeom>
            <a:noFill/>
            <a:ln w="9525">
              <a:noFill/>
            </a:ln>
          </p:spPr>
          <p:txBody>
            <a:bodyPr lIns="0" tIns="0" rIns="0" bIns="0">
              <a:spAutoFit/>
            </a:bodyPr>
            <a:p>
              <a:pPr eaLnBrk="0" hangingPunct="0"/>
              <a:r>
                <a:rPr lang="zh-CN" altLang="en-US" sz="2000" dirty="0">
                  <a:solidFill>
                    <a:srgbClr val="000000"/>
                  </a:solidFill>
                  <a:latin typeface="宋体" panose="02010600030101010101" pitchFamily="2" charset="-122"/>
                </a:rPr>
                <a:t>细</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05" name="矩形 298004"/>
            <p:cNvSpPr/>
            <p:nvPr/>
          </p:nvSpPr>
          <p:spPr>
            <a:xfrm>
              <a:off x="1086" y="2052"/>
              <a:ext cx="210" cy="192"/>
            </a:xfrm>
            <a:prstGeom prst="rect">
              <a:avLst/>
            </a:prstGeom>
            <a:noFill/>
            <a:ln w="9525">
              <a:noFill/>
            </a:ln>
          </p:spPr>
          <p:txBody>
            <a:bodyPr lIns="0" tIns="0" rIns="0" bIns="0">
              <a:spAutoFit/>
            </a:bodyPr>
            <a:p>
              <a:pPr eaLnBrk="0" hangingPunct="0"/>
              <a:r>
                <a:rPr lang="zh-CN" altLang="en-US" sz="2000" dirty="0">
                  <a:solidFill>
                    <a:srgbClr val="000000"/>
                  </a:solidFill>
                  <a:latin typeface="宋体" panose="02010600030101010101" pitchFamily="2" charset="-122"/>
                </a:rPr>
                <a:t>胞</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06" name="矩形 298005"/>
            <p:cNvSpPr/>
            <p:nvPr/>
          </p:nvSpPr>
          <p:spPr>
            <a:xfrm>
              <a:off x="1086" y="2232"/>
              <a:ext cx="210" cy="192"/>
            </a:xfrm>
            <a:prstGeom prst="rect">
              <a:avLst/>
            </a:prstGeom>
            <a:noFill/>
            <a:ln w="9525">
              <a:noFill/>
            </a:ln>
          </p:spPr>
          <p:txBody>
            <a:bodyPr lIns="0" tIns="0" rIns="0" bIns="0">
              <a:spAutoFit/>
            </a:bodyPr>
            <a:p>
              <a:pPr eaLnBrk="0" hangingPunct="0"/>
              <a:r>
                <a:rPr lang="zh-CN" altLang="en-US" sz="2000" dirty="0">
                  <a:solidFill>
                    <a:srgbClr val="000000"/>
                  </a:solidFill>
                  <a:latin typeface="宋体" panose="02010600030101010101" pitchFamily="2" charset="-122"/>
                </a:rPr>
                <a:t>数</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07" name="矩形 298006"/>
            <p:cNvSpPr/>
            <p:nvPr/>
          </p:nvSpPr>
          <p:spPr>
            <a:xfrm>
              <a:off x="1086" y="2412"/>
              <a:ext cx="210" cy="192"/>
            </a:xfrm>
            <a:prstGeom prst="rect">
              <a:avLst/>
            </a:prstGeom>
            <a:noFill/>
            <a:ln w="9525">
              <a:noFill/>
            </a:ln>
          </p:spPr>
          <p:txBody>
            <a:bodyPr lIns="0" tIns="0" rIns="0" bIns="0">
              <a:spAutoFit/>
            </a:bodyPr>
            <a:p>
              <a:pPr eaLnBrk="0" hangingPunct="0"/>
              <a:r>
                <a:rPr lang="zh-CN" altLang="en-US" sz="2000" dirty="0">
                  <a:solidFill>
                    <a:srgbClr val="000000"/>
                  </a:solidFill>
                  <a:latin typeface="宋体" panose="02010600030101010101" pitchFamily="2" charset="-122"/>
                </a:rPr>
                <a:t>目</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08" name="矩形 298007"/>
            <p:cNvSpPr/>
            <p:nvPr/>
          </p:nvSpPr>
          <p:spPr>
            <a:xfrm>
              <a:off x="1086" y="2592"/>
              <a:ext cx="210" cy="192"/>
            </a:xfrm>
            <a:prstGeom prst="rect">
              <a:avLst/>
            </a:prstGeom>
            <a:noFill/>
            <a:ln w="9525">
              <a:noFill/>
            </a:ln>
          </p:spPr>
          <p:txBody>
            <a:bodyPr lIns="0" tIns="0" rIns="0" bIns="0">
              <a:spAutoFit/>
            </a:bodyPr>
            <a:p>
              <a:pPr eaLnBrk="0" hangingPunct="0"/>
              <a:r>
                <a:rPr lang="zh-CN" altLang="en-US" sz="2000" dirty="0">
                  <a:solidFill>
                    <a:srgbClr val="000000"/>
                  </a:solidFill>
                  <a:latin typeface="宋体" panose="02010600030101010101" pitchFamily="2" charset="-122"/>
                </a:rPr>
                <a:t>的</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09" name="矩形 298008"/>
            <p:cNvSpPr/>
            <p:nvPr/>
          </p:nvSpPr>
          <p:spPr>
            <a:xfrm>
              <a:off x="1086" y="2772"/>
              <a:ext cx="210" cy="192"/>
            </a:xfrm>
            <a:prstGeom prst="rect">
              <a:avLst/>
            </a:prstGeom>
            <a:noFill/>
            <a:ln w="9525">
              <a:noFill/>
            </a:ln>
          </p:spPr>
          <p:txBody>
            <a:bodyPr lIns="0" tIns="0" rIns="0" bIns="0">
              <a:spAutoFit/>
            </a:bodyPr>
            <a:p>
              <a:pPr eaLnBrk="0" hangingPunct="0"/>
              <a:r>
                <a:rPr lang="zh-CN" altLang="en-US" sz="2000" dirty="0">
                  <a:solidFill>
                    <a:srgbClr val="FF0000"/>
                  </a:solidFill>
                  <a:latin typeface="宋体" panose="02010600030101010101" pitchFamily="2" charset="-122"/>
                </a:rPr>
                <a:t>对</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10" name="矩形 298009"/>
            <p:cNvSpPr/>
            <p:nvPr/>
          </p:nvSpPr>
          <p:spPr>
            <a:xfrm>
              <a:off x="1086" y="2952"/>
              <a:ext cx="210" cy="192"/>
            </a:xfrm>
            <a:prstGeom prst="rect">
              <a:avLst/>
            </a:prstGeom>
            <a:noFill/>
            <a:ln w="9525">
              <a:noFill/>
            </a:ln>
          </p:spPr>
          <p:txBody>
            <a:bodyPr lIns="0" tIns="0" rIns="0" bIns="0">
              <a:spAutoFit/>
            </a:bodyPr>
            <a:p>
              <a:pPr eaLnBrk="0" hangingPunct="0"/>
              <a:r>
                <a:rPr lang="zh-CN" altLang="en-US" sz="2000" dirty="0">
                  <a:solidFill>
                    <a:srgbClr val="FF0000"/>
                  </a:solidFill>
                  <a:latin typeface="宋体" panose="02010600030101010101" pitchFamily="2" charset="-122"/>
                </a:rPr>
                <a:t>数</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11" name="矩形 298010"/>
            <p:cNvSpPr/>
            <p:nvPr/>
          </p:nvSpPr>
          <p:spPr>
            <a:xfrm>
              <a:off x="1084" y="3132"/>
              <a:ext cx="210" cy="192"/>
            </a:xfrm>
            <a:prstGeom prst="rect">
              <a:avLst/>
            </a:prstGeom>
            <a:noFill/>
            <a:ln w="9525">
              <a:noFill/>
            </a:ln>
          </p:spPr>
          <p:txBody>
            <a:bodyPr lIns="0" tIns="0" rIns="0" bIns="0">
              <a:spAutoFit/>
            </a:bodyPr>
            <a:p>
              <a:pPr eaLnBrk="0" hangingPunct="0"/>
              <a:r>
                <a:rPr lang="zh-CN" altLang="en-US" sz="2000" dirty="0">
                  <a:solidFill>
                    <a:srgbClr val="FF0000"/>
                  </a:solidFill>
                  <a:latin typeface="宋体" panose="02010600030101010101" pitchFamily="2" charset="-122"/>
                </a:rPr>
                <a:t>值</a:t>
              </a:r>
              <a:endParaRPr lang="zh-CN" altLang="en-US" sz="2000" b="0" dirty="0">
                <a:effectLst>
                  <a:outerShdw blurRad="38100" dist="38100" dir="2700000">
                    <a:srgbClr val="C0C0C0"/>
                  </a:outerShdw>
                </a:effectLst>
                <a:latin typeface="Times New Roman" panose="02020603050405020304" pitchFamily="18" charset="0"/>
              </a:endParaRPr>
            </a:p>
          </p:txBody>
        </p:sp>
      </p:grpSp>
      <p:sp>
        <p:nvSpPr>
          <p:cNvPr id="298012" name="矩形 298011"/>
          <p:cNvSpPr/>
          <p:nvPr/>
        </p:nvSpPr>
        <p:spPr>
          <a:xfrm>
            <a:off x="533400" y="5272088"/>
            <a:ext cx="1092200" cy="300037"/>
          </a:xfrm>
          <a:prstGeom prst="rect">
            <a:avLst/>
          </a:prstGeom>
          <a:noFill/>
          <a:ln w="9525">
            <a:noFill/>
          </a:ln>
        </p:spPr>
        <p:txBody>
          <a:bodyPr wrap="none" lIns="0" tIns="0" rIns="0" bIns="0">
            <a:spAutoFit/>
          </a:bodyPr>
          <a:p>
            <a:pPr eaLnBrk="0" hangingPunct="0"/>
            <a:r>
              <a:rPr lang="zh-CN" altLang="en-US" sz="1700" dirty="0">
                <a:solidFill>
                  <a:srgbClr val="000000"/>
                </a:solidFill>
                <a:latin typeface="Times New Roman" panose="02020603050405020304" pitchFamily="18" charset="0"/>
              </a:rPr>
              <a:t>                 </a:t>
            </a:r>
            <a:endParaRPr lang="zh-CN" altLang="en-US" b="0" dirty="0">
              <a:effectLst>
                <a:outerShdw blurRad="38100" dist="38100" dir="2700000">
                  <a:srgbClr val="C0C0C0"/>
                </a:outerShdw>
              </a:effectLst>
              <a:latin typeface="Times New Roman" panose="02020603050405020304" pitchFamily="18" charset="0"/>
            </a:endParaRPr>
          </a:p>
        </p:txBody>
      </p:sp>
      <p:grpSp>
        <p:nvGrpSpPr>
          <p:cNvPr id="298013" name="组合 298012"/>
          <p:cNvGrpSpPr/>
          <p:nvPr/>
        </p:nvGrpSpPr>
        <p:grpSpPr>
          <a:xfrm>
            <a:off x="4324350" y="3114675"/>
            <a:ext cx="1916113" cy="174625"/>
            <a:chOff x="2724" y="1962"/>
            <a:chExt cx="1207" cy="110"/>
          </a:xfrm>
        </p:grpSpPr>
        <p:sp>
          <p:nvSpPr>
            <p:cNvPr id="298014" name="任意多边形 298013"/>
            <p:cNvSpPr/>
            <p:nvPr/>
          </p:nvSpPr>
          <p:spPr>
            <a:xfrm>
              <a:off x="2724" y="2040"/>
              <a:ext cx="53" cy="32"/>
            </a:xfrm>
            <a:custGeom>
              <a:avLst/>
              <a:gdLst/>
              <a:ahLst/>
              <a:cxnLst/>
              <a:pathLst>
                <a:path w="53" h="32">
                  <a:moveTo>
                    <a:pt x="0" y="19"/>
                  </a:moveTo>
                  <a:lnTo>
                    <a:pt x="3" y="32"/>
                  </a:lnTo>
                  <a:lnTo>
                    <a:pt x="40" y="19"/>
                  </a:lnTo>
                  <a:lnTo>
                    <a:pt x="53" y="14"/>
                  </a:lnTo>
                  <a:lnTo>
                    <a:pt x="51" y="0"/>
                  </a:lnTo>
                  <a:lnTo>
                    <a:pt x="37" y="5"/>
                  </a:lnTo>
                  <a:lnTo>
                    <a:pt x="0" y="19"/>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15" name="任意多边形 298014"/>
            <p:cNvSpPr/>
            <p:nvPr/>
          </p:nvSpPr>
          <p:spPr>
            <a:xfrm>
              <a:off x="2814" y="2012"/>
              <a:ext cx="56" cy="28"/>
            </a:xfrm>
            <a:custGeom>
              <a:avLst/>
              <a:gdLst/>
              <a:ahLst/>
              <a:cxnLst/>
              <a:pathLst>
                <a:path w="56" h="28">
                  <a:moveTo>
                    <a:pt x="0" y="14"/>
                  </a:moveTo>
                  <a:lnTo>
                    <a:pt x="3" y="28"/>
                  </a:lnTo>
                  <a:lnTo>
                    <a:pt x="35" y="19"/>
                  </a:lnTo>
                  <a:lnTo>
                    <a:pt x="56" y="14"/>
                  </a:lnTo>
                  <a:lnTo>
                    <a:pt x="53" y="0"/>
                  </a:lnTo>
                  <a:lnTo>
                    <a:pt x="33" y="5"/>
                  </a:lnTo>
                  <a:lnTo>
                    <a:pt x="0" y="14"/>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16" name="任意多边形 298015"/>
            <p:cNvSpPr/>
            <p:nvPr/>
          </p:nvSpPr>
          <p:spPr>
            <a:xfrm>
              <a:off x="2909" y="1989"/>
              <a:ext cx="55" cy="26"/>
            </a:xfrm>
            <a:custGeom>
              <a:avLst/>
              <a:gdLst/>
              <a:ahLst/>
              <a:cxnLst/>
              <a:pathLst>
                <a:path w="55" h="26">
                  <a:moveTo>
                    <a:pt x="0" y="12"/>
                  </a:moveTo>
                  <a:lnTo>
                    <a:pt x="2" y="26"/>
                  </a:lnTo>
                  <a:lnTo>
                    <a:pt x="37" y="19"/>
                  </a:lnTo>
                  <a:lnTo>
                    <a:pt x="55" y="14"/>
                  </a:lnTo>
                  <a:lnTo>
                    <a:pt x="53" y="0"/>
                  </a:lnTo>
                  <a:lnTo>
                    <a:pt x="35" y="5"/>
                  </a:lnTo>
                  <a:lnTo>
                    <a:pt x="0" y="12"/>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17" name="任意多边形 298016"/>
            <p:cNvSpPr/>
            <p:nvPr/>
          </p:nvSpPr>
          <p:spPr>
            <a:xfrm>
              <a:off x="3004" y="1976"/>
              <a:ext cx="55" cy="20"/>
            </a:xfrm>
            <a:custGeom>
              <a:avLst/>
              <a:gdLst/>
              <a:ahLst/>
              <a:cxnLst/>
              <a:pathLst>
                <a:path w="55" h="20">
                  <a:moveTo>
                    <a:pt x="0" y="6"/>
                  </a:moveTo>
                  <a:lnTo>
                    <a:pt x="0" y="20"/>
                  </a:lnTo>
                  <a:lnTo>
                    <a:pt x="55" y="13"/>
                  </a:lnTo>
                  <a:lnTo>
                    <a:pt x="55" y="0"/>
                  </a:lnTo>
                  <a:lnTo>
                    <a:pt x="0" y="6"/>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18" name="任意多边形 298017"/>
            <p:cNvSpPr/>
            <p:nvPr/>
          </p:nvSpPr>
          <p:spPr>
            <a:xfrm>
              <a:off x="3100" y="1969"/>
              <a:ext cx="56" cy="16"/>
            </a:xfrm>
            <a:custGeom>
              <a:avLst/>
              <a:gdLst/>
              <a:ahLst/>
              <a:cxnLst/>
              <a:pathLst>
                <a:path w="56" h="16">
                  <a:moveTo>
                    <a:pt x="0" y="2"/>
                  </a:moveTo>
                  <a:lnTo>
                    <a:pt x="0" y="16"/>
                  </a:lnTo>
                  <a:lnTo>
                    <a:pt x="3" y="16"/>
                  </a:lnTo>
                  <a:lnTo>
                    <a:pt x="40" y="13"/>
                  </a:lnTo>
                  <a:lnTo>
                    <a:pt x="56" y="13"/>
                  </a:lnTo>
                  <a:lnTo>
                    <a:pt x="56" y="0"/>
                  </a:lnTo>
                  <a:lnTo>
                    <a:pt x="40" y="0"/>
                  </a:lnTo>
                  <a:lnTo>
                    <a:pt x="0" y="2"/>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19" name="任意多边形 298018"/>
            <p:cNvSpPr/>
            <p:nvPr/>
          </p:nvSpPr>
          <p:spPr>
            <a:xfrm>
              <a:off x="3197" y="1964"/>
              <a:ext cx="56" cy="16"/>
            </a:xfrm>
            <a:custGeom>
              <a:avLst/>
              <a:gdLst/>
              <a:ahLst/>
              <a:cxnLst/>
              <a:pathLst>
                <a:path w="56" h="16">
                  <a:moveTo>
                    <a:pt x="0" y="2"/>
                  </a:moveTo>
                  <a:lnTo>
                    <a:pt x="0" y="16"/>
                  </a:lnTo>
                  <a:lnTo>
                    <a:pt x="26" y="14"/>
                  </a:lnTo>
                  <a:lnTo>
                    <a:pt x="56" y="14"/>
                  </a:lnTo>
                  <a:lnTo>
                    <a:pt x="56" y="0"/>
                  </a:lnTo>
                  <a:lnTo>
                    <a:pt x="23" y="0"/>
                  </a:lnTo>
                  <a:lnTo>
                    <a:pt x="0" y="2"/>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20" name="任意多边形 298019"/>
            <p:cNvSpPr/>
            <p:nvPr/>
          </p:nvSpPr>
          <p:spPr>
            <a:xfrm>
              <a:off x="3294" y="1962"/>
              <a:ext cx="56" cy="14"/>
            </a:xfrm>
            <a:custGeom>
              <a:avLst/>
              <a:gdLst/>
              <a:ahLst/>
              <a:cxnLst/>
              <a:pathLst>
                <a:path w="56" h="14">
                  <a:moveTo>
                    <a:pt x="0" y="0"/>
                  </a:moveTo>
                  <a:lnTo>
                    <a:pt x="0" y="14"/>
                  </a:lnTo>
                  <a:lnTo>
                    <a:pt x="21" y="14"/>
                  </a:lnTo>
                  <a:lnTo>
                    <a:pt x="56" y="14"/>
                  </a:lnTo>
                  <a:lnTo>
                    <a:pt x="56" y="0"/>
                  </a:lnTo>
                  <a:lnTo>
                    <a:pt x="19" y="0"/>
                  </a:lnTo>
                  <a:lnTo>
                    <a:pt x="0" y="0"/>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21" name="任意多边形 298020"/>
            <p:cNvSpPr/>
            <p:nvPr/>
          </p:nvSpPr>
          <p:spPr>
            <a:xfrm>
              <a:off x="3391" y="1962"/>
              <a:ext cx="56" cy="14"/>
            </a:xfrm>
            <a:custGeom>
              <a:avLst/>
              <a:gdLst/>
              <a:ahLst/>
              <a:cxnLst/>
              <a:pathLst>
                <a:path w="56" h="14">
                  <a:moveTo>
                    <a:pt x="0" y="0"/>
                  </a:moveTo>
                  <a:lnTo>
                    <a:pt x="0" y="14"/>
                  </a:lnTo>
                  <a:lnTo>
                    <a:pt x="21" y="14"/>
                  </a:lnTo>
                  <a:lnTo>
                    <a:pt x="21" y="7"/>
                  </a:lnTo>
                  <a:lnTo>
                    <a:pt x="19" y="14"/>
                  </a:lnTo>
                  <a:lnTo>
                    <a:pt x="56" y="14"/>
                  </a:lnTo>
                  <a:lnTo>
                    <a:pt x="56" y="0"/>
                  </a:lnTo>
                  <a:lnTo>
                    <a:pt x="21" y="0"/>
                  </a:lnTo>
                  <a:lnTo>
                    <a:pt x="19" y="0"/>
                  </a:lnTo>
                  <a:lnTo>
                    <a:pt x="0" y="0"/>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22" name="任意多边形 298021"/>
            <p:cNvSpPr/>
            <p:nvPr/>
          </p:nvSpPr>
          <p:spPr>
            <a:xfrm>
              <a:off x="3488" y="1962"/>
              <a:ext cx="55" cy="14"/>
            </a:xfrm>
            <a:custGeom>
              <a:avLst/>
              <a:gdLst/>
              <a:ahLst/>
              <a:cxnLst/>
              <a:pathLst>
                <a:path w="55" h="14">
                  <a:moveTo>
                    <a:pt x="0" y="0"/>
                  </a:moveTo>
                  <a:lnTo>
                    <a:pt x="0" y="14"/>
                  </a:lnTo>
                  <a:lnTo>
                    <a:pt x="28" y="14"/>
                  </a:lnTo>
                  <a:lnTo>
                    <a:pt x="55" y="14"/>
                  </a:lnTo>
                  <a:lnTo>
                    <a:pt x="55" y="0"/>
                  </a:lnTo>
                  <a:lnTo>
                    <a:pt x="30" y="0"/>
                  </a:lnTo>
                  <a:lnTo>
                    <a:pt x="0" y="0"/>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23" name="任意多边形 298022"/>
            <p:cNvSpPr/>
            <p:nvPr/>
          </p:nvSpPr>
          <p:spPr>
            <a:xfrm>
              <a:off x="3585" y="1962"/>
              <a:ext cx="55" cy="14"/>
            </a:xfrm>
            <a:custGeom>
              <a:avLst/>
              <a:gdLst/>
              <a:ahLst/>
              <a:cxnLst/>
              <a:pathLst>
                <a:path w="55" h="14">
                  <a:moveTo>
                    <a:pt x="0" y="0"/>
                  </a:moveTo>
                  <a:lnTo>
                    <a:pt x="0" y="14"/>
                  </a:lnTo>
                  <a:lnTo>
                    <a:pt x="39" y="14"/>
                  </a:lnTo>
                  <a:lnTo>
                    <a:pt x="55" y="14"/>
                  </a:lnTo>
                  <a:lnTo>
                    <a:pt x="55" y="0"/>
                  </a:lnTo>
                  <a:lnTo>
                    <a:pt x="42" y="0"/>
                  </a:lnTo>
                  <a:lnTo>
                    <a:pt x="0" y="0"/>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24" name="矩形 298023"/>
            <p:cNvSpPr/>
            <p:nvPr/>
          </p:nvSpPr>
          <p:spPr>
            <a:xfrm>
              <a:off x="3682" y="1964"/>
              <a:ext cx="55" cy="14"/>
            </a:xfrm>
            <a:prstGeom prst="rect">
              <a:avLst/>
            </a:prstGeom>
            <a:solidFill>
              <a:srgbClr val="0000FF"/>
            </a:solidFill>
            <a:ln w="28575" cap="rnd" cmpd="sng">
              <a:solidFill>
                <a:srgbClr val="000000"/>
              </a:solidFill>
              <a:prstDash val="sysDot"/>
              <a:miter/>
              <a:headEnd type="none" w="med" len="med"/>
              <a:tailEnd type="none" w="med" len="med"/>
            </a:ln>
          </p:spPr>
          <p:txBody>
            <a:bodyPr/>
            <a:p>
              <a:endParaRPr lang="zh-CN" altLang="en-US"/>
            </a:p>
          </p:txBody>
        </p:sp>
        <p:sp>
          <p:nvSpPr>
            <p:cNvPr id="298025" name="任意多边形 298024"/>
            <p:cNvSpPr/>
            <p:nvPr/>
          </p:nvSpPr>
          <p:spPr>
            <a:xfrm>
              <a:off x="3779" y="1964"/>
              <a:ext cx="55" cy="16"/>
            </a:xfrm>
            <a:custGeom>
              <a:avLst/>
              <a:gdLst/>
              <a:ahLst/>
              <a:cxnLst/>
              <a:pathLst>
                <a:path w="55" h="16">
                  <a:moveTo>
                    <a:pt x="0" y="0"/>
                  </a:moveTo>
                  <a:lnTo>
                    <a:pt x="0" y="14"/>
                  </a:lnTo>
                  <a:lnTo>
                    <a:pt x="55" y="16"/>
                  </a:lnTo>
                  <a:lnTo>
                    <a:pt x="55" y="2"/>
                  </a:lnTo>
                  <a:lnTo>
                    <a:pt x="0" y="0"/>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sp>
          <p:nvSpPr>
            <p:cNvPr id="298026" name="任意多边形 298025"/>
            <p:cNvSpPr/>
            <p:nvPr/>
          </p:nvSpPr>
          <p:spPr>
            <a:xfrm>
              <a:off x="3876" y="1966"/>
              <a:ext cx="55" cy="16"/>
            </a:xfrm>
            <a:custGeom>
              <a:avLst/>
              <a:gdLst/>
              <a:ahLst/>
              <a:cxnLst/>
              <a:pathLst>
                <a:path w="55" h="16">
                  <a:moveTo>
                    <a:pt x="0" y="0"/>
                  </a:moveTo>
                  <a:lnTo>
                    <a:pt x="0" y="14"/>
                  </a:lnTo>
                  <a:lnTo>
                    <a:pt x="55" y="16"/>
                  </a:lnTo>
                  <a:lnTo>
                    <a:pt x="55" y="3"/>
                  </a:lnTo>
                  <a:lnTo>
                    <a:pt x="0" y="0"/>
                  </a:lnTo>
                  <a:close/>
                </a:path>
              </a:pathLst>
            </a:custGeom>
            <a:solidFill>
              <a:srgbClr val="0000FF"/>
            </a:solidFill>
            <a:ln w="28575" cap="rnd" cmpd="sng">
              <a:solidFill>
                <a:srgbClr val="000000">
                  <a:alpha val="100000"/>
                </a:srgbClr>
              </a:solidFill>
              <a:prstDash val="sysDot"/>
              <a:headEnd type="none" w="med" len="med"/>
              <a:tailEnd type="none" w="med" len="med"/>
            </a:ln>
          </p:spPr>
          <p:txBody>
            <a:bodyPr/>
            <a:p>
              <a:endParaRPr lang="zh-CN" altLang="en-US"/>
            </a:p>
          </p:txBody>
        </p:sp>
      </p:grpSp>
      <p:grpSp>
        <p:nvGrpSpPr>
          <p:cNvPr id="298035" name="组合 298034"/>
          <p:cNvGrpSpPr/>
          <p:nvPr/>
        </p:nvGrpSpPr>
        <p:grpSpPr>
          <a:xfrm>
            <a:off x="3328988" y="1598613"/>
            <a:ext cx="14287" cy="3441700"/>
            <a:chOff x="2097" y="1007"/>
            <a:chExt cx="9" cy="2168"/>
          </a:xfrm>
        </p:grpSpPr>
        <p:sp>
          <p:nvSpPr>
            <p:cNvPr id="298036" name="任意多边形 298035"/>
            <p:cNvSpPr/>
            <p:nvPr/>
          </p:nvSpPr>
          <p:spPr>
            <a:xfrm>
              <a:off x="2097" y="3129"/>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37" name="任意多边形 298036"/>
            <p:cNvSpPr/>
            <p:nvPr/>
          </p:nvSpPr>
          <p:spPr>
            <a:xfrm>
              <a:off x="2097" y="3065"/>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38" name="任意多边形 298037"/>
            <p:cNvSpPr/>
            <p:nvPr/>
          </p:nvSpPr>
          <p:spPr>
            <a:xfrm>
              <a:off x="2097" y="3000"/>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39" name="任意多边形 298038"/>
            <p:cNvSpPr/>
            <p:nvPr/>
          </p:nvSpPr>
          <p:spPr>
            <a:xfrm>
              <a:off x="2097" y="2935"/>
              <a:ext cx="9" cy="47"/>
            </a:xfrm>
            <a:custGeom>
              <a:avLst/>
              <a:gdLst/>
              <a:ahLst/>
              <a:cxnLst/>
              <a:pathLst>
                <a:path w="9" h="47">
                  <a:moveTo>
                    <a:pt x="0" y="44"/>
                  </a:moveTo>
                  <a:lnTo>
                    <a:pt x="2" y="44"/>
                  </a:lnTo>
                  <a:lnTo>
                    <a:pt x="4" y="47"/>
                  </a:lnTo>
                  <a:lnTo>
                    <a:pt x="4" y="47"/>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0" name="任意多边形 298039"/>
            <p:cNvSpPr/>
            <p:nvPr/>
          </p:nvSpPr>
          <p:spPr>
            <a:xfrm>
              <a:off x="2097" y="2871"/>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1" name="任意多边形 298040"/>
            <p:cNvSpPr/>
            <p:nvPr/>
          </p:nvSpPr>
          <p:spPr>
            <a:xfrm>
              <a:off x="2097" y="2806"/>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2" name="任意多边形 298041"/>
            <p:cNvSpPr/>
            <p:nvPr/>
          </p:nvSpPr>
          <p:spPr>
            <a:xfrm>
              <a:off x="2097" y="2742"/>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3" name="任意多边形 298042"/>
            <p:cNvSpPr/>
            <p:nvPr/>
          </p:nvSpPr>
          <p:spPr>
            <a:xfrm>
              <a:off x="2097" y="2677"/>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4" name="任意多边形 298043"/>
            <p:cNvSpPr/>
            <p:nvPr/>
          </p:nvSpPr>
          <p:spPr>
            <a:xfrm>
              <a:off x="2097" y="2612"/>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5" name="任意多边形 298044"/>
            <p:cNvSpPr/>
            <p:nvPr/>
          </p:nvSpPr>
          <p:spPr>
            <a:xfrm>
              <a:off x="2097" y="2548"/>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6" name="任意多边形 298045"/>
            <p:cNvSpPr/>
            <p:nvPr/>
          </p:nvSpPr>
          <p:spPr>
            <a:xfrm>
              <a:off x="2097" y="2483"/>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7" name="任意多边形 298046"/>
            <p:cNvSpPr/>
            <p:nvPr/>
          </p:nvSpPr>
          <p:spPr>
            <a:xfrm>
              <a:off x="2097" y="2419"/>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8" name="任意多边形 298047"/>
            <p:cNvSpPr/>
            <p:nvPr/>
          </p:nvSpPr>
          <p:spPr>
            <a:xfrm>
              <a:off x="2097" y="2354"/>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49" name="任意多边形 298048"/>
            <p:cNvSpPr/>
            <p:nvPr/>
          </p:nvSpPr>
          <p:spPr>
            <a:xfrm>
              <a:off x="2097" y="2289"/>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0" name="任意多边形 298049"/>
            <p:cNvSpPr/>
            <p:nvPr/>
          </p:nvSpPr>
          <p:spPr>
            <a:xfrm>
              <a:off x="2097" y="2225"/>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1" name="任意多边形 298050"/>
            <p:cNvSpPr/>
            <p:nvPr/>
          </p:nvSpPr>
          <p:spPr>
            <a:xfrm>
              <a:off x="2097" y="2160"/>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2" name="任意多边形 298051"/>
            <p:cNvSpPr/>
            <p:nvPr/>
          </p:nvSpPr>
          <p:spPr>
            <a:xfrm>
              <a:off x="2097" y="2096"/>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3" name="任意多边形 298052"/>
            <p:cNvSpPr/>
            <p:nvPr/>
          </p:nvSpPr>
          <p:spPr>
            <a:xfrm>
              <a:off x="2097" y="2031"/>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4" name="任意多边形 298053"/>
            <p:cNvSpPr/>
            <p:nvPr/>
          </p:nvSpPr>
          <p:spPr>
            <a:xfrm>
              <a:off x="2097" y="1966"/>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5" name="任意多边形 298054"/>
            <p:cNvSpPr/>
            <p:nvPr/>
          </p:nvSpPr>
          <p:spPr>
            <a:xfrm>
              <a:off x="2097" y="1902"/>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6" name="任意多边形 298055"/>
            <p:cNvSpPr/>
            <p:nvPr/>
          </p:nvSpPr>
          <p:spPr>
            <a:xfrm>
              <a:off x="2097" y="1837"/>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7" name="任意多边形 298056"/>
            <p:cNvSpPr/>
            <p:nvPr/>
          </p:nvSpPr>
          <p:spPr>
            <a:xfrm>
              <a:off x="2097" y="1773"/>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8" name="任意多边形 298057"/>
            <p:cNvSpPr/>
            <p:nvPr/>
          </p:nvSpPr>
          <p:spPr>
            <a:xfrm>
              <a:off x="2097" y="1708"/>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59" name="任意多边形 298058"/>
            <p:cNvSpPr/>
            <p:nvPr/>
          </p:nvSpPr>
          <p:spPr>
            <a:xfrm>
              <a:off x="2097" y="1643"/>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0" name="任意多边形 298059"/>
            <p:cNvSpPr/>
            <p:nvPr/>
          </p:nvSpPr>
          <p:spPr>
            <a:xfrm>
              <a:off x="2097" y="1579"/>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1" name="任意多边形 298060"/>
            <p:cNvSpPr/>
            <p:nvPr/>
          </p:nvSpPr>
          <p:spPr>
            <a:xfrm>
              <a:off x="2097" y="1514"/>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2" name="任意多边形 298061"/>
            <p:cNvSpPr/>
            <p:nvPr/>
          </p:nvSpPr>
          <p:spPr>
            <a:xfrm>
              <a:off x="2097" y="1450"/>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3" name="任意多边形 298062"/>
            <p:cNvSpPr/>
            <p:nvPr/>
          </p:nvSpPr>
          <p:spPr>
            <a:xfrm>
              <a:off x="2097" y="1385"/>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4" name="任意多边形 298063"/>
            <p:cNvSpPr/>
            <p:nvPr/>
          </p:nvSpPr>
          <p:spPr>
            <a:xfrm>
              <a:off x="2097" y="1320"/>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5" name="任意多边形 298064"/>
            <p:cNvSpPr/>
            <p:nvPr/>
          </p:nvSpPr>
          <p:spPr>
            <a:xfrm>
              <a:off x="2097" y="1256"/>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6" name="任意多边形 298065"/>
            <p:cNvSpPr/>
            <p:nvPr/>
          </p:nvSpPr>
          <p:spPr>
            <a:xfrm>
              <a:off x="2097" y="1191"/>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7" name="任意多边形 298066"/>
            <p:cNvSpPr/>
            <p:nvPr/>
          </p:nvSpPr>
          <p:spPr>
            <a:xfrm>
              <a:off x="2097" y="1127"/>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8" name="任意多边形 298067"/>
            <p:cNvSpPr/>
            <p:nvPr/>
          </p:nvSpPr>
          <p:spPr>
            <a:xfrm>
              <a:off x="2097" y="1062"/>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sp>
          <p:nvSpPr>
            <p:cNvPr id="298069" name="任意多边形 298068"/>
            <p:cNvSpPr/>
            <p:nvPr/>
          </p:nvSpPr>
          <p:spPr>
            <a:xfrm>
              <a:off x="2097" y="1007"/>
              <a:ext cx="9" cy="36"/>
            </a:xfrm>
            <a:custGeom>
              <a:avLst/>
              <a:gdLst/>
              <a:ahLst/>
              <a:cxnLst/>
              <a:pathLst>
                <a:path w="9" h="36">
                  <a:moveTo>
                    <a:pt x="0" y="34"/>
                  </a:moveTo>
                  <a:lnTo>
                    <a:pt x="2" y="34"/>
                  </a:lnTo>
                  <a:lnTo>
                    <a:pt x="4" y="36"/>
                  </a:lnTo>
                  <a:lnTo>
                    <a:pt x="4" y="36"/>
                  </a:lnTo>
                  <a:lnTo>
                    <a:pt x="7" y="34"/>
                  </a:lnTo>
                  <a:lnTo>
                    <a:pt x="9" y="32"/>
                  </a:lnTo>
                  <a:lnTo>
                    <a:pt x="9" y="32"/>
                  </a:lnTo>
                  <a:lnTo>
                    <a:pt x="9" y="4"/>
                  </a:lnTo>
                  <a:lnTo>
                    <a:pt x="7" y="2"/>
                  </a:lnTo>
                  <a:lnTo>
                    <a:pt x="4" y="0"/>
                  </a:lnTo>
                  <a:lnTo>
                    <a:pt x="4" y="0"/>
                  </a:lnTo>
                  <a:lnTo>
                    <a:pt x="2" y="2"/>
                  </a:lnTo>
                  <a:lnTo>
                    <a:pt x="0" y="4"/>
                  </a:lnTo>
                  <a:lnTo>
                    <a:pt x="0" y="6"/>
                  </a:lnTo>
                  <a:lnTo>
                    <a:pt x="0" y="34"/>
                  </a:lnTo>
                  <a:close/>
                </a:path>
              </a:pathLst>
            </a:custGeom>
            <a:solidFill>
              <a:srgbClr val="000000"/>
            </a:solidFill>
            <a:ln w="12700" cap="flat" cmpd="sng">
              <a:solidFill>
                <a:srgbClr val="000000"/>
              </a:solidFill>
              <a:prstDash val="solid"/>
              <a:headEnd type="none" w="med" len="med"/>
              <a:tailEnd type="none" w="med" len="med"/>
            </a:ln>
          </p:spPr>
          <p:txBody>
            <a:bodyPr/>
            <a:p>
              <a:endParaRPr lang="zh-CN" altLang="en-US"/>
            </a:p>
          </p:txBody>
        </p:sp>
      </p:grpSp>
      <p:sp>
        <p:nvSpPr>
          <p:cNvPr id="298070" name="任意多边形 298069"/>
          <p:cNvSpPr/>
          <p:nvPr/>
        </p:nvSpPr>
        <p:spPr>
          <a:xfrm>
            <a:off x="2346325" y="3286125"/>
            <a:ext cx="3956050" cy="1400175"/>
          </a:xfrm>
          <a:custGeom>
            <a:avLst/>
            <a:gdLst/>
            <a:ahLst/>
            <a:cxnLst/>
            <a:pathLst>
              <a:path w="2492" h="882">
                <a:moveTo>
                  <a:pt x="0" y="877"/>
                </a:moveTo>
                <a:lnTo>
                  <a:pt x="28" y="879"/>
                </a:lnTo>
                <a:lnTo>
                  <a:pt x="56" y="882"/>
                </a:lnTo>
                <a:lnTo>
                  <a:pt x="83" y="879"/>
                </a:lnTo>
                <a:lnTo>
                  <a:pt x="113" y="875"/>
                </a:lnTo>
                <a:lnTo>
                  <a:pt x="143" y="863"/>
                </a:lnTo>
                <a:lnTo>
                  <a:pt x="178" y="845"/>
                </a:lnTo>
                <a:lnTo>
                  <a:pt x="194" y="833"/>
                </a:lnTo>
                <a:lnTo>
                  <a:pt x="213" y="819"/>
                </a:lnTo>
                <a:lnTo>
                  <a:pt x="231" y="801"/>
                </a:lnTo>
                <a:lnTo>
                  <a:pt x="249" y="782"/>
                </a:lnTo>
                <a:lnTo>
                  <a:pt x="270" y="759"/>
                </a:lnTo>
                <a:lnTo>
                  <a:pt x="289" y="729"/>
                </a:lnTo>
                <a:lnTo>
                  <a:pt x="309" y="697"/>
                </a:lnTo>
                <a:lnTo>
                  <a:pt x="330" y="662"/>
                </a:lnTo>
                <a:lnTo>
                  <a:pt x="353" y="623"/>
                </a:lnTo>
                <a:lnTo>
                  <a:pt x="374" y="584"/>
                </a:lnTo>
                <a:lnTo>
                  <a:pt x="420" y="499"/>
                </a:lnTo>
                <a:lnTo>
                  <a:pt x="469" y="413"/>
                </a:lnTo>
                <a:lnTo>
                  <a:pt x="494" y="372"/>
                </a:lnTo>
                <a:lnTo>
                  <a:pt x="517" y="332"/>
                </a:lnTo>
                <a:lnTo>
                  <a:pt x="545" y="295"/>
                </a:lnTo>
                <a:lnTo>
                  <a:pt x="570" y="261"/>
                </a:lnTo>
                <a:lnTo>
                  <a:pt x="596" y="231"/>
                </a:lnTo>
                <a:lnTo>
                  <a:pt x="623" y="203"/>
                </a:lnTo>
                <a:lnTo>
                  <a:pt x="681" y="159"/>
                </a:lnTo>
                <a:lnTo>
                  <a:pt x="743" y="120"/>
                </a:lnTo>
                <a:lnTo>
                  <a:pt x="806" y="90"/>
                </a:lnTo>
                <a:lnTo>
                  <a:pt x="872" y="65"/>
                </a:lnTo>
                <a:lnTo>
                  <a:pt x="939" y="46"/>
                </a:lnTo>
                <a:lnTo>
                  <a:pt x="1004" y="30"/>
                </a:lnTo>
                <a:lnTo>
                  <a:pt x="1064" y="19"/>
                </a:lnTo>
                <a:lnTo>
                  <a:pt x="1122" y="12"/>
                </a:lnTo>
                <a:lnTo>
                  <a:pt x="1147" y="9"/>
                </a:lnTo>
                <a:lnTo>
                  <a:pt x="1170" y="7"/>
                </a:lnTo>
                <a:lnTo>
                  <a:pt x="1191" y="5"/>
                </a:lnTo>
                <a:lnTo>
                  <a:pt x="1209" y="2"/>
                </a:lnTo>
                <a:lnTo>
                  <a:pt x="1244" y="0"/>
                </a:lnTo>
                <a:lnTo>
                  <a:pt x="1279" y="5"/>
                </a:lnTo>
                <a:lnTo>
                  <a:pt x="1316" y="16"/>
                </a:lnTo>
                <a:lnTo>
                  <a:pt x="1336" y="26"/>
                </a:lnTo>
                <a:lnTo>
                  <a:pt x="1362" y="35"/>
                </a:lnTo>
                <a:lnTo>
                  <a:pt x="1389" y="49"/>
                </a:lnTo>
                <a:lnTo>
                  <a:pt x="1419" y="65"/>
                </a:lnTo>
                <a:lnTo>
                  <a:pt x="1456" y="83"/>
                </a:lnTo>
                <a:lnTo>
                  <a:pt x="1496" y="106"/>
                </a:lnTo>
                <a:lnTo>
                  <a:pt x="1539" y="132"/>
                </a:lnTo>
                <a:lnTo>
                  <a:pt x="1588" y="162"/>
                </a:lnTo>
                <a:lnTo>
                  <a:pt x="1639" y="194"/>
                </a:lnTo>
                <a:lnTo>
                  <a:pt x="1694" y="229"/>
                </a:lnTo>
                <a:lnTo>
                  <a:pt x="1749" y="265"/>
                </a:lnTo>
                <a:lnTo>
                  <a:pt x="1809" y="305"/>
                </a:lnTo>
                <a:lnTo>
                  <a:pt x="1936" y="390"/>
                </a:lnTo>
                <a:lnTo>
                  <a:pt x="2068" y="482"/>
                </a:lnTo>
                <a:lnTo>
                  <a:pt x="2206" y="579"/>
                </a:lnTo>
                <a:lnTo>
                  <a:pt x="2349" y="681"/>
                </a:lnTo>
                <a:lnTo>
                  <a:pt x="2492" y="782"/>
                </a:lnTo>
              </a:path>
            </a:pathLst>
          </a:custGeom>
          <a:noFill/>
          <a:ln w="57150" cap="flat" cmpd="sng">
            <a:solidFill>
              <a:srgbClr val="FF0000"/>
            </a:solidFill>
            <a:prstDash val="solid"/>
            <a:headEnd type="none" w="med" len="med"/>
            <a:tailEnd type="none" w="med" len="med"/>
          </a:ln>
        </p:spPr>
        <p:txBody>
          <a:bodyPr/>
          <a:p>
            <a:endParaRPr lang="zh-CN" altLang="en-US"/>
          </a:p>
        </p:txBody>
      </p:sp>
      <p:grpSp>
        <p:nvGrpSpPr>
          <p:cNvPr id="298071" name="组合 298070"/>
          <p:cNvGrpSpPr/>
          <p:nvPr/>
        </p:nvGrpSpPr>
        <p:grpSpPr>
          <a:xfrm>
            <a:off x="2346325" y="5065713"/>
            <a:ext cx="4694238" cy="420687"/>
            <a:chOff x="1478" y="3191"/>
            <a:chExt cx="2957" cy="265"/>
          </a:xfrm>
        </p:grpSpPr>
        <p:sp>
          <p:nvSpPr>
            <p:cNvPr id="298072" name="矩形 298071"/>
            <p:cNvSpPr/>
            <p:nvPr/>
          </p:nvSpPr>
          <p:spPr>
            <a:xfrm>
              <a:off x="1488" y="3216"/>
              <a:ext cx="80" cy="192"/>
            </a:xfrm>
            <a:prstGeom prst="rect">
              <a:avLst/>
            </a:prstGeom>
            <a:noFill/>
            <a:ln w="9525">
              <a:noFill/>
            </a:ln>
          </p:spPr>
          <p:txBody>
            <a:bodyPr wrap="none" lIns="0" tIns="0" rIns="0" bIns="0">
              <a:spAutoFit/>
            </a:bodyPr>
            <a:p>
              <a:pPr eaLnBrk="0" hangingPunct="0"/>
              <a:r>
                <a:rPr lang="zh-CN" altLang="en-US" sz="2000">
                  <a:solidFill>
                    <a:srgbClr val="000000"/>
                  </a:solidFill>
                  <a:latin typeface="Times New Roman" panose="02020603050405020304" pitchFamily="18" charset="0"/>
                </a:rPr>
                <a:t>0</a:t>
              </a:r>
              <a:endParaRPr lang="en-US" altLang="zh-CN" sz="2000" b="0">
                <a:effectLst>
                  <a:outerShdw blurRad="38100" dist="38100" dir="2700000">
                    <a:srgbClr val="C0C0C0"/>
                  </a:outerShdw>
                </a:effectLst>
                <a:latin typeface="Times New Roman" panose="02020603050405020304" pitchFamily="18" charset="0"/>
              </a:endParaRPr>
            </a:p>
          </p:txBody>
        </p:sp>
        <p:sp>
          <p:nvSpPr>
            <p:cNvPr id="298073" name="矩形 298072"/>
            <p:cNvSpPr/>
            <p:nvPr/>
          </p:nvSpPr>
          <p:spPr>
            <a:xfrm>
              <a:off x="4032" y="3264"/>
              <a:ext cx="403" cy="192"/>
            </a:xfrm>
            <a:prstGeom prst="rect">
              <a:avLst/>
            </a:prstGeom>
            <a:noFill/>
            <a:ln w="9525">
              <a:noFill/>
            </a:ln>
          </p:spPr>
          <p:txBody>
            <a:bodyPr wrap="none" lIns="0" tIns="0" rIns="0" bIns="0">
              <a:spAutoFit/>
            </a:bodyPr>
            <a:p>
              <a:pPr eaLnBrk="0" hangingPunct="0"/>
              <a:r>
                <a:rPr lang="zh-CN" altLang="en-US" sz="2000" dirty="0">
                  <a:solidFill>
                    <a:srgbClr val="000000"/>
                  </a:solidFill>
                  <a:latin typeface="宋体" panose="02010600030101010101" pitchFamily="2" charset="-122"/>
                </a:rPr>
                <a:t>时间</a:t>
              </a:r>
              <a:r>
                <a:rPr lang="en-US" altLang="zh-CN" sz="2000">
                  <a:solidFill>
                    <a:srgbClr val="000000"/>
                  </a:solidFill>
                  <a:latin typeface="宋体" panose="02010600030101010101" pitchFamily="2" charset="-122"/>
                </a:rPr>
                <a:t>t</a:t>
              </a:r>
              <a:endParaRPr lang="en-US" altLang="zh-CN" sz="2000" b="0">
                <a:effectLst>
                  <a:outerShdw blurRad="38100" dist="38100" dir="2700000">
                    <a:srgbClr val="C0C0C0"/>
                  </a:outerShdw>
                </a:effectLst>
                <a:latin typeface="Times New Roman" panose="02020603050405020304" pitchFamily="18" charset="0"/>
              </a:endParaRPr>
            </a:p>
          </p:txBody>
        </p:sp>
        <p:sp>
          <p:nvSpPr>
            <p:cNvPr id="298074" name="直接连接符 298073"/>
            <p:cNvSpPr/>
            <p:nvPr/>
          </p:nvSpPr>
          <p:spPr>
            <a:xfrm>
              <a:off x="1478" y="3191"/>
              <a:ext cx="2908" cy="1"/>
            </a:xfrm>
            <a:prstGeom prst="line">
              <a:avLst/>
            </a:prstGeom>
            <a:ln w="28575" cap="flat" cmpd="sng">
              <a:solidFill>
                <a:srgbClr val="000000"/>
              </a:solidFill>
              <a:prstDash val="solid"/>
              <a:headEnd type="none" w="med" len="med"/>
              <a:tailEnd type="triangle" w="med" len="med"/>
            </a:ln>
          </p:spPr>
        </p:sp>
      </p:grpSp>
      <p:sp>
        <p:nvSpPr>
          <p:cNvPr id="298075" name="直接连接符 298074"/>
          <p:cNvSpPr/>
          <p:nvPr/>
        </p:nvSpPr>
        <p:spPr>
          <a:xfrm flipH="1">
            <a:off x="2362200" y="3048000"/>
            <a:ext cx="0" cy="2057400"/>
          </a:xfrm>
          <a:prstGeom prst="line">
            <a:avLst/>
          </a:prstGeom>
          <a:ln w="28575" cap="flat" cmpd="sng">
            <a:solidFill>
              <a:srgbClr val="000000"/>
            </a:solidFill>
            <a:prstDash val="solid"/>
            <a:headEnd type="triangle" w="med" len="med"/>
            <a:tailEnd type="none" w="med" len="med"/>
          </a:ln>
        </p:spPr>
      </p:sp>
      <p:sp>
        <p:nvSpPr>
          <p:cNvPr id="298079" name="文本框 298078"/>
          <p:cNvSpPr txBox="1"/>
          <p:nvPr/>
        </p:nvSpPr>
        <p:spPr>
          <a:xfrm>
            <a:off x="838200" y="5486400"/>
            <a:ext cx="7924800" cy="396875"/>
          </a:xfrm>
          <a:prstGeom prst="rect">
            <a:avLst/>
          </a:prstGeom>
          <a:noFill/>
          <a:ln w="9525">
            <a:noFill/>
          </a:ln>
        </p:spPr>
        <p:txBody>
          <a:bodyPr>
            <a:spAutoFit/>
          </a:bodyPr>
          <a:p>
            <a:pPr>
              <a:spcBef>
                <a:spcPct val="50000"/>
              </a:spcBef>
            </a:pPr>
            <a:r>
              <a:rPr lang="zh-CN" altLang="en-US" sz="2000" dirty="0">
                <a:solidFill>
                  <a:srgbClr val="000000"/>
                </a:solidFill>
                <a:effectLst>
                  <a:outerShdw blurRad="38100" dist="38100" dir="2700000">
                    <a:srgbClr val="C0C0C0"/>
                  </a:outerShdw>
                </a:effectLst>
                <a:latin typeface="Times New Roman" panose="02020603050405020304" pitchFamily="18" charset="0"/>
              </a:rPr>
              <a:t>微生物的数量很大，都是</a:t>
            </a:r>
            <a:r>
              <a:rPr lang="zh-CN" altLang="en-US" sz="2000" dirty="0">
                <a:solidFill>
                  <a:srgbClr val="FF0000"/>
                </a:solidFill>
                <a:effectLst>
                  <a:outerShdw blurRad="38100" dist="38100" dir="2700000">
                    <a:srgbClr val="C0C0C0"/>
                  </a:outerShdw>
                </a:effectLst>
                <a:latin typeface="Times New Roman" panose="02020603050405020304" pitchFamily="18" charset="0"/>
              </a:rPr>
              <a:t>10的</a:t>
            </a:r>
            <a:r>
              <a:rPr lang="en-US" altLang="zh-CN" sz="2000">
                <a:solidFill>
                  <a:srgbClr val="FF0000"/>
                </a:solidFill>
                <a:effectLst>
                  <a:outerShdw blurRad="38100" dist="38100" dir="2700000">
                    <a:srgbClr val="C0C0C0"/>
                  </a:outerShdw>
                </a:effectLst>
                <a:latin typeface="Times New Roman" panose="02020603050405020304" pitchFamily="18" charset="0"/>
              </a:rPr>
              <a:t>n</a:t>
            </a:r>
            <a:r>
              <a:rPr lang="zh-CN" altLang="en-US" sz="2000" dirty="0">
                <a:solidFill>
                  <a:srgbClr val="FF0000"/>
                </a:solidFill>
                <a:effectLst>
                  <a:outerShdw blurRad="38100" dist="38100" dir="2700000">
                    <a:srgbClr val="C0C0C0"/>
                  </a:outerShdw>
                </a:effectLst>
                <a:latin typeface="Times New Roman" panose="02020603050405020304" pitchFamily="18" charset="0"/>
              </a:rPr>
              <a:t>次方</a:t>
            </a:r>
            <a:r>
              <a:rPr lang="zh-CN" altLang="en-US" sz="2000" dirty="0">
                <a:solidFill>
                  <a:srgbClr val="000000"/>
                </a:solidFill>
                <a:effectLst>
                  <a:outerShdw blurRad="38100" dist="38100" dir="2700000">
                    <a:srgbClr val="C0C0C0"/>
                  </a:outerShdw>
                </a:effectLst>
                <a:latin typeface="Times New Roman" panose="02020603050405020304" pitchFamily="18" charset="0"/>
              </a:rPr>
              <a:t>，取对数作图时方便。</a:t>
            </a:r>
            <a:endParaRPr lang="zh-CN" altLang="en-US" sz="2000" dirty="0">
              <a:solidFill>
                <a:srgbClr val="000000"/>
              </a:solidFill>
              <a:effectLst>
                <a:outerShdw blurRad="38100" dist="38100" dir="2700000">
                  <a:srgbClr val="C0C0C0"/>
                </a:outerShdw>
              </a:effectLst>
              <a:latin typeface="Times New Roman" panose="02020603050405020304" pitchFamily="18" charset="0"/>
            </a:endParaRPr>
          </a:p>
        </p:txBody>
      </p:sp>
      <p:sp>
        <p:nvSpPr>
          <p:cNvPr id="298080" name="文本框 298079"/>
          <p:cNvSpPr txBox="1"/>
          <p:nvPr/>
        </p:nvSpPr>
        <p:spPr>
          <a:xfrm>
            <a:off x="6400800" y="2895600"/>
            <a:ext cx="1524000" cy="457200"/>
          </a:xfrm>
          <a:prstGeom prst="rect">
            <a:avLst/>
          </a:prstGeom>
          <a:solidFill>
            <a:srgbClr val="FFFF00"/>
          </a:solidFill>
          <a:ln w="9525">
            <a:noFill/>
          </a:ln>
        </p:spPr>
        <p:txBody>
          <a:bodyPr>
            <a:spAutoFit/>
          </a:bodyPr>
          <a:p>
            <a:pPr>
              <a:spcBef>
                <a:spcPct val="50000"/>
              </a:spcBef>
            </a:pPr>
            <a:r>
              <a:rPr lang="zh-CN" altLang="en-US" dirty="0">
                <a:solidFill>
                  <a:srgbClr val="FF3300"/>
                </a:solidFill>
                <a:effectLst>
                  <a:outerShdw blurRad="38100" dist="38100" dir="2700000">
                    <a:srgbClr val="000000"/>
                  </a:outerShdw>
                </a:effectLst>
                <a:latin typeface="Times New Roman" panose="02020603050405020304" pitchFamily="18" charset="0"/>
              </a:rPr>
              <a:t>总细胞数</a:t>
            </a:r>
            <a:endParaRPr lang="zh-CN" altLang="en-US" b="0" dirty="0">
              <a:effectLst>
                <a:outerShdw blurRad="38100" dist="38100" dir="2700000">
                  <a:srgbClr val="FFFFFF"/>
                </a:outerShdw>
              </a:effectLst>
              <a:latin typeface="Times New Roman" panose="02020603050405020304" pitchFamily="18" charset="0"/>
            </a:endParaRPr>
          </a:p>
        </p:txBody>
      </p:sp>
      <p:sp>
        <p:nvSpPr>
          <p:cNvPr id="298081" name="文本框 298080"/>
          <p:cNvSpPr txBox="1"/>
          <p:nvPr/>
        </p:nvSpPr>
        <p:spPr>
          <a:xfrm>
            <a:off x="6477000" y="4191000"/>
            <a:ext cx="1447800" cy="457200"/>
          </a:xfrm>
          <a:prstGeom prst="rect">
            <a:avLst/>
          </a:prstGeom>
          <a:solidFill>
            <a:srgbClr val="FFFF00"/>
          </a:solidFill>
          <a:ln w="9525">
            <a:noFill/>
          </a:ln>
        </p:spPr>
        <p:txBody>
          <a:bodyPr>
            <a:spAutoFit/>
          </a:bodyPr>
          <a:p>
            <a:pPr>
              <a:spcBef>
                <a:spcPct val="50000"/>
              </a:spcBef>
            </a:pPr>
            <a:r>
              <a:rPr lang="zh-CN" altLang="en-US" dirty="0">
                <a:solidFill>
                  <a:srgbClr val="FF3300"/>
                </a:solidFill>
                <a:effectLst>
                  <a:outerShdw blurRad="38100" dist="38100" dir="2700000">
                    <a:srgbClr val="000000"/>
                  </a:outerShdw>
                </a:effectLst>
                <a:latin typeface="Times New Roman" panose="02020603050405020304" pitchFamily="18" charset="0"/>
              </a:rPr>
              <a:t>活细胞数</a:t>
            </a:r>
            <a:endParaRPr lang="zh-CN" altLang="en-US" b="0" dirty="0">
              <a:solidFill>
                <a:srgbClr val="FF3300"/>
              </a:solidFill>
              <a:effectLst>
                <a:outerShdw blurRad="38100" dist="38100" dir="2700000">
                  <a:srgbClr val="000000"/>
                </a:outerShdw>
              </a:effectLst>
              <a:latin typeface="Times New Roman" panose="02020603050405020304" pitchFamily="18" charset="0"/>
            </a:endParaRPr>
          </a:p>
        </p:txBody>
      </p:sp>
      <p:sp>
        <p:nvSpPr>
          <p:cNvPr id="298082" name="文本框 298081"/>
          <p:cNvSpPr txBox="1"/>
          <p:nvPr/>
        </p:nvSpPr>
        <p:spPr>
          <a:xfrm>
            <a:off x="3995738" y="476250"/>
            <a:ext cx="4897437" cy="1150938"/>
          </a:xfrm>
          <a:prstGeom prst="rect">
            <a:avLst/>
          </a:prstGeom>
          <a:noFill/>
          <a:ln w="9525">
            <a:noFill/>
          </a:ln>
        </p:spPr>
        <p:txBody>
          <a:bodyPr>
            <a:spAutoFit/>
          </a:bodyPr>
          <a:p>
            <a:pPr>
              <a:lnSpc>
                <a:spcPct val="120000"/>
              </a:lnSpc>
              <a:spcBef>
                <a:spcPct val="50000"/>
              </a:spcBef>
            </a:pPr>
            <a:r>
              <a:rPr lang="zh-CN" altLang="en-US" dirty="0">
                <a:solidFill>
                  <a:srgbClr val="FF3300"/>
                </a:solidFill>
                <a:effectLst>
                  <a:outerShdw blurRad="38100" dist="38100" dir="2700000">
                    <a:srgbClr val="C0C0C0"/>
                  </a:outerShdw>
                </a:effectLst>
                <a:latin typeface="Times New Roman" panose="02020603050405020304" pitchFamily="18" charset="0"/>
              </a:rPr>
              <a:t>提问：</a:t>
            </a:r>
            <a:endParaRPr lang="zh-CN" altLang="en-US" dirty="0">
              <a:solidFill>
                <a:srgbClr val="FF3300"/>
              </a:solidFill>
              <a:effectLst>
                <a:outerShdw blurRad="38100" dist="38100" dir="2700000">
                  <a:srgbClr val="C0C0C0"/>
                </a:outerShdw>
              </a:effectLst>
              <a:latin typeface="Times New Roman" panose="02020603050405020304" pitchFamily="18" charset="0"/>
            </a:endParaRPr>
          </a:p>
          <a:p>
            <a:pPr>
              <a:lnSpc>
                <a:spcPct val="120000"/>
              </a:lnSpc>
              <a:spcBef>
                <a:spcPct val="50000"/>
              </a:spcBef>
            </a:pPr>
            <a:r>
              <a:rPr lang="zh-CN" altLang="en-US" dirty="0">
                <a:solidFill>
                  <a:srgbClr val="FF3300"/>
                </a:solidFill>
                <a:effectLst>
                  <a:outerShdw blurRad="38100" dist="38100" dir="2700000">
                    <a:srgbClr val="C0C0C0"/>
                  </a:outerShdw>
                </a:effectLst>
                <a:latin typeface="Times New Roman" panose="02020603050405020304" pitchFamily="18" charset="0"/>
              </a:rPr>
              <a:t>为什么微生物数目用对数值作图？</a:t>
            </a:r>
            <a:endParaRPr lang="zh-CN" altLang="en-US" b="0" dirty="0">
              <a:solidFill>
                <a:srgbClr val="FF3300"/>
              </a:solidFill>
              <a:effectLst>
                <a:outerShdw blurRad="38100" dist="38100" dir="2700000">
                  <a:srgbClr val="C0C0C0"/>
                </a:outerShdw>
              </a:effectLst>
              <a:latin typeface="Times New Roman" panose="02020603050405020304" pitchFamily="18" charset="0"/>
            </a:endParaRPr>
          </a:p>
        </p:txBody>
      </p:sp>
      <p:sp>
        <p:nvSpPr>
          <p:cNvPr id="298083" name="直接连接符 298082"/>
          <p:cNvSpPr/>
          <p:nvPr/>
        </p:nvSpPr>
        <p:spPr>
          <a:xfrm flipV="1">
            <a:off x="2819400" y="3048000"/>
            <a:ext cx="2057400" cy="533400"/>
          </a:xfrm>
          <a:prstGeom prst="line">
            <a:avLst/>
          </a:prstGeom>
          <a:ln w="38100" cap="flat" cmpd="sng">
            <a:solidFill>
              <a:schemeClr val="bg2"/>
            </a:solidFill>
            <a:prstDash val="solid"/>
            <a:miter/>
            <a:headEnd type="none" w="med" len="med"/>
            <a:tailEnd type="none" w="med" len="med"/>
          </a:ln>
        </p:spPr>
      </p:sp>
      <p:sp>
        <p:nvSpPr>
          <p:cNvPr id="298084" name="直接连接符 298083"/>
          <p:cNvSpPr/>
          <p:nvPr/>
        </p:nvSpPr>
        <p:spPr>
          <a:xfrm>
            <a:off x="2514600" y="1600200"/>
            <a:ext cx="0" cy="3505200"/>
          </a:xfrm>
          <a:prstGeom prst="line">
            <a:avLst/>
          </a:prstGeom>
          <a:ln w="38100" cap="flat" cmpd="sng">
            <a:solidFill>
              <a:schemeClr val="bg2"/>
            </a:solidFill>
            <a:prstDash val="sysDot"/>
            <a:miter/>
            <a:headEnd type="none" w="med" len="med"/>
            <a:tailEnd type="none" w="med" len="med"/>
          </a:ln>
        </p:spPr>
      </p:sp>
      <p:grpSp>
        <p:nvGrpSpPr>
          <p:cNvPr id="298085" name="组合 298084"/>
          <p:cNvGrpSpPr/>
          <p:nvPr/>
        </p:nvGrpSpPr>
        <p:grpSpPr>
          <a:xfrm>
            <a:off x="2133600" y="3200400"/>
            <a:ext cx="790575" cy="887413"/>
            <a:chOff x="1344" y="2016"/>
            <a:chExt cx="498" cy="559"/>
          </a:xfrm>
        </p:grpSpPr>
        <p:grpSp>
          <p:nvGrpSpPr>
            <p:cNvPr id="298086" name="组合 298085"/>
            <p:cNvGrpSpPr/>
            <p:nvPr/>
          </p:nvGrpSpPr>
          <p:grpSpPr>
            <a:xfrm>
              <a:off x="1344" y="2016"/>
              <a:ext cx="498" cy="559"/>
              <a:chOff x="1224" y="2061"/>
              <a:chExt cx="498" cy="559"/>
            </a:xfrm>
          </p:grpSpPr>
          <p:sp>
            <p:nvSpPr>
              <p:cNvPr id="298087" name="矩形 298086"/>
              <p:cNvSpPr/>
              <p:nvPr/>
            </p:nvSpPr>
            <p:spPr>
              <a:xfrm>
                <a:off x="1224" y="2061"/>
                <a:ext cx="200" cy="192"/>
              </a:xfrm>
              <a:prstGeom prst="rect">
                <a:avLst/>
              </a:prstGeom>
              <a:noFill/>
              <a:ln w="9525">
                <a:noFill/>
              </a:ln>
            </p:spPr>
            <p:txBody>
              <a:bodyPr wrap="none" lIns="0" tIns="0" rIns="0" bIns="0">
                <a:spAutoFit/>
              </a:bodyPr>
              <a:p>
                <a:pPr eaLnBrk="0" hangingPunct="0"/>
                <a:r>
                  <a:rPr lang="zh-CN" altLang="en-US" sz="2000" dirty="0">
                    <a:solidFill>
                      <a:srgbClr val="000000"/>
                    </a:solidFill>
                    <a:latin typeface="Times New Roman" panose="02020603050405020304" pitchFamily="18" charset="0"/>
                  </a:rPr>
                  <a:t>     </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88" name="矩形 298087"/>
              <p:cNvSpPr/>
              <p:nvPr/>
            </p:nvSpPr>
            <p:spPr>
              <a:xfrm>
                <a:off x="1561" y="2068"/>
                <a:ext cx="161" cy="192"/>
              </a:xfrm>
              <a:prstGeom prst="rect">
                <a:avLst/>
              </a:prstGeom>
              <a:noFill/>
              <a:ln w="9525">
                <a:noFill/>
              </a:ln>
            </p:spPr>
            <p:txBody>
              <a:bodyPr wrap="none" lIns="0" tIns="0" rIns="0" bIns="0">
                <a:spAutoFit/>
              </a:bodyPr>
              <a:p>
                <a:pPr eaLnBrk="0" hangingPunct="0"/>
                <a:r>
                  <a:rPr lang="zh-CN" altLang="en-US" sz="2000" dirty="0">
                    <a:solidFill>
                      <a:srgbClr val="000000"/>
                    </a:solidFill>
                    <a:latin typeface="宋体" panose="02010600030101010101" pitchFamily="2" charset="-122"/>
                  </a:rPr>
                  <a:t>缓</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89" name="矩形 298088"/>
              <p:cNvSpPr/>
              <p:nvPr/>
            </p:nvSpPr>
            <p:spPr>
              <a:xfrm>
                <a:off x="1224" y="2241"/>
                <a:ext cx="200" cy="192"/>
              </a:xfrm>
              <a:prstGeom prst="rect">
                <a:avLst/>
              </a:prstGeom>
              <a:noFill/>
              <a:ln w="9525">
                <a:noFill/>
              </a:ln>
            </p:spPr>
            <p:txBody>
              <a:bodyPr wrap="none" lIns="0" tIns="0" rIns="0" bIns="0">
                <a:spAutoFit/>
              </a:bodyPr>
              <a:p>
                <a:pPr eaLnBrk="0" hangingPunct="0"/>
                <a:r>
                  <a:rPr lang="zh-CN" altLang="en-US" sz="2000" dirty="0">
                    <a:solidFill>
                      <a:srgbClr val="000000"/>
                    </a:solidFill>
                    <a:latin typeface="Times New Roman" panose="02020603050405020304" pitchFamily="18" charset="0"/>
                  </a:rPr>
                  <a:t>     </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90" name="矩形 298089"/>
              <p:cNvSpPr/>
              <p:nvPr/>
            </p:nvSpPr>
            <p:spPr>
              <a:xfrm>
                <a:off x="1561" y="2248"/>
                <a:ext cx="161" cy="192"/>
              </a:xfrm>
              <a:prstGeom prst="rect">
                <a:avLst/>
              </a:prstGeom>
              <a:noFill/>
              <a:ln w="9525">
                <a:noFill/>
              </a:ln>
            </p:spPr>
            <p:txBody>
              <a:bodyPr wrap="none" lIns="0" tIns="0" rIns="0" bIns="0">
                <a:spAutoFit/>
              </a:bodyPr>
              <a:p>
                <a:pPr eaLnBrk="0" hangingPunct="0"/>
                <a:r>
                  <a:rPr lang="zh-CN" altLang="en-US" sz="2000" dirty="0">
                    <a:solidFill>
                      <a:srgbClr val="000000"/>
                    </a:solidFill>
                    <a:latin typeface="宋体" panose="02010600030101010101" pitchFamily="2" charset="-122"/>
                  </a:rPr>
                  <a:t>慢</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91" name="矩形 298090"/>
              <p:cNvSpPr/>
              <p:nvPr/>
            </p:nvSpPr>
            <p:spPr>
              <a:xfrm>
                <a:off x="1224" y="2421"/>
                <a:ext cx="200" cy="192"/>
              </a:xfrm>
              <a:prstGeom prst="rect">
                <a:avLst/>
              </a:prstGeom>
              <a:noFill/>
              <a:ln w="9525">
                <a:noFill/>
              </a:ln>
            </p:spPr>
            <p:txBody>
              <a:bodyPr wrap="none" lIns="0" tIns="0" rIns="0" bIns="0">
                <a:spAutoFit/>
              </a:bodyPr>
              <a:p>
                <a:pPr eaLnBrk="0" hangingPunct="0"/>
                <a:r>
                  <a:rPr lang="zh-CN" altLang="en-US" sz="2000" dirty="0">
                    <a:solidFill>
                      <a:srgbClr val="000000"/>
                    </a:solidFill>
                    <a:latin typeface="Times New Roman" panose="02020603050405020304" pitchFamily="18" charset="0"/>
                  </a:rPr>
                  <a:t>     </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92" name="矩形 298091"/>
              <p:cNvSpPr/>
              <p:nvPr/>
            </p:nvSpPr>
            <p:spPr>
              <a:xfrm>
                <a:off x="1561" y="2428"/>
                <a:ext cx="161" cy="192"/>
              </a:xfrm>
              <a:prstGeom prst="rect">
                <a:avLst/>
              </a:prstGeom>
              <a:noFill/>
              <a:ln w="9525">
                <a:noFill/>
              </a:ln>
            </p:spPr>
            <p:txBody>
              <a:bodyPr wrap="none" lIns="0" tIns="0" rIns="0" bIns="0">
                <a:spAutoFit/>
              </a:bodyPr>
              <a:p>
                <a:pPr eaLnBrk="0" hangingPunct="0"/>
                <a:r>
                  <a:rPr lang="zh-CN" altLang="en-US" sz="2000" dirty="0">
                    <a:solidFill>
                      <a:srgbClr val="000000"/>
                    </a:solidFill>
                    <a:latin typeface="宋体" panose="02010600030101010101" pitchFamily="2" charset="-122"/>
                  </a:rPr>
                  <a:t>期</a:t>
                </a:r>
                <a:endParaRPr lang="zh-CN" altLang="en-US" sz="2000" b="0" dirty="0">
                  <a:effectLst>
                    <a:outerShdw blurRad="38100" dist="38100" dir="2700000">
                      <a:srgbClr val="C0C0C0"/>
                    </a:outerShdw>
                  </a:effectLst>
                  <a:latin typeface="Times New Roman" panose="02020603050405020304" pitchFamily="18" charset="0"/>
                </a:endParaRPr>
              </a:p>
            </p:txBody>
          </p:sp>
        </p:grpSp>
        <p:sp>
          <p:nvSpPr>
            <p:cNvPr id="298093" name="直接连接符 298092"/>
            <p:cNvSpPr/>
            <p:nvPr/>
          </p:nvSpPr>
          <p:spPr>
            <a:xfrm flipH="1">
              <a:off x="1536" y="2304"/>
              <a:ext cx="144" cy="192"/>
            </a:xfrm>
            <a:prstGeom prst="line">
              <a:avLst/>
            </a:prstGeom>
            <a:ln w="38100" cap="flat" cmpd="sng">
              <a:solidFill>
                <a:srgbClr val="FF0000"/>
              </a:solidFill>
              <a:prstDash val="solid"/>
              <a:miter/>
              <a:headEnd type="none" w="med" len="med"/>
              <a:tailEnd type="triangle" w="med" len="med"/>
            </a:ln>
            <a:effectLst>
              <a:outerShdw dist="107763" dir="13499999" algn="ctr" rotWithShape="0">
                <a:schemeClr val="bg2"/>
              </a:outerShdw>
            </a:effectLst>
          </p:spPr>
        </p:sp>
      </p:grpSp>
      <p:sp>
        <p:nvSpPr>
          <p:cNvPr id="298094" name="左右箭头 298093"/>
          <p:cNvSpPr/>
          <p:nvPr/>
        </p:nvSpPr>
        <p:spPr>
          <a:xfrm>
            <a:off x="2514600" y="2590800"/>
            <a:ext cx="762000" cy="228600"/>
          </a:xfrm>
          <a:prstGeom prst="leftRightArrow">
            <a:avLst>
              <a:gd name="adj1" fmla="val 50000"/>
              <a:gd name="adj2" fmla="val 66666"/>
            </a:avLst>
          </a:prstGeom>
          <a:solidFill>
            <a:srgbClr val="FF0000"/>
          </a:solidFill>
          <a:ln w="9525" cap="flat" cmpd="sng">
            <a:solidFill>
              <a:srgbClr val="FF9933"/>
            </a:solidFill>
            <a:prstDash val="solid"/>
            <a:miter/>
            <a:headEnd type="none" w="med" len="med"/>
            <a:tailEnd type="none" w="med" len="med"/>
          </a:ln>
        </p:spPr>
        <p:txBody>
          <a:bodyPr/>
          <a:p>
            <a:endParaRPr lang="zh-CN" altLang="en-US"/>
          </a:p>
        </p:txBody>
      </p:sp>
      <p:grpSp>
        <p:nvGrpSpPr>
          <p:cNvPr id="298095" name="组合 298094"/>
          <p:cNvGrpSpPr/>
          <p:nvPr/>
        </p:nvGrpSpPr>
        <p:grpSpPr>
          <a:xfrm>
            <a:off x="2819400" y="1447800"/>
            <a:ext cx="255588" cy="876300"/>
            <a:chOff x="1834" y="2608"/>
            <a:chExt cx="161" cy="552"/>
          </a:xfrm>
        </p:grpSpPr>
        <p:sp>
          <p:nvSpPr>
            <p:cNvPr id="298096" name="矩形 298095"/>
            <p:cNvSpPr/>
            <p:nvPr/>
          </p:nvSpPr>
          <p:spPr>
            <a:xfrm>
              <a:off x="1834" y="2608"/>
              <a:ext cx="161" cy="192"/>
            </a:xfrm>
            <a:prstGeom prst="rect">
              <a:avLst/>
            </a:prstGeom>
            <a:solidFill>
              <a:srgbClr val="FFFFFF"/>
            </a:solidFill>
            <a:ln w="9525">
              <a:noFill/>
            </a:ln>
          </p:spPr>
          <p:txBody>
            <a:bodyPr wrap="none" lIns="0" tIns="0" rIns="0" bIns="0">
              <a:spAutoFit/>
            </a:bodyPr>
            <a:p>
              <a:pPr eaLnBrk="0" hangingPunct="0"/>
              <a:r>
                <a:rPr lang="zh-CN" altLang="en-US" sz="2000" dirty="0">
                  <a:solidFill>
                    <a:srgbClr val="000000"/>
                  </a:solidFill>
                  <a:latin typeface="宋体" panose="02010600030101010101" pitchFamily="2" charset="-122"/>
                </a:rPr>
                <a:t>对</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97" name="矩形 298096"/>
            <p:cNvSpPr/>
            <p:nvPr/>
          </p:nvSpPr>
          <p:spPr>
            <a:xfrm>
              <a:off x="1834" y="2788"/>
              <a:ext cx="161" cy="192"/>
            </a:xfrm>
            <a:prstGeom prst="rect">
              <a:avLst/>
            </a:prstGeom>
            <a:solidFill>
              <a:srgbClr val="FFFFFF"/>
            </a:solidFill>
            <a:ln w="9525">
              <a:noFill/>
            </a:ln>
          </p:spPr>
          <p:txBody>
            <a:bodyPr wrap="none" lIns="0" tIns="0" rIns="0" bIns="0">
              <a:spAutoFit/>
            </a:bodyPr>
            <a:p>
              <a:pPr eaLnBrk="0" hangingPunct="0"/>
              <a:r>
                <a:rPr lang="zh-CN" altLang="en-US" sz="2000" dirty="0">
                  <a:solidFill>
                    <a:srgbClr val="000000"/>
                  </a:solidFill>
                  <a:latin typeface="宋体" panose="02010600030101010101" pitchFamily="2" charset="-122"/>
                </a:rPr>
                <a:t>数</a:t>
              </a:r>
              <a:endParaRPr lang="zh-CN" altLang="en-US" sz="2000" b="0" dirty="0">
                <a:effectLst>
                  <a:outerShdw blurRad="38100" dist="38100" dir="2700000">
                    <a:srgbClr val="C0C0C0"/>
                  </a:outerShdw>
                </a:effectLst>
                <a:latin typeface="Times New Roman" panose="02020603050405020304" pitchFamily="18" charset="0"/>
              </a:endParaRPr>
            </a:p>
          </p:txBody>
        </p:sp>
        <p:sp>
          <p:nvSpPr>
            <p:cNvPr id="298098" name="矩形 298097"/>
            <p:cNvSpPr/>
            <p:nvPr/>
          </p:nvSpPr>
          <p:spPr>
            <a:xfrm>
              <a:off x="1834" y="2968"/>
              <a:ext cx="161" cy="192"/>
            </a:xfrm>
            <a:prstGeom prst="rect">
              <a:avLst/>
            </a:prstGeom>
            <a:solidFill>
              <a:srgbClr val="FFFFFF"/>
            </a:solidFill>
            <a:ln w="9525">
              <a:noFill/>
            </a:ln>
          </p:spPr>
          <p:txBody>
            <a:bodyPr wrap="none" lIns="0" tIns="0" rIns="0" bIns="0">
              <a:spAutoFit/>
            </a:bodyPr>
            <a:p>
              <a:pPr eaLnBrk="0" hangingPunct="0"/>
              <a:r>
                <a:rPr lang="zh-CN" altLang="en-US" sz="2000" dirty="0">
                  <a:solidFill>
                    <a:srgbClr val="000000"/>
                  </a:solidFill>
                  <a:latin typeface="宋体" panose="02010600030101010101" pitchFamily="2" charset="-122"/>
                </a:rPr>
                <a:t>期</a:t>
              </a:r>
              <a:endParaRPr lang="zh-CN" altLang="en-US" sz="2000" b="0" dirty="0">
                <a:effectLst>
                  <a:outerShdw blurRad="38100" dist="38100" dir="2700000">
                    <a:srgbClr val="C0C0C0"/>
                  </a:outerShdw>
                </a:effectLst>
                <a:latin typeface="Times New Roman" panose="02020603050405020304" pitchFamily="18" charset="0"/>
              </a:endParaRPr>
            </a:p>
          </p:txBody>
        </p:sp>
      </p:grpSp>
      <p:grpSp>
        <p:nvGrpSpPr>
          <p:cNvPr id="298102" name="组合 298101"/>
          <p:cNvGrpSpPr/>
          <p:nvPr/>
        </p:nvGrpSpPr>
        <p:grpSpPr>
          <a:xfrm>
            <a:off x="3352800" y="1598613"/>
            <a:ext cx="1803400" cy="3441700"/>
            <a:chOff x="2112" y="1007"/>
            <a:chExt cx="1136" cy="2168"/>
          </a:xfrm>
        </p:grpSpPr>
        <p:grpSp>
          <p:nvGrpSpPr>
            <p:cNvPr id="298103" name="组合 298102"/>
            <p:cNvGrpSpPr/>
            <p:nvPr/>
          </p:nvGrpSpPr>
          <p:grpSpPr>
            <a:xfrm>
              <a:off x="3239" y="1007"/>
              <a:ext cx="9" cy="2168"/>
              <a:chOff x="3239" y="1007"/>
              <a:chExt cx="9" cy="2168"/>
            </a:xfrm>
          </p:grpSpPr>
          <p:sp>
            <p:nvSpPr>
              <p:cNvPr id="298104" name="任意多边形 298103"/>
              <p:cNvSpPr/>
              <p:nvPr/>
            </p:nvSpPr>
            <p:spPr>
              <a:xfrm>
                <a:off x="3239" y="3129"/>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05" name="任意多边形 298104"/>
              <p:cNvSpPr/>
              <p:nvPr/>
            </p:nvSpPr>
            <p:spPr>
              <a:xfrm>
                <a:off x="3239" y="3065"/>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9525">
                <a:noFill/>
              </a:ln>
            </p:spPr>
            <p:txBody>
              <a:bodyPr/>
              <a:p>
                <a:endParaRPr lang="zh-CN" altLang="en-US"/>
              </a:p>
            </p:txBody>
          </p:sp>
          <p:sp>
            <p:nvSpPr>
              <p:cNvPr id="298106" name="任意多边形 298105"/>
              <p:cNvSpPr/>
              <p:nvPr/>
            </p:nvSpPr>
            <p:spPr>
              <a:xfrm>
                <a:off x="3239" y="3000"/>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07" name="任意多边形 298106"/>
              <p:cNvSpPr/>
              <p:nvPr/>
            </p:nvSpPr>
            <p:spPr>
              <a:xfrm>
                <a:off x="3239" y="2935"/>
                <a:ext cx="9" cy="47"/>
              </a:xfrm>
              <a:custGeom>
                <a:avLst/>
                <a:gdLst/>
                <a:ahLst/>
                <a:cxnLst/>
                <a:pathLst>
                  <a:path w="9" h="47">
                    <a:moveTo>
                      <a:pt x="0" y="44"/>
                    </a:moveTo>
                    <a:lnTo>
                      <a:pt x="2" y="44"/>
                    </a:lnTo>
                    <a:lnTo>
                      <a:pt x="4" y="47"/>
                    </a:lnTo>
                    <a:lnTo>
                      <a:pt x="4" y="47"/>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9525">
                <a:noFill/>
              </a:ln>
            </p:spPr>
            <p:txBody>
              <a:bodyPr/>
              <a:p>
                <a:endParaRPr lang="zh-CN" altLang="en-US"/>
              </a:p>
            </p:txBody>
          </p:sp>
          <p:sp>
            <p:nvSpPr>
              <p:cNvPr id="298108" name="任意多边形 298107"/>
              <p:cNvSpPr/>
              <p:nvPr/>
            </p:nvSpPr>
            <p:spPr>
              <a:xfrm>
                <a:off x="3239" y="2871"/>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9525">
                <a:noFill/>
              </a:ln>
            </p:spPr>
            <p:txBody>
              <a:bodyPr/>
              <a:p>
                <a:endParaRPr lang="zh-CN" altLang="en-US"/>
              </a:p>
            </p:txBody>
          </p:sp>
          <p:sp>
            <p:nvSpPr>
              <p:cNvPr id="298109" name="任意多边形 298108"/>
              <p:cNvSpPr/>
              <p:nvPr/>
            </p:nvSpPr>
            <p:spPr>
              <a:xfrm>
                <a:off x="3239" y="2806"/>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10" name="任意多边形 298109"/>
              <p:cNvSpPr/>
              <p:nvPr/>
            </p:nvSpPr>
            <p:spPr>
              <a:xfrm>
                <a:off x="3239" y="2742"/>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9525">
                <a:noFill/>
              </a:ln>
            </p:spPr>
            <p:txBody>
              <a:bodyPr/>
              <a:p>
                <a:endParaRPr lang="zh-CN" altLang="en-US"/>
              </a:p>
            </p:txBody>
          </p:sp>
          <p:sp>
            <p:nvSpPr>
              <p:cNvPr id="298111" name="任意多边形 298110"/>
              <p:cNvSpPr/>
              <p:nvPr/>
            </p:nvSpPr>
            <p:spPr>
              <a:xfrm>
                <a:off x="3239" y="2677"/>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12" name="任意多边形 298111"/>
              <p:cNvSpPr/>
              <p:nvPr/>
            </p:nvSpPr>
            <p:spPr>
              <a:xfrm>
                <a:off x="3239" y="2612"/>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9525">
                <a:noFill/>
              </a:ln>
            </p:spPr>
            <p:txBody>
              <a:bodyPr/>
              <a:p>
                <a:endParaRPr lang="zh-CN" altLang="en-US"/>
              </a:p>
            </p:txBody>
          </p:sp>
          <p:sp>
            <p:nvSpPr>
              <p:cNvPr id="298113" name="任意多边形 298112"/>
              <p:cNvSpPr/>
              <p:nvPr/>
            </p:nvSpPr>
            <p:spPr>
              <a:xfrm>
                <a:off x="3239" y="2548"/>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9525">
                <a:noFill/>
              </a:ln>
            </p:spPr>
            <p:txBody>
              <a:bodyPr/>
              <a:p>
                <a:endParaRPr lang="zh-CN" altLang="en-US"/>
              </a:p>
            </p:txBody>
          </p:sp>
          <p:sp>
            <p:nvSpPr>
              <p:cNvPr id="298114" name="任意多边形 298113"/>
              <p:cNvSpPr/>
              <p:nvPr/>
            </p:nvSpPr>
            <p:spPr>
              <a:xfrm>
                <a:off x="3239" y="2483"/>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15" name="任意多边形 298114"/>
              <p:cNvSpPr/>
              <p:nvPr/>
            </p:nvSpPr>
            <p:spPr>
              <a:xfrm>
                <a:off x="3239" y="2419"/>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9525">
                <a:noFill/>
              </a:ln>
            </p:spPr>
            <p:txBody>
              <a:bodyPr/>
              <a:p>
                <a:endParaRPr lang="zh-CN" altLang="en-US"/>
              </a:p>
            </p:txBody>
          </p:sp>
          <p:sp>
            <p:nvSpPr>
              <p:cNvPr id="298116" name="任意多边形 298115"/>
              <p:cNvSpPr/>
              <p:nvPr/>
            </p:nvSpPr>
            <p:spPr>
              <a:xfrm>
                <a:off x="3239" y="2354"/>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17" name="任意多边形 298116"/>
              <p:cNvSpPr/>
              <p:nvPr/>
            </p:nvSpPr>
            <p:spPr>
              <a:xfrm>
                <a:off x="3239" y="2289"/>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9525">
                <a:noFill/>
              </a:ln>
            </p:spPr>
            <p:txBody>
              <a:bodyPr/>
              <a:p>
                <a:endParaRPr lang="zh-CN" altLang="en-US"/>
              </a:p>
            </p:txBody>
          </p:sp>
          <p:sp>
            <p:nvSpPr>
              <p:cNvPr id="298118" name="任意多边形 298117"/>
              <p:cNvSpPr/>
              <p:nvPr/>
            </p:nvSpPr>
            <p:spPr>
              <a:xfrm>
                <a:off x="3239" y="2225"/>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9525">
                <a:noFill/>
              </a:ln>
            </p:spPr>
            <p:txBody>
              <a:bodyPr/>
              <a:p>
                <a:endParaRPr lang="zh-CN" altLang="en-US"/>
              </a:p>
            </p:txBody>
          </p:sp>
          <p:sp>
            <p:nvSpPr>
              <p:cNvPr id="298119" name="任意多边形 298118"/>
              <p:cNvSpPr/>
              <p:nvPr/>
            </p:nvSpPr>
            <p:spPr>
              <a:xfrm>
                <a:off x="3239" y="2160"/>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20" name="任意多边形 298119"/>
              <p:cNvSpPr/>
              <p:nvPr/>
            </p:nvSpPr>
            <p:spPr>
              <a:xfrm>
                <a:off x="3239" y="2096"/>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9525">
                <a:noFill/>
              </a:ln>
            </p:spPr>
            <p:txBody>
              <a:bodyPr/>
              <a:p>
                <a:endParaRPr lang="zh-CN" altLang="en-US"/>
              </a:p>
            </p:txBody>
          </p:sp>
          <p:sp>
            <p:nvSpPr>
              <p:cNvPr id="298121" name="任意多边形 298120"/>
              <p:cNvSpPr/>
              <p:nvPr/>
            </p:nvSpPr>
            <p:spPr>
              <a:xfrm>
                <a:off x="3239" y="2031"/>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22" name="任意多边形 298121"/>
              <p:cNvSpPr/>
              <p:nvPr/>
            </p:nvSpPr>
            <p:spPr>
              <a:xfrm>
                <a:off x="3239" y="1966"/>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9525">
                <a:noFill/>
              </a:ln>
            </p:spPr>
            <p:txBody>
              <a:bodyPr/>
              <a:p>
                <a:endParaRPr lang="zh-CN" altLang="en-US"/>
              </a:p>
            </p:txBody>
          </p:sp>
          <p:sp>
            <p:nvSpPr>
              <p:cNvPr id="298123" name="任意多边形 298122"/>
              <p:cNvSpPr/>
              <p:nvPr/>
            </p:nvSpPr>
            <p:spPr>
              <a:xfrm>
                <a:off x="3239" y="1902"/>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9525">
                <a:noFill/>
              </a:ln>
            </p:spPr>
            <p:txBody>
              <a:bodyPr/>
              <a:p>
                <a:endParaRPr lang="zh-CN" altLang="en-US"/>
              </a:p>
            </p:txBody>
          </p:sp>
          <p:sp>
            <p:nvSpPr>
              <p:cNvPr id="298124" name="任意多边形 298123"/>
              <p:cNvSpPr/>
              <p:nvPr/>
            </p:nvSpPr>
            <p:spPr>
              <a:xfrm>
                <a:off x="3239" y="1837"/>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25" name="任意多边形 298124"/>
              <p:cNvSpPr/>
              <p:nvPr/>
            </p:nvSpPr>
            <p:spPr>
              <a:xfrm>
                <a:off x="3239" y="1773"/>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9525">
                <a:noFill/>
              </a:ln>
            </p:spPr>
            <p:txBody>
              <a:bodyPr/>
              <a:p>
                <a:endParaRPr lang="zh-CN" altLang="en-US"/>
              </a:p>
            </p:txBody>
          </p:sp>
          <p:sp>
            <p:nvSpPr>
              <p:cNvPr id="298126" name="任意多边形 298125"/>
              <p:cNvSpPr/>
              <p:nvPr/>
            </p:nvSpPr>
            <p:spPr>
              <a:xfrm>
                <a:off x="3239" y="1708"/>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27" name="任意多边形 298126"/>
              <p:cNvSpPr/>
              <p:nvPr/>
            </p:nvSpPr>
            <p:spPr>
              <a:xfrm>
                <a:off x="3239" y="1643"/>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9525">
                <a:noFill/>
              </a:ln>
            </p:spPr>
            <p:txBody>
              <a:bodyPr/>
              <a:p>
                <a:endParaRPr lang="zh-CN" altLang="en-US"/>
              </a:p>
            </p:txBody>
          </p:sp>
          <p:sp>
            <p:nvSpPr>
              <p:cNvPr id="298128" name="任意多边形 298127"/>
              <p:cNvSpPr/>
              <p:nvPr/>
            </p:nvSpPr>
            <p:spPr>
              <a:xfrm>
                <a:off x="3239" y="1579"/>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9525">
                <a:noFill/>
              </a:ln>
            </p:spPr>
            <p:txBody>
              <a:bodyPr/>
              <a:p>
                <a:endParaRPr lang="zh-CN" altLang="en-US"/>
              </a:p>
            </p:txBody>
          </p:sp>
          <p:sp>
            <p:nvSpPr>
              <p:cNvPr id="298129" name="任意多边形 298128"/>
              <p:cNvSpPr/>
              <p:nvPr/>
            </p:nvSpPr>
            <p:spPr>
              <a:xfrm>
                <a:off x="3239" y="1514"/>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30" name="任意多边形 298129"/>
              <p:cNvSpPr/>
              <p:nvPr/>
            </p:nvSpPr>
            <p:spPr>
              <a:xfrm>
                <a:off x="3239" y="1450"/>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9525">
                <a:noFill/>
              </a:ln>
            </p:spPr>
            <p:txBody>
              <a:bodyPr/>
              <a:p>
                <a:endParaRPr lang="zh-CN" altLang="en-US"/>
              </a:p>
            </p:txBody>
          </p:sp>
          <p:sp>
            <p:nvSpPr>
              <p:cNvPr id="298131" name="任意多边形 298130"/>
              <p:cNvSpPr/>
              <p:nvPr/>
            </p:nvSpPr>
            <p:spPr>
              <a:xfrm>
                <a:off x="3239" y="1385"/>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32" name="任意多边形 298131"/>
              <p:cNvSpPr/>
              <p:nvPr/>
            </p:nvSpPr>
            <p:spPr>
              <a:xfrm>
                <a:off x="3239" y="1320"/>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3"/>
                    </a:lnTo>
                    <a:lnTo>
                      <a:pt x="4" y="0"/>
                    </a:lnTo>
                    <a:lnTo>
                      <a:pt x="4" y="0"/>
                    </a:lnTo>
                    <a:lnTo>
                      <a:pt x="2" y="3"/>
                    </a:lnTo>
                    <a:lnTo>
                      <a:pt x="0" y="5"/>
                    </a:lnTo>
                    <a:lnTo>
                      <a:pt x="0" y="7"/>
                    </a:lnTo>
                    <a:lnTo>
                      <a:pt x="0" y="44"/>
                    </a:lnTo>
                    <a:close/>
                  </a:path>
                </a:pathLst>
              </a:custGeom>
              <a:solidFill>
                <a:srgbClr val="000000"/>
              </a:solidFill>
              <a:ln w="9525">
                <a:noFill/>
              </a:ln>
            </p:spPr>
            <p:txBody>
              <a:bodyPr/>
              <a:p>
                <a:endParaRPr lang="zh-CN" altLang="en-US"/>
              </a:p>
            </p:txBody>
          </p:sp>
          <p:sp>
            <p:nvSpPr>
              <p:cNvPr id="298133" name="任意多边形 298132"/>
              <p:cNvSpPr/>
              <p:nvPr/>
            </p:nvSpPr>
            <p:spPr>
              <a:xfrm>
                <a:off x="3239" y="1256"/>
                <a:ext cx="9" cy="46"/>
              </a:xfrm>
              <a:custGeom>
                <a:avLst/>
                <a:gdLst/>
                <a:ahLst/>
                <a:cxnLst/>
                <a:pathLst>
                  <a:path w="9" h="46">
                    <a:moveTo>
                      <a:pt x="0" y="44"/>
                    </a:moveTo>
                    <a:lnTo>
                      <a:pt x="2" y="44"/>
                    </a:lnTo>
                    <a:lnTo>
                      <a:pt x="4" y="46"/>
                    </a:lnTo>
                    <a:lnTo>
                      <a:pt x="4" y="46"/>
                    </a:lnTo>
                    <a:lnTo>
                      <a:pt x="7" y="44"/>
                    </a:lnTo>
                    <a:lnTo>
                      <a:pt x="9" y="41"/>
                    </a:lnTo>
                    <a:lnTo>
                      <a:pt x="9" y="41"/>
                    </a:lnTo>
                    <a:lnTo>
                      <a:pt x="9" y="4"/>
                    </a:lnTo>
                    <a:lnTo>
                      <a:pt x="7" y="2"/>
                    </a:lnTo>
                    <a:lnTo>
                      <a:pt x="4" y="0"/>
                    </a:lnTo>
                    <a:lnTo>
                      <a:pt x="4" y="0"/>
                    </a:lnTo>
                    <a:lnTo>
                      <a:pt x="2" y="2"/>
                    </a:lnTo>
                    <a:lnTo>
                      <a:pt x="0" y="4"/>
                    </a:lnTo>
                    <a:lnTo>
                      <a:pt x="0" y="7"/>
                    </a:lnTo>
                    <a:lnTo>
                      <a:pt x="0" y="44"/>
                    </a:lnTo>
                    <a:close/>
                  </a:path>
                </a:pathLst>
              </a:custGeom>
              <a:solidFill>
                <a:srgbClr val="000000"/>
              </a:solidFill>
              <a:ln w="9525">
                <a:noFill/>
              </a:ln>
            </p:spPr>
            <p:txBody>
              <a:bodyPr/>
              <a:p>
                <a:endParaRPr lang="zh-CN" altLang="en-US"/>
              </a:p>
            </p:txBody>
          </p:sp>
          <p:sp>
            <p:nvSpPr>
              <p:cNvPr id="298134" name="任意多边形 298133"/>
              <p:cNvSpPr/>
              <p:nvPr/>
            </p:nvSpPr>
            <p:spPr>
              <a:xfrm>
                <a:off x="3239" y="1191"/>
                <a:ext cx="9" cy="46"/>
              </a:xfrm>
              <a:custGeom>
                <a:avLst/>
                <a:gdLst/>
                <a:ahLst/>
                <a:cxnLst/>
                <a:pathLst>
                  <a:path w="9" h="46">
                    <a:moveTo>
                      <a:pt x="0" y="44"/>
                    </a:moveTo>
                    <a:lnTo>
                      <a:pt x="2" y="44"/>
                    </a:lnTo>
                    <a:lnTo>
                      <a:pt x="4" y="46"/>
                    </a:lnTo>
                    <a:lnTo>
                      <a:pt x="4" y="46"/>
                    </a:lnTo>
                    <a:lnTo>
                      <a:pt x="7" y="44"/>
                    </a:lnTo>
                    <a:lnTo>
                      <a:pt x="9" y="42"/>
                    </a:lnTo>
                    <a:lnTo>
                      <a:pt x="9" y="42"/>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35" name="任意多边形 298134"/>
              <p:cNvSpPr/>
              <p:nvPr/>
            </p:nvSpPr>
            <p:spPr>
              <a:xfrm>
                <a:off x="3239" y="1127"/>
                <a:ext cx="9" cy="46"/>
              </a:xfrm>
              <a:custGeom>
                <a:avLst/>
                <a:gdLst/>
                <a:ahLst/>
                <a:cxnLst/>
                <a:pathLst>
                  <a:path w="9" h="46">
                    <a:moveTo>
                      <a:pt x="0" y="43"/>
                    </a:moveTo>
                    <a:lnTo>
                      <a:pt x="2" y="43"/>
                    </a:lnTo>
                    <a:lnTo>
                      <a:pt x="4" y="46"/>
                    </a:lnTo>
                    <a:lnTo>
                      <a:pt x="4" y="46"/>
                    </a:lnTo>
                    <a:lnTo>
                      <a:pt x="7" y="43"/>
                    </a:lnTo>
                    <a:lnTo>
                      <a:pt x="9" y="41"/>
                    </a:lnTo>
                    <a:lnTo>
                      <a:pt x="9" y="41"/>
                    </a:lnTo>
                    <a:lnTo>
                      <a:pt x="9" y="4"/>
                    </a:lnTo>
                    <a:lnTo>
                      <a:pt x="7" y="2"/>
                    </a:lnTo>
                    <a:lnTo>
                      <a:pt x="4" y="0"/>
                    </a:lnTo>
                    <a:lnTo>
                      <a:pt x="4" y="0"/>
                    </a:lnTo>
                    <a:lnTo>
                      <a:pt x="2" y="2"/>
                    </a:lnTo>
                    <a:lnTo>
                      <a:pt x="0" y="4"/>
                    </a:lnTo>
                    <a:lnTo>
                      <a:pt x="0" y="6"/>
                    </a:lnTo>
                    <a:lnTo>
                      <a:pt x="0" y="43"/>
                    </a:lnTo>
                    <a:close/>
                  </a:path>
                </a:pathLst>
              </a:custGeom>
              <a:solidFill>
                <a:srgbClr val="000000"/>
              </a:solidFill>
              <a:ln w="9525">
                <a:noFill/>
              </a:ln>
            </p:spPr>
            <p:txBody>
              <a:bodyPr/>
              <a:p>
                <a:endParaRPr lang="zh-CN" altLang="en-US"/>
              </a:p>
            </p:txBody>
          </p:sp>
          <p:sp>
            <p:nvSpPr>
              <p:cNvPr id="298136" name="任意多边形 298135"/>
              <p:cNvSpPr/>
              <p:nvPr/>
            </p:nvSpPr>
            <p:spPr>
              <a:xfrm>
                <a:off x="3239" y="1062"/>
                <a:ext cx="9" cy="46"/>
              </a:xfrm>
              <a:custGeom>
                <a:avLst/>
                <a:gdLst/>
                <a:ahLst/>
                <a:cxnLst/>
                <a:pathLst>
                  <a:path w="9" h="46">
                    <a:moveTo>
                      <a:pt x="0" y="44"/>
                    </a:moveTo>
                    <a:lnTo>
                      <a:pt x="2" y="44"/>
                    </a:lnTo>
                    <a:lnTo>
                      <a:pt x="4" y="46"/>
                    </a:lnTo>
                    <a:lnTo>
                      <a:pt x="4" y="46"/>
                    </a:lnTo>
                    <a:lnTo>
                      <a:pt x="7" y="44"/>
                    </a:lnTo>
                    <a:lnTo>
                      <a:pt x="9" y="41"/>
                    </a:lnTo>
                    <a:lnTo>
                      <a:pt x="9" y="41"/>
                    </a:lnTo>
                    <a:lnTo>
                      <a:pt x="9" y="5"/>
                    </a:lnTo>
                    <a:lnTo>
                      <a:pt x="7" y="2"/>
                    </a:lnTo>
                    <a:lnTo>
                      <a:pt x="4" y="0"/>
                    </a:lnTo>
                    <a:lnTo>
                      <a:pt x="4" y="0"/>
                    </a:lnTo>
                    <a:lnTo>
                      <a:pt x="2" y="2"/>
                    </a:lnTo>
                    <a:lnTo>
                      <a:pt x="0" y="5"/>
                    </a:lnTo>
                    <a:lnTo>
                      <a:pt x="0" y="7"/>
                    </a:lnTo>
                    <a:lnTo>
                      <a:pt x="0" y="44"/>
                    </a:lnTo>
                    <a:close/>
                  </a:path>
                </a:pathLst>
              </a:custGeom>
              <a:solidFill>
                <a:srgbClr val="000000"/>
              </a:solidFill>
              <a:ln w="9525">
                <a:noFill/>
              </a:ln>
            </p:spPr>
            <p:txBody>
              <a:bodyPr/>
              <a:p>
                <a:endParaRPr lang="zh-CN" altLang="en-US"/>
              </a:p>
            </p:txBody>
          </p:sp>
          <p:sp>
            <p:nvSpPr>
              <p:cNvPr id="298137" name="任意多边形 298136"/>
              <p:cNvSpPr/>
              <p:nvPr/>
            </p:nvSpPr>
            <p:spPr>
              <a:xfrm>
                <a:off x="3239" y="1007"/>
                <a:ext cx="9" cy="36"/>
              </a:xfrm>
              <a:custGeom>
                <a:avLst/>
                <a:gdLst/>
                <a:ahLst/>
                <a:cxnLst/>
                <a:pathLst>
                  <a:path w="9" h="36">
                    <a:moveTo>
                      <a:pt x="0" y="34"/>
                    </a:moveTo>
                    <a:lnTo>
                      <a:pt x="2" y="34"/>
                    </a:lnTo>
                    <a:lnTo>
                      <a:pt x="4" y="36"/>
                    </a:lnTo>
                    <a:lnTo>
                      <a:pt x="4" y="36"/>
                    </a:lnTo>
                    <a:lnTo>
                      <a:pt x="7" y="34"/>
                    </a:lnTo>
                    <a:lnTo>
                      <a:pt x="9" y="32"/>
                    </a:lnTo>
                    <a:lnTo>
                      <a:pt x="9" y="32"/>
                    </a:lnTo>
                    <a:lnTo>
                      <a:pt x="9" y="4"/>
                    </a:lnTo>
                    <a:lnTo>
                      <a:pt x="7" y="2"/>
                    </a:lnTo>
                    <a:lnTo>
                      <a:pt x="4" y="0"/>
                    </a:lnTo>
                    <a:lnTo>
                      <a:pt x="4" y="0"/>
                    </a:lnTo>
                    <a:lnTo>
                      <a:pt x="2" y="2"/>
                    </a:lnTo>
                    <a:lnTo>
                      <a:pt x="0" y="4"/>
                    </a:lnTo>
                    <a:lnTo>
                      <a:pt x="0" y="6"/>
                    </a:lnTo>
                    <a:lnTo>
                      <a:pt x="0" y="34"/>
                    </a:lnTo>
                    <a:close/>
                  </a:path>
                </a:pathLst>
              </a:custGeom>
              <a:solidFill>
                <a:srgbClr val="000000"/>
              </a:solidFill>
              <a:ln w="9525">
                <a:noFill/>
              </a:ln>
            </p:spPr>
            <p:txBody>
              <a:bodyPr/>
              <a:p>
                <a:endParaRPr lang="zh-CN" altLang="en-US"/>
              </a:p>
            </p:txBody>
          </p:sp>
        </p:grpSp>
        <p:sp>
          <p:nvSpPr>
            <p:cNvPr id="298138" name="左右箭头 298137"/>
            <p:cNvSpPr/>
            <p:nvPr/>
          </p:nvSpPr>
          <p:spPr>
            <a:xfrm>
              <a:off x="2112" y="1632"/>
              <a:ext cx="1104" cy="144"/>
            </a:xfrm>
            <a:prstGeom prst="leftRightArrow">
              <a:avLst>
                <a:gd name="adj1" fmla="val 50000"/>
                <a:gd name="adj2" fmla="val 153333"/>
              </a:avLst>
            </a:prstGeom>
            <a:solidFill>
              <a:srgbClr val="000000"/>
            </a:solidFill>
            <a:ln w="9525" cap="flat" cmpd="sng">
              <a:solidFill>
                <a:srgbClr val="FF9933"/>
              </a:solidFill>
              <a:prstDash val="solid"/>
              <a:miter/>
              <a:headEnd type="none" w="med" len="med"/>
              <a:tailEnd type="none" w="med" len="med"/>
            </a:ln>
          </p:spPr>
          <p:txBody>
            <a:bodyPr/>
            <a:p>
              <a:endParaRPr lang="zh-CN" altLang="en-US"/>
            </a:p>
          </p:txBody>
        </p:sp>
      </p:grpSp>
      <p:sp>
        <p:nvSpPr>
          <p:cNvPr id="298139" name="左箭头 298138"/>
          <p:cNvSpPr/>
          <p:nvPr/>
        </p:nvSpPr>
        <p:spPr>
          <a:xfrm>
            <a:off x="5181600" y="2590800"/>
            <a:ext cx="1295400" cy="228600"/>
          </a:xfrm>
          <a:prstGeom prst="leftArrow">
            <a:avLst>
              <a:gd name="adj1" fmla="val 50000"/>
              <a:gd name="adj2" fmla="val 141666"/>
            </a:avLst>
          </a:prstGeom>
          <a:solidFill>
            <a:srgbClr val="99FF99"/>
          </a:solidFill>
          <a:ln w="9525" cap="flat" cmpd="sng">
            <a:solidFill>
              <a:srgbClr val="000000"/>
            </a:solidFill>
            <a:prstDash val="solid"/>
            <a:miter/>
            <a:headEnd type="none" w="med" len="med"/>
            <a:tailEnd type="none" w="med" len="med"/>
          </a:ln>
        </p:spPr>
        <p:txBody>
          <a:bodyPr/>
          <a:p>
            <a:endParaRPr lang="zh-CN" altLang="en-US"/>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8071"/>
                                        </p:tgtEl>
                                        <p:attrNameLst>
                                          <p:attrName>style.visibility</p:attrName>
                                        </p:attrNameLst>
                                      </p:cBhvr>
                                      <p:to>
                                        <p:strVal val="visible"/>
                                      </p:to>
                                    </p:set>
                                    <p:animEffect transition="in" filter="wipe(left)">
                                      <p:cBhvr>
                                        <p:cTn id="7" dur="500"/>
                                        <p:tgtEl>
                                          <p:spTgt spid="2980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8075"/>
                                        </p:tgtEl>
                                        <p:attrNameLst>
                                          <p:attrName>style.visibility</p:attrName>
                                        </p:attrNameLst>
                                      </p:cBhvr>
                                      <p:to>
                                        <p:strVal val="visible"/>
                                      </p:to>
                                    </p:set>
                                    <p:animEffect transition="in" filter="wipe(down)">
                                      <p:cBhvr>
                                        <p:cTn id="12" dur="500"/>
                                        <p:tgtEl>
                                          <p:spTgt spid="29807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29800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98081"/>
                                        </p:tgtEl>
                                        <p:attrNameLst>
                                          <p:attrName>style.visibility</p:attrName>
                                        </p:attrNameLst>
                                      </p:cBhvr>
                                      <p:to>
                                        <p:strVal val="visible"/>
                                      </p:to>
                                    </p:set>
                                    <p:animEffect transition="in" filter="dissolve">
                                      <p:cBhvr>
                                        <p:cTn id="21" dur="500"/>
                                        <p:tgtEl>
                                          <p:spTgt spid="29808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98070"/>
                                        </p:tgtEl>
                                        <p:attrNameLst>
                                          <p:attrName>style.visibility</p:attrName>
                                        </p:attrNameLst>
                                      </p:cBhvr>
                                      <p:to>
                                        <p:strVal val="visible"/>
                                      </p:to>
                                    </p:set>
                                    <p:animEffect transition="in" filter="wipe(left)">
                                      <p:cBhvr>
                                        <p:cTn id="26" dur="500"/>
                                        <p:tgtEl>
                                          <p:spTgt spid="29807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98082">
                                            <p:txEl>
                                              <p:charRg st="0"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98082">
                                            <p:txEl>
                                              <p:charRg st="4" end="2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98079">
                                            <p:txEl>
                                              <p:charRg st="0" end="2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98083"/>
                                        </p:tgtEl>
                                        <p:attrNameLst>
                                          <p:attrName>style.visibility</p:attrName>
                                        </p:attrNameLst>
                                      </p:cBhvr>
                                      <p:to>
                                        <p:strVal val="visible"/>
                                      </p:to>
                                    </p:set>
                                    <p:animEffect transition="in" filter="wipe(left)">
                                      <p:cBhvr>
                                        <p:cTn id="43" dur="500"/>
                                        <p:tgtEl>
                                          <p:spTgt spid="29808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298084"/>
                                        </p:tgtEl>
                                        <p:attrNameLst>
                                          <p:attrName>style.visibility</p:attrName>
                                        </p:attrNameLst>
                                      </p:cBhvr>
                                      <p:to>
                                        <p:strVal val="visible"/>
                                      </p:to>
                                    </p:set>
                                    <p:animEffect transition="in" filter="wipe(down)">
                                      <p:cBhvr>
                                        <p:cTn id="48" dur="500"/>
                                        <p:tgtEl>
                                          <p:spTgt spid="298084"/>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298085"/>
                                        </p:tgtEl>
                                        <p:attrNameLst>
                                          <p:attrName>style.visibility</p:attrName>
                                        </p:attrNameLst>
                                      </p:cBhvr>
                                      <p:to>
                                        <p:strVal val="visible"/>
                                      </p:to>
                                    </p:set>
                                    <p:animEffect transition="in" filter="blinds(horizontal)">
                                      <p:cBhvr>
                                        <p:cTn id="53" dur="500"/>
                                        <p:tgtEl>
                                          <p:spTgt spid="29808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98035"/>
                                        </p:tgtEl>
                                        <p:attrNameLst>
                                          <p:attrName>style.visibility</p:attrName>
                                        </p:attrNameLst>
                                      </p:cBhvr>
                                      <p:to>
                                        <p:strVal val="visible"/>
                                      </p:to>
                                    </p:set>
                                    <p:animEffect transition="in" filter="wipe(down)">
                                      <p:cBhvr>
                                        <p:cTn id="58" dur="500"/>
                                        <p:tgtEl>
                                          <p:spTgt spid="298035"/>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37" fill="hold" nodeType="clickEffect">
                                  <p:stCondLst>
                                    <p:cond delay="0"/>
                                  </p:stCondLst>
                                  <p:childTnLst>
                                    <p:set>
                                      <p:cBhvr>
                                        <p:cTn id="62" dur="1" fill="hold">
                                          <p:stCondLst>
                                            <p:cond delay="0"/>
                                          </p:stCondLst>
                                        </p:cTn>
                                        <p:tgtEl>
                                          <p:spTgt spid="298094"/>
                                        </p:tgtEl>
                                        <p:attrNameLst>
                                          <p:attrName>style.visibility</p:attrName>
                                        </p:attrNameLst>
                                      </p:cBhvr>
                                      <p:to>
                                        <p:strVal val="visible"/>
                                      </p:to>
                                    </p:set>
                                    <p:animEffect transition="in" filter="barn(outVertical)">
                                      <p:cBhvr>
                                        <p:cTn id="63" dur="500"/>
                                        <p:tgtEl>
                                          <p:spTgt spid="298094"/>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nodeType="clickEffect">
                                  <p:stCondLst>
                                    <p:cond delay="0"/>
                                  </p:stCondLst>
                                  <p:childTnLst>
                                    <p:set>
                                      <p:cBhvr>
                                        <p:cTn id="67" dur="1" fill="hold">
                                          <p:stCondLst>
                                            <p:cond delay="0"/>
                                          </p:stCondLst>
                                        </p:cTn>
                                        <p:tgtEl>
                                          <p:spTgt spid="298095"/>
                                        </p:tgtEl>
                                        <p:attrNameLst>
                                          <p:attrName>style.visibility</p:attrName>
                                        </p:attrNameLst>
                                      </p:cBhvr>
                                      <p:to>
                                        <p:strVal val="visible"/>
                                      </p:to>
                                    </p:set>
                                    <p:animEffect transition="in" filter="blinds(horizontal)">
                                      <p:cBhvr>
                                        <p:cTn id="68" dur="500"/>
                                        <p:tgtEl>
                                          <p:spTgt spid="298095"/>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37" fill="hold" nodeType="clickEffect">
                                  <p:stCondLst>
                                    <p:cond delay="0"/>
                                  </p:stCondLst>
                                  <p:childTnLst>
                                    <p:set>
                                      <p:cBhvr>
                                        <p:cTn id="72" dur="1" fill="hold">
                                          <p:stCondLst>
                                            <p:cond delay="0"/>
                                          </p:stCondLst>
                                        </p:cTn>
                                        <p:tgtEl>
                                          <p:spTgt spid="298102"/>
                                        </p:tgtEl>
                                        <p:attrNameLst>
                                          <p:attrName>style.visibility</p:attrName>
                                        </p:attrNameLst>
                                      </p:cBhvr>
                                      <p:to>
                                        <p:strVal val="visible"/>
                                      </p:to>
                                    </p:set>
                                    <p:animEffect transition="in" filter="barn(outVertical)">
                                      <p:cBhvr>
                                        <p:cTn id="73" dur="500"/>
                                        <p:tgtEl>
                                          <p:spTgt spid="298102"/>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499"/>
                                          </p:stCondLst>
                                        </p:cTn>
                                        <p:tgtEl>
                                          <p:spTgt spid="297998">
                                            <p:txEl>
                                              <p:charRg st="0" end="4"/>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22" presetClass="entr" presetSubtype="2" fill="hold" nodeType="clickEffect">
                                  <p:stCondLst>
                                    <p:cond delay="0"/>
                                  </p:stCondLst>
                                  <p:childTnLst>
                                    <p:set>
                                      <p:cBhvr>
                                        <p:cTn id="81" dur="1" fill="hold">
                                          <p:stCondLst>
                                            <p:cond delay="0"/>
                                          </p:stCondLst>
                                        </p:cTn>
                                        <p:tgtEl>
                                          <p:spTgt spid="298139"/>
                                        </p:tgtEl>
                                        <p:attrNameLst>
                                          <p:attrName>style.visibility</p:attrName>
                                        </p:attrNameLst>
                                      </p:cBhvr>
                                      <p:to>
                                        <p:strVal val="visible"/>
                                      </p:to>
                                    </p:set>
                                    <p:animEffect transition="in" filter="wipe(right)">
                                      <p:cBhvr>
                                        <p:cTn id="82" dur="500"/>
                                        <p:tgtEl>
                                          <p:spTgt spid="298139"/>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298001">
                                            <p:txEl>
                                              <p:charRg st="0" end="4"/>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499"/>
                                          </p:stCondLst>
                                        </p:cTn>
                                        <p:tgtEl>
                                          <p:spTgt spid="29808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nodeType="clickEffect">
                                  <p:stCondLst>
                                    <p:cond delay="0"/>
                                  </p:stCondLst>
                                  <p:childTnLst>
                                    <p:set>
                                      <p:cBhvr>
                                        <p:cTn id="94" dur="1" fill="hold">
                                          <p:stCondLst>
                                            <p:cond delay="0"/>
                                          </p:stCondLst>
                                        </p:cTn>
                                        <p:tgtEl>
                                          <p:spTgt spid="298013"/>
                                        </p:tgtEl>
                                        <p:attrNameLst>
                                          <p:attrName>style.visibility</p:attrName>
                                        </p:attrNameLst>
                                      </p:cBhvr>
                                      <p:to>
                                        <p:strVal val="visible"/>
                                      </p:to>
                                    </p:set>
                                    <p:animEffect transition="in" filter="wipe(left)">
                                      <p:cBhvr>
                                        <p:cTn id="95" dur="500"/>
                                        <p:tgtEl>
                                          <p:spTgt spid="298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98" grpId="0" build="p"/>
      <p:bldP spid="298001" grpId="0" build="p"/>
      <p:bldP spid="298079" grpId="0" build="p"/>
      <p:bldP spid="298080" grpId="0" animBg="1"/>
      <p:bldP spid="298081" grpId="0" animBg="1"/>
      <p:bldP spid="29808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3586" name="标题 323585"/>
          <p:cNvSpPr>
            <a:spLocks noGrp="1"/>
          </p:cNvSpPr>
          <p:nvPr>
            <p:ph type="title"/>
          </p:nvPr>
        </p:nvSpPr>
        <p:spPr>
          <a:xfrm>
            <a:off x="684213" y="620713"/>
            <a:ext cx="7772400" cy="609600"/>
          </a:xfrm>
          <a:ln/>
        </p:spPr>
        <p:txBody>
          <a:bodyPr anchor="b"/>
          <a:p>
            <a:r>
              <a:rPr lang="zh-CN" altLang="en-US" sz="3200" b="1" dirty="0">
                <a:solidFill>
                  <a:srgbClr val="FF3300"/>
                </a:solidFill>
              </a:rPr>
              <a:t>  （1）停滞期</a:t>
            </a:r>
            <a:endParaRPr lang="zh-CN" altLang="en-US" dirty="0"/>
          </a:p>
        </p:txBody>
      </p:sp>
      <p:sp>
        <p:nvSpPr>
          <p:cNvPr id="323587" name="文本占位符 323586"/>
          <p:cNvSpPr>
            <a:spLocks noGrp="1"/>
          </p:cNvSpPr>
          <p:nvPr>
            <p:ph type="body" sz="half" idx="1"/>
          </p:nvPr>
        </p:nvSpPr>
        <p:spPr>
          <a:xfrm>
            <a:off x="395288" y="1341438"/>
            <a:ext cx="8424862" cy="1439862"/>
          </a:xfrm>
          <a:ln w="38100">
            <a:solidFill>
              <a:schemeClr val="hlink"/>
            </a:solidFill>
            <a:miter/>
          </a:ln>
        </p:spPr>
        <p:txBody>
          <a:bodyPr/>
          <a:p>
            <a:pPr>
              <a:lnSpc>
                <a:spcPct val="130000"/>
              </a:lnSpc>
            </a:pPr>
            <a:r>
              <a:rPr lang="zh-CN" altLang="en-US" sz="2000" b="1" dirty="0">
                <a:solidFill>
                  <a:schemeClr val="folHlink"/>
                </a:solidFill>
              </a:rPr>
              <a:t>当细菌被接种到新鲜培养基中，开始一段时间内，通常不立即进行细胞分裂、增殖，生长速率近于零，细胞数目几乎保持不变，甚至稍有减少，这段时间被称为停滞期。</a:t>
            </a:r>
            <a:endParaRPr lang="zh-CN" altLang="en-US" sz="2000" b="1" dirty="0">
              <a:solidFill>
                <a:schemeClr val="folHlink"/>
              </a:solidFill>
            </a:endParaRPr>
          </a:p>
        </p:txBody>
      </p:sp>
      <p:graphicFrame>
        <p:nvGraphicFramePr>
          <p:cNvPr id="323588" name="联机映像占位符 323587"/>
          <p:cNvGraphicFramePr>
            <a:graphicFrameLocks noGrp="1"/>
          </p:cNvGraphicFramePr>
          <p:nvPr>
            <p:ph type="clipArt" sz="half" idx="2"/>
          </p:nvPr>
        </p:nvGraphicFramePr>
        <p:xfrm>
          <a:off x="684213" y="3284538"/>
          <a:ext cx="4873625" cy="2317750"/>
        </p:xfrm>
        <a:graphic>
          <a:graphicData uri="http://schemas.openxmlformats.org/presentationml/2006/ole">
            <mc:AlternateContent xmlns:mc="http://schemas.openxmlformats.org/markup-compatibility/2006">
              <mc:Choice xmlns:v="urn:schemas-microsoft-com:vml" Requires="v">
                <p:oleObj spid="_x0000_s3081" name="" r:id="rId1" imgW="4572000" imgH="2179320" progId="Word.Document.8">
                  <p:embed/>
                </p:oleObj>
              </mc:Choice>
              <mc:Fallback>
                <p:oleObj name="" r:id="rId1" imgW="4572000" imgH="2179320" progId="Word.Document.8">
                  <p:embed/>
                  <p:pic>
                    <p:nvPicPr>
                      <p:cNvPr id="0" name="图片 3080"/>
                      <p:cNvPicPr/>
                      <p:nvPr/>
                    </p:nvPicPr>
                    <p:blipFill>
                      <a:blip r:embed="rId2"/>
                      <a:stretch>
                        <a:fillRect/>
                      </a:stretch>
                    </p:blipFill>
                    <p:spPr>
                      <a:xfrm>
                        <a:off x="684213" y="3284538"/>
                        <a:ext cx="4873625" cy="2317750"/>
                      </a:xfrm>
                      <a:prstGeom prst="rect">
                        <a:avLst/>
                      </a:prstGeom>
                      <a:solidFill>
                        <a:srgbClr val="3366FF">
                          <a:alpha val="100000"/>
                        </a:srgbClr>
                      </a:solidFill>
                      <a:ln w="38100">
                        <a:miter/>
                      </a:ln>
                    </p:spPr>
                  </p:pic>
                </p:oleObj>
              </mc:Fallback>
            </mc:AlternateContent>
          </a:graphicData>
        </a:graphic>
      </p:graphicFrame>
      <p:sp>
        <p:nvSpPr>
          <p:cNvPr id="323589" name="文本框 323588"/>
          <p:cNvSpPr txBox="1"/>
          <p:nvPr/>
        </p:nvSpPr>
        <p:spPr>
          <a:xfrm>
            <a:off x="5724525" y="2997200"/>
            <a:ext cx="3038475" cy="3295650"/>
          </a:xfrm>
          <a:prstGeom prst="rect">
            <a:avLst/>
          </a:prstGeom>
          <a:noFill/>
          <a:ln w="38100" cap="flat" cmpd="sng">
            <a:solidFill>
              <a:srgbClr val="FF0000"/>
            </a:solidFill>
            <a:prstDash val="solid"/>
            <a:miter/>
            <a:headEnd type="none" w="med" len="med"/>
            <a:tailEnd type="none" w="med" len="med"/>
          </a:ln>
        </p:spPr>
        <p:txBody>
          <a:bodyPr>
            <a:spAutoFit/>
          </a:bodyPr>
          <a:p>
            <a:pPr>
              <a:spcBef>
                <a:spcPct val="50000"/>
              </a:spcBef>
            </a:pPr>
            <a:r>
              <a:rPr lang="zh-CN" altLang="en-US" sz="2800" dirty="0">
                <a:solidFill>
                  <a:srgbClr val="FF3300"/>
                </a:solidFill>
                <a:effectLst>
                  <a:outerShdw blurRad="38100" dist="38100" dir="2700000">
                    <a:srgbClr val="C0C0C0"/>
                  </a:outerShdw>
                </a:effectLst>
                <a:latin typeface="Times New Roman" panose="02020603050405020304" pitchFamily="18" charset="0"/>
              </a:rPr>
              <a:t>特征</a:t>
            </a:r>
            <a:endParaRPr lang="zh-CN" altLang="en-US" b="0" dirty="0">
              <a:latin typeface="Times New Roman" panose="02020603050405020304" pitchFamily="18" charset="0"/>
            </a:endParaRPr>
          </a:p>
          <a:p>
            <a:pPr>
              <a:spcBef>
                <a:spcPct val="50000"/>
              </a:spcBef>
            </a:pPr>
            <a:r>
              <a:rPr lang="zh-CN" altLang="en-US" dirty="0">
                <a:solidFill>
                  <a:srgbClr val="0066FF"/>
                </a:solidFill>
                <a:latin typeface="Times New Roman" panose="02020603050405020304" pitchFamily="18" charset="0"/>
              </a:rPr>
              <a:t>代谢活跃，体积增大，从介质中快速吸收各种营养物质，大量合成细胞分裂所需的酶类、</a:t>
            </a:r>
            <a:r>
              <a:rPr lang="en-US" altLang="zh-CN">
                <a:solidFill>
                  <a:srgbClr val="0066FF"/>
                </a:solidFill>
                <a:latin typeface="Times New Roman" panose="02020603050405020304" pitchFamily="18" charset="0"/>
              </a:rPr>
              <a:t>ATP</a:t>
            </a:r>
            <a:r>
              <a:rPr lang="zh-CN" altLang="en-US" dirty="0">
                <a:solidFill>
                  <a:srgbClr val="0066FF"/>
                </a:solidFill>
                <a:latin typeface="Times New Roman" panose="02020603050405020304" pitchFamily="18" charset="0"/>
              </a:rPr>
              <a:t>和其他细胞成分，为细胞分裂作准备。</a:t>
            </a:r>
            <a:endParaRPr lang="zh-CN" altLang="en-US" b="0" dirty="0">
              <a:solidFill>
                <a:srgbClr val="0066FF"/>
              </a:solidFill>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3587"/>
                                        </p:tgtEl>
                                        <p:attrNameLst>
                                          <p:attrName>style.visibility</p:attrName>
                                        </p:attrNameLst>
                                      </p:cBhvr>
                                      <p:to>
                                        <p:strVal val="visible"/>
                                      </p:to>
                                    </p:set>
                                    <p:animEffect transition="in" filter="dissolve">
                                      <p:cBhvr>
                                        <p:cTn id="7" dur="500"/>
                                        <p:tgtEl>
                                          <p:spTgt spid="32358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3587">
                                            <p:txEl>
                                              <p:charRg st="0" end="75"/>
                                            </p:txEl>
                                          </p:spTgt>
                                        </p:tgtEl>
                                        <p:attrNameLst>
                                          <p:attrName>style.visibility</p:attrName>
                                        </p:attrNameLst>
                                      </p:cBhvr>
                                      <p:to>
                                        <p:strVal val="visible"/>
                                      </p:to>
                                    </p:set>
                                    <p:animEffect transition="in" filter="dissolve">
                                      <p:cBhvr>
                                        <p:cTn id="12" dur="500"/>
                                        <p:tgtEl>
                                          <p:spTgt spid="323587">
                                            <p:txEl>
                                              <p:charRg st="0" end="7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23588"/>
                                        </p:tgtEl>
                                        <p:attrNameLst>
                                          <p:attrName>style.visibility</p:attrName>
                                        </p:attrNameLst>
                                      </p:cBhvr>
                                      <p:to>
                                        <p:strVal val="visible"/>
                                      </p:to>
                                    </p:set>
                                    <p:animEffect transition="in" filter="dissolve">
                                      <p:cBhvr>
                                        <p:cTn id="17" dur="500"/>
                                        <p:tgtEl>
                                          <p:spTgt spid="32358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23589"/>
                                        </p:tgtEl>
                                        <p:attrNameLst>
                                          <p:attrName>style.visibility</p:attrName>
                                        </p:attrNameLst>
                                      </p:cBhvr>
                                      <p:to>
                                        <p:strVal val="visible"/>
                                      </p:to>
                                    </p:set>
                                    <p:animEffect transition="in" filter="box(out)">
                                      <p:cBhvr>
                                        <p:cTn id="22" dur="500"/>
                                        <p:tgtEl>
                                          <p:spTgt spid="323589"/>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23589">
                                            <p:txEl>
                                              <p:charRg st="0" end="3"/>
                                            </p:txEl>
                                          </p:spTgt>
                                        </p:tgtEl>
                                        <p:attrNameLst>
                                          <p:attrName>style.visibility</p:attrName>
                                        </p:attrNameLst>
                                      </p:cBhvr>
                                      <p:to>
                                        <p:strVal val="visible"/>
                                      </p:to>
                                    </p:set>
                                    <p:animEffect transition="in" filter="box(out)">
                                      <p:cBhvr>
                                        <p:cTn id="27" dur="500"/>
                                        <p:tgtEl>
                                          <p:spTgt spid="323589">
                                            <p:txEl>
                                              <p:charRg st="0"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23589">
                                            <p:txEl>
                                              <p:charRg st="3" end="63"/>
                                            </p:txEl>
                                          </p:spTgt>
                                        </p:tgtEl>
                                        <p:attrNameLst>
                                          <p:attrName>style.visibility</p:attrName>
                                        </p:attrNameLst>
                                      </p:cBhvr>
                                      <p:to>
                                        <p:strVal val="visible"/>
                                      </p:to>
                                    </p:set>
                                    <p:animEffect transition="in" filter="box(out)">
                                      <p:cBhvr>
                                        <p:cTn id="32" dur="500"/>
                                        <p:tgtEl>
                                          <p:spTgt spid="323589">
                                            <p:txEl>
                                              <p:charRg st="3" end="63"/>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animBg="1" build="p"/>
      <p:bldP spid="323589" grpId="0" animBg="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6659" name="文本框 326658"/>
          <p:cNvSpPr txBox="1"/>
          <p:nvPr/>
        </p:nvSpPr>
        <p:spPr>
          <a:xfrm>
            <a:off x="685800" y="1143000"/>
            <a:ext cx="3048000" cy="641350"/>
          </a:xfrm>
          <a:prstGeom prst="rect">
            <a:avLst/>
          </a:prstGeom>
          <a:noFill/>
          <a:ln w="9525">
            <a:noFill/>
          </a:ln>
        </p:spPr>
        <p:txBody>
          <a:bodyPr>
            <a:spAutoFit/>
          </a:bodyPr>
          <a:p>
            <a:pPr>
              <a:spcBef>
                <a:spcPct val="50000"/>
              </a:spcBef>
            </a:pPr>
            <a:r>
              <a:rPr lang="zh-CN" altLang="en-US" sz="3600" dirty="0">
                <a:effectLst>
                  <a:outerShdw blurRad="38100" dist="38100" dir="2700000">
                    <a:srgbClr val="C0C0C0"/>
                  </a:outerShdw>
                </a:effectLst>
                <a:latin typeface="Times New Roman" panose="02020603050405020304" pitchFamily="18" charset="0"/>
                <a:ea typeface="隶书" pitchFamily="49" charset="-122"/>
              </a:rPr>
              <a:t>    应用</a:t>
            </a:r>
            <a:endParaRPr lang="zh-CN" altLang="en-US" sz="3600" b="0" dirty="0">
              <a:latin typeface="Times New Roman" panose="02020603050405020304" pitchFamily="18" charset="0"/>
              <a:ea typeface="隶书" pitchFamily="49" charset="-122"/>
            </a:endParaRPr>
          </a:p>
        </p:txBody>
      </p:sp>
      <p:sp>
        <p:nvSpPr>
          <p:cNvPr id="326661" name="矩形 326660"/>
          <p:cNvSpPr/>
          <p:nvPr/>
        </p:nvSpPr>
        <p:spPr>
          <a:xfrm>
            <a:off x="827088" y="1916113"/>
            <a:ext cx="7705725" cy="3659187"/>
          </a:xfrm>
          <a:prstGeom prst="rect">
            <a:avLst/>
          </a:prstGeom>
          <a:noFill/>
          <a:ln w="38100" cap="flat" cmpd="sng">
            <a:solidFill>
              <a:schemeClr val="hlink"/>
            </a:solidFill>
            <a:prstDash val="solid"/>
            <a:miter/>
            <a:headEnd type="none" w="med" len="med"/>
            <a:tailEnd type="none" w="med" len="med"/>
          </a:ln>
        </p:spPr>
        <p:txBody>
          <a:bodyPr>
            <a:spAutoFit/>
          </a:bodyPr>
          <a:p>
            <a:pPr lvl="2" eaLnBrk="1" hangingPunct="1">
              <a:lnSpc>
                <a:spcPct val="135000"/>
              </a:lnSpc>
              <a:spcBef>
                <a:spcPct val="20000"/>
              </a:spcBef>
              <a:buClr>
                <a:srgbClr val="0066FF"/>
              </a:buClr>
              <a:buFont typeface="Wingdings" panose="05000000000000000000" pitchFamily="2" charset="2"/>
              <a:buChar char="l"/>
            </a:pPr>
            <a:r>
              <a:rPr lang="zh-CN" altLang="en-US" b="1" dirty="0">
                <a:solidFill>
                  <a:srgbClr val="0066FF"/>
                </a:solidFill>
                <a:latin typeface="Tahoma" panose="020B0604030504040204" pitchFamily="34" charset="0"/>
              </a:rPr>
              <a:t>在实际工作中如接种菌种以启动新的水处理设施，投加新鲜污泥时，接种的细菌不习惯于新环境，会出现或长或短的停滞期，停滞期的出现会增加操作时间，降低工作效率。</a:t>
            </a:r>
            <a:endParaRPr lang="zh-CN" altLang="en-US" b="1" dirty="0">
              <a:solidFill>
                <a:srgbClr val="0066FF"/>
              </a:solidFill>
              <a:latin typeface="Tahoma" panose="020B0604030504040204" pitchFamily="34" charset="0"/>
            </a:endParaRPr>
          </a:p>
          <a:p>
            <a:pPr lvl="2" eaLnBrk="1" hangingPunct="1">
              <a:lnSpc>
                <a:spcPct val="135000"/>
              </a:lnSpc>
              <a:spcBef>
                <a:spcPct val="20000"/>
              </a:spcBef>
              <a:buClr>
                <a:srgbClr val="0066FF"/>
              </a:buClr>
              <a:buFont typeface="Wingdings" panose="05000000000000000000" pitchFamily="2" charset="2"/>
              <a:buChar char="l"/>
            </a:pPr>
            <a:r>
              <a:rPr lang="zh-CN" altLang="en-US" b="1" dirty="0">
                <a:solidFill>
                  <a:srgbClr val="0066FF"/>
                </a:solidFill>
                <a:latin typeface="Tahoma" panose="020B0604030504040204" pitchFamily="34" charset="0"/>
              </a:rPr>
              <a:t>可以通过增加接种量、采用最适种龄、选用繁殖速率快的菌种以及尽量保持接种前后所处的培养介质和条件一致等方法来缩短或消除停滞期。</a:t>
            </a:r>
            <a:endParaRPr lang="zh-CN" altLang="en-US" b="1" dirty="0">
              <a:solidFill>
                <a:srgbClr val="0066FF"/>
              </a:solidFill>
              <a:latin typeface="Tahoma" panose="020B0604030504040204" pitchFamily="34"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6659"/>
                                        </p:tgtEl>
                                        <p:attrNameLst>
                                          <p:attrName>style.visibility</p:attrName>
                                        </p:attrNameLst>
                                      </p:cBhvr>
                                      <p:to>
                                        <p:strVal val="visible"/>
                                      </p:to>
                                    </p:set>
                                    <p:anim calcmode="lin" valueType="num">
                                      <p:cBhvr additive="base">
                                        <p:cTn id="7" dur="500" fill="hold"/>
                                        <p:tgtEl>
                                          <p:spTgt spid="326659"/>
                                        </p:tgtEl>
                                        <p:attrNameLst>
                                          <p:attrName>ppt_x</p:attrName>
                                        </p:attrNameLst>
                                      </p:cBhvr>
                                      <p:tavLst>
                                        <p:tav tm="0">
                                          <p:val>
                                            <p:strVal val="0-#ppt_w/2"/>
                                          </p:val>
                                        </p:tav>
                                        <p:tav tm="100000">
                                          <p:val>
                                            <p:strVal val="#ppt_x"/>
                                          </p:val>
                                        </p:tav>
                                      </p:tavLst>
                                    </p:anim>
                                    <p:anim calcmode="lin" valueType="num">
                                      <p:cBhvr additive="base">
                                        <p:cTn id="8"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5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82" name="标题 327681"/>
          <p:cNvSpPr>
            <a:spLocks noGrp="1"/>
          </p:cNvSpPr>
          <p:nvPr>
            <p:ph type="title"/>
          </p:nvPr>
        </p:nvSpPr>
        <p:spPr>
          <a:xfrm>
            <a:off x="762000" y="533400"/>
            <a:ext cx="7620000" cy="1143000"/>
          </a:xfrm>
          <a:ln/>
        </p:spPr>
        <p:txBody>
          <a:bodyPr anchor="b"/>
          <a:p>
            <a:r>
              <a:rPr lang="zh-CN" altLang="en-US" sz="3600" b="1" dirty="0">
                <a:solidFill>
                  <a:srgbClr val="FF3300"/>
                </a:solidFill>
              </a:rPr>
              <a:t>   （2）对数期</a:t>
            </a:r>
            <a:endParaRPr lang="zh-CN" altLang="en-US" dirty="0"/>
          </a:p>
        </p:txBody>
      </p:sp>
      <p:graphicFrame>
        <p:nvGraphicFramePr>
          <p:cNvPr id="327683" name="联机映像占位符 327682"/>
          <p:cNvGraphicFramePr>
            <a:graphicFrameLocks noGrp="1"/>
          </p:cNvGraphicFramePr>
          <p:nvPr>
            <p:ph type="clipArt" sz="half" idx="2"/>
          </p:nvPr>
        </p:nvGraphicFramePr>
        <p:xfrm>
          <a:off x="-304800" y="1676400"/>
          <a:ext cx="3962400" cy="3294063"/>
        </p:xfrm>
        <a:graphic>
          <a:graphicData uri="http://schemas.openxmlformats.org/presentationml/2006/ole">
            <mc:AlternateContent xmlns:mc="http://schemas.openxmlformats.org/markup-compatibility/2006">
              <mc:Choice xmlns:v="urn:schemas-microsoft-com:vml" Requires="v">
                <p:oleObj spid="_x0000_s3082" name="" r:id="rId1" imgW="2419350" imgH="2009775" progId="Word.Document.8">
                  <p:embed/>
                </p:oleObj>
              </mc:Choice>
              <mc:Fallback>
                <p:oleObj name="" r:id="rId1" imgW="2419350" imgH="2009775" progId="Word.Document.8">
                  <p:embed/>
                  <p:pic>
                    <p:nvPicPr>
                      <p:cNvPr id="0" name="图片 3081"/>
                      <p:cNvPicPr/>
                      <p:nvPr/>
                    </p:nvPicPr>
                    <p:blipFill>
                      <a:blip r:embed="rId2"/>
                      <a:stretch>
                        <a:fillRect/>
                      </a:stretch>
                    </p:blipFill>
                    <p:spPr>
                      <a:xfrm>
                        <a:off x="-304800" y="1676400"/>
                        <a:ext cx="3962400" cy="3294063"/>
                      </a:xfrm>
                      <a:prstGeom prst="rect">
                        <a:avLst/>
                      </a:prstGeom>
                      <a:noFill/>
                      <a:ln w="38100">
                        <a:miter/>
                      </a:ln>
                    </p:spPr>
                  </p:pic>
                </p:oleObj>
              </mc:Fallback>
            </mc:AlternateContent>
          </a:graphicData>
        </a:graphic>
      </p:graphicFrame>
      <p:sp>
        <p:nvSpPr>
          <p:cNvPr id="327684" name="矩形 327683"/>
          <p:cNvSpPr/>
          <p:nvPr/>
        </p:nvSpPr>
        <p:spPr>
          <a:xfrm>
            <a:off x="3924300" y="2133600"/>
            <a:ext cx="4719638" cy="3024188"/>
          </a:xfrm>
          <a:prstGeom prst="rect">
            <a:avLst/>
          </a:prstGeom>
          <a:noFill/>
          <a:ln w="38100" cap="flat" cmpd="sng">
            <a:solidFill>
              <a:srgbClr val="FF0000"/>
            </a:solidFill>
            <a:prstDash val="solid"/>
            <a:miter/>
            <a:headEnd type="none" w="med" len="med"/>
            <a:tailEnd type="none" w="med" len="med"/>
          </a:ln>
        </p:spPr>
        <p:txBody>
          <a:bodyPr/>
          <a:p>
            <a:pPr marL="342900" indent="-342900">
              <a:lnSpc>
                <a:spcPct val="130000"/>
              </a:lnSpc>
              <a:spcBef>
                <a:spcPct val="20000"/>
              </a:spcBef>
              <a:buChar char="•"/>
            </a:pPr>
            <a:r>
              <a:rPr lang="zh-CN" altLang="en-US" dirty="0">
                <a:solidFill>
                  <a:srgbClr val="0066FF"/>
                </a:solidFill>
                <a:latin typeface="Times New Roman" panose="02020603050405020304" pitchFamily="18" charset="0"/>
              </a:rPr>
              <a:t>一旦细菌细胞的生理修复或调整完成，停滞期即告结束，细胞开始进入快速分裂阶段。这一时期细胞数目的增加以2</a:t>
            </a:r>
            <a:r>
              <a:rPr lang="en-US" altLang="zh-CN" baseline="30000">
                <a:solidFill>
                  <a:srgbClr val="0066FF"/>
                </a:solidFill>
                <a:latin typeface="Times New Roman" panose="02020603050405020304" pitchFamily="18" charset="0"/>
              </a:rPr>
              <a:t>n</a:t>
            </a:r>
            <a:r>
              <a:rPr lang="zh-CN" altLang="en-US" dirty="0">
                <a:solidFill>
                  <a:srgbClr val="0066FF"/>
                </a:solidFill>
                <a:latin typeface="Times New Roman" panose="02020603050405020304" pitchFamily="18" charset="0"/>
              </a:rPr>
              <a:t>级数进行，细菌的数目</a:t>
            </a:r>
            <a:r>
              <a:rPr lang="en-US" altLang="zh-CN">
                <a:solidFill>
                  <a:srgbClr val="0066FF"/>
                </a:solidFill>
                <a:latin typeface="Times New Roman" panose="02020603050405020304" pitchFamily="18" charset="0"/>
              </a:rPr>
              <a:t>X</a:t>
            </a:r>
            <a:r>
              <a:rPr lang="zh-CN" altLang="en-US" dirty="0">
                <a:solidFill>
                  <a:srgbClr val="0066FF"/>
                </a:solidFill>
                <a:latin typeface="Times New Roman" panose="02020603050405020304" pitchFamily="18" charset="0"/>
              </a:rPr>
              <a:t>的增长率只与细菌的初始数量有关。</a:t>
            </a:r>
            <a:endParaRPr lang="zh-CN" altLang="en-US" sz="2800" b="0" dirty="0">
              <a:solidFill>
                <a:srgbClr val="0066FF"/>
              </a:solidFill>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682"/>
                                        </p:tgtEl>
                                        <p:attrNameLst>
                                          <p:attrName>style.visibility</p:attrName>
                                        </p:attrNameLst>
                                      </p:cBhvr>
                                      <p:to>
                                        <p:strVal val="visible"/>
                                      </p:to>
                                    </p:set>
                                    <p:anim calcmode="lin" valueType="num">
                                      <p:cBhvr additive="base">
                                        <p:cTn id="7" dur="500" fill="hold"/>
                                        <p:tgtEl>
                                          <p:spTgt spid="327682"/>
                                        </p:tgtEl>
                                        <p:attrNameLst>
                                          <p:attrName>ppt_x</p:attrName>
                                        </p:attrNameLst>
                                      </p:cBhvr>
                                      <p:tavLst>
                                        <p:tav tm="0">
                                          <p:val>
                                            <p:strVal val="0-#ppt_w/2"/>
                                          </p:val>
                                        </p:tav>
                                        <p:tav tm="100000">
                                          <p:val>
                                            <p:strVal val="#ppt_x"/>
                                          </p:val>
                                        </p:tav>
                                      </p:tavLst>
                                    </p:anim>
                                    <p:anim calcmode="lin" valueType="num">
                                      <p:cBhvr additive="base">
                                        <p:cTn id="8" dur="500" fill="hold"/>
                                        <p:tgtEl>
                                          <p:spTgt spid="3276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327683"/>
                                        </p:tgtEl>
                                        <p:attrNameLst>
                                          <p:attrName>style.visibility</p:attrName>
                                        </p:attrNameLst>
                                      </p:cBhvr>
                                      <p:to>
                                        <p:strVal val="visible"/>
                                      </p:to>
                                    </p:set>
                                    <p:animEffect transition="in" filter="box(out)">
                                      <p:cBhvr>
                                        <p:cTn id="13" dur="500"/>
                                        <p:tgtEl>
                                          <p:spTgt spid="327683"/>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27684">
                                            <p:txEl>
                                              <p:charRg st="0" end="80"/>
                                            </p:txEl>
                                          </p:spTgt>
                                        </p:tgtEl>
                                        <p:attrNameLst>
                                          <p:attrName>style.visibility</p:attrName>
                                        </p:attrNameLst>
                                      </p:cBhvr>
                                      <p:to>
                                        <p:strVal val="visible"/>
                                      </p:to>
                                    </p:set>
                                    <p:animEffect transition="in" filter="dissolve">
                                      <p:cBhvr>
                                        <p:cTn id="18" dur="500"/>
                                        <p:tgtEl>
                                          <p:spTgt spid="327684">
                                            <p:txEl>
                                              <p:charRg st="0" end="8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P spid="32768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8706" name="标题 328705"/>
          <p:cNvSpPr>
            <a:spLocks noGrp="1"/>
          </p:cNvSpPr>
          <p:nvPr>
            <p:ph type="title"/>
          </p:nvPr>
        </p:nvSpPr>
        <p:spPr>
          <a:xfrm>
            <a:off x="457200" y="544513"/>
            <a:ext cx="7772400" cy="581025"/>
          </a:xfrm>
          <a:ln/>
        </p:spPr>
        <p:txBody>
          <a:bodyPr anchor="b"/>
          <a:p>
            <a:r>
              <a:rPr lang="zh-CN" altLang="en-US" sz="3600" b="1" dirty="0">
                <a:solidFill>
                  <a:srgbClr val="FF3300"/>
                </a:solidFill>
              </a:rPr>
              <a:t>      ①特点</a:t>
            </a:r>
            <a:endParaRPr lang="zh-CN" altLang="en-US" dirty="0"/>
          </a:p>
        </p:txBody>
      </p:sp>
      <p:sp>
        <p:nvSpPr>
          <p:cNvPr id="328707" name="文本占位符 328706"/>
          <p:cNvSpPr>
            <a:spLocks noGrp="1"/>
          </p:cNvSpPr>
          <p:nvPr>
            <p:ph type="body" sz="half" idx="1"/>
          </p:nvPr>
        </p:nvSpPr>
        <p:spPr>
          <a:xfrm>
            <a:off x="609600" y="1181100"/>
            <a:ext cx="8001000" cy="1600200"/>
          </a:xfrm>
          <a:ln w="38100">
            <a:solidFill>
              <a:srgbClr val="FF0000"/>
            </a:solidFill>
            <a:miter/>
          </a:ln>
        </p:spPr>
        <p:txBody>
          <a:bodyPr/>
          <a:p>
            <a:pPr/>
            <a:r>
              <a:rPr lang="zh-CN" altLang="en-US" sz="2400" b="1" dirty="0">
                <a:solidFill>
                  <a:srgbClr val="0066FF"/>
                </a:solidFill>
              </a:rPr>
              <a:t>对数期的细胞分裂速度最快、繁殖一代的时间最短、代谢活动旺盛、对环境变化敏感，并且细胞内的核糖体等组分也像细胞数目一样以同样的对数生长速率增加，细胞合成核糖体以及蛋白质越多，其生长速率也越快。</a:t>
            </a:r>
            <a:endParaRPr lang="zh-CN" altLang="en-US" sz="2800" b="1" dirty="0">
              <a:solidFill>
                <a:srgbClr val="0066FF"/>
              </a:solidFill>
            </a:endParaRPr>
          </a:p>
        </p:txBody>
      </p:sp>
      <p:graphicFrame>
        <p:nvGraphicFramePr>
          <p:cNvPr id="328708" name="联机映像占位符 328707"/>
          <p:cNvGraphicFramePr>
            <a:graphicFrameLocks noGrp="1"/>
          </p:cNvGraphicFramePr>
          <p:nvPr>
            <p:ph type="clipArt" sz="half" idx="2"/>
          </p:nvPr>
        </p:nvGraphicFramePr>
        <p:xfrm>
          <a:off x="1547813" y="3141663"/>
          <a:ext cx="6019800" cy="2500312"/>
        </p:xfrm>
        <a:graphic>
          <a:graphicData uri="http://schemas.openxmlformats.org/presentationml/2006/ole">
            <mc:AlternateContent xmlns:mc="http://schemas.openxmlformats.org/markup-compatibility/2006">
              <mc:Choice xmlns:v="urn:schemas-microsoft-com:vml" Requires="v">
                <p:oleObj spid="_x0000_s3083" name="" r:id="rId1" imgW="4457700" imgH="1851660" progId="Word.Document.8">
                  <p:embed/>
                </p:oleObj>
              </mc:Choice>
              <mc:Fallback>
                <p:oleObj name="" r:id="rId1" imgW="4457700" imgH="1851660" progId="Word.Document.8">
                  <p:embed/>
                  <p:pic>
                    <p:nvPicPr>
                      <p:cNvPr id="0" name="图片 3082"/>
                      <p:cNvPicPr/>
                      <p:nvPr/>
                    </p:nvPicPr>
                    <p:blipFill>
                      <a:blip r:embed="rId2"/>
                      <a:stretch>
                        <a:fillRect/>
                      </a:stretch>
                    </p:blipFill>
                    <p:spPr>
                      <a:xfrm>
                        <a:off x="1547813" y="3141663"/>
                        <a:ext cx="6019800" cy="2500312"/>
                      </a:xfrm>
                      <a:prstGeom prst="rect">
                        <a:avLst/>
                      </a:prstGeom>
                      <a:solidFill>
                        <a:srgbClr val="0066FF">
                          <a:alpha val="100000"/>
                        </a:srgbClr>
                      </a:solidFill>
                      <a:ln w="38100">
                        <a:miter/>
                      </a:ln>
                    </p:spPr>
                  </p:pic>
                </p:oleObj>
              </mc:Fallback>
            </mc:AlternateContent>
          </a:graphicData>
        </a:graphic>
      </p:graphicFrame>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8706"/>
                                        </p:tgtEl>
                                        <p:attrNameLst>
                                          <p:attrName>style.visibility</p:attrName>
                                        </p:attrNameLst>
                                      </p:cBhvr>
                                      <p:to>
                                        <p:strVal val="visible"/>
                                      </p:to>
                                    </p:set>
                                    <p:anim calcmode="lin" valueType="num">
                                      <p:cBhvr additive="base">
                                        <p:cTn id="7" dur="500" fill="hold"/>
                                        <p:tgtEl>
                                          <p:spTgt spid="328706"/>
                                        </p:tgtEl>
                                        <p:attrNameLst>
                                          <p:attrName>ppt_x</p:attrName>
                                        </p:attrNameLst>
                                      </p:cBhvr>
                                      <p:tavLst>
                                        <p:tav tm="0">
                                          <p:val>
                                            <p:strVal val="0-#ppt_w/2"/>
                                          </p:val>
                                        </p:tav>
                                        <p:tav tm="100000">
                                          <p:val>
                                            <p:strVal val="#ppt_x"/>
                                          </p:val>
                                        </p:tav>
                                      </p:tavLst>
                                    </p:anim>
                                    <p:anim calcmode="lin" valueType="num">
                                      <p:cBhvr additive="base">
                                        <p:cTn id="8" dur="500" fill="hold"/>
                                        <p:tgtEl>
                                          <p:spTgt spid="32870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8707"/>
                                        </p:tgtEl>
                                        <p:attrNameLst>
                                          <p:attrName>style.visibility</p:attrName>
                                        </p:attrNameLst>
                                      </p:cBhvr>
                                      <p:to>
                                        <p:strVal val="visible"/>
                                      </p:to>
                                    </p:set>
                                    <p:anim calcmode="lin" valueType="num">
                                      <p:cBhvr additive="base">
                                        <p:cTn id="13" dur="500" fill="hold"/>
                                        <p:tgtEl>
                                          <p:spTgt spid="328707"/>
                                        </p:tgtEl>
                                        <p:attrNameLst>
                                          <p:attrName>ppt_x</p:attrName>
                                        </p:attrNameLst>
                                      </p:cBhvr>
                                      <p:tavLst>
                                        <p:tav tm="0">
                                          <p:val>
                                            <p:strVal val="0-#ppt_w/2"/>
                                          </p:val>
                                        </p:tav>
                                        <p:tav tm="100000">
                                          <p:val>
                                            <p:strVal val="#ppt_x"/>
                                          </p:val>
                                        </p:tav>
                                      </p:tavLst>
                                    </p:anim>
                                    <p:anim calcmode="lin" valueType="num">
                                      <p:cBhvr additive="base">
                                        <p:cTn id="14" dur="500" fill="hold"/>
                                        <p:tgtEl>
                                          <p:spTgt spid="32870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8707">
                                            <p:txEl>
                                              <p:charRg st="0" end="96"/>
                                            </p:txEl>
                                          </p:spTgt>
                                        </p:tgtEl>
                                        <p:attrNameLst>
                                          <p:attrName>style.visibility</p:attrName>
                                        </p:attrNameLst>
                                      </p:cBhvr>
                                      <p:to>
                                        <p:strVal val="visible"/>
                                      </p:to>
                                    </p:set>
                                    <p:anim calcmode="lin" valueType="num">
                                      <p:cBhvr additive="base">
                                        <p:cTn id="19" dur="500" fill="hold"/>
                                        <p:tgtEl>
                                          <p:spTgt spid="328707">
                                            <p:txEl>
                                              <p:charRg st="0" end="9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8707">
                                            <p:txEl>
                                              <p:charRg st="0" end="9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28708"/>
                                        </p:tgtEl>
                                        <p:attrNameLst>
                                          <p:attrName>style.visibility</p:attrName>
                                        </p:attrNameLst>
                                      </p:cBhvr>
                                      <p:to>
                                        <p:strVal val="visible"/>
                                      </p:to>
                                    </p:set>
                                    <p:anim calcmode="lin" valueType="num">
                                      <p:cBhvr additive="base">
                                        <p:cTn id="25" dur="500" fill="hold"/>
                                        <p:tgtEl>
                                          <p:spTgt spid="328708"/>
                                        </p:tgtEl>
                                        <p:attrNameLst>
                                          <p:attrName>ppt_x</p:attrName>
                                        </p:attrNameLst>
                                      </p:cBhvr>
                                      <p:tavLst>
                                        <p:tav tm="0">
                                          <p:val>
                                            <p:strVal val="0-#ppt_w/2"/>
                                          </p:val>
                                        </p:tav>
                                        <p:tav tm="100000">
                                          <p:val>
                                            <p:strVal val="#ppt_x"/>
                                          </p:val>
                                        </p:tav>
                                      </p:tavLst>
                                    </p:anim>
                                    <p:anim calcmode="lin" valueType="num">
                                      <p:cBhvr additive="base">
                                        <p:cTn id="26" dur="500" fill="hold"/>
                                        <p:tgtEl>
                                          <p:spTgt spid="3287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6" grpId="0"/>
      <p:bldP spid="328707" grpId="0" animBg="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9730" name="标题 329729"/>
          <p:cNvSpPr>
            <a:spLocks noGrp="1"/>
          </p:cNvSpPr>
          <p:nvPr>
            <p:ph type="title"/>
          </p:nvPr>
        </p:nvSpPr>
        <p:spPr>
          <a:ln/>
        </p:spPr>
        <p:txBody>
          <a:bodyPr anchor="b"/>
          <a:p>
            <a:r>
              <a:rPr lang="zh-CN" altLang="en-US" sz="3600" b="1" dirty="0">
                <a:solidFill>
                  <a:srgbClr val="FF3300"/>
                </a:solidFill>
              </a:rPr>
              <a:t>  ②细菌代时的计算</a:t>
            </a:r>
            <a:endParaRPr lang="zh-CN" altLang="en-US" dirty="0">
              <a:solidFill>
                <a:schemeClr val="tx1"/>
              </a:solidFill>
            </a:endParaRPr>
          </a:p>
        </p:txBody>
      </p:sp>
      <p:sp>
        <p:nvSpPr>
          <p:cNvPr id="329731" name="文本占位符 329730"/>
          <p:cNvSpPr>
            <a:spLocks noGrp="1"/>
          </p:cNvSpPr>
          <p:nvPr>
            <p:ph type="body" sz="half" idx="1"/>
          </p:nvPr>
        </p:nvSpPr>
        <p:spPr>
          <a:xfrm>
            <a:off x="611188" y="2133600"/>
            <a:ext cx="8070850" cy="1511300"/>
          </a:xfrm>
          <a:ln w="38100">
            <a:solidFill>
              <a:srgbClr val="FF0000"/>
            </a:solidFill>
            <a:miter/>
          </a:ln>
        </p:spPr>
        <p:txBody>
          <a:bodyPr/>
          <a:p>
            <a:pPr algn="just"/>
            <a:r>
              <a:rPr lang="zh-CN" altLang="en-US" sz="2800" b="1" dirty="0">
                <a:solidFill>
                  <a:srgbClr val="0066FF"/>
                </a:solidFill>
              </a:rPr>
              <a:t>细菌的代时即世代时间，或称倍增时间是指细菌繁殖一代即个体数目增加一倍的时间。细菌代时的测定必须以对数期的生长细胞作为对象。</a:t>
            </a:r>
            <a:endParaRPr lang="zh-CN" altLang="en-US" sz="2800" dirty="0">
              <a:solidFill>
                <a:srgbClr val="0066FF"/>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9730"/>
                                        </p:tgtEl>
                                        <p:attrNameLst>
                                          <p:attrName>style.visibility</p:attrName>
                                        </p:attrNameLst>
                                      </p:cBhvr>
                                      <p:to>
                                        <p:strVal val="visible"/>
                                      </p:to>
                                    </p:set>
                                    <p:anim calcmode="lin" valueType="num">
                                      <p:cBhvr additive="base">
                                        <p:cTn id="7" dur="500" fill="hold"/>
                                        <p:tgtEl>
                                          <p:spTgt spid="329730"/>
                                        </p:tgtEl>
                                        <p:attrNameLst>
                                          <p:attrName>ppt_x</p:attrName>
                                        </p:attrNameLst>
                                      </p:cBhvr>
                                      <p:tavLst>
                                        <p:tav tm="0">
                                          <p:val>
                                            <p:strVal val="0-#ppt_w/2"/>
                                          </p:val>
                                        </p:tav>
                                        <p:tav tm="100000">
                                          <p:val>
                                            <p:strVal val="#ppt_x"/>
                                          </p:val>
                                        </p:tav>
                                      </p:tavLst>
                                    </p:anim>
                                    <p:anim calcmode="lin" valueType="num">
                                      <p:cBhvr additive="base">
                                        <p:cTn id="8" dur="500" fill="hold"/>
                                        <p:tgtEl>
                                          <p:spTgt spid="3297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29731">
                                            <p:txEl>
                                              <p:charRg st="0" end="62"/>
                                            </p:txEl>
                                          </p:spTgt>
                                        </p:tgtEl>
                                        <p:attrNameLst>
                                          <p:attrName>style.visibility</p:attrName>
                                        </p:attrNameLst>
                                      </p:cBhvr>
                                      <p:to>
                                        <p:strVal val="visible"/>
                                      </p:to>
                                    </p:set>
                                    <p:anim calcmode="lin" valueType="num">
                                      <p:cBhvr additive="base">
                                        <p:cTn id="13" dur="500" fill="hold"/>
                                        <p:tgtEl>
                                          <p:spTgt spid="329731">
                                            <p:txEl>
                                              <p:charRg st="0" end="6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29731">
                                            <p:txEl>
                                              <p:charRg st="0" end="6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0" grpId="0"/>
      <p:bldP spid="329731"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0754" name="文本占位符 330753"/>
          <p:cNvSpPr>
            <a:spLocks noGrp="1"/>
          </p:cNvSpPr>
          <p:nvPr>
            <p:ph type="body" sz="half" idx="1"/>
          </p:nvPr>
        </p:nvSpPr>
        <p:spPr>
          <a:xfrm>
            <a:off x="762000" y="1066800"/>
            <a:ext cx="7772400" cy="2590800"/>
          </a:xfrm>
          <a:ln w="38100">
            <a:solidFill>
              <a:srgbClr val="FF0000"/>
            </a:solidFill>
            <a:miter/>
          </a:ln>
        </p:spPr>
        <p:txBody>
          <a:bodyPr/>
          <a:p>
            <a:pPr algn="just">
              <a:lnSpc>
                <a:spcPct val="120000"/>
              </a:lnSpc>
            </a:pPr>
            <a:r>
              <a:rPr lang="zh-CN" altLang="en-US" sz="2400" b="1" dirty="0">
                <a:solidFill>
                  <a:schemeClr val="hlink"/>
                </a:solidFill>
              </a:rPr>
              <a:t>在对数期分别测定</a:t>
            </a:r>
            <a:r>
              <a:rPr lang="en-US" altLang="zh-CN" sz="2400" b="1">
                <a:solidFill>
                  <a:schemeClr val="hlink"/>
                </a:solidFill>
              </a:rPr>
              <a:t>t</a:t>
            </a:r>
            <a:r>
              <a:rPr lang="en-US" altLang="zh-CN" sz="2400" b="1" baseline="-25000">
                <a:solidFill>
                  <a:schemeClr val="hlink"/>
                </a:solidFill>
              </a:rPr>
              <a:t>0</a:t>
            </a:r>
            <a:r>
              <a:rPr lang="zh-CN" altLang="en-US" sz="2400" b="1" dirty="0">
                <a:solidFill>
                  <a:schemeClr val="hlink"/>
                </a:solidFill>
              </a:rPr>
              <a:t>时刻与</a:t>
            </a:r>
            <a:r>
              <a:rPr lang="en-US" altLang="zh-CN" sz="2400" b="1">
                <a:solidFill>
                  <a:schemeClr val="hlink"/>
                </a:solidFill>
              </a:rPr>
              <a:t>t</a:t>
            </a:r>
            <a:r>
              <a:rPr lang="zh-CN" altLang="en-US" sz="2400" b="1" dirty="0">
                <a:solidFill>
                  <a:schemeClr val="hlink"/>
                </a:solidFill>
              </a:rPr>
              <a:t>时间细菌的数量</a:t>
            </a:r>
            <a:r>
              <a:rPr lang="en-US" altLang="zh-CN" sz="2400" b="1">
                <a:solidFill>
                  <a:schemeClr val="hlink"/>
                </a:solidFill>
              </a:rPr>
              <a:t>X</a:t>
            </a:r>
            <a:r>
              <a:rPr lang="en-US" altLang="zh-CN" sz="2400" b="1" baseline="-25000">
                <a:solidFill>
                  <a:schemeClr val="hlink"/>
                </a:solidFill>
              </a:rPr>
              <a:t>0</a:t>
            </a:r>
            <a:r>
              <a:rPr lang="zh-CN" altLang="en-US" sz="2400" b="1">
                <a:solidFill>
                  <a:schemeClr val="hlink"/>
                </a:solidFill>
              </a:rPr>
              <a:t>与</a:t>
            </a:r>
            <a:r>
              <a:rPr lang="en-US" altLang="zh-CN" sz="2400" b="1">
                <a:solidFill>
                  <a:schemeClr val="hlink"/>
                </a:solidFill>
              </a:rPr>
              <a:t>X，</a:t>
            </a:r>
            <a:r>
              <a:rPr lang="zh-CN" altLang="en-US" sz="2400" b="1" dirty="0">
                <a:solidFill>
                  <a:schemeClr val="hlink"/>
                </a:solidFill>
              </a:rPr>
              <a:t>基于细菌的二分裂生长。</a:t>
            </a:r>
            <a:endParaRPr lang="zh-CN" altLang="en-US" sz="2400" b="1" dirty="0">
              <a:solidFill>
                <a:schemeClr val="hlink"/>
              </a:solidFill>
            </a:endParaRPr>
          </a:p>
          <a:p>
            <a:pPr algn="just">
              <a:lnSpc>
                <a:spcPct val="80000"/>
              </a:lnSpc>
            </a:pPr>
            <a:r>
              <a:rPr lang="zh-CN" altLang="en-US" sz="2400" b="1" dirty="0"/>
              <a:t>    </a:t>
            </a:r>
            <a:r>
              <a:rPr lang="en-US" altLang="zh-CN" sz="2400" b="1">
                <a:solidFill>
                  <a:schemeClr val="folHlink"/>
                </a:solidFill>
              </a:rPr>
              <a:t>t</a:t>
            </a:r>
            <a:r>
              <a:rPr lang="en-US" altLang="zh-CN" sz="2400" b="1" baseline="-25000">
                <a:solidFill>
                  <a:schemeClr val="folHlink"/>
                </a:solidFill>
              </a:rPr>
              <a:t>0</a:t>
            </a:r>
            <a:r>
              <a:rPr lang="en-US" altLang="zh-CN" sz="2400" b="1">
                <a:solidFill>
                  <a:schemeClr val="folHlink"/>
                </a:solidFill>
              </a:rPr>
              <a:t>                                                                  t   </a:t>
            </a:r>
            <a:endParaRPr lang="en-US" altLang="zh-CN" sz="2400" b="1">
              <a:solidFill>
                <a:schemeClr val="folHlink"/>
              </a:solidFill>
            </a:endParaRPr>
          </a:p>
          <a:p>
            <a:pPr algn="just">
              <a:lnSpc>
                <a:spcPct val="80000"/>
              </a:lnSpc>
            </a:pPr>
            <a:r>
              <a:rPr lang="en-US" altLang="zh-CN" sz="2400" b="1">
                <a:solidFill>
                  <a:schemeClr val="folHlink"/>
                </a:solidFill>
              </a:rPr>
              <a:t>    1→2→2</a:t>
            </a:r>
            <a:r>
              <a:rPr lang="en-US" altLang="zh-CN" sz="2400" b="1" baseline="30000">
                <a:solidFill>
                  <a:schemeClr val="folHlink"/>
                </a:solidFill>
              </a:rPr>
              <a:t>2</a:t>
            </a:r>
            <a:r>
              <a:rPr lang="en-US" altLang="zh-CN" sz="2400" b="1">
                <a:solidFill>
                  <a:schemeClr val="folHlink"/>
                </a:solidFill>
              </a:rPr>
              <a:t>→2</a:t>
            </a:r>
            <a:r>
              <a:rPr lang="en-US" altLang="zh-CN" sz="2400" b="1" baseline="30000">
                <a:solidFill>
                  <a:schemeClr val="folHlink"/>
                </a:solidFill>
              </a:rPr>
              <a:t>3</a:t>
            </a:r>
            <a:r>
              <a:rPr lang="en-US" altLang="zh-CN" sz="2400" b="1">
                <a:solidFill>
                  <a:schemeClr val="folHlink"/>
                </a:solidFill>
              </a:rPr>
              <a:t>（（2</a:t>
            </a:r>
            <a:r>
              <a:rPr lang="en-US" altLang="zh-CN" sz="2400" b="1" baseline="30000">
                <a:solidFill>
                  <a:schemeClr val="folHlink"/>
                </a:solidFill>
              </a:rPr>
              <a:t>2</a:t>
            </a:r>
            <a:r>
              <a:rPr lang="en-US" altLang="zh-CN" sz="2400" b="1">
                <a:solidFill>
                  <a:schemeClr val="folHlink"/>
                </a:solidFill>
              </a:rPr>
              <a:t>）×2）→2</a:t>
            </a:r>
            <a:r>
              <a:rPr lang="en-US" altLang="zh-CN" sz="2400" b="1" baseline="30000">
                <a:solidFill>
                  <a:schemeClr val="folHlink"/>
                </a:solidFill>
              </a:rPr>
              <a:t>4</a:t>
            </a:r>
            <a:r>
              <a:rPr lang="en-US" altLang="zh-CN" sz="2400" b="1">
                <a:solidFill>
                  <a:schemeClr val="folHlink"/>
                </a:solidFill>
              </a:rPr>
              <a:t>→2</a:t>
            </a:r>
            <a:r>
              <a:rPr lang="en-US" altLang="zh-CN" sz="2400" b="1" baseline="30000">
                <a:solidFill>
                  <a:schemeClr val="folHlink"/>
                </a:solidFill>
              </a:rPr>
              <a:t>5</a:t>
            </a:r>
            <a:r>
              <a:rPr lang="en-US" altLang="zh-CN" sz="2400" b="1">
                <a:solidFill>
                  <a:schemeClr val="folHlink"/>
                </a:solidFill>
                <a:latin typeface="Times New Roman" panose="02020603050405020304" pitchFamily="18" charset="0"/>
              </a:rPr>
              <a:t>…</a:t>
            </a:r>
            <a:r>
              <a:rPr lang="en-US" altLang="zh-CN" sz="2400" b="1">
                <a:solidFill>
                  <a:schemeClr val="folHlink"/>
                </a:solidFill>
              </a:rPr>
              <a:t> </a:t>
            </a:r>
            <a:r>
              <a:rPr lang="en-US" altLang="zh-CN" sz="2400" b="1">
                <a:solidFill>
                  <a:schemeClr val="folHlink"/>
                </a:solidFill>
                <a:latin typeface="Times New Roman" panose="02020603050405020304" pitchFamily="18" charset="0"/>
              </a:rPr>
              <a:t>…</a:t>
            </a:r>
            <a:r>
              <a:rPr lang="en-US" altLang="zh-CN" sz="2400" b="1">
                <a:solidFill>
                  <a:schemeClr val="folHlink"/>
                </a:solidFill>
              </a:rPr>
              <a:t> 2</a:t>
            </a:r>
            <a:r>
              <a:rPr lang="en-US" altLang="zh-CN" sz="2400" b="1" baseline="30000">
                <a:solidFill>
                  <a:schemeClr val="folHlink"/>
                </a:solidFill>
              </a:rPr>
              <a:t>n</a:t>
            </a:r>
            <a:endParaRPr lang="en-US" altLang="zh-CN" sz="2400" b="1" baseline="30000">
              <a:solidFill>
                <a:schemeClr val="folHlink"/>
              </a:solidFill>
            </a:endParaRPr>
          </a:p>
          <a:p>
            <a:pPr algn="just">
              <a:lnSpc>
                <a:spcPct val="80000"/>
              </a:lnSpc>
            </a:pPr>
            <a:r>
              <a:rPr lang="en-US" altLang="zh-CN" sz="2400" b="1">
                <a:solidFill>
                  <a:schemeClr val="folHlink"/>
                </a:solidFill>
              </a:rPr>
              <a:t>    X</a:t>
            </a:r>
            <a:r>
              <a:rPr lang="en-US" altLang="zh-CN" sz="2400" b="1" baseline="-25000">
                <a:solidFill>
                  <a:schemeClr val="folHlink"/>
                </a:solidFill>
              </a:rPr>
              <a:t>0</a:t>
            </a:r>
            <a:r>
              <a:rPr lang="en-US" altLang="zh-CN" sz="2400" b="1">
                <a:solidFill>
                  <a:schemeClr val="folHlink"/>
                </a:solidFill>
              </a:rPr>
              <a:t>→</a:t>
            </a:r>
            <a:r>
              <a:rPr lang="en-US" altLang="zh-CN" sz="2400" b="1">
                <a:solidFill>
                  <a:schemeClr val="folHlink"/>
                </a:solidFill>
                <a:latin typeface="Times New Roman" panose="02020603050405020304" pitchFamily="18" charset="0"/>
              </a:rPr>
              <a:t>……</a:t>
            </a:r>
            <a:r>
              <a:rPr lang="en-US" altLang="zh-CN" sz="2400" b="1">
                <a:solidFill>
                  <a:schemeClr val="folHlink"/>
                </a:solidFill>
              </a:rPr>
              <a:t>X</a:t>
            </a:r>
            <a:r>
              <a:rPr lang="en-US" altLang="zh-CN" sz="2400" b="1" baseline="-25000">
                <a:solidFill>
                  <a:schemeClr val="folHlink"/>
                </a:solidFill>
              </a:rPr>
              <a:t>0</a:t>
            </a:r>
            <a:r>
              <a:rPr lang="en-US" altLang="zh-CN" sz="2400" b="1">
                <a:solidFill>
                  <a:schemeClr val="folHlink"/>
                </a:solidFill>
                <a:latin typeface="Times New Roman" panose="02020603050405020304" pitchFamily="18" charset="0"/>
              </a:rPr>
              <a:t>·</a:t>
            </a:r>
            <a:r>
              <a:rPr lang="en-US" altLang="zh-CN" sz="2400" b="1">
                <a:solidFill>
                  <a:schemeClr val="folHlink"/>
                </a:solidFill>
              </a:rPr>
              <a:t>2</a:t>
            </a:r>
            <a:r>
              <a:rPr lang="en-US" altLang="zh-CN" sz="2400" b="1" baseline="30000">
                <a:solidFill>
                  <a:schemeClr val="folHlink"/>
                </a:solidFill>
              </a:rPr>
              <a:t>4</a:t>
            </a:r>
            <a:r>
              <a:rPr lang="en-US" altLang="zh-CN" sz="2400" b="1">
                <a:solidFill>
                  <a:schemeClr val="folHlink"/>
                </a:solidFill>
              </a:rPr>
              <a:t>→</a:t>
            </a:r>
            <a:r>
              <a:rPr lang="en-US" altLang="zh-CN" sz="2400" b="1">
                <a:solidFill>
                  <a:schemeClr val="folHlink"/>
                </a:solidFill>
                <a:latin typeface="Times New Roman" panose="02020603050405020304" pitchFamily="18" charset="0"/>
              </a:rPr>
              <a:t>……</a:t>
            </a:r>
            <a:r>
              <a:rPr lang="en-US" altLang="zh-CN" sz="2400" b="1">
                <a:solidFill>
                  <a:schemeClr val="folHlink"/>
                </a:solidFill>
              </a:rPr>
              <a:t>X</a:t>
            </a:r>
            <a:r>
              <a:rPr lang="en-US" altLang="zh-CN" sz="2400" b="1" baseline="-25000">
                <a:solidFill>
                  <a:schemeClr val="folHlink"/>
                </a:solidFill>
              </a:rPr>
              <a:t>0</a:t>
            </a:r>
            <a:r>
              <a:rPr lang="en-US" altLang="zh-CN" sz="2400" b="1">
                <a:solidFill>
                  <a:schemeClr val="folHlink"/>
                </a:solidFill>
                <a:latin typeface="Times New Roman" panose="02020603050405020304" pitchFamily="18" charset="0"/>
              </a:rPr>
              <a:t>·</a:t>
            </a:r>
            <a:r>
              <a:rPr lang="en-US" altLang="zh-CN" sz="2400" b="1">
                <a:solidFill>
                  <a:schemeClr val="folHlink"/>
                </a:solidFill>
              </a:rPr>
              <a:t>2</a:t>
            </a:r>
            <a:r>
              <a:rPr lang="en-US" altLang="zh-CN" sz="2400" b="1" baseline="30000">
                <a:solidFill>
                  <a:schemeClr val="folHlink"/>
                </a:solidFill>
              </a:rPr>
              <a:t>n</a:t>
            </a:r>
            <a:r>
              <a:rPr lang="en-US" altLang="zh-CN" sz="2400" b="1">
                <a:solidFill>
                  <a:schemeClr val="folHlink"/>
                </a:solidFill>
              </a:rPr>
              <a:t>  (n=1、2、3</a:t>
            </a:r>
            <a:r>
              <a:rPr lang="en-US" altLang="zh-CN" sz="2400" b="1">
                <a:solidFill>
                  <a:schemeClr val="folHlink"/>
                </a:solidFill>
                <a:latin typeface="Times New Roman" panose="02020603050405020304" pitchFamily="18" charset="0"/>
              </a:rPr>
              <a:t>…</a:t>
            </a:r>
            <a:r>
              <a:rPr lang="en-US" altLang="zh-CN" sz="2400" b="1">
                <a:solidFill>
                  <a:schemeClr val="folHlink"/>
                </a:solidFill>
              </a:rPr>
              <a:t>) X</a:t>
            </a:r>
            <a:endParaRPr lang="en-US" altLang="zh-CN" sz="2400" b="1">
              <a:solidFill>
                <a:schemeClr val="folHlink"/>
              </a:solidFill>
            </a:endParaRPr>
          </a:p>
          <a:p>
            <a:pPr algn="just">
              <a:lnSpc>
                <a:spcPct val="80000"/>
              </a:lnSpc>
            </a:pPr>
            <a:r>
              <a:rPr lang="en-US" altLang="zh-CN" sz="2400" b="1">
                <a:solidFill>
                  <a:schemeClr val="folHlink"/>
                </a:solidFill>
              </a:rPr>
              <a:t>   n</a:t>
            </a:r>
            <a:r>
              <a:rPr lang="zh-CN" altLang="en-US" sz="2400" b="1" dirty="0">
                <a:solidFill>
                  <a:schemeClr val="folHlink"/>
                </a:solidFill>
              </a:rPr>
              <a:t>是细菌的代数</a:t>
            </a:r>
            <a:r>
              <a:rPr lang="zh-CN" altLang="en-US" sz="2800" dirty="0">
                <a:solidFill>
                  <a:schemeClr val="folHlink"/>
                </a:solidFill>
              </a:rPr>
              <a:t>                         </a:t>
            </a:r>
            <a:endParaRPr lang="zh-CN" altLang="en-US" sz="2800" dirty="0">
              <a:solidFill>
                <a:schemeClr val="folHlink"/>
              </a:solidFill>
            </a:endParaRPr>
          </a:p>
        </p:txBody>
      </p:sp>
      <p:graphicFrame>
        <p:nvGraphicFramePr>
          <p:cNvPr id="330755" name="联机映像占位符 330754"/>
          <p:cNvGraphicFramePr>
            <a:graphicFrameLocks noGrp="1"/>
          </p:cNvGraphicFramePr>
          <p:nvPr>
            <p:ph type="clipArt" sz="half" idx="2"/>
          </p:nvPr>
        </p:nvGraphicFramePr>
        <p:xfrm>
          <a:off x="2554288" y="4151313"/>
          <a:ext cx="5130800" cy="1536700"/>
        </p:xfrm>
        <a:graphic>
          <a:graphicData uri="http://schemas.openxmlformats.org/presentationml/2006/ole">
            <mc:AlternateContent xmlns:mc="http://schemas.openxmlformats.org/markup-compatibility/2006">
              <mc:Choice xmlns:v="urn:schemas-microsoft-com:vml" Requires="v">
                <p:oleObj spid="_x0000_s3084" name="" r:id="rId1" imgW="3769360" imgH="1127760" progId="Word.Document.8">
                  <p:embed/>
                </p:oleObj>
              </mc:Choice>
              <mc:Fallback>
                <p:oleObj name="" r:id="rId1" imgW="3769360" imgH="1127760" progId="Word.Document.8">
                  <p:embed/>
                  <p:pic>
                    <p:nvPicPr>
                      <p:cNvPr id="0" name="图片 3083"/>
                      <p:cNvPicPr/>
                      <p:nvPr/>
                    </p:nvPicPr>
                    <p:blipFill>
                      <a:blip r:embed="rId2"/>
                      <a:stretch>
                        <a:fillRect/>
                      </a:stretch>
                    </p:blipFill>
                    <p:spPr>
                      <a:xfrm>
                        <a:off x="2554288" y="4151313"/>
                        <a:ext cx="5130800" cy="1536700"/>
                      </a:xfrm>
                      <a:prstGeom prst="rect">
                        <a:avLst/>
                      </a:prstGeom>
                      <a:noFill/>
                      <a:ln w="38100">
                        <a:miter/>
                      </a:ln>
                    </p:spPr>
                  </p:pic>
                </p:oleObj>
              </mc:Fallback>
            </mc:AlternateContent>
          </a:graphicData>
        </a:graphic>
      </p:graphicFrame>
      <p:sp>
        <p:nvSpPr>
          <p:cNvPr id="330756" name="直接连接符 330755"/>
          <p:cNvSpPr/>
          <p:nvPr/>
        </p:nvSpPr>
        <p:spPr>
          <a:xfrm>
            <a:off x="2268538" y="3141663"/>
            <a:ext cx="2133600" cy="0"/>
          </a:xfrm>
          <a:prstGeom prst="line">
            <a:avLst/>
          </a:prstGeom>
          <a:ln w="28575" cap="flat" cmpd="sng">
            <a:solidFill>
              <a:srgbClr val="FF0000"/>
            </a:solidFill>
            <a:prstDash val="solid"/>
            <a:headEnd type="none" w="med" len="med"/>
            <a:tailEnd type="triangle" w="med" len="med"/>
          </a:ln>
        </p:spPr>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30755"/>
                                        </p:tgtEl>
                                        <p:attrNameLst>
                                          <p:attrName>style.visibility</p:attrName>
                                        </p:attrNameLst>
                                      </p:cBhvr>
                                      <p:to>
                                        <p:strVal val="visible"/>
                                      </p:to>
                                    </p:set>
                                    <p:animEffect transition="in" filter="box(out)">
                                      <p:cBhvr>
                                        <p:cTn id="7" dur="500"/>
                                        <p:tgtEl>
                                          <p:spTgt spid="33075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1778" name="标题 331777"/>
          <p:cNvSpPr>
            <a:spLocks noGrp="1"/>
          </p:cNvSpPr>
          <p:nvPr>
            <p:ph type="title"/>
          </p:nvPr>
        </p:nvSpPr>
        <p:spPr>
          <a:ln/>
        </p:spPr>
        <p:txBody>
          <a:bodyPr anchor="b"/>
          <a:p>
            <a:r>
              <a:rPr lang="zh-CN" altLang="en-US" sz="3600" b="1" dirty="0">
                <a:solidFill>
                  <a:srgbClr val="FF3300"/>
                </a:solidFill>
              </a:rPr>
              <a:t> （3）静止期</a:t>
            </a:r>
            <a:endParaRPr lang="zh-CN" altLang="en-US" dirty="0"/>
          </a:p>
        </p:txBody>
      </p:sp>
      <p:sp>
        <p:nvSpPr>
          <p:cNvPr id="331779" name="文本占位符 331778"/>
          <p:cNvSpPr>
            <a:spLocks noGrp="1"/>
          </p:cNvSpPr>
          <p:nvPr>
            <p:ph type="body" idx="1"/>
          </p:nvPr>
        </p:nvSpPr>
        <p:spPr>
          <a:xfrm>
            <a:off x="533400" y="1905000"/>
            <a:ext cx="8040688" cy="3540125"/>
          </a:xfrm>
          <a:ln w="38100">
            <a:solidFill>
              <a:srgbClr val="FF0000"/>
            </a:solidFill>
            <a:miter/>
          </a:ln>
        </p:spPr>
        <p:txBody>
          <a:bodyPr/>
          <a:p>
            <a:pPr algn="just">
              <a:lnSpc>
                <a:spcPct val="125000"/>
              </a:lnSpc>
            </a:pPr>
            <a:r>
              <a:rPr lang="zh-CN" altLang="en-US" sz="2400" b="1" dirty="0">
                <a:solidFill>
                  <a:srgbClr val="0066FF"/>
                </a:solidFill>
                <a:latin typeface="黑体" panose="02010609060101010101" pitchFamily="2" charset="-122"/>
                <a:ea typeface="黑体" panose="02010609060101010101" pitchFamily="2" charset="-122"/>
              </a:rPr>
              <a:t>如果对数期的细胞分裂不受节制的连续进行，理论上一个代时为20</a:t>
            </a:r>
            <a:r>
              <a:rPr lang="en-US" altLang="zh-CN" sz="2400" b="1">
                <a:solidFill>
                  <a:srgbClr val="0066FF"/>
                </a:solidFill>
                <a:latin typeface="黑体" panose="02010609060101010101" pitchFamily="2" charset="-122"/>
                <a:ea typeface="黑体" panose="02010609060101010101" pitchFamily="2" charset="-122"/>
              </a:rPr>
              <a:t>min。</a:t>
            </a:r>
            <a:r>
              <a:rPr lang="zh-CN" altLang="en-US" sz="2400" b="1" dirty="0">
                <a:solidFill>
                  <a:srgbClr val="0066FF"/>
                </a:solidFill>
                <a:latin typeface="黑体" panose="02010609060101010101" pitchFamily="2" charset="-122"/>
                <a:ea typeface="黑体" panose="02010609060101010101" pitchFamily="2" charset="-122"/>
              </a:rPr>
              <a:t>重10</a:t>
            </a:r>
            <a:r>
              <a:rPr lang="zh-CN" altLang="en-US" sz="2400" b="1" baseline="30000" dirty="0">
                <a:solidFill>
                  <a:srgbClr val="0066FF"/>
                </a:solidFill>
                <a:latin typeface="黑体" panose="02010609060101010101" pitchFamily="2" charset="-122"/>
                <a:ea typeface="黑体" panose="02010609060101010101" pitchFamily="2" charset="-122"/>
              </a:rPr>
              <a:t>-12</a:t>
            </a:r>
            <a:r>
              <a:rPr lang="en-US" altLang="zh-CN" sz="2400" b="1">
                <a:solidFill>
                  <a:srgbClr val="0066FF"/>
                </a:solidFill>
                <a:latin typeface="黑体" panose="02010609060101010101" pitchFamily="2" charset="-122"/>
                <a:ea typeface="黑体" panose="02010609060101010101" pitchFamily="2" charset="-122"/>
              </a:rPr>
              <a:t>g</a:t>
            </a:r>
            <a:r>
              <a:rPr lang="zh-CN" altLang="en-US" sz="2400" b="1" dirty="0">
                <a:solidFill>
                  <a:srgbClr val="0066FF"/>
                </a:solidFill>
                <a:latin typeface="黑体" panose="02010609060101010101" pitchFamily="2" charset="-122"/>
                <a:ea typeface="黑体" panose="02010609060101010101" pitchFamily="2" charset="-122"/>
              </a:rPr>
              <a:t>的细菌，经过48</a:t>
            </a:r>
            <a:r>
              <a:rPr lang="en-US" altLang="zh-CN" sz="2400" b="1">
                <a:solidFill>
                  <a:srgbClr val="0066FF"/>
                </a:solidFill>
                <a:latin typeface="黑体" panose="02010609060101010101" pitchFamily="2" charset="-122"/>
                <a:ea typeface="黑体" panose="02010609060101010101" pitchFamily="2" charset="-122"/>
              </a:rPr>
              <a:t>h</a:t>
            </a:r>
            <a:r>
              <a:rPr lang="zh-CN" altLang="en-US" sz="2400" b="1" dirty="0">
                <a:solidFill>
                  <a:srgbClr val="0066FF"/>
                </a:solidFill>
                <a:latin typeface="黑体" panose="02010609060101010101" pitchFamily="2" charset="-122"/>
                <a:ea typeface="黑体" panose="02010609060101010101" pitchFamily="2" charset="-122"/>
              </a:rPr>
              <a:t>的对数生长之后，其群体重量可达到地球重量的4000倍。</a:t>
            </a:r>
            <a:endParaRPr lang="zh-CN" altLang="en-US" sz="2400" b="1" dirty="0">
              <a:solidFill>
                <a:srgbClr val="0066FF"/>
              </a:solidFill>
              <a:latin typeface="黑体" panose="02010609060101010101" pitchFamily="2" charset="-122"/>
              <a:ea typeface="黑体" panose="02010609060101010101" pitchFamily="2" charset="-122"/>
            </a:endParaRPr>
          </a:p>
          <a:p>
            <a:pPr algn="just">
              <a:lnSpc>
                <a:spcPct val="125000"/>
              </a:lnSpc>
            </a:pPr>
            <a:r>
              <a:rPr lang="zh-CN" altLang="en-US" sz="2400" b="1" dirty="0">
                <a:solidFill>
                  <a:srgbClr val="0066FF"/>
                </a:solidFill>
                <a:latin typeface="黑体" panose="02010609060101010101" pitchFamily="2" charset="-122"/>
                <a:ea typeface="黑体" panose="02010609060101010101" pitchFamily="2" charset="-122"/>
              </a:rPr>
              <a:t>在一个封闭的系统中，细菌的对数生长只能维持一个短暂的时期，最终生长将会降低，代时延长，细胞活力减退。此时新生的细胞数目与死亡的细胞数目相等，总菌数达到最大值，活菌数保持恒定。</a:t>
            </a:r>
            <a:endParaRPr lang="zh-CN" altLang="en-US" sz="2400" dirty="0">
              <a:solidFill>
                <a:srgbClr val="0066FF"/>
              </a:solidFill>
              <a:latin typeface="黑体" panose="02010609060101010101" pitchFamily="2" charset="-122"/>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1778"/>
                                        </p:tgtEl>
                                        <p:attrNameLst>
                                          <p:attrName>style.visibility</p:attrName>
                                        </p:attrNameLst>
                                      </p:cBhvr>
                                      <p:to>
                                        <p:strVal val="visible"/>
                                      </p:to>
                                    </p:set>
                                    <p:anim calcmode="lin" valueType="num">
                                      <p:cBhvr additive="base">
                                        <p:cTn id="7" dur="500" fill="hold"/>
                                        <p:tgtEl>
                                          <p:spTgt spid="331778"/>
                                        </p:tgtEl>
                                        <p:attrNameLst>
                                          <p:attrName>ppt_x</p:attrName>
                                        </p:attrNameLst>
                                      </p:cBhvr>
                                      <p:tavLst>
                                        <p:tav tm="0">
                                          <p:val>
                                            <p:strVal val="0-#ppt_w/2"/>
                                          </p:val>
                                        </p:tav>
                                        <p:tav tm="100000">
                                          <p:val>
                                            <p:strVal val="#ppt_x"/>
                                          </p:val>
                                        </p:tav>
                                      </p:tavLst>
                                    </p:anim>
                                    <p:anim calcmode="lin" valueType="num">
                                      <p:cBhvr additive="base">
                                        <p:cTn id="8" dur="500" fill="hold"/>
                                        <p:tgtEl>
                                          <p:spTgt spid="33177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1779"/>
                                        </p:tgtEl>
                                        <p:attrNameLst>
                                          <p:attrName>style.visibility</p:attrName>
                                        </p:attrNameLst>
                                      </p:cBhvr>
                                      <p:to>
                                        <p:strVal val="visible"/>
                                      </p:to>
                                    </p:set>
                                    <p:anim calcmode="lin" valueType="num">
                                      <p:cBhvr additive="base">
                                        <p:cTn id="13" dur="500" fill="hold"/>
                                        <p:tgtEl>
                                          <p:spTgt spid="331779"/>
                                        </p:tgtEl>
                                        <p:attrNameLst>
                                          <p:attrName>ppt_x</p:attrName>
                                        </p:attrNameLst>
                                      </p:cBhvr>
                                      <p:tavLst>
                                        <p:tav tm="0">
                                          <p:val>
                                            <p:strVal val="0-#ppt_w/2"/>
                                          </p:val>
                                        </p:tav>
                                        <p:tav tm="100000">
                                          <p:val>
                                            <p:strVal val="#ppt_x"/>
                                          </p:val>
                                        </p:tav>
                                      </p:tavLst>
                                    </p:anim>
                                    <p:anim calcmode="lin" valueType="num">
                                      <p:cBhvr additive="base">
                                        <p:cTn id="14" dur="500" fill="hold"/>
                                        <p:tgtEl>
                                          <p:spTgt spid="33177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1779">
                                            <p:txEl>
                                              <p:charRg st="0" end="78"/>
                                            </p:txEl>
                                          </p:spTgt>
                                        </p:tgtEl>
                                        <p:attrNameLst>
                                          <p:attrName>style.visibility</p:attrName>
                                        </p:attrNameLst>
                                      </p:cBhvr>
                                      <p:to>
                                        <p:strVal val="visible"/>
                                      </p:to>
                                    </p:set>
                                    <p:anim calcmode="lin" valueType="num">
                                      <p:cBhvr additive="base">
                                        <p:cTn id="19" dur="500" fill="hold"/>
                                        <p:tgtEl>
                                          <p:spTgt spid="331779">
                                            <p:txEl>
                                              <p:charRg st="0" end="78"/>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1779">
                                            <p:txEl>
                                              <p:charRg st="0" end="78"/>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1779">
                                            <p:txEl>
                                              <p:charRg st="78" end="166"/>
                                            </p:txEl>
                                          </p:spTgt>
                                        </p:tgtEl>
                                        <p:attrNameLst>
                                          <p:attrName>style.visibility</p:attrName>
                                        </p:attrNameLst>
                                      </p:cBhvr>
                                      <p:to>
                                        <p:strVal val="visible"/>
                                      </p:to>
                                    </p:set>
                                    <p:anim calcmode="lin" valueType="num">
                                      <p:cBhvr additive="base">
                                        <p:cTn id="25" dur="500" fill="hold"/>
                                        <p:tgtEl>
                                          <p:spTgt spid="331779">
                                            <p:txEl>
                                              <p:charRg st="78" end="16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31779">
                                            <p:txEl>
                                              <p:charRg st="78" end="16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8" grpId="0"/>
      <p:bldP spid="331779" grpId="0" animBg="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2802" name="标题 332801"/>
          <p:cNvSpPr>
            <a:spLocks noGrp="1"/>
          </p:cNvSpPr>
          <p:nvPr>
            <p:ph type="title"/>
          </p:nvPr>
        </p:nvSpPr>
        <p:spPr>
          <a:xfrm>
            <a:off x="468313" y="457200"/>
            <a:ext cx="7304087" cy="685800"/>
          </a:xfrm>
          <a:ln/>
        </p:spPr>
        <p:txBody>
          <a:bodyPr anchor="b"/>
          <a:p>
            <a:r>
              <a:rPr lang="zh-CN" altLang="en-US" sz="3200" b="1" dirty="0">
                <a:solidFill>
                  <a:srgbClr val="FF3300"/>
                </a:solidFill>
              </a:rPr>
              <a:t>   特征</a:t>
            </a:r>
            <a:endParaRPr lang="zh-CN" altLang="en-US" dirty="0"/>
          </a:p>
        </p:txBody>
      </p:sp>
      <p:sp>
        <p:nvSpPr>
          <p:cNvPr id="332803" name="文本占位符 332802"/>
          <p:cNvSpPr>
            <a:spLocks noGrp="1"/>
          </p:cNvSpPr>
          <p:nvPr>
            <p:ph type="body" sz="half" idx="1"/>
          </p:nvPr>
        </p:nvSpPr>
        <p:spPr>
          <a:xfrm>
            <a:off x="457200" y="1143000"/>
            <a:ext cx="8305800" cy="2133600"/>
          </a:xfrm>
          <a:ln w="38100">
            <a:solidFill>
              <a:srgbClr val="FF0000"/>
            </a:solidFill>
            <a:miter/>
          </a:ln>
        </p:spPr>
        <p:txBody>
          <a:bodyPr/>
          <a:p>
            <a:pPr>
              <a:lnSpc>
                <a:spcPct val="130000"/>
              </a:lnSpc>
            </a:pPr>
            <a:r>
              <a:rPr lang="zh-CN" altLang="en-US" sz="2000" b="1" dirty="0">
                <a:solidFill>
                  <a:srgbClr val="0066FF"/>
                </a:solidFill>
              </a:rPr>
              <a:t>静止期细胞从生理上的年轻转化为衰老，表现为细菌的代谢活力钝化，细胞含有较少的核糖体，</a:t>
            </a:r>
            <a:r>
              <a:rPr lang="en-US" altLang="zh-CN" sz="2000" b="1">
                <a:solidFill>
                  <a:srgbClr val="0066FF"/>
                </a:solidFill>
              </a:rPr>
              <a:t>RNA</a:t>
            </a:r>
            <a:r>
              <a:rPr lang="zh-CN" altLang="en-US" sz="2000" b="1" dirty="0">
                <a:solidFill>
                  <a:srgbClr val="0066FF"/>
                </a:solidFill>
              </a:rPr>
              <a:t>和蛋白质合成缓慢，</a:t>
            </a:r>
            <a:r>
              <a:rPr lang="en-US" altLang="zh-CN" sz="2000" b="1">
                <a:solidFill>
                  <a:srgbClr val="0066FF"/>
                </a:solidFill>
              </a:rPr>
              <a:t>mRNA</a:t>
            </a:r>
            <a:r>
              <a:rPr lang="zh-CN" altLang="en-US" sz="2000" b="1" dirty="0">
                <a:solidFill>
                  <a:srgbClr val="0066FF"/>
                </a:solidFill>
              </a:rPr>
              <a:t>的水平低下，因此细胞的生长变得不平衡，细胞的形状有的也发生改变。因不能维持细胞壁的合成与修复，细胞的染色特点也发生变化，如</a:t>
            </a:r>
            <a:r>
              <a:rPr lang="en-US" altLang="zh-CN" sz="2000" b="1">
                <a:solidFill>
                  <a:srgbClr val="0066FF"/>
                </a:solidFill>
              </a:rPr>
              <a:t>G</a:t>
            </a:r>
            <a:r>
              <a:rPr lang="en-US" altLang="zh-CN" sz="2000" b="1" baseline="30000">
                <a:solidFill>
                  <a:srgbClr val="0066FF"/>
                </a:solidFill>
              </a:rPr>
              <a:t>+</a:t>
            </a:r>
            <a:r>
              <a:rPr lang="zh-CN" altLang="en-US" sz="2000" b="1" dirty="0">
                <a:solidFill>
                  <a:srgbClr val="0066FF"/>
                </a:solidFill>
              </a:rPr>
              <a:t>转变为</a:t>
            </a:r>
            <a:r>
              <a:rPr lang="en-US" altLang="zh-CN" sz="2000" b="1">
                <a:solidFill>
                  <a:srgbClr val="0066FF"/>
                </a:solidFill>
              </a:rPr>
              <a:t>G</a:t>
            </a:r>
            <a:r>
              <a:rPr lang="en-US" altLang="zh-CN" sz="2000" b="1" baseline="30000">
                <a:solidFill>
                  <a:srgbClr val="0066FF"/>
                </a:solidFill>
              </a:rPr>
              <a:t>-</a:t>
            </a:r>
            <a:r>
              <a:rPr lang="en-US" altLang="zh-CN" sz="2000" b="1">
                <a:solidFill>
                  <a:srgbClr val="0066FF"/>
                </a:solidFill>
              </a:rPr>
              <a:t>。</a:t>
            </a:r>
            <a:endParaRPr lang="en-US" altLang="zh-CN" sz="2400">
              <a:solidFill>
                <a:srgbClr val="0066FF"/>
              </a:solidFill>
            </a:endParaRPr>
          </a:p>
        </p:txBody>
      </p:sp>
      <p:graphicFrame>
        <p:nvGraphicFramePr>
          <p:cNvPr id="332804" name="联机映像占位符 332803"/>
          <p:cNvGraphicFramePr>
            <a:graphicFrameLocks noGrp="1"/>
          </p:cNvGraphicFramePr>
          <p:nvPr>
            <p:ph type="clipArt" sz="half" idx="2"/>
          </p:nvPr>
        </p:nvGraphicFramePr>
        <p:xfrm>
          <a:off x="1619250" y="3500438"/>
          <a:ext cx="6138863" cy="2503487"/>
        </p:xfrm>
        <a:graphic>
          <a:graphicData uri="http://schemas.openxmlformats.org/presentationml/2006/ole">
            <mc:AlternateContent xmlns:mc="http://schemas.openxmlformats.org/markup-compatibility/2006">
              <mc:Choice xmlns:v="urn:schemas-microsoft-com:vml" Requires="v">
                <p:oleObj spid="_x0000_s3085" name="" r:id="rId1" imgW="4615180" imgH="1887220" progId="Word.Document.8">
                  <p:embed/>
                </p:oleObj>
              </mc:Choice>
              <mc:Fallback>
                <p:oleObj name="" r:id="rId1" imgW="4615180" imgH="1887220" progId="Word.Document.8">
                  <p:embed/>
                  <p:pic>
                    <p:nvPicPr>
                      <p:cNvPr id="0" name="图片 3084"/>
                      <p:cNvPicPr/>
                      <p:nvPr/>
                    </p:nvPicPr>
                    <p:blipFill>
                      <a:blip r:embed="rId2"/>
                      <a:stretch>
                        <a:fillRect/>
                      </a:stretch>
                    </p:blipFill>
                    <p:spPr>
                      <a:xfrm>
                        <a:off x="1619250" y="3500438"/>
                        <a:ext cx="6138863" cy="2503487"/>
                      </a:xfrm>
                      <a:prstGeom prst="rect">
                        <a:avLst/>
                      </a:prstGeom>
                      <a:solidFill>
                        <a:srgbClr val="0066FF">
                          <a:alpha val="100000"/>
                        </a:srgbClr>
                      </a:solidFill>
                      <a:ln w="38100">
                        <a:miter/>
                      </a:ln>
                    </p:spPr>
                  </p:pic>
                </p:oleObj>
              </mc:Fallback>
            </mc:AlternateContent>
          </a:graphicData>
        </a:graphic>
      </p:graphicFrame>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2802"/>
                                        </p:tgtEl>
                                        <p:attrNameLst>
                                          <p:attrName>style.visibility</p:attrName>
                                        </p:attrNameLst>
                                      </p:cBhvr>
                                      <p:to>
                                        <p:strVal val="visible"/>
                                      </p:to>
                                    </p:set>
                                    <p:anim calcmode="lin" valueType="num">
                                      <p:cBhvr additive="base">
                                        <p:cTn id="7" dur="500" fill="hold"/>
                                        <p:tgtEl>
                                          <p:spTgt spid="332802"/>
                                        </p:tgtEl>
                                        <p:attrNameLst>
                                          <p:attrName>ppt_x</p:attrName>
                                        </p:attrNameLst>
                                      </p:cBhvr>
                                      <p:tavLst>
                                        <p:tav tm="0">
                                          <p:val>
                                            <p:strVal val="0-#ppt_w/2"/>
                                          </p:val>
                                        </p:tav>
                                        <p:tav tm="100000">
                                          <p:val>
                                            <p:strVal val="#ppt_x"/>
                                          </p:val>
                                        </p:tav>
                                      </p:tavLst>
                                    </p:anim>
                                    <p:anim calcmode="lin" valueType="num">
                                      <p:cBhvr additive="base">
                                        <p:cTn id="8" dur="500" fill="hold"/>
                                        <p:tgtEl>
                                          <p:spTgt spid="3328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2803"/>
                                        </p:tgtEl>
                                        <p:attrNameLst>
                                          <p:attrName>style.visibility</p:attrName>
                                        </p:attrNameLst>
                                      </p:cBhvr>
                                      <p:to>
                                        <p:strVal val="visible"/>
                                      </p:to>
                                    </p:set>
                                    <p:anim calcmode="lin" valueType="num">
                                      <p:cBhvr additive="base">
                                        <p:cTn id="13" dur="500" fill="hold"/>
                                        <p:tgtEl>
                                          <p:spTgt spid="332803"/>
                                        </p:tgtEl>
                                        <p:attrNameLst>
                                          <p:attrName>ppt_x</p:attrName>
                                        </p:attrNameLst>
                                      </p:cBhvr>
                                      <p:tavLst>
                                        <p:tav tm="0">
                                          <p:val>
                                            <p:strVal val="0-#ppt_w/2"/>
                                          </p:val>
                                        </p:tav>
                                        <p:tav tm="100000">
                                          <p:val>
                                            <p:strVal val="#ppt_x"/>
                                          </p:val>
                                        </p:tav>
                                      </p:tavLst>
                                    </p:anim>
                                    <p:anim calcmode="lin" valueType="num">
                                      <p:cBhvr additive="base">
                                        <p:cTn id="14" dur="500" fill="hold"/>
                                        <p:tgtEl>
                                          <p:spTgt spid="33280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2803">
                                            <p:txEl>
                                              <p:charRg st="0" end="128"/>
                                            </p:txEl>
                                          </p:spTgt>
                                        </p:tgtEl>
                                        <p:attrNameLst>
                                          <p:attrName>style.visibility</p:attrName>
                                        </p:attrNameLst>
                                      </p:cBhvr>
                                      <p:to>
                                        <p:strVal val="visible"/>
                                      </p:to>
                                    </p:set>
                                    <p:anim calcmode="lin" valueType="num">
                                      <p:cBhvr additive="base">
                                        <p:cTn id="19" dur="500" fill="hold"/>
                                        <p:tgtEl>
                                          <p:spTgt spid="332803">
                                            <p:txEl>
                                              <p:charRg st="0" end="128"/>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2803">
                                            <p:txEl>
                                              <p:charRg st="0" end="128"/>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2804"/>
                                        </p:tgtEl>
                                        <p:attrNameLst>
                                          <p:attrName>style.visibility</p:attrName>
                                        </p:attrNameLst>
                                      </p:cBhvr>
                                      <p:to>
                                        <p:strVal val="visible"/>
                                      </p:to>
                                    </p:set>
                                    <p:anim calcmode="lin" valueType="num">
                                      <p:cBhvr additive="base">
                                        <p:cTn id="25" dur="500" fill="hold"/>
                                        <p:tgtEl>
                                          <p:spTgt spid="332804"/>
                                        </p:tgtEl>
                                        <p:attrNameLst>
                                          <p:attrName>ppt_x</p:attrName>
                                        </p:attrNameLst>
                                      </p:cBhvr>
                                      <p:tavLst>
                                        <p:tav tm="0">
                                          <p:val>
                                            <p:strVal val="0-#ppt_w/2"/>
                                          </p:val>
                                        </p:tav>
                                        <p:tav tm="100000">
                                          <p:val>
                                            <p:strVal val="#ppt_x"/>
                                          </p:val>
                                        </p:tav>
                                      </p:tavLst>
                                    </p:anim>
                                    <p:anim calcmode="lin" valueType="num">
                                      <p:cBhvr additive="base">
                                        <p:cTn id="26" dur="500" fill="hold"/>
                                        <p:tgtEl>
                                          <p:spTgt spid="3328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2" grpId="0"/>
      <p:bldP spid="332803" grpId="0" animBg="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3826" name="标题 333825"/>
          <p:cNvSpPr>
            <a:spLocks noGrp="1"/>
          </p:cNvSpPr>
          <p:nvPr>
            <p:ph type="title"/>
          </p:nvPr>
        </p:nvSpPr>
        <p:spPr>
          <a:xfrm>
            <a:off x="304800" y="609600"/>
            <a:ext cx="7772400" cy="1143000"/>
          </a:xfrm>
          <a:ln/>
        </p:spPr>
        <p:txBody>
          <a:bodyPr anchor="b"/>
          <a:p>
            <a:r>
              <a:rPr lang="zh-CN" altLang="en-US" sz="3600" b="1" dirty="0">
                <a:solidFill>
                  <a:srgbClr val="FF3300"/>
                </a:solidFill>
              </a:rPr>
              <a:t>    （4）衰亡期</a:t>
            </a:r>
            <a:endParaRPr lang="zh-CN" altLang="en-US" dirty="0"/>
          </a:p>
        </p:txBody>
      </p:sp>
      <p:sp>
        <p:nvSpPr>
          <p:cNvPr id="333827" name="文本占位符 333826"/>
          <p:cNvSpPr>
            <a:spLocks noGrp="1"/>
          </p:cNvSpPr>
          <p:nvPr>
            <p:ph type="body" idx="1"/>
          </p:nvPr>
        </p:nvSpPr>
        <p:spPr>
          <a:xfrm>
            <a:off x="609600" y="1981200"/>
            <a:ext cx="8001000" cy="2095500"/>
          </a:xfrm>
          <a:ln w="38100">
            <a:solidFill>
              <a:srgbClr val="0000FF"/>
            </a:solidFill>
            <a:miter/>
          </a:ln>
        </p:spPr>
        <p:txBody>
          <a:bodyPr/>
          <a:p>
            <a:pPr algn="just">
              <a:lnSpc>
                <a:spcPct val="145000"/>
              </a:lnSpc>
            </a:pPr>
            <a:r>
              <a:rPr lang="zh-CN" altLang="en-US" sz="2800" b="1" dirty="0">
                <a:solidFill>
                  <a:schemeClr val="hlink"/>
                </a:solidFill>
              </a:rPr>
              <a:t>处于静止期的细菌继续培养，细胞的死亡率将逐渐增加，最终群体中活的细胞数目将以对数速率急剧下降，此阶段就被称为衰亡期。</a:t>
            </a:r>
            <a:endParaRPr lang="zh-CN" altLang="en-US" sz="2800" dirty="0">
              <a:solidFill>
                <a:schemeClr val="hlink"/>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3826"/>
                                        </p:tgtEl>
                                        <p:attrNameLst>
                                          <p:attrName>style.visibility</p:attrName>
                                        </p:attrNameLst>
                                      </p:cBhvr>
                                      <p:to>
                                        <p:strVal val="visible"/>
                                      </p:to>
                                    </p:set>
                                    <p:anim calcmode="lin" valueType="num">
                                      <p:cBhvr additive="base">
                                        <p:cTn id="7" dur="500" fill="hold"/>
                                        <p:tgtEl>
                                          <p:spTgt spid="333826"/>
                                        </p:tgtEl>
                                        <p:attrNameLst>
                                          <p:attrName>ppt_x</p:attrName>
                                        </p:attrNameLst>
                                      </p:cBhvr>
                                      <p:tavLst>
                                        <p:tav tm="0">
                                          <p:val>
                                            <p:strVal val="0-#ppt_w/2"/>
                                          </p:val>
                                        </p:tav>
                                        <p:tav tm="100000">
                                          <p:val>
                                            <p:strVal val="#ppt_x"/>
                                          </p:val>
                                        </p:tav>
                                      </p:tavLst>
                                    </p:anim>
                                    <p:anim calcmode="lin" valueType="num">
                                      <p:cBhvr additive="base">
                                        <p:cTn id="8" dur="500" fill="hold"/>
                                        <p:tgtEl>
                                          <p:spTgt spid="3338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3827"/>
                                        </p:tgtEl>
                                        <p:attrNameLst>
                                          <p:attrName>style.visibility</p:attrName>
                                        </p:attrNameLst>
                                      </p:cBhvr>
                                      <p:to>
                                        <p:strVal val="visible"/>
                                      </p:to>
                                    </p:set>
                                    <p:anim calcmode="lin" valueType="num">
                                      <p:cBhvr additive="base">
                                        <p:cTn id="13" dur="500" fill="hold"/>
                                        <p:tgtEl>
                                          <p:spTgt spid="333827"/>
                                        </p:tgtEl>
                                        <p:attrNameLst>
                                          <p:attrName>ppt_x</p:attrName>
                                        </p:attrNameLst>
                                      </p:cBhvr>
                                      <p:tavLst>
                                        <p:tav tm="0">
                                          <p:val>
                                            <p:strVal val="0-#ppt_w/2"/>
                                          </p:val>
                                        </p:tav>
                                        <p:tav tm="100000">
                                          <p:val>
                                            <p:strVal val="#ppt_x"/>
                                          </p:val>
                                        </p:tav>
                                      </p:tavLst>
                                    </p:anim>
                                    <p:anim calcmode="lin" valueType="num">
                                      <p:cBhvr additive="base">
                                        <p:cTn id="14" dur="500" fill="hold"/>
                                        <p:tgtEl>
                                          <p:spTgt spid="33382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3827">
                                            <p:txEl>
                                              <p:charRg st="0" end="59"/>
                                            </p:txEl>
                                          </p:spTgt>
                                        </p:tgtEl>
                                        <p:attrNameLst>
                                          <p:attrName>style.visibility</p:attrName>
                                        </p:attrNameLst>
                                      </p:cBhvr>
                                      <p:to>
                                        <p:strVal val="visible"/>
                                      </p:to>
                                    </p:set>
                                    <p:anim calcmode="lin" valueType="num">
                                      <p:cBhvr additive="base">
                                        <p:cTn id="19" dur="500" fill="hold"/>
                                        <p:tgtEl>
                                          <p:spTgt spid="333827">
                                            <p:txEl>
                                              <p:charRg st="0" end="59"/>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3827">
                                            <p:txEl>
                                              <p:charRg st="0" end="5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6" grpId="0"/>
      <p:bldP spid="333827" grpId="0" animBg="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4850" name="标题 334849"/>
          <p:cNvSpPr>
            <a:spLocks noGrp="1"/>
          </p:cNvSpPr>
          <p:nvPr>
            <p:ph type="title"/>
          </p:nvPr>
        </p:nvSpPr>
        <p:spPr>
          <a:xfrm>
            <a:off x="533400" y="609600"/>
            <a:ext cx="7772400" cy="685800"/>
          </a:xfrm>
          <a:ln/>
        </p:spPr>
        <p:txBody>
          <a:bodyPr anchor="b"/>
          <a:p>
            <a:r>
              <a:rPr lang="zh-CN" altLang="en-US" sz="3600" b="1" dirty="0">
                <a:solidFill>
                  <a:srgbClr val="FF3300"/>
                </a:solidFill>
              </a:rPr>
              <a:t>特点</a:t>
            </a:r>
            <a:endParaRPr lang="zh-CN" altLang="en-US" dirty="0"/>
          </a:p>
        </p:txBody>
      </p:sp>
      <p:sp>
        <p:nvSpPr>
          <p:cNvPr id="334851" name="文本占位符 334850"/>
          <p:cNvSpPr>
            <a:spLocks noGrp="1"/>
          </p:cNvSpPr>
          <p:nvPr>
            <p:ph type="body" sz="half" idx="1"/>
          </p:nvPr>
        </p:nvSpPr>
        <p:spPr>
          <a:xfrm>
            <a:off x="539750" y="1524000"/>
            <a:ext cx="8064500" cy="2120900"/>
          </a:xfrm>
          <a:ln w="38100">
            <a:solidFill>
              <a:srgbClr val="0000FF"/>
            </a:solidFill>
            <a:miter/>
          </a:ln>
        </p:spPr>
        <p:txBody>
          <a:bodyPr/>
          <a:p>
            <a:pPr>
              <a:lnSpc>
                <a:spcPct val="125000"/>
              </a:lnSpc>
            </a:pPr>
            <a:r>
              <a:rPr lang="zh-CN" altLang="en-US" sz="2400" b="1" dirty="0">
                <a:solidFill>
                  <a:schemeClr val="hlink"/>
                </a:solidFill>
              </a:rPr>
              <a:t>衰亡期细胞的总数虽然镜检直接计数可能会保持不变，但间接计数检测到的细胞数目却在减少</a:t>
            </a:r>
            <a:r>
              <a:rPr lang="zh-CN" altLang="en-US" sz="2400" b="1" dirty="0">
                <a:solidFill>
                  <a:schemeClr val="hlink"/>
                </a:solidFill>
              </a:rPr>
              <a:t>（?）</a:t>
            </a:r>
            <a:r>
              <a:rPr lang="zh-CN" altLang="en-US" sz="2400" b="1" dirty="0">
                <a:solidFill>
                  <a:schemeClr val="hlink"/>
                </a:solidFill>
              </a:rPr>
              <a:t>，同时伴随着细胞的裂解或自溶可释放出一些代谢产物，如氨基酸、转化酶或抗生素等。</a:t>
            </a:r>
            <a:endParaRPr lang="zh-CN" altLang="en-US" sz="2400" b="1" dirty="0">
              <a:solidFill>
                <a:schemeClr val="hlink"/>
              </a:solidFill>
            </a:endParaRPr>
          </a:p>
        </p:txBody>
      </p:sp>
      <p:graphicFrame>
        <p:nvGraphicFramePr>
          <p:cNvPr id="334852" name="联机映像占位符 334851"/>
          <p:cNvGraphicFramePr>
            <a:graphicFrameLocks noGrp="1"/>
          </p:cNvGraphicFramePr>
          <p:nvPr>
            <p:ph type="clipArt" sz="half" idx="2"/>
          </p:nvPr>
        </p:nvGraphicFramePr>
        <p:xfrm>
          <a:off x="1471613" y="4076700"/>
          <a:ext cx="5980112" cy="2586038"/>
        </p:xfrm>
        <a:graphic>
          <a:graphicData uri="http://schemas.openxmlformats.org/presentationml/2006/ole">
            <mc:AlternateContent xmlns:mc="http://schemas.openxmlformats.org/markup-compatibility/2006">
              <mc:Choice xmlns:v="urn:schemas-microsoft-com:vml" Requires="v">
                <p:oleObj spid="_x0000_s3086" name="" r:id="rId1" imgW="4615180" imgH="1887220" progId="Word.Document.8">
                  <p:embed/>
                </p:oleObj>
              </mc:Choice>
              <mc:Fallback>
                <p:oleObj name="" r:id="rId1" imgW="4615180" imgH="1887220" progId="Word.Document.8">
                  <p:embed/>
                  <p:pic>
                    <p:nvPicPr>
                      <p:cNvPr id="0" name="图片 3085"/>
                      <p:cNvPicPr/>
                      <p:nvPr/>
                    </p:nvPicPr>
                    <p:blipFill>
                      <a:blip r:embed="rId2"/>
                      <a:stretch>
                        <a:fillRect/>
                      </a:stretch>
                    </p:blipFill>
                    <p:spPr>
                      <a:xfrm>
                        <a:off x="1471613" y="4076700"/>
                        <a:ext cx="5980112" cy="2586038"/>
                      </a:xfrm>
                      <a:prstGeom prst="rect">
                        <a:avLst/>
                      </a:prstGeom>
                      <a:solidFill>
                        <a:srgbClr val="0066FF">
                          <a:alpha val="100000"/>
                        </a:srgbClr>
                      </a:solidFill>
                      <a:ln w="38100">
                        <a:miter/>
                      </a:ln>
                    </p:spPr>
                  </p:pic>
                </p:oleObj>
              </mc:Fallback>
            </mc:AlternateContent>
          </a:graphicData>
        </a:graphic>
      </p:graphicFrame>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4850"/>
                                        </p:tgtEl>
                                        <p:attrNameLst>
                                          <p:attrName>style.visibility</p:attrName>
                                        </p:attrNameLst>
                                      </p:cBhvr>
                                      <p:to>
                                        <p:strVal val="visible"/>
                                      </p:to>
                                    </p:set>
                                    <p:anim calcmode="lin" valueType="num">
                                      <p:cBhvr additive="base">
                                        <p:cTn id="7" dur="500" fill="hold"/>
                                        <p:tgtEl>
                                          <p:spTgt spid="334850"/>
                                        </p:tgtEl>
                                        <p:attrNameLst>
                                          <p:attrName>ppt_x</p:attrName>
                                        </p:attrNameLst>
                                      </p:cBhvr>
                                      <p:tavLst>
                                        <p:tav tm="0">
                                          <p:val>
                                            <p:strVal val="0-#ppt_w/2"/>
                                          </p:val>
                                        </p:tav>
                                        <p:tav tm="100000">
                                          <p:val>
                                            <p:strVal val="#ppt_x"/>
                                          </p:val>
                                        </p:tav>
                                      </p:tavLst>
                                    </p:anim>
                                    <p:anim calcmode="lin" valueType="num">
                                      <p:cBhvr additive="base">
                                        <p:cTn id="8" dur="500" fill="hold"/>
                                        <p:tgtEl>
                                          <p:spTgt spid="3348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4851"/>
                                        </p:tgtEl>
                                        <p:attrNameLst>
                                          <p:attrName>style.visibility</p:attrName>
                                        </p:attrNameLst>
                                      </p:cBhvr>
                                      <p:to>
                                        <p:strVal val="visible"/>
                                      </p:to>
                                    </p:set>
                                    <p:anim calcmode="lin" valueType="num">
                                      <p:cBhvr additive="base">
                                        <p:cTn id="13" dur="500" fill="hold"/>
                                        <p:tgtEl>
                                          <p:spTgt spid="334851"/>
                                        </p:tgtEl>
                                        <p:attrNameLst>
                                          <p:attrName>ppt_x</p:attrName>
                                        </p:attrNameLst>
                                      </p:cBhvr>
                                      <p:tavLst>
                                        <p:tav tm="0">
                                          <p:val>
                                            <p:strVal val="0-#ppt_w/2"/>
                                          </p:val>
                                        </p:tav>
                                        <p:tav tm="100000">
                                          <p:val>
                                            <p:strVal val="#ppt_x"/>
                                          </p:val>
                                        </p:tav>
                                      </p:tavLst>
                                    </p:anim>
                                    <p:anim calcmode="lin" valueType="num">
                                      <p:cBhvr additive="base">
                                        <p:cTn id="14" dur="500" fill="hold"/>
                                        <p:tgtEl>
                                          <p:spTgt spid="33485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4851">
                                            <p:txEl>
                                              <p:charRg st="0" end="84"/>
                                            </p:txEl>
                                          </p:spTgt>
                                        </p:tgtEl>
                                        <p:attrNameLst>
                                          <p:attrName>style.visibility</p:attrName>
                                        </p:attrNameLst>
                                      </p:cBhvr>
                                      <p:to>
                                        <p:strVal val="visible"/>
                                      </p:to>
                                    </p:set>
                                    <p:anim calcmode="lin" valueType="num">
                                      <p:cBhvr additive="base">
                                        <p:cTn id="19" dur="500" fill="hold"/>
                                        <p:tgtEl>
                                          <p:spTgt spid="334851">
                                            <p:txEl>
                                              <p:charRg st="0" end="8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4851">
                                            <p:txEl>
                                              <p:charRg st="0" end="8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4852"/>
                                        </p:tgtEl>
                                        <p:attrNameLst>
                                          <p:attrName>style.visibility</p:attrName>
                                        </p:attrNameLst>
                                      </p:cBhvr>
                                      <p:to>
                                        <p:strVal val="visible"/>
                                      </p:to>
                                    </p:set>
                                    <p:anim calcmode="lin" valueType="num">
                                      <p:cBhvr additive="base">
                                        <p:cTn id="25" dur="500" fill="hold"/>
                                        <p:tgtEl>
                                          <p:spTgt spid="334852"/>
                                        </p:tgtEl>
                                        <p:attrNameLst>
                                          <p:attrName>ppt_x</p:attrName>
                                        </p:attrNameLst>
                                      </p:cBhvr>
                                      <p:tavLst>
                                        <p:tav tm="0">
                                          <p:val>
                                            <p:strVal val="0-#ppt_w/2"/>
                                          </p:val>
                                        </p:tav>
                                        <p:tav tm="100000">
                                          <p:val>
                                            <p:strVal val="#ppt_x"/>
                                          </p:val>
                                        </p:tav>
                                      </p:tavLst>
                                    </p:anim>
                                    <p:anim calcmode="lin" valueType="num">
                                      <p:cBhvr additive="base">
                                        <p:cTn id="26" dur="500" fill="hold"/>
                                        <p:tgtEl>
                                          <p:spTgt spid="3348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0" grpId="0"/>
      <p:bldP spid="334851" grpId="0" animBg="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5874" name="文本占位符 335873"/>
          <p:cNvSpPr>
            <a:spLocks noGrp="1"/>
          </p:cNvSpPr>
          <p:nvPr>
            <p:ph type="body" idx="1"/>
          </p:nvPr>
        </p:nvSpPr>
        <p:spPr>
          <a:xfrm>
            <a:off x="609600" y="2060575"/>
            <a:ext cx="8077200" cy="2447925"/>
          </a:xfrm>
          <a:ln w="38100">
            <a:solidFill>
              <a:srgbClr val="0000FF"/>
            </a:solidFill>
            <a:miter/>
          </a:ln>
        </p:spPr>
        <p:txBody>
          <a:bodyPr/>
          <a:p>
            <a:pPr algn="just">
              <a:lnSpc>
                <a:spcPct val="140000"/>
              </a:lnSpc>
            </a:pPr>
            <a:r>
              <a:rPr lang="zh-CN" altLang="en-US" sz="2400" b="1" dirty="0">
                <a:solidFill>
                  <a:schemeClr val="hlink"/>
                </a:solidFill>
              </a:rPr>
              <a:t>衰亡期的长短与对数生长期一样在不同微生物中变化是很大的，主要与菌种的遗传特性有关。</a:t>
            </a:r>
            <a:endParaRPr lang="zh-CN" altLang="en-US" sz="2400" b="1" dirty="0">
              <a:solidFill>
                <a:schemeClr val="hlink"/>
              </a:solidFill>
            </a:endParaRPr>
          </a:p>
          <a:p>
            <a:pPr algn="just">
              <a:lnSpc>
                <a:spcPct val="140000"/>
              </a:lnSpc>
            </a:pPr>
            <a:r>
              <a:rPr lang="zh-CN" altLang="en-US" sz="2400" b="1" dirty="0">
                <a:solidFill>
                  <a:schemeClr val="hlink"/>
                </a:solidFill>
              </a:rPr>
              <a:t>通过补充营养和能源，以及中和环境毒性，可以减缓死亡期的细胞死亡速率，延长细菌培养物的存活时间。</a:t>
            </a:r>
            <a:endParaRPr lang="zh-CN" altLang="en-US" sz="2400" b="1" dirty="0">
              <a:solidFill>
                <a:schemeClr val="hlink"/>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5874"/>
                                        </p:tgtEl>
                                        <p:attrNameLst>
                                          <p:attrName>style.visibility</p:attrName>
                                        </p:attrNameLst>
                                      </p:cBhvr>
                                      <p:to>
                                        <p:strVal val="visible"/>
                                      </p:to>
                                    </p:set>
                                    <p:anim calcmode="lin" valueType="num">
                                      <p:cBhvr additive="base">
                                        <p:cTn id="7" dur="500" fill="hold"/>
                                        <p:tgtEl>
                                          <p:spTgt spid="335874"/>
                                        </p:tgtEl>
                                        <p:attrNameLst>
                                          <p:attrName>ppt_x</p:attrName>
                                        </p:attrNameLst>
                                      </p:cBhvr>
                                      <p:tavLst>
                                        <p:tav tm="0">
                                          <p:val>
                                            <p:strVal val="0-#ppt_w/2"/>
                                          </p:val>
                                        </p:tav>
                                        <p:tav tm="100000">
                                          <p:val>
                                            <p:strVal val="#ppt_x"/>
                                          </p:val>
                                        </p:tav>
                                      </p:tavLst>
                                    </p:anim>
                                    <p:anim calcmode="lin" valueType="num">
                                      <p:cBhvr additive="base">
                                        <p:cTn id="8" dur="500" fill="hold"/>
                                        <p:tgtEl>
                                          <p:spTgt spid="3358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5874">
                                            <p:txEl>
                                              <p:charRg st="0" end="42"/>
                                            </p:txEl>
                                          </p:spTgt>
                                        </p:tgtEl>
                                        <p:attrNameLst>
                                          <p:attrName>style.visibility</p:attrName>
                                        </p:attrNameLst>
                                      </p:cBhvr>
                                      <p:to>
                                        <p:strVal val="visible"/>
                                      </p:to>
                                    </p:set>
                                    <p:anim calcmode="lin" valueType="num">
                                      <p:cBhvr additive="base">
                                        <p:cTn id="13" dur="500" fill="hold"/>
                                        <p:tgtEl>
                                          <p:spTgt spid="335874">
                                            <p:txEl>
                                              <p:charRg st="0" end="4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5874">
                                            <p:txEl>
                                              <p:charRg st="0" end="4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5874">
                                            <p:txEl>
                                              <p:charRg st="42" end="90"/>
                                            </p:txEl>
                                          </p:spTgt>
                                        </p:tgtEl>
                                        <p:attrNameLst>
                                          <p:attrName>style.visibility</p:attrName>
                                        </p:attrNameLst>
                                      </p:cBhvr>
                                      <p:to>
                                        <p:strVal val="visible"/>
                                      </p:to>
                                    </p:set>
                                    <p:anim calcmode="lin" valueType="num">
                                      <p:cBhvr additive="base">
                                        <p:cTn id="19" dur="500" fill="hold"/>
                                        <p:tgtEl>
                                          <p:spTgt spid="335874">
                                            <p:txEl>
                                              <p:charRg st="42" end="9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5874">
                                            <p:txEl>
                                              <p:charRg st="42" end="9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4" grpId="0" animBg="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6898" name="标题 336897"/>
          <p:cNvSpPr>
            <a:spLocks noGrp="1"/>
          </p:cNvSpPr>
          <p:nvPr>
            <p:ph type="title"/>
          </p:nvPr>
        </p:nvSpPr>
        <p:spPr>
          <a:xfrm>
            <a:off x="609600" y="439738"/>
            <a:ext cx="7772400" cy="685800"/>
          </a:xfrm>
          <a:ln/>
        </p:spPr>
        <p:txBody>
          <a:bodyPr anchor="b"/>
          <a:p>
            <a:r>
              <a:rPr lang="zh-CN" altLang="en-US" sz="3600" b="1" dirty="0">
                <a:solidFill>
                  <a:srgbClr val="FF3300"/>
                </a:solidFill>
              </a:rPr>
              <a:t>（二） 连续培养</a:t>
            </a:r>
            <a:endParaRPr lang="zh-CN" altLang="en-US" dirty="0"/>
          </a:p>
        </p:txBody>
      </p:sp>
      <p:sp>
        <p:nvSpPr>
          <p:cNvPr id="336899" name="文本占位符 336898"/>
          <p:cNvSpPr>
            <a:spLocks noGrp="1"/>
          </p:cNvSpPr>
          <p:nvPr>
            <p:ph type="body" sz="half" idx="1"/>
          </p:nvPr>
        </p:nvSpPr>
        <p:spPr>
          <a:xfrm>
            <a:off x="609600" y="1066800"/>
            <a:ext cx="8077200" cy="1354138"/>
          </a:xfrm>
          <a:ln w="38100">
            <a:solidFill>
              <a:srgbClr val="0000FF"/>
            </a:solidFill>
            <a:miter/>
          </a:ln>
        </p:spPr>
        <p:txBody>
          <a:bodyPr/>
          <a:p>
            <a:pPr>
              <a:lnSpc>
                <a:spcPct val="135000"/>
              </a:lnSpc>
            </a:pPr>
            <a:r>
              <a:rPr lang="zh-CN" altLang="en-US" sz="1800" b="1" dirty="0"/>
              <a:t>连续培养与间歇培养不同，它的特点是一方面连续进料，另一方面又连续出料。</a:t>
            </a:r>
            <a:endParaRPr lang="zh-CN" altLang="en-US" sz="1800" b="1" dirty="0"/>
          </a:p>
          <a:p>
            <a:pPr>
              <a:lnSpc>
                <a:spcPct val="135000"/>
              </a:lnSpc>
            </a:pPr>
            <a:r>
              <a:rPr lang="zh-CN" altLang="en-US" sz="1800" b="1" dirty="0"/>
              <a:t>分为两种：</a:t>
            </a:r>
            <a:r>
              <a:rPr lang="zh-CN" altLang="en-US" sz="1800" b="1" dirty="0">
                <a:solidFill>
                  <a:schemeClr val="tx2"/>
                </a:solidFill>
              </a:rPr>
              <a:t>恒浊连续培养和恒化连续培养。</a:t>
            </a:r>
            <a:endParaRPr lang="zh-CN" altLang="en-US" sz="1800" dirty="0">
              <a:solidFill>
                <a:schemeClr val="tx2"/>
              </a:solidFill>
            </a:endParaRPr>
          </a:p>
        </p:txBody>
      </p:sp>
      <p:graphicFrame>
        <p:nvGraphicFramePr>
          <p:cNvPr id="336900" name="联机映像占位符 336899"/>
          <p:cNvGraphicFramePr>
            <a:graphicFrameLocks noGrp="1"/>
          </p:cNvGraphicFramePr>
          <p:nvPr>
            <p:ph type="clipArt" sz="half" idx="2"/>
          </p:nvPr>
        </p:nvGraphicFramePr>
        <p:xfrm>
          <a:off x="762000" y="2309813"/>
          <a:ext cx="8382000" cy="4446587"/>
        </p:xfrm>
        <a:graphic>
          <a:graphicData uri="http://schemas.openxmlformats.org/presentationml/2006/ole">
            <mc:AlternateContent xmlns:mc="http://schemas.openxmlformats.org/markup-compatibility/2006">
              <mc:Choice xmlns:v="urn:schemas-microsoft-com:vml" Requires="v">
                <p:oleObj spid="_x0000_s3087" name="" r:id="rId1" imgW="5610225" imgH="2981325" progId="Word.Document.8">
                  <p:embed/>
                </p:oleObj>
              </mc:Choice>
              <mc:Fallback>
                <p:oleObj name="" r:id="rId1" imgW="5610225" imgH="2981325" progId="Word.Document.8">
                  <p:embed/>
                  <p:pic>
                    <p:nvPicPr>
                      <p:cNvPr id="0" name="图片 3086"/>
                      <p:cNvPicPr/>
                      <p:nvPr/>
                    </p:nvPicPr>
                    <p:blipFill>
                      <a:blip r:embed="rId2"/>
                      <a:stretch>
                        <a:fillRect/>
                      </a:stretch>
                    </p:blipFill>
                    <p:spPr>
                      <a:xfrm>
                        <a:off x="762000" y="2309813"/>
                        <a:ext cx="8382000" cy="4446587"/>
                      </a:xfrm>
                      <a:prstGeom prst="rect">
                        <a:avLst/>
                      </a:prstGeom>
                      <a:noFill/>
                      <a:ln w="38100">
                        <a:miter/>
                      </a:ln>
                    </p:spPr>
                  </p:pic>
                </p:oleObj>
              </mc:Fallback>
            </mc:AlternateContent>
          </a:graphicData>
        </a:graphic>
      </p:graphicFrame>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6898"/>
                                        </p:tgtEl>
                                        <p:attrNameLst>
                                          <p:attrName>style.visibility</p:attrName>
                                        </p:attrNameLst>
                                      </p:cBhvr>
                                      <p:to>
                                        <p:strVal val="visible"/>
                                      </p:to>
                                    </p:set>
                                    <p:anim calcmode="lin" valueType="num">
                                      <p:cBhvr additive="base">
                                        <p:cTn id="7" dur="500" fill="hold"/>
                                        <p:tgtEl>
                                          <p:spTgt spid="336898"/>
                                        </p:tgtEl>
                                        <p:attrNameLst>
                                          <p:attrName>ppt_x</p:attrName>
                                        </p:attrNameLst>
                                      </p:cBhvr>
                                      <p:tavLst>
                                        <p:tav tm="0">
                                          <p:val>
                                            <p:strVal val="0-#ppt_w/2"/>
                                          </p:val>
                                        </p:tav>
                                        <p:tav tm="100000">
                                          <p:val>
                                            <p:strVal val="#ppt_x"/>
                                          </p:val>
                                        </p:tav>
                                      </p:tavLst>
                                    </p:anim>
                                    <p:anim calcmode="lin" valueType="num">
                                      <p:cBhvr additive="base">
                                        <p:cTn id="8" dur="500" fill="hold"/>
                                        <p:tgtEl>
                                          <p:spTgt spid="33689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6899"/>
                                        </p:tgtEl>
                                        <p:attrNameLst>
                                          <p:attrName>style.visibility</p:attrName>
                                        </p:attrNameLst>
                                      </p:cBhvr>
                                      <p:to>
                                        <p:strVal val="visible"/>
                                      </p:to>
                                    </p:set>
                                    <p:anim calcmode="lin" valueType="num">
                                      <p:cBhvr additive="base">
                                        <p:cTn id="13" dur="500" fill="hold"/>
                                        <p:tgtEl>
                                          <p:spTgt spid="336899"/>
                                        </p:tgtEl>
                                        <p:attrNameLst>
                                          <p:attrName>ppt_x</p:attrName>
                                        </p:attrNameLst>
                                      </p:cBhvr>
                                      <p:tavLst>
                                        <p:tav tm="0">
                                          <p:val>
                                            <p:strVal val="0-#ppt_w/2"/>
                                          </p:val>
                                        </p:tav>
                                        <p:tav tm="100000">
                                          <p:val>
                                            <p:strVal val="#ppt_x"/>
                                          </p:val>
                                        </p:tav>
                                      </p:tavLst>
                                    </p:anim>
                                    <p:anim calcmode="lin" valueType="num">
                                      <p:cBhvr additive="base">
                                        <p:cTn id="14" dur="500" fill="hold"/>
                                        <p:tgtEl>
                                          <p:spTgt spid="33689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6899">
                                            <p:txEl>
                                              <p:charRg st="0" end="36"/>
                                            </p:txEl>
                                          </p:spTgt>
                                        </p:tgtEl>
                                        <p:attrNameLst>
                                          <p:attrName>style.visibility</p:attrName>
                                        </p:attrNameLst>
                                      </p:cBhvr>
                                      <p:to>
                                        <p:strVal val="visible"/>
                                      </p:to>
                                    </p:set>
                                    <p:anim calcmode="lin" valueType="num">
                                      <p:cBhvr additive="base">
                                        <p:cTn id="19" dur="500" fill="hold"/>
                                        <p:tgtEl>
                                          <p:spTgt spid="336899">
                                            <p:txEl>
                                              <p:charRg st="0" end="3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6899">
                                            <p:txEl>
                                              <p:charRg st="0" end="3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6899">
                                            <p:txEl>
                                              <p:charRg st="36" end="56"/>
                                            </p:txEl>
                                          </p:spTgt>
                                        </p:tgtEl>
                                        <p:attrNameLst>
                                          <p:attrName>style.visibility</p:attrName>
                                        </p:attrNameLst>
                                      </p:cBhvr>
                                      <p:to>
                                        <p:strVal val="visible"/>
                                      </p:to>
                                    </p:set>
                                    <p:anim calcmode="lin" valueType="num">
                                      <p:cBhvr additive="base">
                                        <p:cTn id="25" dur="500" fill="hold"/>
                                        <p:tgtEl>
                                          <p:spTgt spid="336899">
                                            <p:txEl>
                                              <p:charRg st="36" end="5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36899">
                                            <p:txEl>
                                              <p:charRg st="36" end="5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336900"/>
                                        </p:tgtEl>
                                        <p:attrNameLst>
                                          <p:attrName>style.visibility</p:attrName>
                                        </p:attrNameLst>
                                      </p:cBhvr>
                                      <p:to>
                                        <p:strVal val="visible"/>
                                      </p:to>
                                    </p:set>
                                    <p:anim calcmode="lin" valueType="num">
                                      <p:cBhvr additive="base">
                                        <p:cTn id="31" dur="500" fill="hold"/>
                                        <p:tgtEl>
                                          <p:spTgt spid="336900"/>
                                        </p:tgtEl>
                                        <p:attrNameLst>
                                          <p:attrName>ppt_x</p:attrName>
                                        </p:attrNameLst>
                                      </p:cBhvr>
                                      <p:tavLst>
                                        <p:tav tm="0">
                                          <p:val>
                                            <p:strVal val="#ppt_x"/>
                                          </p:val>
                                        </p:tav>
                                        <p:tav tm="100000">
                                          <p:val>
                                            <p:strVal val="#ppt_x"/>
                                          </p:val>
                                        </p:tav>
                                      </p:tavLst>
                                    </p:anim>
                                    <p:anim calcmode="lin" valueType="num">
                                      <p:cBhvr additive="base">
                                        <p:cTn id="32" dur="500" fill="hold"/>
                                        <p:tgtEl>
                                          <p:spTgt spid="33690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8" grpId="0"/>
      <p:bldP spid="336899" grpId="0" animBg="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22" name="标题 337921"/>
          <p:cNvSpPr>
            <a:spLocks noGrp="1"/>
          </p:cNvSpPr>
          <p:nvPr>
            <p:ph type="title"/>
          </p:nvPr>
        </p:nvSpPr>
        <p:spPr>
          <a:xfrm>
            <a:off x="838200" y="762000"/>
            <a:ext cx="7181850" cy="1143000"/>
          </a:xfrm>
          <a:ln/>
        </p:spPr>
        <p:txBody>
          <a:bodyPr anchor="b"/>
          <a:p>
            <a:r>
              <a:rPr lang="zh-CN" altLang="en-US" sz="3600" b="1" dirty="0">
                <a:solidFill>
                  <a:srgbClr val="FF3300"/>
                </a:solidFill>
              </a:rPr>
              <a:t>  （1）恒浊连续培养</a:t>
            </a:r>
            <a:r>
              <a:rPr lang="zh-CN" altLang="en-US" dirty="0">
                <a:solidFill>
                  <a:schemeClr val="tx1"/>
                </a:solidFill>
              </a:rPr>
              <a:t> </a:t>
            </a:r>
            <a:endParaRPr lang="zh-CN" altLang="en-US" dirty="0">
              <a:solidFill>
                <a:schemeClr val="tx1"/>
              </a:solidFill>
            </a:endParaRPr>
          </a:p>
        </p:txBody>
      </p:sp>
      <p:sp>
        <p:nvSpPr>
          <p:cNvPr id="337923" name="文本占位符 337922"/>
          <p:cNvSpPr>
            <a:spLocks noGrp="1"/>
          </p:cNvSpPr>
          <p:nvPr>
            <p:ph type="body" idx="1"/>
          </p:nvPr>
        </p:nvSpPr>
        <p:spPr>
          <a:xfrm>
            <a:off x="838200" y="2362200"/>
            <a:ext cx="7772400" cy="3124200"/>
          </a:xfrm>
          <a:ln w="38100">
            <a:solidFill>
              <a:srgbClr val="0000FF"/>
            </a:solidFill>
            <a:miter/>
          </a:ln>
        </p:spPr>
        <p:txBody>
          <a:bodyPr/>
          <a:p>
            <a:pPr>
              <a:lnSpc>
                <a:spcPct val="125000"/>
              </a:lnSpc>
            </a:pPr>
            <a:r>
              <a:rPr lang="zh-CN" altLang="en-US" sz="2400" b="1" dirty="0">
                <a:solidFill>
                  <a:schemeClr val="hlink"/>
                </a:solidFill>
              </a:rPr>
              <a:t>一种使培养液中细菌的浓度恒定，以浊度为控制指标的培养方式。培养基提供足够量的营养元素，细菌保持最大速率生长。通过控制进料流速使装置内细菌浊度保持一定，保持理论上的对数生长期，可获得大量菌体或与菌体代谢相平衡的代谢产物。这种方式往往用于细菌的生理生化研究。</a:t>
            </a:r>
            <a:endParaRPr lang="zh-CN" altLang="en-US" sz="2400" b="1" dirty="0">
              <a:solidFill>
                <a:schemeClr val="hlink"/>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22"/>
                                        </p:tgtEl>
                                        <p:attrNameLst>
                                          <p:attrName>style.visibility</p:attrName>
                                        </p:attrNameLst>
                                      </p:cBhvr>
                                      <p:to>
                                        <p:strVal val="visible"/>
                                      </p:to>
                                    </p:set>
                                    <p:anim calcmode="lin" valueType="num">
                                      <p:cBhvr additive="base">
                                        <p:cTn id="7" dur="500" fill="hold"/>
                                        <p:tgtEl>
                                          <p:spTgt spid="337922"/>
                                        </p:tgtEl>
                                        <p:attrNameLst>
                                          <p:attrName>ppt_x</p:attrName>
                                        </p:attrNameLst>
                                      </p:cBhvr>
                                      <p:tavLst>
                                        <p:tav tm="0">
                                          <p:val>
                                            <p:strVal val="0-#ppt_w/2"/>
                                          </p:val>
                                        </p:tav>
                                        <p:tav tm="100000">
                                          <p:val>
                                            <p:strVal val="#ppt_x"/>
                                          </p:val>
                                        </p:tav>
                                      </p:tavLst>
                                    </p:anim>
                                    <p:anim calcmode="lin" valueType="num">
                                      <p:cBhvr additive="base">
                                        <p:cTn id="8" dur="500" fill="hold"/>
                                        <p:tgtEl>
                                          <p:spTgt spid="3379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7923"/>
                                        </p:tgtEl>
                                        <p:attrNameLst>
                                          <p:attrName>style.visibility</p:attrName>
                                        </p:attrNameLst>
                                      </p:cBhvr>
                                      <p:to>
                                        <p:strVal val="visible"/>
                                      </p:to>
                                    </p:set>
                                    <p:anim calcmode="lin" valueType="num">
                                      <p:cBhvr additive="base">
                                        <p:cTn id="13" dur="500" fill="hold"/>
                                        <p:tgtEl>
                                          <p:spTgt spid="337923"/>
                                        </p:tgtEl>
                                        <p:attrNameLst>
                                          <p:attrName>ppt_x</p:attrName>
                                        </p:attrNameLst>
                                      </p:cBhvr>
                                      <p:tavLst>
                                        <p:tav tm="0">
                                          <p:val>
                                            <p:strVal val="0-#ppt_w/2"/>
                                          </p:val>
                                        </p:tav>
                                        <p:tav tm="100000">
                                          <p:val>
                                            <p:strVal val="#ppt_x"/>
                                          </p:val>
                                        </p:tav>
                                      </p:tavLst>
                                    </p:anim>
                                    <p:anim calcmode="lin" valueType="num">
                                      <p:cBhvr additive="base">
                                        <p:cTn id="14" dur="500" fill="hold"/>
                                        <p:tgtEl>
                                          <p:spTgt spid="3379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7923">
                                            <p:txEl>
                                              <p:charRg st="0" end="128"/>
                                            </p:txEl>
                                          </p:spTgt>
                                        </p:tgtEl>
                                        <p:attrNameLst>
                                          <p:attrName>style.visibility</p:attrName>
                                        </p:attrNameLst>
                                      </p:cBhvr>
                                      <p:to>
                                        <p:strVal val="visible"/>
                                      </p:to>
                                    </p:set>
                                    <p:anim calcmode="lin" valueType="num">
                                      <p:cBhvr additive="base">
                                        <p:cTn id="19" dur="500" fill="hold"/>
                                        <p:tgtEl>
                                          <p:spTgt spid="337923">
                                            <p:txEl>
                                              <p:charRg st="0" end="128"/>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7923">
                                            <p:txEl>
                                              <p:charRg st="0" end="12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2" grpId="0"/>
      <p:bldP spid="337923" grpId="0" animBg="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8946" name="标题 338945"/>
          <p:cNvSpPr>
            <a:spLocks noGrp="1"/>
          </p:cNvSpPr>
          <p:nvPr>
            <p:ph type="title"/>
          </p:nvPr>
        </p:nvSpPr>
        <p:spPr>
          <a:xfrm>
            <a:off x="609600" y="457200"/>
            <a:ext cx="7793038" cy="1143000"/>
          </a:xfrm>
          <a:ln/>
        </p:spPr>
        <p:txBody>
          <a:bodyPr anchor="b"/>
          <a:p>
            <a:r>
              <a:rPr lang="zh-CN" altLang="en-US" sz="3600" b="1" dirty="0">
                <a:solidFill>
                  <a:srgbClr val="FF3300"/>
                </a:solidFill>
              </a:rPr>
              <a:t>（2）恒化连续培养</a:t>
            </a:r>
            <a:r>
              <a:rPr lang="zh-CN" altLang="en-US" dirty="0">
                <a:solidFill>
                  <a:schemeClr val="tx1"/>
                </a:solidFill>
              </a:rPr>
              <a:t> </a:t>
            </a:r>
            <a:endParaRPr lang="zh-CN" altLang="en-US" dirty="0">
              <a:solidFill>
                <a:schemeClr val="tx1"/>
              </a:solidFill>
            </a:endParaRPr>
          </a:p>
        </p:txBody>
      </p:sp>
      <p:sp>
        <p:nvSpPr>
          <p:cNvPr id="338947" name="文本占位符 338946"/>
          <p:cNvSpPr>
            <a:spLocks noGrp="1"/>
          </p:cNvSpPr>
          <p:nvPr>
            <p:ph type="body" idx="1"/>
          </p:nvPr>
        </p:nvSpPr>
        <p:spPr>
          <a:xfrm>
            <a:off x="539750" y="1981200"/>
            <a:ext cx="8135938" cy="2600325"/>
          </a:xfrm>
          <a:ln w="38100">
            <a:solidFill>
              <a:srgbClr val="3366FF"/>
            </a:solidFill>
            <a:miter/>
          </a:ln>
        </p:spPr>
        <p:txBody>
          <a:bodyPr/>
          <a:p>
            <a:pPr>
              <a:lnSpc>
                <a:spcPct val="125000"/>
              </a:lnSpc>
            </a:pPr>
            <a:r>
              <a:rPr lang="zh-CN" altLang="en-US" sz="2400" b="1" dirty="0">
                <a:solidFill>
                  <a:schemeClr val="hlink"/>
                </a:solidFill>
              </a:rPr>
              <a:t>新鲜培养基以恒定的流速流入，与培养器内的培养基瞬间混合，培养器内的培养基继而也以相同的流速恒定流出，进水组分及反应器中营养物浓度基本不变，因而这种细菌培养称为恒化连续培养。</a:t>
            </a:r>
            <a:endParaRPr lang="zh-CN" altLang="en-US" sz="2400" b="1" dirty="0">
              <a:solidFill>
                <a:schemeClr val="hlink"/>
              </a:solidFill>
            </a:endParaRPr>
          </a:p>
          <a:p>
            <a:pPr>
              <a:lnSpc>
                <a:spcPct val="125000"/>
              </a:lnSpc>
            </a:pPr>
            <a:r>
              <a:rPr lang="zh-CN" altLang="en-US" sz="2400" b="1" dirty="0">
                <a:solidFill>
                  <a:schemeClr val="hlink"/>
                </a:solidFill>
              </a:rPr>
              <a:t>污水处理工艺中，除</a:t>
            </a:r>
            <a:r>
              <a:rPr lang="en-US" altLang="zh-CN" sz="2400" b="1">
                <a:solidFill>
                  <a:schemeClr val="hlink"/>
                </a:solidFill>
              </a:rPr>
              <a:t>SBR</a:t>
            </a:r>
            <a:r>
              <a:rPr lang="zh-CN" altLang="en-US" sz="2400" b="1" dirty="0">
                <a:solidFill>
                  <a:schemeClr val="hlink"/>
                </a:solidFill>
              </a:rPr>
              <a:t>外，其余均采用恒化连续培养。</a:t>
            </a:r>
            <a:endParaRPr lang="zh-CN" altLang="en-US" sz="2400" b="1" dirty="0">
              <a:solidFill>
                <a:schemeClr val="hlink"/>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8946"/>
                                        </p:tgtEl>
                                        <p:attrNameLst>
                                          <p:attrName>style.visibility</p:attrName>
                                        </p:attrNameLst>
                                      </p:cBhvr>
                                      <p:to>
                                        <p:strVal val="visible"/>
                                      </p:to>
                                    </p:set>
                                    <p:anim calcmode="lin" valueType="num">
                                      <p:cBhvr additive="base">
                                        <p:cTn id="7" dur="500" fill="hold"/>
                                        <p:tgtEl>
                                          <p:spTgt spid="338946"/>
                                        </p:tgtEl>
                                        <p:attrNameLst>
                                          <p:attrName>ppt_x</p:attrName>
                                        </p:attrNameLst>
                                      </p:cBhvr>
                                      <p:tavLst>
                                        <p:tav tm="0">
                                          <p:val>
                                            <p:strVal val="0-#ppt_w/2"/>
                                          </p:val>
                                        </p:tav>
                                        <p:tav tm="100000">
                                          <p:val>
                                            <p:strVal val="#ppt_x"/>
                                          </p:val>
                                        </p:tav>
                                      </p:tavLst>
                                    </p:anim>
                                    <p:anim calcmode="lin" valueType="num">
                                      <p:cBhvr additive="base">
                                        <p:cTn id="8" dur="500" fill="hold"/>
                                        <p:tgtEl>
                                          <p:spTgt spid="3389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38947">
                                            <p:txEl>
                                              <p:charRg st="0" end="87"/>
                                            </p:txEl>
                                          </p:spTgt>
                                        </p:tgtEl>
                                        <p:attrNameLst>
                                          <p:attrName>style.visibility</p:attrName>
                                        </p:attrNameLst>
                                      </p:cBhvr>
                                      <p:to>
                                        <p:strVal val="visible"/>
                                      </p:to>
                                    </p:set>
                                    <p:animEffect transition="in" filter="dissolve">
                                      <p:cBhvr>
                                        <p:cTn id="13" dur="500"/>
                                        <p:tgtEl>
                                          <p:spTgt spid="338947">
                                            <p:txEl>
                                              <p:charRg st="0" end="8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38947">
                                            <p:txEl>
                                              <p:charRg st="87" end="114"/>
                                            </p:txEl>
                                          </p:spTgt>
                                        </p:tgtEl>
                                        <p:attrNameLst>
                                          <p:attrName>style.visibility</p:attrName>
                                        </p:attrNameLst>
                                      </p:cBhvr>
                                      <p:to>
                                        <p:strVal val="visible"/>
                                      </p:to>
                                    </p:set>
                                    <p:animEffect transition="in" filter="dissolve">
                                      <p:cBhvr>
                                        <p:cTn id="18" dur="500"/>
                                        <p:tgtEl>
                                          <p:spTgt spid="338947">
                                            <p:txEl>
                                              <p:charRg st="87" end="1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6" grpId="0"/>
      <p:bldP spid="338947"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5588" name="图片 195587" descr="恒化"/>
          <p:cNvPicPr>
            <a:picLocks noChangeAspect="1"/>
          </p:cNvPicPr>
          <p:nvPr/>
        </p:nvPicPr>
        <p:blipFill>
          <a:blip r:embed="rId1"/>
          <a:stretch>
            <a:fillRect/>
          </a:stretch>
        </p:blipFill>
        <p:spPr>
          <a:xfrm>
            <a:off x="0" y="228600"/>
            <a:ext cx="9144000" cy="6383338"/>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5588"/>
                                        </p:tgtEl>
                                        <p:attrNameLst>
                                          <p:attrName>style.visibility</p:attrName>
                                        </p:attrNameLst>
                                      </p:cBhvr>
                                      <p:to>
                                        <p:strVal val="visible"/>
                                      </p:to>
                                    </p:set>
                                    <p:anim calcmode="lin" valueType="num">
                                      <p:cBhvr additive="base">
                                        <p:cTn id="7" dur="500" fill="hold"/>
                                        <p:tgtEl>
                                          <p:spTgt spid="195588"/>
                                        </p:tgtEl>
                                        <p:attrNameLst>
                                          <p:attrName>ppt_x</p:attrName>
                                        </p:attrNameLst>
                                      </p:cBhvr>
                                      <p:tavLst>
                                        <p:tav tm="0">
                                          <p:val>
                                            <p:strVal val="0-#ppt_w/2"/>
                                          </p:val>
                                        </p:tav>
                                        <p:tav tm="100000">
                                          <p:val>
                                            <p:strVal val="#ppt_x"/>
                                          </p:val>
                                        </p:tav>
                                      </p:tavLst>
                                    </p:anim>
                                    <p:anim calcmode="lin" valueType="num">
                                      <p:cBhvr additive="base">
                                        <p:cTn id="8" dur="500" fill="hold"/>
                                        <p:tgtEl>
                                          <p:spTgt spid="1955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6530" name="标题 406529"/>
          <p:cNvSpPr>
            <a:spLocks noGrp="1"/>
          </p:cNvSpPr>
          <p:nvPr>
            <p:ph type="title"/>
          </p:nvPr>
        </p:nvSpPr>
        <p:spPr>
          <a:ln/>
        </p:spPr>
        <p:txBody>
          <a:bodyPr anchor="b"/>
          <a:p>
            <a:endParaRPr lang="zh-CN" altLang="en-US" dirty="0"/>
          </a:p>
        </p:txBody>
      </p:sp>
      <p:sp>
        <p:nvSpPr>
          <p:cNvPr id="406531" name="文本占位符 406530"/>
          <p:cNvSpPr>
            <a:spLocks noGrp="1"/>
          </p:cNvSpPr>
          <p:nvPr>
            <p:ph type="body" idx="1"/>
          </p:nvPr>
        </p:nvSpPr>
        <p:spPr>
          <a:ln/>
        </p:spPr>
        <p:txBody>
          <a:bodyPr/>
          <a:p>
            <a:endParaRPr lang="zh-CN" altLang="en-US" dirty="0"/>
          </a:p>
        </p:txBody>
      </p:sp>
      <p:pic>
        <p:nvPicPr>
          <p:cNvPr id="406533" name="图片 406532" descr="970_p_1307431154948"/>
          <p:cNvPicPr>
            <a:picLocks noChangeAspect="1"/>
          </p:cNvPicPr>
          <p:nvPr/>
        </p:nvPicPr>
        <p:blipFill>
          <a:blip r:embed="rId1"/>
          <a:stretch>
            <a:fillRect/>
          </a:stretch>
        </p:blipFill>
        <p:spPr>
          <a:xfrm>
            <a:off x="0" y="615950"/>
            <a:ext cx="9144000" cy="624205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4066" name="标题 344065"/>
          <p:cNvSpPr>
            <a:spLocks noGrp="1"/>
          </p:cNvSpPr>
          <p:nvPr>
            <p:ph type="ctrTitle"/>
          </p:nvPr>
        </p:nvSpPr>
        <p:spPr>
          <a:xfrm>
            <a:off x="250825" y="1206500"/>
            <a:ext cx="8497888" cy="1143000"/>
          </a:xfrm>
          <a:solidFill>
            <a:schemeClr val="bg1"/>
          </a:solidFill>
          <a:ln/>
        </p:spPr>
        <p:txBody>
          <a:bodyPr anchor="b"/>
          <a:p>
            <a:pPr algn="ctr" defTabSz="914400">
              <a:buSzPct val="100000"/>
            </a:pPr>
            <a:r>
              <a:rPr lang="zh-CN" altLang="en-US" b="1" kern="1200" baseline="0" dirty="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rPr>
              <a:t>第五章  </a:t>
            </a:r>
            <a:br>
              <a:rPr lang="zh-CN" altLang="en-US" b="1" kern="1200" baseline="0" dirty="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rPr>
            </a:br>
            <a:r>
              <a:rPr lang="zh-CN" altLang="en-US" b="1" kern="1200" baseline="0" dirty="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rPr>
              <a:t>微生物的生长繁殖与生存因子</a:t>
            </a:r>
            <a:endParaRPr lang="zh-CN" altLang="en-US" b="1" kern="1200" baseline="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endParaRPr>
          </a:p>
        </p:txBody>
      </p:sp>
      <p:sp>
        <p:nvSpPr>
          <p:cNvPr id="344067" name="矩形 344066"/>
          <p:cNvSpPr/>
          <p:nvPr/>
        </p:nvSpPr>
        <p:spPr>
          <a:xfrm>
            <a:off x="1476375" y="2489200"/>
            <a:ext cx="6335713" cy="641350"/>
          </a:xfrm>
          <a:prstGeom prst="rect">
            <a:avLst/>
          </a:prstGeom>
          <a:noFill/>
          <a:ln w="9525">
            <a:noFill/>
          </a:ln>
        </p:spPr>
        <p:txBody>
          <a:bodyPr>
            <a:spAutoFit/>
          </a:bodyPr>
          <a:p>
            <a:pPr marL="342900" indent="-342900" algn="ctr">
              <a:spcBef>
                <a:spcPct val="20000"/>
              </a:spcBef>
            </a:pPr>
            <a:r>
              <a:rPr lang="zh-CN" altLang="en-US" sz="3600" dirty="0">
                <a:solidFill>
                  <a:srgbClr val="0066FF"/>
                </a:solidFill>
                <a:effectLst>
                  <a:outerShdw blurRad="38100" dist="38100" dir="2700000">
                    <a:srgbClr val="C0C0C0"/>
                  </a:outerShdw>
                </a:effectLst>
                <a:latin typeface="黑体" panose="02010609060101010101" pitchFamily="2" charset="-122"/>
                <a:ea typeface="黑体" panose="02010609060101010101" pitchFamily="2" charset="-122"/>
              </a:rPr>
              <a:t>第二节 微生物的生存因子</a:t>
            </a:r>
            <a:endParaRPr lang="zh-CN" altLang="en-US" sz="3600">
              <a:solidFill>
                <a:srgbClr val="0066FF"/>
              </a:solidFill>
              <a:effectLst>
                <a:outerShdw blurRad="38100" dist="38100" dir="2700000">
                  <a:srgbClr val="C0C0C0"/>
                </a:outerShdw>
              </a:effectLst>
              <a:latin typeface="黑体" panose="02010609060101010101" pitchFamily="2" charset="-122"/>
              <a:ea typeface="黑体" panose="02010609060101010101" pitchFamily="2" charset="-122"/>
            </a:endParaRPr>
          </a:p>
        </p:txBody>
      </p:sp>
      <p:pic>
        <p:nvPicPr>
          <p:cNvPr id="344069" name="图片 344068" descr="0-285"/>
          <p:cNvPicPr>
            <a:picLocks noChangeAspect="1"/>
          </p:cNvPicPr>
          <p:nvPr/>
        </p:nvPicPr>
        <p:blipFill>
          <a:blip r:embed="rId1"/>
          <a:stretch>
            <a:fillRect/>
          </a:stretch>
        </p:blipFill>
        <p:spPr>
          <a:xfrm>
            <a:off x="2339975" y="3398838"/>
            <a:ext cx="4568825" cy="3125787"/>
          </a:xfrm>
          <a:prstGeom prst="rect">
            <a:avLst/>
          </a:prstGeom>
          <a:noFill/>
          <a:ln w="9525">
            <a:noFill/>
          </a:ln>
        </p:spPr>
      </p:pic>
      <p:sp>
        <p:nvSpPr>
          <p:cNvPr id="2" name="灯片编号占位符 1"/>
          <p:cNvSpPr/>
          <p:nvPr>
            <p:ph type="sldNum" sz="quarter" idx="4"/>
          </p:nvPr>
        </p:nvSpPr>
        <p:spPr/>
        <p:txBody>
          <a:bodyPr/>
          <a:p>
            <a:pPr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标题 121857"/>
          <p:cNvSpPr>
            <a:spLocks noGrp="1"/>
          </p:cNvSpPr>
          <p:nvPr>
            <p:ph type="title"/>
          </p:nvPr>
        </p:nvSpPr>
        <p:spPr>
          <a:xfrm>
            <a:off x="1371600" y="838200"/>
            <a:ext cx="7772400" cy="685800"/>
          </a:xfrm>
          <a:ln/>
        </p:spPr>
        <p:txBody>
          <a:bodyPr anchor="b"/>
          <a:p>
            <a:r>
              <a:rPr lang="zh-CN" altLang="en-US" dirty="0">
                <a:solidFill>
                  <a:schemeClr val="tx1"/>
                </a:solidFill>
                <a:latin typeface="宋体" panose="02010600030101010101" pitchFamily="2" charset="-122"/>
              </a:rPr>
              <a:t>一.</a:t>
            </a:r>
            <a:r>
              <a:rPr lang="zh-CN" altLang="en-US" b="1" dirty="0">
                <a:solidFill>
                  <a:srgbClr val="FF99CC"/>
                </a:solidFill>
                <a:latin typeface="宋体" panose="02010600030101010101" pitchFamily="2" charset="-122"/>
              </a:rPr>
              <a:t>温度</a:t>
            </a:r>
            <a:endParaRPr lang="zh-CN" altLang="en-US" dirty="0">
              <a:solidFill>
                <a:schemeClr val="tx1"/>
              </a:solidFill>
              <a:latin typeface="宋体" panose="02010600030101010101" pitchFamily="2" charset="-122"/>
            </a:endParaRPr>
          </a:p>
        </p:txBody>
      </p:sp>
      <p:sp>
        <p:nvSpPr>
          <p:cNvPr id="121859" name="内容占位符 121858"/>
          <p:cNvSpPr>
            <a:spLocks noGrp="1"/>
          </p:cNvSpPr>
          <p:nvPr>
            <p:ph idx="1"/>
          </p:nvPr>
        </p:nvSpPr>
        <p:spPr>
          <a:xfrm>
            <a:off x="762000" y="1828800"/>
            <a:ext cx="7848600" cy="4114800"/>
          </a:xfrm>
          <a:ln/>
        </p:spPr>
        <p:txBody>
          <a:bodyPr/>
          <a:p>
            <a:r>
              <a:rPr lang="zh-CN" altLang="en-US" sz="2800" b="1" dirty="0">
                <a:latin typeface="宋体" panose="02010600030101010101" pitchFamily="2" charset="-122"/>
              </a:rPr>
              <a:t>(一)微生物生长的温度范围 </a:t>
            </a:r>
            <a:endParaRPr lang="zh-CN" altLang="en-US" sz="2800" b="1" dirty="0">
              <a:latin typeface="宋体" panose="02010600030101010101" pitchFamily="2" charset="-122"/>
            </a:endParaRPr>
          </a:p>
          <a:p>
            <a:r>
              <a:rPr lang="zh-CN" altLang="en-US" sz="2800" b="1" dirty="0">
                <a:solidFill>
                  <a:schemeClr val="tx2"/>
                </a:solidFill>
                <a:latin typeface="宋体" panose="02010600030101010101" pitchFamily="2" charset="-122"/>
              </a:rPr>
              <a:t>温度是微生物的重要生存因子。</a:t>
            </a:r>
            <a:endParaRPr lang="zh-CN" altLang="en-US" sz="2800" b="1" dirty="0">
              <a:solidFill>
                <a:schemeClr val="tx2"/>
              </a:solidFill>
              <a:latin typeface="宋体" panose="02010600030101010101" pitchFamily="2" charset="-122"/>
            </a:endParaRPr>
          </a:p>
          <a:p>
            <a:r>
              <a:rPr lang="zh-CN" altLang="en-US" sz="2800" b="1" dirty="0">
                <a:solidFill>
                  <a:srgbClr val="0066FF"/>
                </a:solidFill>
                <a:latin typeface="Times New Roman" panose="02020603050405020304" pitchFamily="18" charset="0"/>
              </a:rPr>
              <a:t>在适宜的温度范围内，温度每提高</a:t>
            </a:r>
            <a:r>
              <a:rPr lang="en-US" altLang="zh-CN" sz="2800" b="1">
                <a:solidFill>
                  <a:srgbClr val="0066FF"/>
                </a:solidFill>
                <a:latin typeface="Times New Roman" panose="02020603050405020304" pitchFamily="18" charset="0"/>
              </a:rPr>
              <a:t>10</a:t>
            </a:r>
            <a:r>
              <a:rPr lang="en-US" altLang="en-US" sz="2800" b="1">
                <a:solidFill>
                  <a:srgbClr val="0066FF"/>
                </a:solidFill>
                <a:latin typeface="Times New Roman" panose="02020603050405020304" pitchFamily="18" charset="0"/>
              </a:rPr>
              <a:t>℃</a:t>
            </a:r>
            <a:r>
              <a:rPr lang="en-US" altLang="zh-CN" sz="2800" b="1">
                <a:solidFill>
                  <a:srgbClr val="0066FF"/>
                </a:solidFill>
                <a:latin typeface="Times New Roman" panose="02020603050405020304" pitchFamily="18" charset="0"/>
              </a:rPr>
              <a:t>,</a:t>
            </a:r>
            <a:r>
              <a:rPr lang="zh-CN" altLang="en-US" sz="2800" b="1" dirty="0">
                <a:solidFill>
                  <a:srgbClr val="0066FF"/>
                </a:solidFill>
                <a:latin typeface="Times New Roman" panose="02020603050405020304" pitchFamily="18" charset="0"/>
              </a:rPr>
              <a:t>酶促反应速率提高</a:t>
            </a:r>
            <a:r>
              <a:rPr lang="en-US" altLang="zh-CN" sz="2800" b="1">
                <a:solidFill>
                  <a:srgbClr val="0066FF"/>
                </a:solidFill>
                <a:latin typeface="Times New Roman" panose="02020603050405020304" pitchFamily="18" charset="0"/>
              </a:rPr>
              <a:t>1~2</a:t>
            </a:r>
            <a:r>
              <a:rPr lang="zh-CN" altLang="en-US" sz="2800" b="1" dirty="0">
                <a:solidFill>
                  <a:srgbClr val="0066FF"/>
                </a:solidFill>
                <a:latin typeface="Times New Roman" panose="02020603050405020304" pitchFamily="18" charset="0"/>
              </a:rPr>
              <a:t>倍。</a:t>
            </a:r>
            <a:endParaRPr lang="zh-CN" altLang="en-US" sz="2800" b="1" dirty="0">
              <a:solidFill>
                <a:srgbClr val="0066FF"/>
              </a:solidFill>
              <a:latin typeface="Times New Roman" panose="02020603050405020304" pitchFamily="18" charset="0"/>
            </a:endParaRPr>
          </a:p>
          <a:p>
            <a:r>
              <a:rPr lang="zh-CN" altLang="en-US" sz="2800" b="1" dirty="0">
                <a:solidFill>
                  <a:schemeClr val="tx2"/>
                </a:solidFill>
                <a:latin typeface="宋体" panose="02010600030101010101" pitchFamily="2" charset="-122"/>
              </a:rPr>
              <a:t>每种微生物都有一定的温度生长范围，不同的微生物要求的最高、最低、最适生长温度不同。</a:t>
            </a:r>
            <a:endParaRPr lang="zh-CN" altLang="en-US" sz="2800" b="1" dirty="0">
              <a:solidFill>
                <a:schemeClr val="tx2"/>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42" name="标题 266241"/>
          <p:cNvSpPr>
            <a:spLocks noGrp="1"/>
          </p:cNvSpPr>
          <p:nvPr>
            <p:ph type="title"/>
          </p:nvPr>
        </p:nvSpPr>
        <p:spPr>
          <a:xfrm>
            <a:off x="685800" y="617538"/>
            <a:ext cx="8258175" cy="1143000"/>
          </a:xfrm>
          <a:ln/>
        </p:spPr>
        <p:txBody>
          <a:bodyPr anchor="b"/>
          <a:p>
            <a:r>
              <a:rPr lang="zh-CN" altLang="en-US" sz="3600" b="1" dirty="0">
                <a:solidFill>
                  <a:srgbClr val="FFFFFF"/>
                </a:solidFill>
              </a:rPr>
              <a:t>适宜温度</a:t>
            </a:r>
            <a:endParaRPr lang="zh-CN" altLang="en-US" sz="3600" b="1" dirty="0">
              <a:solidFill>
                <a:srgbClr val="FFFFFF"/>
              </a:solidFill>
            </a:endParaRPr>
          </a:p>
        </p:txBody>
      </p:sp>
      <p:sp>
        <p:nvSpPr>
          <p:cNvPr id="266243" name="文本占位符 266242"/>
          <p:cNvSpPr>
            <a:spLocks noGrp="1"/>
          </p:cNvSpPr>
          <p:nvPr>
            <p:ph type="body" sz="half" idx="1"/>
          </p:nvPr>
        </p:nvSpPr>
        <p:spPr>
          <a:xfrm>
            <a:off x="304800" y="2209800"/>
            <a:ext cx="3200400" cy="3810000"/>
          </a:xfrm>
          <a:ln/>
        </p:spPr>
        <p:txBody>
          <a:bodyPr/>
          <a:p>
            <a:pPr algn="just"/>
            <a:r>
              <a:rPr lang="zh-CN" altLang="en-US" sz="2800" b="1" dirty="0">
                <a:solidFill>
                  <a:srgbClr val="FFFFFF"/>
                </a:solidFill>
              </a:rPr>
              <a:t>为什么会存在适宜温度？</a:t>
            </a:r>
            <a:endParaRPr lang="zh-CN" altLang="en-US" sz="2800" dirty="0">
              <a:solidFill>
                <a:srgbClr val="FFFFFF"/>
              </a:solidFill>
            </a:endParaRPr>
          </a:p>
          <a:p>
            <a:pPr algn="just"/>
            <a:r>
              <a:rPr lang="zh-CN" altLang="en-US" sz="2800" b="1" dirty="0">
                <a:solidFill>
                  <a:srgbClr val="FFFFFF"/>
                </a:solidFill>
                <a:effectLst>
                  <a:outerShdw blurRad="38100" dist="38100" dir="2700000">
                    <a:srgbClr val="000000"/>
                  </a:outerShdw>
                </a:effectLst>
              </a:rPr>
              <a:t> 酶的活性</a:t>
            </a:r>
            <a:endParaRPr lang="zh-CN" altLang="en-US" sz="2800" b="1" dirty="0">
              <a:solidFill>
                <a:srgbClr val="FFFFFF"/>
              </a:solidFill>
              <a:effectLst>
                <a:outerShdw blurRad="38100" dist="38100" dir="2700000">
                  <a:srgbClr val="000000"/>
                </a:outerShdw>
              </a:effectLst>
            </a:endParaRPr>
          </a:p>
        </p:txBody>
      </p:sp>
      <p:graphicFrame>
        <p:nvGraphicFramePr>
          <p:cNvPr id="266244" name="联机映像占位符 266243"/>
          <p:cNvGraphicFramePr>
            <a:graphicFrameLocks noGrp="1"/>
          </p:cNvGraphicFramePr>
          <p:nvPr>
            <p:ph type="clipArt" sz="half" idx="2"/>
          </p:nvPr>
        </p:nvGraphicFramePr>
        <p:xfrm>
          <a:off x="2590800" y="2057400"/>
          <a:ext cx="6534150" cy="3581400"/>
        </p:xfrm>
        <a:graphic>
          <a:graphicData uri="http://schemas.openxmlformats.org/presentationml/2006/ole">
            <mc:AlternateContent xmlns:mc="http://schemas.openxmlformats.org/markup-compatibility/2006">
              <mc:Choice xmlns:v="urn:schemas-microsoft-com:vml" Requires="v">
                <p:oleObj spid="_x0000_s3088" name="" r:id="rId1" imgW="4667250" imgH="2381250" progId="Word.Document.8">
                  <p:embed/>
                </p:oleObj>
              </mc:Choice>
              <mc:Fallback>
                <p:oleObj name="" r:id="rId1" imgW="4667250" imgH="2381250" progId="Word.Document.8">
                  <p:embed/>
                  <p:pic>
                    <p:nvPicPr>
                      <p:cNvPr id="0" name="图片 3087"/>
                      <p:cNvPicPr/>
                      <p:nvPr/>
                    </p:nvPicPr>
                    <p:blipFill>
                      <a:blip r:embed="rId2"/>
                      <a:stretch>
                        <a:fillRect/>
                      </a:stretch>
                    </p:blipFill>
                    <p:spPr>
                      <a:xfrm>
                        <a:off x="2590800" y="2057400"/>
                        <a:ext cx="6534150" cy="3581400"/>
                      </a:xfrm>
                      <a:prstGeom prst="rect">
                        <a:avLst/>
                      </a:prstGeom>
                      <a:noFill/>
                      <a:ln w="38100">
                        <a:miter/>
                      </a:ln>
                    </p:spPr>
                  </p:pic>
                </p:oleObj>
              </mc:Fallback>
            </mc:AlternateContent>
          </a:graphicData>
        </a:graphic>
      </p:graphicFrame>
      <p:pic>
        <p:nvPicPr>
          <p:cNvPr id="266245" name="图片 266244" descr="4season_kamakura1">
            <a:hlinkClick r:id="rId3"/>
          </p:cNvPr>
          <p:cNvPicPr>
            <a:picLocks noChangeAspect="1"/>
          </p:cNvPicPr>
          <p:nvPr/>
        </p:nvPicPr>
        <p:blipFill>
          <a:blip r:embed="rId4"/>
          <a:stretch>
            <a:fillRect/>
          </a:stretch>
        </p:blipFill>
        <p:spPr>
          <a:xfrm>
            <a:off x="5105400" y="304800"/>
            <a:ext cx="2057400" cy="1543050"/>
          </a:xfrm>
          <a:prstGeom prst="rect">
            <a:avLst/>
          </a:prstGeom>
          <a:noFill/>
          <a:ln w="9525">
            <a:noFill/>
          </a:ln>
        </p:spPr>
      </p:pic>
      <p:pic>
        <p:nvPicPr>
          <p:cNvPr id="266246" name="图片 266245" descr="4season_kamakura3">
            <a:hlinkClick r:id="rId5"/>
          </p:cNvPr>
          <p:cNvPicPr>
            <a:picLocks noChangeAspect="1"/>
          </p:cNvPicPr>
          <p:nvPr/>
        </p:nvPicPr>
        <p:blipFill>
          <a:blip r:embed="rId6"/>
          <a:stretch>
            <a:fillRect/>
          </a:stretch>
        </p:blipFill>
        <p:spPr>
          <a:xfrm>
            <a:off x="7086600" y="304800"/>
            <a:ext cx="2057400" cy="1543050"/>
          </a:xfrm>
          <a:prstGeom prst="rect">
            <a:avLst/>
          </a:prstGeom>
          <a:noFill/>
          <a:ln w="9525">
            <a:noFill/>
          </a:ln>
        </p:spPr>
      </p:pic>
      <p:sp>
        <p:nvSpPr>
          <p:cNvPr id="266247" name="直接连接符 266246"/>
          <p:cNvSpPr/>
          <p:nvPr/>
        </p:nvSpPr>
        <p:spPr>
          <a:xfrm>
            <a:off x="5943600" y="2362200"/>
            <a:ext cx="0" cy="2438400"/>
          </a:xfrm>
          <a:prstGeom prst="line">
            <a:avLst/>
          </a:prstGeom>
          <a:ln w="76200" cap="flat" cmpd="sng">
            <a:solidFill>
              <a:srgbClr val="FFFFFF"/>
            </a:solidFill>
            <a:prstDash val="dash"/>
            <a:headEnd type="none" w="med" len="med"/>
            <a:tailEnd type="triangle" w="lg" len="lg"/>
          </a:ln>
        </p:spPr>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6242">
                                            <p:txEl>
                                              <p:charRg st="0" end="5"/>
                                            </p:txEl>
                                          </p:spTgt>
                                        </p:tgtEl>
                                        <p:attrNameLst>
                                          <p:attrName>style.visibility</p:attrName>
                                        </p:attrNameLst>
                                      </p:cBhvr>
                                      <p:to>
                                        <p:strVal val="visible"/>
                                      </p:to>
                                    </p:set>
                                    <p:anim calcmode="lin" valueType="num">
                                      <p:cBhvr additive="base">
                                        <p:cTn id="7" dur="500" fill="hold"/>
                                        <p:tgtEl>
                                          <p:spTgt spid="266242">
                                            <p:txEl>
                                              <p:charRg st="0" end="5"/>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6242">
                                            <p:txEl>
                                              <p:charRg st="0" end="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66244"/>
                                        </p:tgtEl>
                                        <p:attrNameLst>
                                          <p:attrName>style.visibility</p:attrName>
                                        </p:attrNameLst>
                                      </p:cBhvr>
                                      <p:to>
                                        <p:strVal val="visible"/>
                                      </p:to>
                                    </p:set>
                                    <p:anim calcmode="lin" valueType="num">
                                      <p:cBhvr additive="base">
                                        <p:cTn id="13" dur="500" fill="hold"/>
                                        <p:tgtEl>
                                          <p:spTgt spid="266244"/>
                                        </p:tgtEl>
                                        <p:attrNameLst>
                                          <p:attrName>ppt_x</p:attrName>
                                        </p:attrNameLst>
                                      </p:cBhvr>
                                      <p:tavLst>
                                        <p:tav tm="0">
                                          <p:val>
                                            <p:strVal val="#ppt_x"/>
                                          </p:val>
                                        </p:tav>
                                        <p:tav tm="100000">
                                          <p:val>
                                            <p:strVal val="#ppt_x"/>
                                          </p:val>
                                        </p:tav>
                                      </p:tavLst>
                                    </p:anim>
                                    <p:anim calcmode="lin" valueType="num">
                                      <p:cBhvr additive="base">
                                        <p:cTn id="14" dur="500" fill="hold"/>
                                        <p:tgtEl>
                                          <p:spTgt spid="26624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66247"/>
                                        </p:tgtEl>
                                        <p:attrNameLst>
                                          <p:attrName>style.visibility</p:attrName>
                                        </p:attrNameLst>
                                      </p:cBhvr>
                                      <p:to>
                                        <p:strVal val="visible"/>
                                      </p:to>
                                    </p:set>
                                    <p:animEffect transition="in" filter="wipe(up)">
                                      <p:cBhvr>
                                        <p:cTn id="19" dur="500"/>
                                        <p:tgtEl>
                                          <p:spTgt spid="26624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66243">
                                            <p:txEl>
                                              <p:charRg st="0" end="12"/>
                                            </p:txEl>
                                          </p:spTgt>
                                        </p:tgtEl>
                                        <p:attrNameLst>
                                          <p:attrName>style.visibility</p:attrName>
                                        </p:attrNameLst>
                                      </p:cBhvr>
                                      <p:to>
                                        <p:strVal val="visible"/>
                                      </p:to>
                                    </p:set>
                                    <p:animEffect transition="in" filter="dissolve">
                                      <p:cBhvr>
                                        <p:cTn id="24" dur="500"/>
                                        <p:tgtEl>
                                          <p:spTgt spid="266243">
                                            <p:txEl>
                                              <p:charRg st="0" end="1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66243">
                                            <p:txEl>
                                              <p:charRg st="12" end="18"/>
                                            </p:txEl>
                                          </p:spTgt>
                                        </p:tgtEl>
                                        <p:attrNameLst>
                                          <p:attrName>style.visibility</p:attrName>
                                        </p:attrNameLst>
                                      </p:cBhvr>
                                      <p:to>
                                        <p:strVal val="visible"/>
                                      </p:to>
                                    </p:set>
                                    <p:animEffect transition="in" filter="dissolve">
                                      <p:cBhvr>
                                        <p:cTn id="29" dur="500"/>
                                        <p:tgtEl>
                                          <p:spTgt spid="266243">
                                            <p:txEl>
                                              <p:charRg st="12"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2" grpId="0" build="p"/>
      <p:bldP spid="266243" grpId="0" build="p"/>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67266" name="文本占位符 267265"/>
          <p:cNvSpPr>
            <a:spLocks noGrp="1"/>
          </p:cNvSpPr>
          <p:nvPr>
            <p:ph type="body" sz="half" idx="1"/>
          </p:nvPr>
        </p:nvSpPr>
        <p:spPr>
          <a:xfrm>
            <a:off x="838200" y="6165850"/>
            <a:ext cx="7848600" cy="387350"/>
          </a:xfrm>
          <a:ln/>
        </p:spPr>
        <p:txBody>
          <a:bodyPr/>
          <a:p>
            <a:pPr algn="ctr">
              <a:buNone/>
            </a:pPr>
            <a:r>
              <a:rPr lang="zh-CN" altLang="en-US" sz="2400" b="1" dirty="0">
                <a:solidFill>
                  <a:srgbClr val="FF3300"/>
                </a:solidFill>
                <a:effectLst>
                  <a:outerShdw blurRad="38100" dist="38100" dir="2700000">
                    <a:srgbClr val="C0C0C0"/>
                  </a:outerShdw>
                </a:effectLst>
              </a:rPr>
              <a:t>不同细菌的生长适宜温度</a:t>
            </a:r>
            <a:endParaRPr lang="zh-CN" altLang="en-US" sz="2400" b="1" dirty="0">
              <a:solidFill>
                <a:srgbClr val="FF3300"/>
              </a:solidFill>
              <a:effectLst>
                <a:outerShdw blurRad="38100" dist="38100" dir="2700000">
                  <a:srgbClr val="C0C0C0"/>
                </a:outerShdw>
              </a:effectLst>
            </a:endParaRPr>
          </a:p>
        </p:txBody>
      </p:sp>
      <p:graphicFrame>
        <p:nvGraphicFramePr>
          <p:cNvPr id="267267" name="联机映像占位符 267266"/>
          <p:cNvGraphicFramePr>
            <a:graphicFrameLocks noGrp="1"/>
          </p:cNvGraphicFramePr>
          <p:nvPr>
            <p:ph type="clipArt" sz="half" idx="2"/>
          </p:nvPr>
        </p:nvGraphicFramePr>
        <p:xfrm>
          <a:off x="468313" y="1557338"/>
          <a:ext cx="8382000" cy="4573587"/>
        </p:xfrm>
        <a:graphic>
          <a:graphicData uri="http://schemas.openxmlformats.org/presentationml/2006/ole">
            <mc:AlternateContent xmlns:mc="http://schemas.openxmlformats.org/markup-compatibility/2006">
              <mc:Choice xmlns:v="urn:schemas-microsoft-com:vml" Requires="v">
                <p:oleObj spid="_x0000_s3089" name="" r:id="rId1" imgW="13763625" imgH="6372225" progId="MSPhotoEd.3">
                  <p:embed/>
                </p:oleObj>
              </mc:Choice>
              <mc:Fallback>
                <p:oleObj name="" r:id="rId1" imgW="13763625" imgH="6372225" progId="MSPhotoEd.3">
                  <p:embed/>
                  <p:pic>
                    <p:nvPicPr>
                      <p:cNvPr id="0" name="图片 3088"/>
                      <p:cNvPicPr/>
                      <p:nvPr/>
                    </p:nvPicPr>
                    <p:blipFill>
                      <a:blip r:embed="rId2"/>
                      <a:stretch>
                        <a:fillRect/>
                      </a:stretch>
                    </p:blipFill>
                    <p:spPr>
                      <a:xfrm>
                        <a:off x="468313" y="1557338"/>
                        <a:ext cx="8382000" cy="4573587"/>
                      </a:xfrm>
                      <a:prstGeom prst="rect">
                        <a:avLst/>
                      </a:prstGeom>
                      <a:noFill/>
                      <a:ln w="38100">
                        <a:miter/>
                      </a:ln>
                    </p:spPr>
                  </p:pic>
                </p:oleObj>
              </mc:Fallback>
            </mc:AlternateContent>
          </a:graphicData>
        </a:graphic>
      </p:graphicFrame>
      <p:sp>
        <p:nvSpPr>
          <p:cNvPr id="267268" name="文本框 267267"/>
          <p:cNvSpPr txBox="1"/>
          <p:nvPr/>
        </p:nvSpPr>
        <p:spPr>
          <a:xfrm>
            <a:off x="684213" y="404813"/>
            <a:ext cx="7696200" cy="1152525"/>
          </a:xfrm>
          <a:prstGeom prst="rect">
            <a:avLst/>
          </a:prstGeom>
          <a:noFill/>
          <a:ln w="9525">
            <a:noFill/>
          </a:ln>
        </p:spPr>
        <p:txBody>
          <a:bodyPr>
            <a:spAutoFit/>
          </a:bodyPr>
          <a:p>
            <a:pPr>
              <a:lnSpc>
                <a:spcPct val="145000"/>
              </a:lnSpc>
              <a:spcBef>
                <a:spcPct val="20000"/>
              </a:spcBef>
              <a:buClr>
                <a:schemeClr val="folHlink"/>
              </a:buClr>
              <a:buSzPct val="60000"/>
              <a:buFont typeface="Wingdings" panose="05000000000000000000" pitchFamily="2" charset="2"/>
              <a:buChar char="n"/>
            </a:pPr>
            <a:r>
              <a:rPr lang="zh-CN" altLang="en-US" dirty="0">
                <a:solidFill>
                  <a:schemeClr val="tx2"/>
                </a:solidFill>
                <a:latin typeface="Tahoma" panose="020B0604030504040204" pitchFamily="34" charset="0"/>
              </a:rPr>
              <a:t>根据微生物生长温度范围和最适温度，通常把微生物分成</a:t>
            </a:r>
            <a:r>
              <a:rPr lang="zh-CN" altLang="en-US" u="sng" dirty="0">
                <a:solidFill>
                  <a:schemeClr val="hlink"/>
                </a:solidFill>
                <a:latin typeface="Tahoma" panose="020B0604030504040204" pitchFamily="34" charset="0"/>
              </a:rPr>
              <a:t>嗜冷菌、嗜中温菌、嗜热菌及嗜超热菌。</a:t>
            </a:r>
            <a:endParaRPr lang="zh-CN" altLang="en-US" u="sng" dirty="0">
              <a:solidFill>
                <a:schemeClr val="hlink"/>
              </a:solidFill>
              <a:latin typeface="Tahoma" panose="020B060403050404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7268"/>
                                        </p:tgtEl>
                                        <p:attrNameLst>
                                          <p:attrName>style.visibility</p:attrName>
                                        </p:attrNameLst>
                                      </p:cBhvr>
                                      <p:to>
                                        <p:strVal val="visible"/>
                                      </p:to>
                                    </p:set>
                                    <p:anim calcmode="lin" valueType="num">
                                      <p:cBhvr additive="base">
                                        <p:cTn id="7" dur="500" fill="hold"/>
                                        <p:tgtEl>
                                          <p:spTgt spid="267268"/>
                                        </p:tgtEl>
                                        <p:attrNameLst>
                                          <p:attrName>ppt_x</p:attrName>
                                        </p:attrNameLst>
                                      </p:cBhvr>
                                      <p:tavLst>
                                        <p:tav tm="0">
                                          <p:val>
                                            <p:strVal val="0-#ppt_w/2"/>
                                          </p:val>
                                        </p:tav>
                                        <p:tav tm="100000">
                                          <p:val>
                                            <p:strVal val="#ppt_x"/>
                                          </p:val>
                                        </p:tav>
                                      </p:tavLst>
                                    </p:anim>
                                    <p:anim calcmode="lin" valueType="num">
                                      <p:cBhvr additive="base">
                                        <p:cTn id="8" dur="500" fill="hold"/>
                                        <p:tgtEl>
                                          <p:spTgt spid="2672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7267"/>
                                        </p:tgtEl>
                                        <p:attrNameLst>
                                          <p:attrName>style.visibility</p:attrName>
                                        </p:attrNameLst>
                                      </p:cBhvr>
                                      <p:to>
                                        <p:strVal val="visible"/>
                                      </p:to>
                                    </p:set>
                                    <p:anim calcmode="lin" valueType="num">
                                      <p:cBhvr additive="base">
                                        <p:cTn id="13" dur="500" fill="hold"/>
                                        <p:tgtEl>
                                          <p:spTgt spid="267267"/>
                                        </p:tgtEl>
                                        <p:attrNameLst>
                                          <p:attrName>ppt_x</p:attrName>
                                        </p:attrNameLst>
                                      </p:cBhvr>
                                      <p:tavLst>
                                        <p:tav tm="0">
                                          <p:val>
                                            <p:strVal val="0-#ppt_w/2"/>
                                          </p:val>
                                        </p:tav>
                                        <p:tav tm="100000">
                                          <p:val>
                                            <p:strVal val="#ppt_x"/>
                                          </p:val>
                                        </p:tav>
                                      </p:tavLst>
                                    </p:anim>
                                    <p:anim calcmode="lin" valueType="num">
                                      <p:cBhvr additive="base">
                                        <p:cTn id="14" dur="500" fill="hold"/>
                                        <p:tgtEl>
                                          <p:spTgt spid="26726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7266">
                                            <p:txEl>
                                              <p:charRg st="0" end="12"/>
                                            </p:txEl>
                                          </p:spTgt>
                                        </p:tgtEl>
                                        <p:attrNameLst>
                                          <p:attrName>style.visibility</p:attrName>
                                        </p:attrNameLst>
                                      </p:cBhvr>
                                      <p:to>
                                        <p:strVal val="visible"/>
                                      </p:to>
                                    </p:set>
                                    <p:anim calcmode="lin" valueType="num">
                                      <p:cBhvr additive="base">
                                        <p:cTn id="19" dur="500" fill="hold"/>
                                        <p:tgtEl>
                                          <p:spTgt spid="267266">
                                            <p:txEl>
                                              <p:charRg st="0" end="1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7266">
                                            <p:txEl>
                                              <p:charRg st="0"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6" grpId="0" build="p"/>
      <p:bldP spid="267268" grpId="0"/>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p:sp>
        <p:nvSpPr>
          <p:cNvPr id="268290" name="文本占位符 268289"/>
          <p:cNvSpPr>
            <a:spLocks noGrp="1"/>
          </p:cNvSpPr>
          <p:nvPr>
            <p:ph type="body" sz="half" idx="1"/>
          </p:nvPr>
        </p:nvSpPr>
        <p:spPr>
          <a:xfrm>
            <a:off x="609600" y="4724400"/>
            <a:ext cx="8001000" cy="1295400"/>
          </a:xfrm>
          <a:ln/>
        </p:spPr>
        <p:txBody>
          <a:bodyPr/>
          <a:p>
            <a:pPr algn="just"/>
            <a:r>
              <a:rPr lang="zh-CN" altLang="en-US" sz="2800" b="1" dirty="0">
                <a:effectLst>
                  <a:outerShdw blurRad="38100" dist="38100" dir="2700000">
                    <a:srgbClr val="C0C0C0"/>
                  </a:outerShdw>
                </a:effectLst>
              </a:rPr>
              <a:t>废水中的细菌一般都是嗜中温菌，最适温度     多在</a:t>
            </a:r>
            <a:r>
              <a:rPr lang="zh-CN" altLang="en-US" sz="3600" b="1" u="sng" dirty="0">
                <a:effectLst>
                  <a:outerShdw blurRad="38100" dist="38100" dir="2700000">
                    <a:srgbClr val="C0C0C0"/>
                  </a:outerShdw>
                </a:effectLst>
                <a:latin typeface="华文琥珀" pitchFamily="2" charset="-122"/>
                <a:ea typeface="华文琥珀" pitchFamily="2" charset="-122"/>
              </a:rPr>
              <a:t>30℃左右</a:t>
            </a:r>
            <a:r>
              <a:rPr lang="zh-CN" altLang="en-US" sz="2800" b="1" dirty="0">
                <a:effectLst>
                  <a:outerShdw blurRad="38100" dist="38100" dir="2700000">
                    <a:srgbClr val="C0C0C0"/>
                  </a:outerShdw>
                </a:effectLst>
              </a:rPr>
              <a:t>，</a:t>
            </a:r>
            <a:r>
              <a:rPr lang="zh-CN" altLang="en-US" sz="2800" b="1" dirty="0"/>
              <a:t>嗜冷菌和嗜热菌占少数。</a:t>
            </a:r>
            <a:endParaRPr lang="zh-CN" altLang="en-US" b="1" dirty="0"/>
          </a:p>
        </p:txBody>
      </p:sp>
      <p:graphicFrame>
        <p:nvGraphicFramePr>
          <p:cNvPr id="268291" name="对象 268290"/>
          <p:cNvGraphicFramePr/>
          <p:nvPr/>
        </p:nvGraphicFramePr>
        <p:xfrm>
          <a:off x="301625" y="1671638"/>
          <a:ext cx="8786813" cy="2886075"/>
        </p:xfrm>
        <a:graphic>
          <a:graphicData uri="http://schemas.openxmlformats.org/presentationml/2006/ole">
            <mc:AlternateContent xmlns:mc="http://schemas.openxmlformats.org/markup-compatibility/2006">
              <mc:Choice xmlns:v="urn:schemas-microsoft-com:vml" Requires="v">
                <p:oleObj spid="_x0000_s3090" name="" r:id="rId1" imgW="5638800" imgH="1857375" progId="Word.Document.8">
                  <p:embed/>
                </p:oleObj>
              </mc:Choice>
              <mc:Fallback>
                <p:oleObj name="" r:id="rId1" imgW="5638800" imgH="1857375" progId="Word.Document.8">
                  <p:embed/>
                  <p:pic>
                    <p:nvPicPr>
                      <p:cNvPr id="0" name="图片 3089"/>
                      <p:cNvPicPr/>
                      <p:nvPr/>
                    </p:nvPicPr>
                    <p:blipFill>
                      <a:blip r:embed="rId2"/>
                      <a:stretch>
                        <a:fillRect/>
                      </a:stretch>
                    </p:blipFill>
                    <p:spPr>
                      <a:xfrm>
                        <a:off x="301625" y="1671638"/>
                        <a:ext cx="8786813" cy="2886075"/>
                      </a:xfrm>
                      <a:prstGeom prst="rect">
                        <a:avLst/>
                      </a:prstGeom>
                      <a:noFill/>
                      <a:ln w="38100">
                        <a:noFill/>
                        <a:miter/>
                      </a:ln>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68291"/>
                                        </p:tgtEl>
                                        <p:attrNameLst>
                                          <p:attrName>style.visibility</p:attrName>
                                        </p:attrNameLst>
                                      </p:cBhvr>
                                      <p:to>
                                        <p:strVal val="visible"/>
                                      </p:to>
                                    </p:set>
                                    <p:anim calcmode="lin" valueType="num">
                                      <p:cBhvr additive="base">
                                        <p:cTn id="7" dur="500" fill="hold"/>
                                        <p:tgtEl>
                                          <p:spTgt spid="268291"/>
                                        </p:tgtEl>
                                        <p:attrNameLst>
                                          <p:attrName>ppt_x</p:attrName>
                                        </p:attrNameLst>
                                      </p:cBhvr>
                                      <p:tavLst>
                                        <p:tav tm="0">
                                          <p:val>
                                            <p:strVal val="#ppt_x"/>
                                          </p:val>
                                        </p:tav>
                                        <p:tav tm="100000">
                                          <p:val>
                                            <p:strVal val="#ppt_x"/>
                                          </p:val>
                                        </p:tav>
                                      </p:tavLst>
                                    </p:anim>
                                    <p:anim calcmode="lin" valueType="num">
                                      <p:cBhvr additive="base">
                                        <p:cTn id="8" dur="500" fill="hold"/>
                                        <p:tgtEl>
                                          <p:spTgt spid="26829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268290">
                                            <p:txEl>
                                              <p:charRg st="0" end="44"/>
                                            </p:txEl>
                                          </p:spTgt>
                                        </p:tgtEl>
                                        <p:attrNameLst>
                                          <p:attrName>style.visibility</p:attrName>
                                        </p:attrNameLst>
                                      </p:cBhvr>
                                      <p:to>
                                        <p:strVal val="visible"/>
                                      </p:to>
                                    </p:set>
                                    <p:animEffect transition="in" filter="box(out)">
                                      <p:cBhvr>
                                        <p:cTn id="13" dur="500"/>
                                        <p:tgtEl>
                                          <p:spTgt spid="268290">
                                            <p:txEl>
                                              <p:charRg st="0" end="4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内容占位符 123905"/>
          <p:cNvSpPr>
            <a:spLocks noGrp="1"/>
          </p:cNvSpPr>
          <p:nvPr>
            <p:ph idx="1"/>
          </p:nvPr>
        </p:nvSpPr>
        <p:spPr>
          <a:xfrm>
            <a:off x="685800" y="990600"/>
            <a:ext cx="7918450" cy="4886325"/>
          </a:xfrm>
          <a:ln/>
        </p:spPr>
        <p:txBody>
          <a:bodyPr/>
          <a:p>
            <a:pPr>
              <a:buNone/>
            </a:pPr>
            <a:r>
              <a:rPr lang="zh-CN" altLang="en-US" sz="2800" b="1" dirty="0">
                <a:solidFill>
                  <a:srgbClr val="FFFF00"/>
                </a:solidFill>
                <a:effectLst>
                  <a:outerShdw blurRad="38100" dist="38100" dir="2700000">
                    <a:srgbClr val="C0C0C0"/>
                  </a:outerShdw>
                </a:effectLst>
              </a:rPr>
              <a:t>     </a:t>
            </a:r>
            <a:r>
              <a:rPr lang="zh-CN" altLang="en-US" b="1" dirty="0">
                <a:solidFill>
                  <a:srgbClr val="FFFF00"/>
                </a:solidFill>
                <a:effectLst>
                  <a:outerShdw blurRad="38100" dist="38100" dir="2700000">
                    <a:srgbClr val="C0C0C0"/>
                  </a:outerShdw>
                </a:effectLst>
              </a:rPr>
              <a:t>嗜热菌</a:t>
            </a:r>
            <a:endParaRPr lang="zh-CN" altLang="en-US" b="1" dirty="0">
              <a:latin typeface="宋体" panose="02010600030101010101" pitchFamily="2" charset="-122"/>
            </a:endParaRPr>
          </a:p>
          <a:p>
            <a:r>
              <a:rPr lang="zh-CN" altLang="en-US" b="1" dirty="0">
                <a:solidFill>
                  <a:schemeClr val="tx2"/>
                </a:solidFill>
                <a:latin typeface="宋体" panose="02010600030101010101" pitchFamily="2" charset="-122"/>
              </a:rPr>
              <a:t>最适50-60℃,在堆肥、温泉中存在。</a:t>
            </a:r>
            <a:endParaRPr lang="zh-CN" altLang="en-US" b="1" dirty="0">
              <a:solidFill>
                <a:schemeClr val="tx2"/>
              </a:solidFill>
              <a:latin typeface="宋体" panose="02010600030101010101" pitchFamily="2" charset="-122"/>
            </a:endParaRPr>
          </a:p>
          <a:p>
            <a:pPr>
              <a:spcBef>
                <a:spcPct val="50000"/>
              </a:spcBef>
              <a:buClr>
                <a:schemeClr val="bg1"/>
              </a:buClr>
              <a:buSzPct val="100000"/>
            </a:pPr>
            <a:r>
              <a:rPr lang="zh-CN" altLang="en-US" b="1" dirty="0"/>
              <a:t>在地中海发现一属</a:t>
            </a:r>
            <a:r>
              <a:rPr lang="zh-CN" altLang="en-US" b="1" dirty="0">
                <a:solidFill>
                  <a:schemeClr val="tx2"/>
                </a:solidFill>
              </a:rPr>
              <a:t>嗜超热菌</a:t>
            </a:r>
            <a:r>
              <a:rPr lang="zh-CN" altLang="en-US" b="1" dirty="0"/>
              <a:t>，叫火球菌属，最适生长温度高达105℃。</a:t>
            </a:r>
            <a:endParaRPr lang="zh-CN" altLang="en-US" b="1" dirty="0"/>
          </a:p>
          <a:p>
            <a:endParaRPr lang="zh-CN" altLang="en-US" b="1" dirty="0">
              <a:solidFill>
                <a:schemeClr val="tx2"/>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矩形 125953"/>
          <p:cNvSpPr/>
          <p:nvPr/>
        </p:nvSpPr>
        <p:spPr>
          <a:xfrm>
            <a:off x="755650" y="981075"/>
            <a:ext cx="7697788" cy="3968750"/>
          </a:xfrm>
          <a:prstGeom prst="rect">
            <a:avLst/>
          </a:prstGeom>
          <a:noFill/>
          <a:ln w="9525">
            <a:noFill/>
          </a:ln>
        </p:spPr>
        <p:txBody>
          <a:bodyPr/>
          <a:p>
            <a:pPr marL="342900" indent="-342900">
              <a:spcBef>
                <a:spcPct val="20000"/>
              </a:spcBef>
              <a:buChar char="•"/>
            </a:pPr>
            <a:r>
              <a:rPr lang="zh-CN" altLang="en-US" sz="4000" dirty="0">
                <a:latin typeface="宋体" panose="02010600030101010101" pitchFamily="2" charset="-122"/>
              </a:rPr>
              <a:t>嗜中温微生物</a:t>
            </a:r>
            <a:endParaRPr lang="zh-CN" altLang="en-US" sz="4000" dirty="0">
              <a:latin typeface="宋体" panose="02010600030101010101" pitchFamily="2" charset="-122"/>
            </a:endParaRPr>
          </a:p>
          <a:p>
            <a:pPr marL="342900" indent="-342900">
              <a:spcBef>
                <a:spcPct val="20000"/>
              </a:spcBef>
              <a:buChar char="•"/>
            </a:pPr>
            <a:r>
              <a:rPr lang="zh-CN" altLang="en-US" sz="3200" dirty="0">
                <a:solidFill>
                  <a:schemeClr val="tx2"/>
                </a:solidFill>
                <a:latin typeface="宋体" panose="02010600030101010101" pitchFamily="2" charset="-122"/>
              </a:rPr>
              <a:t>自然界中绝大多数是如此。</a:t>
            </a:r>
            <a:endParaRPr lang="zh-CN" altLang="en-US" sz="3200" dirty="0">
              <a:solidFill>
                <a:schemeClr val="tx2"/>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矩形 126977"/>
          <p:cNvSpPr/>
          <p:nvPr/>
        </p:nvSpPr>
        <p:spPr>
          <a:xfrm>
            <a:off x="990600" y="838200"/>
            <a:ext cx="7848600" cy="5715000"/>
          </a:xfrm>
          <a:prstGeom prst="rect">
            <a:avLst/>
          </a:prstGeom>
          <a:noFill/>
          <a:ln w="9525">
            <a:noFill/>
          </a:ln>
        </p:spPr>
        <p:txBody>
          <a:bodyPr/>
          <a:p>
            <a:pPr marL="342900" indent="-342900">
              <a:spcBef>
                <a:spcPct val="20000"/>
              </a:spcBef>
            </a:pPr>
            <a:r>
              <a:rPr lang="zh-CN" altLang="en-US" sz="3600" dirty="0">
                <a:solidFill>
                  <a:schemeClr val="tx2"/>
                </a:solidFill>
                <a:latin typeface="宋体" panose="02010600030101010101" pitchFamily="2" charset="-122"/>
              </a:rPr>
              <a:t>嗜冷菌</a:t>
            </a:r>
            <a:endParaRPr lang="zh-CN" altLang="en-US" sz="3600" dirty="0">
              <a:solidFill>
                <a:schemeClr val="tx2"/>
              </a:solidFill>
              <a:latin typeface="宋体" panose="02010600030101010101" pitchFamily="2" charset="-122"/>
            </a:endParaRPr>
          </a:p>
          <a:p>
            <a:pPr marL="342900" indent="-342900">
              <a:spcBef>
                <a:spcPct val="20000"/>
              </a:spcBef>
            </a:pPr>
            <a:endParaRPr lang="zh-CN" altLang="en-US" dirty="0">
              <a:latin typeface="宋体" panose="02010600030101010101" pitchFamily="2" charset="-122"/>
            </a:endParaRPr>
          </a:p>
          <a:p>
            <a:pPr marL="342900" indent="-342900">
              <a:spcBef>
                <a:spcPct val="20000"/>
              </a:spcBef>
            </a:pPr>
            <a:r>
              <a:rPr lang="zh-CN" altLang="en-US" dirty="0">
                <a:latin typeface="宋体" panose="02010600030101010101" pitchFamily="2" charset="-122"/>
              </a:rPr>
              <a:t>最适生长温度5-10℃，如荧光极毛杆菌可在-4℃生长.</a:t>
            </a:r>
            <a:endParaRPr lang="zh-CN" altLang="en-US" dirty="0">
              <a:latin typeface="宋体" panose="02010600030101010101" pitchFamily="2" charset="-122"/>
            </a:endParaRPr>
          </a:p>
        </p:txBody>
      </p:sp>
      <p:pic>
        <p:nvPicPr>
          <p:cNvPr id="126979" name="图片 126978" descr="allani"/>
          <p:cNvPicPr>
            <a:picLocks noChangeAspect="1"/>
          </p:cNvPicPr>
          <p:nvPr/>
        </p:nvPicPr>
        <p:blipFill>
          <a:blip r:embed="rId1"/>
          <a:stretch>
            <a:fillRect/>
          </a:stretch>
        </p:blipFill>
        <p:spPr>
          <a:xfrm>
            <a:off x="2362200" y="3810000"/>
            <a:ext cx="4876800" cy="2743200"/>
          </a:xfrm>
          <a:prstGeom prst="rect">
            <a:avLst/>
          </a:prstGeom>
          <a:noFill/>
          <a:ln w="9525">
            <a:noFill/>
          </a:ln>
        </p:spPr>
      </p:pic>
      <p:pic>
        <p:nvPicPr>
          <p:cNvPr id="126980" name="图片 126979" descr="003"/>
          <p:cNvPicPr>
            <a:picLocks noChangeAspect="1"/>
          </p:cNvPicPr>
          <p:nvPr/>
        </p:nvPicPr>
        <p:blipFill>
          <a:blip r:embed="rId2"/>
          <a:stretch>
            <a:fillRect/>
          </a:stretch>
        </p:blipFill>
        <p:spPr>
          <a:xfrm>
            <a:off x="1905000" y="2590800"/>
            <a:ext cx="6035675" cy="1157288"/>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2" name="内容占位符 128001"/>
          <p:cNvSpPr>
            <a:spLocks noGrp="1"/>
          </p:cNvSpPr>
          <p:nvPr>
            <p:ph/>
          </p:nvPr>
        </p:nvSpPr>
        <p:spPr>
          <a:xfrm>
            <a:off x="539750" y="908050"/>
            <a:ext cx="8077200" cy="5187950"/>
          </a:xfrm>
          <a:ln/>
        </p:spPr>
        <p:txBody>
          <a:bodyPr/>
          <a:p>
            <a:r>
              <a:rPr lang="zh-CN" altLang="en-US" sz="2800" b="1" dirty="0">
                <a:latin typeface="宋体" panose="02010600030101010101" pitchFamily="2" charset="-122"/>
              </a:rPr>
              <a:t>耶尔森氏菌在0-4℃环境中生长 ，广泛存在于各种动物体内，以及蔬菜、水果等食品上。</a:t>
            </a:r>
            <a:endParaRPr lang="zh-CN" altLang="en-US" sz="2800" b="1" dirty="0">
              <a:latin typeface="宋体" panose="02010600030101010101" pitchFamily="2" charset="-122"/>
            </a:endParaRPr>
          </a:p>
          <a:p>
            <a:endParaRPr lang="zh-CN" altLang="en-US" sz="2800" b="1" dirty="0">
              <a:latin typeface="宋体" panose="02010600030101010101" pitchFamily="2" charset="-122"/>
            </a:endParaRPr>
          </a:p>
          <a:p>
            <a:r>
              <a:rPr lang="zh-CN" altLang="en-US" sz="2800" b="1" dirty="0">
                <a:latin typeface="宋体" panose="02010600030101010101" pitchFamily="2" charset="-122"/>
              </a:rPr>
              <a:t>熟食品存放在冰箱中不能超过3天；如小孩吃吞感染食品后，则肠胃不舒服，胀鼓，无胃口。</a:t>
            </a:r>
            <a:endParaRPr lang="zh-CN" altLang="en-US" sz="2800" b="1" dirty="0">
              <a:latin typeface="宋体" panose="02010600030101010101" pitchFamily="2" charset="-122"/>
            </a:endParaRPr>
          </a:p>
        </p:txBody>
      </p:sp>
      <p:pic>
        <p:nvPicPr>
          <p:cNvPr id="128003" name="图片 128002" descr="2-378"/>
          <p:cNvPicPr>
            <a:picLocks noChangeAspect="1"/>
          </p:cNvPicPr>
          <p:nvPr/>
        </p:nvPicPr>
        <p:blipFill>
          <a:blip r:embed="rId1"/>
          <a:stretch>
            <a:fillRect/>
          </a:stretch>
        </p:blipFill>
        <p:spPr>
          <a:xfrm>
            <a:off x="3581400" y="3733800"/>
            <a:ext cx="2560638" cy="1897063"/>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6" name="标题 129025"/>
          <p:cNvSpPr>
            <a:spLocks noGrp="1"/>
          </p:cNvSpPr>
          <p:nvPr>
            <p:ph type="title"/>
          </p:nvPr>
        </p:nvSpPr>
        <p:spPr>
          <a:xfrm>
            <a:off x="1371600" y="838200"/>
            <a:ext cx="7772400" cy="838200"/>
          </a:xfrm>
          <a:ln/>
        </p:spPr>
        <p:txBody>
          <a:bodyPr anchor="b"/>
          <a:p>
            <a:r>
              <a:rPr lang="zh-CN" altLang="en-US" sz="3600" dirty="0">
                <a:latin typeface="宋体" panose="02010600030101010101" pitchFamily="2" charset="-122"/>
              </a:rPr>
              <a:t>(二)</a:t>
            </a:r>
            <a:r>
              <a:rPr lang="zh-CN" altLang="en-US" sz="3600" b="1" dirty="0">
                <a:latin typeface="宋体" panose="02010600030101010101" pitchFamily="2" charset="-122"/>
              </a:rPr>
              <a:t>温度对微生物生长影响</a:t>
            </a:r>
            <a:endParaRPr lang="zh-CN" altLang="en-US" sz="3600" b="1" dirty="0">
              <a:latin typeface="宋体" panose="02010600030101010101" pitchFamily="2" charset="-122"/>
            </a:endParaRPr>
          </a:p>
        </p:txBody>
      </p:sp>
      <p:sp>
        <p:nvSpPr>
          <p:cNvPr id="129027" name="内容占位符 129026"/>
          <p:cNvSpPr>
            <a:spLocks noGrp="1"/>
          </p:cNvSpPr>
          <p:nvPr>
            <p:ph idx="1"/>
          </p:nvPr>
        </p:nvSpPr>
        <p:spPr>
          <a:xfrm>
            <a:off x="914400" y="1828800"/>
            <a:ext cx="7772400" cy="4191000"/>
          </a:xfrm>
          <a:ln/>
        </p:spPr>
        <p:txBody>
          <a:bodyPr/>
          <a:p>
            <a:r>
              <a:rPr lang="zh-CN" altLang="en-US" sz="2800" b="1" dirty="0">
                <a:latin typeface="宋体" panose="02010600030101010101" pitchFamily="2" charset="-122"/>
              </a:rPr>
              <a:t>1</a:t>
            </a:r>
            <a:r>
              <a:rPr lang="zh-CN" altLang="en-US" sz="2800" b="1" i="1" dirty="0">
                <a:latin typeface="宋体" panose="02010600030101010101" pitchFamily="2" charset="-122"/>
              </a:rPr>
              <a:t>.</a:t>
            </a:r>
            <a:r>
              <a:rPr lang="zh-CN" altLang="en-US" sz="2800" b="1" dirty="0">
                <a:latin typeface="宋体" panose="02010600030101010101" pitchFamily="2" charset="-122"/>
              </a:rPr>
              <a:t>升高温度，细胞中生化反应速率加快：每升高10</a:t>
            </a:r>
            <a:r>
              <a:rPr lang="zh-CN" altLang="en-US" b="1" dirty="0">
                <a:latin typeface="宋体" panose="02010600030101010101" pitchFamily="2" charset="-122"/>
              </a:rPr>
              <a:t>℃</a:t>
            </a:r>
            <a:r>
              <a:rPr lang="zh-CN" altLang="en-US" sz="2800" b="1" dirty="0">
                <a:latin typeface="宋体" panose="02010600030101010101" pitchFamily="2" charset="-122"/>
              </a:rPr>
              <a:t>，生化反应速度增加一倍。</a:t>
            </a:r>
            <a:endParaRPr lang="zh-CN" altLang="en-US" sz="2800" b="1" dirty="0">
              <a:latin typeface="宋体" panose="02010600030101010101" pitchFamily="2" charset="-122"/>
            </a:endParaRPr>
          </a:p>
          <a:p>
            <a:r>
              <a:rPr lang="zh-CN" altLang="en-US" sz="2800" b="1" dirty="0">
                <a:latin typeface="宋体" panose="02010600030101010101" pitchFamily="2" charset="-122"/>
              </a:rPr>
              <a:t>2.温度过高，细胞蛋白质、核酸可遭破坏。</a:t>
            </a:r>
            <a:endParaRPr lang="zh-CN" altLang="en-US" sz="2800" b="1" dirty="0">
              <a:latin typeface="宋体" panose="02010600030101010101" pitchFamily="2" charset="-122"/>
            </a:endParaRPr>
          </a:p>
          <a:p>
            <a:r>
              <a:rPr lang="zh-CN" altLang="en-US" sz="2800" b="1" dirty="0">
                <a:latin typeface="宋体" panose="02010600030101010101" pitchFamily="2" charset="-122"/>
              </a:rPr>
              <a:t>3.降温可延缓微生物的生命活动。</a:t>
            </a:r>
            <a:endParaRPr lang="zh-CN" altLang="en-US" sz="2800" b="1" dirty="0">
              <a:latin typeface="宋体" panose="02010600030101010101" pitchFamily="2" charset="-122"/>
            </a:endParaRPr>
          </a:p>
          <a:p>
            <a:r>
              <a:rPr lang="zh-CN" altLang="en-US" b="1" dirty="0">
                <a:latin typeface="宋体" panose="02010600030101010101" pitchFamily="2" charset="-122"/>
              </a:rPr>
              <a:t>在适宜的温度界限以外，过高过低的温度均对微生物有影响。</a:t>
            </a:r>
            <a:endParaRPr lang="zh-CN" altLang="en-US" b="1" dirty="0">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标题 130049"/>
          <p:cNvSpPr>
            <a:spLocks noGrp="1"/>
          </p:cNvSpPr>
          <p:nvPr>
            <p:ph type="title"/>
          </p:nvPr>
        </p:nvSpPr>
        <p:spPr>
          <a:xfrm>
            <a:off x="1371600" y="1600200"/>
            <a:ext cx="7772400" cy="838200"/>
          </a:xfrm>
          <a:ln/>
        </p:spPr>
        <p:txBody>
          <a:bodyPr anchor="b"/>
          <a:p>
            <a:r>
              <a:rPr lang="zh-CN" altLang="en-US" dirty="0">
                <a:latin typeface="宋体" panose="02010600030101010101" pitchFamily="2" charset="-122"/>
              </a:rPr>
              <a:t>1.</a:t>
            </a:r>
            <a:r>
              <a:rPr lang="zh-CN" altLang="en-US" b="1" dirty="0">
                <a:latin typeface="宋体" panose="02010600030101010101" pitchFamily="2" charset="-122"/>
              </a:rPr>
              <a:t>高温灭菌法</a:t>
            </a:r>
            <a:endParaRPr lang="zh-CN" altLang="en-US" dirty="0">
              <a:latin typeface="宋体" panose="02010600030101010101" pitchFamily="2" charset="-122"/>
            </a:endParaRPr>
          </a:p>
        </p:txBody>
      </p:sp>
      <p:sp>
        <p:nvSpPr>
          <p:cNvPr id="130051" name="内容占位符 130050"/>
          <p:cNvSpPr>
            <a:spLocks noGrp="1"/>
          </p:cNvSpPr>
          <p:nvPr>
            <p:ph idx="1"/>
          </p:nvPr>
        </p:nvSpPr>
        <p:spPr>
          <a:xfrm>
            <a:off x="914400" y="2514600"/>
            <a:ext cx="7924800" cy="4038600"/>
          </a:xfrm>
          <a:ln/>
        </p:spPr>
        <p:txBody>
          <a:bodyPr/>
          <a:p>
            <a:r>
              <a:rPr lang="zh-CN" altLang="en-US" sz="2400" dirty="0">
                <a:solidFill>
                  <a:srgbClr val="FF0000"/>
                </a:solidFill>
                <a:latin typeface="宋体" panose="02010600030101010101" pitchFamily="2" charset="-122"/>
              </a:rPr>
              <a:t>超过微生物最高生长温度可将微生物杀死，可用来灭菌.</a:t>
            </a:r>
            <a:endParaRPr lang="zh-CN" altLang="en-US" sz="2400" dirty="0">
              <a:solidFill>
                <a:srgbClr val="FF0000"/>
              </a:solidFill>
              <a:latin typeface="宋体" panose="02010600030101010101" pitchFamily="2" charset="-122"/>
            </a:endParaRPr>
          </a:p>
          <a:p>
            <a:r>
              <a:rPr lang="zh-CN" altLang="en-US" sz="2800" dirty="0">
                <a:solidFill>
                  <a:srgbClr val="FF0000"/>
                </a:solidFill>
                <a:latin typeface="宋体" panose="02010600030101010101" pitchFamily="2" charset="-122"/>
              </a:rPr>
              <a:t>高温灭菌原因：</a:t>
            </a:r>
            <a:endParaRPr lang="zh-CN" altLang="en-US" sz="2800" dirty="0">
              <a:solidFill>
                <a:srgbClr val="FF0000"/>
              </a:solidFill>
              <a:latin typeface="宋体" panose="02010600030101010101" pitchFamily="2" charset="-122"/>
            </a:endParaRPr>
          </a:p>
          <a:p>
            <a:r>
              <a:rPr lang="zh-CN" altLang="en-US" sz="2400" b="1" dirty="0">
                <a:solidFill>
                  <a:srgbClr val="FFFF00"/>
                </a:solidFill>
                <a:effectLst>
                  <a:outerShdw blurRad="38100" dist="38100" dir="2700000">
                    <a:srgbClr val="C0C0C0"/>
                  </a:outerShdw>
                </a:effectLst>
                <a:latin typeface="Times New Roman" panose="02020603050405020304" pitchFamily="18" charset="0"/>
              </a:rPr>
              <a:t>1）蛋白质、核酸变性</a:t>
            </a:r>
            <a:endParaRPr lang="zh-CN" altLang="en-US" sz="2400" dirty="0">
              <a:solidFill>
                <a:srgbClr val="FFFF00"/>
              </a:solidFill>
              <a:latin typeface="Times New Roman" panose="02020603050405020304" pitchFamily="18" charset="0"/>
            </a:endParaRPr>
          </a:p>
          <a:p>
            <a:r>
              <a:rPr lang="zh-CN" altLang="en-US" sz="2400" b="1" dirty="0">
                <a:solidFill>
                  <a:srgbClr val="FFFF00"/>
                </a:solidFill>
                <a:effectLst>
                  <a:outerShdw blurRad="38100" dist="38100" dir="2700000">
                    <a:srgbClr val="C0C0C0"/>
                  </a:outerShdw>
                </a:effectLst>
                <a:latin typeface="Times New Roman" panose="02020603050405020304" pitchFamily="18" charset="0"/>
              </a:rPr>
              <a:t>2）细胞膜溶解</a:t>
            </a:r>
            <a:endParaRPr lang="zh-CN" altLang="en-US" sz="2400" dirty="0">
              <a:solidFill>
                <a:srgbClr val="FFFF00"/>
              </a:solidFill>
              <a:latin typeface="Times New Roman" panose="02020603050405020304" pitchFamily="18" charset="0"/>
            </a:endParaRPr>
          </a:p>
          <a:p>
            <a:pPr algn="just" eaLnBrk="0" hangingPunct="0">
              <a:lnSpc>
                <a:spcPct val="125000"/>
              </a:lnSpc>
              <a:spcBef>
                <a:spcPct val="0"/>
              </a:spcBef>
              <a:buClr>
                <a:schemeClr val="bg1"/>
              </a:buClr>
              <a:buSzPct val="100000"/>
              <a:buNone/>
            </a:pPr>
            <a:r>
              <a:rPr lang="zh-CN" altLang="en-US" sz="2400" dirty="0">
                <a:latin typeface="Times New Roman" panose="02020603050405020304" pitchFamily="18" charset="0"/>
              </a:rPr>
              <a:t>    </a:t>
            </a:r>
            <a:r>
              <a:rPr lang="zh-CN" altLang="en-US" sz="1800" dirty="0">
                <a:latin typeface="Times New Roman" panose="02020603050405020304" pitchFamily="18" charset="0"/>
              </a:rPr>
              <a:t>细胞膜中的脂类在高温作用下溶解.</a:t>
            </a:r>
            <a:endParaRPr lang="zh-CN" altLang="en-US" sz="1800" dirty="0">
              <a:solidFill>
                <a:schemeClr val="tx2"/>
              </a:solidFill>
              <a:latin typeface="Times New Roman" panose="02020603050405020304" pitchFamily="18" charset="0"/>
            </a:endParaRPr>
          </a:p>
          <a:p>
            <a:pPr algn="just" eaLnBrk="0" hangingPunct="0">
              <a:lnSpc>
                <a:spcPct val="125000"/>
              </a:lnSpc>
              <a:spcBef>
                <a:spcPct val="0"/>
              </a:spcBef>
              <a:buClr>
                <a:schemeClr val="bg1"/>
              </a:buClr>
              <a:buSzPct val="100000"/>
            </a:pPr>
            <a:r>
              <a:rPr lang="en-US" altLang="zh-CN" sz="2800">
                <a:latin typeface="宋体" panose="02010600030101010101" pitchFamily="2" charset="-122"/>
              </a:rPr>
              <a:t>A</a:t>
            </a:r>
            <a:r>
              <a:rPr lang="zh-CN" altLang="en-US" sz="2400" dirty="0">
                <a:latin typeface="宋体" panose="02010600030101010101" pitchFamily="2" charset="-122"/>
              </a:rPr>
              <a:t>火焰灭菌（灼烧灭菌）：将工具在酒精火焰上灭菌；</a:t>
            </a:r>
            <a:endParaRPr lang="zh-CN" altLang="en-US" sz="2400" dirty="0">
              <a:latin typeface="宋体" panose="02010600030101010101" pitchFamily="2" charset="-122"/>
            </a:endParaRPr>
          </a:p>
          <a:p>
            <a:pPr algn="just" eaLnBrk="0" hangingPunct="0">
              <a:lnSpc>
                <a:spcPct val="125000"/>
              </a:lnSpc>
              <a:spcBef>
                <a:spcPct val="0"/>
              </a:spcBef>
              <a:buClr>
                <a:schemeClr val="bg1"/>
              </a:buClr>
              <a:buSzPct val="100000"/>
            </a:pPr>
            <a:r>
              <a:rPr lang="en-US" altLang="zh-CN" sz="2400">
                <a:latin typeface="宋体" panose="02010600030101010101" pitchFamily="2" charset="-122"/>
              </a:rPr>
              <a:t>B</a:t>
            </a:r>
            <a:r>
              <a:rPr lang="zh-CN" altLang="en-US" sz="2400" dirty="0">
                <a:latin typeface="宋体" panose="02010600030101010101" pitchFamily="2" charset="-122"/>
              </a:rPr>
              <a:t>干热灭菌：在干燥箱中利用热空气来灭菌；</a:t>
            </a:r>
            <a:endParaRPr lang="zh-CN" altLang="en-US" sz="2400" dirty="0">
              <a:latin typeface="宋体" panose="02010600030101010101" pitchFamily="2" charset="-122"/>
            </a:endParaRPr>
          </a:p>
          <a:p>
            <a:pPr>
              <a:buNone/>
            </a:pPr>
            <a:r>
              <a:rPr lang="zh-CN" altLang="en-US" sz="2400" dirty="0">
                <a:latin typeface="宋体" panose="02010600030101010101" pitchFamily="2" charset="-122"/>
              </a:rPr>
              <a:t>  </a:t>
            </a:r>
            <a:r>
              <a:rPr lang="zh-CN" altLang="en-US" sz="1800" dirty="0">
                <a:latin typeface="宋体" panose="02010600030101010101" pitchFamily="2" charset="-122"/>
              </a:rPr>
              <a:t>干热灭菌使用温度：160-180</a:t>
            </a:r>
            <a:r>
              <a:rPr lang="zh-CN" altLang="en-US" sz="1800" b="1" dirty="0">
                <a:solidFill>
                  <a:schemeClr val="tx2"/>
                </a:solidFill>
                <a:latin typeface="宋体" panose="02010600030101010101" pitchFamily="2" charset="-122"/>
              </a:rPr>
              <a:t>℃</a:t>
            </a:r>
            <a:r>
              <a:rPr lang="zh-CN" altLang="en-US" sz="1800" dirty="0">
                <a:latin typeface="宋体" panose="02010600030101010101" pitchFamily="2" charset="-122"/>
              </a:rPr>
              <a:t>，常用170</a:t>
            </a:r>
            <a:r>
              <a:rPr lang="zh-CN" altLang="en-US" sz="1800" b="1" dirty="0">
                <a:solidFill>
                  <a:schemeClr val="tx2"/>
                </a:solidFill>
                <a:latin typeface="宋体" panose="02010600030101010101" pitchFamily="2" charset="-122"/>
              </a:rPr>
              <a:t>℃</a:t>
            </a:r>
            <a:r>
              <a:rPr lang="zh-CN" altLang="en-US" sz="1800" dirty="0">
                <a:latin typeface="宋体" panose="02010600030101010101" pitchFamily="2" charset="-122"/>
              </a:rPr>
              <a:t>，含水物品不能利用此法。</a:t>
            </a:r>
            <a:endParaRPr lang="zh-CN" altLang="en-US" sz="1800" dirty="0">
              <a:latin typeface="宋体" panose="02010600030101010101" pitchFamily="2" charset="-122"/>
            </a:endParaRPr>
          </a:p>
        </p:txBody>
      </p:sp>
      <p:sp>
        <p:nvSpPr>
          <p:cNvPr id="130052" name="矩形 130051"/>
          <p:cNvSpPr/>
          <p:nvPr/>
        </p:nvSpPr>
        <p:spPr>
          <a:xfrm>
            <a:off x="1295400" y="914400"/>
            <a:ext cx="6591300" cy="762000"/>
          </a:xfrm>
          <a:prstGeom prst="rect">
            <a:avLst/>
          </a:prstGeom>
          <a:noFill/>
          <a:ln w="9525">
            <a:noFill/>
          </a:ln>
        </p:spPr>
        <p:txBody>
          <a:bodyPr>
            <a:spAutoFit/>
          </a:bodyPr>
          <a:p>
            <a:r>
              <a:rPr lang="zh-CN" altLang="en-US" sz="4400" b="0" dirty="0">
                <a:solidFill>
                  <a:srgbClr val="FF0000"/>
                </a:solidFill>
                <a:latin typeface="宋体" panose="02010600030101010101" pitchFamily="2" charset="-122"/>
              </a:rPr>
              <a:t>(三)</a:t>
            </a:r>
            <a:r>
              <a:rPr lang="zh-CN" altLang="en-US" sz="4400" dirty="0">
                <a:solidFill>
                  <a:srgbClr val="FF0000"/>
                </a:solidFill>
                <a:latin typeface="宋体" panose="02010600030101010101" pitchFamily="2" charset="-122"/>
              </a:rPr>
              <a:t>利用温度的灭菌方法</a:t>
            </a:r>
            <a:endParaRPr lang="zh-CN" altLang="en-US" sz="4400" dirty="0">
              <a:solidFill>
                <a:srgbClr val="FF0000"/>
              </a:solidFill>
              <a:latin typeface="宋体" panose="02010600030101010101" pitchFamily="2" charset="-122"/>
            </a:endParaRPr>
          </a:p>
        </p:txBody>
      </p:sp>
      <p:pic>
        <p:nvPicPr>
          <p:cNvPr id="130053" name="图片 130052" descr="mvyp-19-03-image008">
            <a:hlinkClick r:id="rId1"/>
          </p:cNvPr>
          <p:cNvPicPr>
            <a:picLocks noChangeAspect="1"/>
          </p:cNvPicPr>
          <p:nvPr/>
        </p:nvPicPr>
        <p:blipFill>
          <a:blip r:embed="rId2"/>
          <a:stretch>
            <a:fillRect/>
          </a:stretch>
        </p:blipFill>
        <p:spPr>
          <a:xfrm>
            <a:off x="5791200" y="3505200"/>
            <a:ext cx="3352800" cy="3352800"/>
          </a:xfrm>
          <a:prstGeom prst="rect">
            <a:avLst/>
          </a:prstGeom>
          <a:noFill/>
          <a:ln w="9525">
            <a:noFill/>
          </a:ln>
        </p:spPr>
      </p:pic>
      <p:pic>
        <p:nvPicPr>
          <p:cNvPr id="130054" name="图片 130053" descr="user_image"/>
          <p:cNvPicPr>
            <a:picLocks noChangeAspect="1"/>
          </p:cNvPicPr>
          <p:nvPr/>
        </p:nvPicPr>
        <p:blipFill>
          <a:blip r:embed="rId3"/>
          <a:stretch>
            <a:fillRect/>
          </a:stretch>
        </p:blipFill>
        <p:spPr>
          <a:xfrm>
            <a:off x="5791200" y="762000"/>
            <a:ext cx="2971800" cy="2754313"/>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00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30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4" name="标题 131073"/>
          <p:cNvSpPr>
            <a:spLocks noGrp="1"/>
          </p:cNvSpPr>
          <p:nvPr>
            <p:ph type="title"/>
          </p:nvPr>
        </p:nvSpPr>
        <p:spPr>
          <a:xfrm>
            <a:off x="1371600" y="457200"/>
            <a:ext cx="7772400" cy="762000"/>
          </a:xfrm>
          <a:ln/>
        </p:spPr>
        <p:txBody>
          <a:bodyPr anchor="b"/>
          <a:p>
            <a:r>
              <a:rPr lang="zh-CN" altLang="en-US" dirty="0">
                <a:latin typeface="宋体" panose="02010600030101010101" pitchFamily="2" charset="-122"/>
              </a:rPr>
              <a:t>2.</a:t>
            </a:r>
            <a:r>
              <a:rPr lang="zh-CN" altLang="en-US" b="1" dirty="0">
                <a:latin typeface="宋体" panose="02010600030101010101" pitchFamily="2" charset="-122"/>
              </a:rPr>
              <a:t>湿热灭菌</a:t>
            </a:r>
            <a:endParaRPr lang="zh-CN" altLang="en-US" dirty="0">
              <a:latin typeface="宋体" panose="02010600030101010101" pitchFamily="2" charset="-122"/>
            </a:endParaRPr>
          </a:p>
        </p:txBody>
      </p:sp>
      <p:sp>
        <p:nvSpPr>
          <p:cNvPr id="131075" name="内容占位符 131074"/>
          <p:cNvSpPr>
            <a:spLocks noGrp="1"/>
          </p:cNvSpPr>
          <p:nvPr>
            <p:ph idx="1"/>
          </p:nvPr>
        </p:nvSpPr>
        <p:spPr>
          <a:xfrm>
            <a:off x="685800" y="1989138"/>
            <a:ext cx="8305800" cy="4411662"/>
          </a:xfrm>
          <a:ln/>
        </p:spPr>
        <p:txBody>
          <a:bodyPr/>
          <a:p>
            <a:r>
              <a:rPr lang="zh-CN" altLang="en-US" sz="2800" dirty="0">
                <a:latin typeface="宋体" panose="02010600030101010101" pitchFamily="2" charset="-122"/>
              </a:rPr>
              <a:t>湿热灭菌使用温度:100-130</a:t>
            </a:r>
            <a:r>
              <a:rPr lang="zh-CN" altLang="en-US" sz="2800" b="1" dirty="0">
                <a:solidFill>
                  <a:schemeClr val="tx2"/>
                </a:solidFill>
                <a:latin typeface="宋体" panose="02010600030101010101" pitchFamily="2" charset="-122"/>
              </a:rPr>
              <a:t>℃</a:t>
            </a:r>
            <a:r>
              <a:rPr lang="zh-CN" altLang="en-US" sz="2800" dirty="0">
                <a:latin typeface="宋体" panose="02010600030101010101" pitchFamily="2" charset="-122"/>
              </a:rPr>
              <a:t>,常用121</a:t>
            </a:r>
            <a:r>
              <a:rPr lang="zh-CN" altLang="en-US" sz="2800" b="1" dirty="0">
                <a:solidFill>
                  <a:schemeClr val="tx2"/>
                </a:solidFill>
                <a:latin typeface="宋体" panose="02010600030101010101" pitchFamily="2" charset="-122"/>
              </a:rPr>
              <a:t>℃，</a:t>
            </a:r>
            <a:r>
              <a:rPr lang="zh-CN" altLang="en-US" sz="2800" dirty="0">
                <a:latin typeface="宋体" panose="02010600030101010101" pitchFamily="2" charset="-122"/>
              </a:rPr>
              <a:t>含水物品常利用此法。</a:t>
            </a:r>
            <a:endParaRPr lang="zh-CN" altLang="en-US" sz="2800" dirty="0">
              <a:latin typeface="宋体" panose="02010600030101010101" pitchFamily="2" charset="-122"/>
            </a:endParaRPr>
          </a:p>
          <a:p>
            <a:r>
              <a:rPr lang="zh-CN" altLang="en-US" sz="2800" dirty="0">
                <a:solidFill>
                  <a:srgbClr val="FF0000"/>
                </a:solidFill>
                <a:latin typeface="宋体" panose="02010600030101010101" pitchFamily="2" charset="-122"/>
              </a:rPr>
              <a:t>在同样温度下湿热灭菌效果要比干热灭菌效率要求，</a:t>
            </a:r>
            <a:r>
              <a:rPr lang="zh-CN" altLang="en-US" sz="2800" dirty="0">
                <a:latin typeface="宋体" panose="02010600030101010101" pitchFamily="2" charset="-122"/>
              </a:rPr>
              <a:t>其原因是:</a:t>
            </a:r>
            <a:endParaRPr lang="zh-CN" altLang="en-US" sz="2800" dirty="0">
              <a:latin typeface="宋体" panose="02010600030101010101" pitchFamily="2" charset="-122"/>
            </a:endParaRPr>
          </a:p>
          <a:p>
            <a:r>
              <a:rPr lang="zh-CN" altLang="en-US" sz="2800" dirty="0">
                <a:solidFill>
                  <a:srgbClr val="0000FF"/>
                </a:solidFill>
                <a:latin typeface="隶书" pitchFamily="49" charset="-122"/>
                <a:ea typeface="隶书" pitchFamily="49" charset="-122"/>
              </a:rPr>
              <a:t>1.菌体蛋白质吸收热水分凝固比干热凝固容易;</a:t>
            </a:r>
            <a:endParaRPr lang="zh-CN" altLang="en-US" sz="2800" dirty="0">
              <a:solidFill>
                <a:srgbClr val="0000FF"/>
              </a:solidFill>
              <a:latin typeface="隶书" pitchFamily="49" charset="-122"/>
              <a:ea typeface="隶书" pitchFamily="49" charset="-122"/>
            </a:endParaRPr>
          </a:p>
          <a:p>
            <a:r>
              <a:rPr lang="zh-CN" altLang="en-US" sz="2800" dirty="0">
                <a:solidFill>
                  <a:srgbClr val="0000FF"/>
                </a:solidFill>
                <a:latin typeface="隶书" pitchFamily="49" charset="-122"/>
                <a:ea typeface="隶书" pitchFamily="49" charset="-122"/>
              </a:rPr>
              <a:t>2.湿热比干热传导快，穿透力强，能迅速提高物体内部温度。</a:t>
            </a:r>
            <a:endParaRPr lang="zh-CN" altLang="en-US" sz="2800" dirty="0">
              <a:solidFill>
                <a:srgbClr val="0000FF"/>
              </a:solidFill>
              <a:latin typeface="隶书" pitchFamily="49" charset="-122"/>
              <a:ea typeface="隶书" pitchFamily="49" charset="-122"/>
            </a:endParaRPr>
          </a:p>
          <a:p>
            <a:r>
              <a:rPr lang="zh-CN" altLang="en-US" sz="2800" dirty="0">
                <a:solidFill>
                  <a:srgbClr val="0000FF"/>
                </a:solidFill>
                <a:latin typeface="隶书" pitchFamily="49" charset="-122"/>
                <a:ea typeface="隶书" pitchFamily="49" charset="-122"/>
              </a:rPr>
              <a:t>3.蒸汽与物品接触，凝结成水,放出</a:t>
            </a:r>
            <a:r>
              <a:rPr lang="zh-CN" altLang="en-US" sz="2800" dirty="0">
                <a:solidFill>
                  <a:srgbClr val="FF0000"/>
                </a:solidFill>
                <a:latin typeface="隶书" pitchFamily="49" charset="-122"/>
                <a:ea typeface="隶书" pitchFamily="49" charset="-122"/>
              </a:rPr>
              <a:t>潜能</a:t>
            </a:r>
            <a:r>
              <a:rPr lang="zh-CN" altLang="en-US" sz="2800" dirty="0">
                <a:solidFill>
                  <a:srgbClr val="0000FF"/>
                </a:solidFill>
                <a:latin typeface="隶书" pitchFamily="49" charset="-122"/>
                <a:ea typeface="隶书" pitchFamily="49" charset="-122"/>
              </a:rPr>
              <a:t>,能迅速提高温度,加速微生物死亡。</a:t>
            </a:r>
            <a:endParaRPr lang="zh-CN" altLang="en-US" sz="2800" dirty="0">
              <a:solidFill>
                <a:srgbClr val="0000FF"/>
              </a:solidFill>
              <a:latin typeface="隶书" pitchFamily="49" charset="-122"/>
              <a:ea typeface="隶书" pitchFamily="49" charset="-122"/>
            </a:endParaRPr>
          </a:p>
        </p:txBody>
      </p:sp>
      <p:pic>
        <p:nvPicPr>
          <p:cNvPr id="131076" name="图片 131075" descr="080"/>
          <p:cNvPicPr>
            <a:picLocks noChangeAspect="1"/>
          </p:cNvPicPr>
          <p:nvPr/>
        </p:nvPicPr>
        <p:blipFill>
          <a:blip r:embed="rId1"/>
          <a:stretch>
            <a:fillRect/>
          </a:stretch>
        </p:blipFill>
        <p:spPr>
          <a:xfrm>
            <a:off x="6477000" y="2743200"/>
            <a:ext cx="1927225" cy="2971800"/>
          </a:xfrm>
          <a:prstGeom prst="rect">
            <a:avLst/>
          </a:prstGeom>
          <a:noFill/>
          <a:ln w="9525">
            <a:noFill/>
          </a:ln>
        </p:spPr>
      </p:pic>
      <p:sp>
        <p:nvSpPr>
          <p:cNvPr id="131077" name="文本框 131076"/>
          <p:cNvSpPr txBox="1"/>
          <p:nvPr/>
        </p:nvSpPr>
        <p:spPr>
          <a:xfrm>
            <a:off x="8472488" y="2743200"/>
            <a:ext cx="671512" cy="2895600"/>
          </a:xfrm>
          <a:prstGeom prst="rect">
            <a:avLst/>
          </a:prstGeom>
          <a:noFill/>
          <a:ln w="9525">
            <a:noFill/>
          </a:ln>
        </p:spPr>
        <p:txBody>
          <a:bodyPr vert="eaVert" lIns="92075" tIns="46038" rIns="92075" bIns="46038">
            <a:spAutoFit/>
          </a:bodyPr>
          <a:p>
            <a:pPr algn="ctr" eaLnBrk="0" hangingPunct="0">
              <a:spcBef>
                <a:spcPct val="50000"/>
              </a:spcBef>
            </a:pPr>
            <a:r>
              <a:rPr lang="zh-CN" altLang="en-US" sz="3200" dirty="0">
                <a:effectLst>
                  <a:outerShdw blurRad="38100" dist="38100" dir="2700000">
                    <a:srgbClr val="C0C0C0"/>
                  </a:outerShdw>
                </a:effectLst>
                <a:latin typeface="Times New Roman" panose="02020603050405020304" pitchFamily="18" charset="0"/>
              </a:rPr>
              <a:t>蒸汽灭菌锅</a:t>
            </a:r>
            <a:endParaRPr lang="zh-CN" altLang="en-US" sz="3200" dirty="0">
              <a:effectLst>
                <a:outerShdw blurRad="38100" dist="38100" dir="2700000">
                  <a:srgbClr val="C0C0C0"/>
                </a:outerShdw>
              </a:effectLst>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1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1077">
                                            <p:txEl>
                                              <p:charRg st="0"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8" name="内容占位符 132097"/>
          <p:cNvSpPr>
            <a:spLocks noGrp="1"/>
          </p:cNvSpPr>
          <p:nvPr>
            <p:ph idx="1"/>
          </p:nvPr>
        </p:nvSpPr>
        <p:spPr>
          <a:xfrm>
            <a:off x="685800" y="0"/>
            <a:ext cx="8382000" cy="6400800"/>
          </a:xfrm>
          <a:ln/>
        </p:spPr>
        <p:txBody>
          <a:bodyPr/>
          <a:p>
            <a:endParaRPr lang="zh-CN" altLang="en-US">
              <a:latin typeface="宋体" panose="02010600030101010101" pitchFamily="2" charset="-122"/>
            </a:endParaRPr>
          </a:p>
          <a:p>
            <a:r>
              <a:rPr lang="en-US" altLang="zh-CN">
                <a:latin typeface="宋体" panose="02010600030101010101" pitchFamily="2" charset="-122"/>
              </a:rPr>
              <a:t>A </a:t>
            </a:r>
            <a:r>
              <a:rPr lang="zh-CN" altLang="en-US" dirty="0">
                <a:latin typeface="宋体" panose="02010600030101010101" pitchFamily="2" charset="-122"/>
              </a:rPr>
              <a:t>高压蒸汽灭菌法：121</a:t>
            </a:r>
            <a:r>
              <a:rPr lang="zh-CN" altLang="en-US" b="1" dirty="0">
                <a:solidFill>
                  <a:schemeClr val="tx2"/>
                </a:solidFill>
                <a:latin typeface="宋体" panose="02010600030101010101" pitchFamily="2" charset="-122"/>
              </a:rPr>
              <a:t>℃</a:t>
            </a:r>
            <a:r>
              <a:rPr lang="zh-CN" altLang="en-US" dirty="0">
                <a:latin typeface="宋体" panose="02010600030101010101" pitchFamily="2" charset="-122"/>
              </a:rPr>
              <a:t>常用30′</a:t>
            </a:r>
            <a:endParaRPr lang="zh-CN" altLang="en-US" dirty="0">
              <a:latin typeface="宋体" panose="02010600030101010101" pitchFamily="2" charset="-122"/>
            </a:endParaRPr>
          </a:p>
          <a:p>
            <a:r>
              <a:rPr lang="en-US" altLang="zh-CN">
                <a:latin typeface="宋体" panose="02010600030101010101" pitchFamily="2" charset="-122"/>
              </a:rPr>
              <a:t>B </a:t>
            </a:r>
            <a:r>
              <a:rPr lang="zh-CN" altLang="en-US" dirty="0">
                <a:latin typeface="宋体" panose="02010600030101010101" pitchFamily="2" charset="-122"/>
              </a:rPr>
              <a:t>常压蒸汽灭菌法：100</a:t>
            </a:r>
            <a:r>
              <a:rPr lang="zh-CN" altLang="en-US" b="1" dirty="0">
                <a:solidFill>
                  <a:schemeClr val="tx2"/>
                </a:solidFill>
                <a:latin typeface="宋体" panose="02010600030101010101" pitchFamily="2" charset="-122"/>
              </a:rPr>
              <a:t>℃</a:t>
            </a:r>
            <a:r>
              <a:rPr lang="zh-CN" altLang="en-US" dirty="0">
                <a:latin typeface="宋体" panose="02010600030101010101" pitchFamily="2" charset="-122"/>
              </a:rPr>
              <a:t> 常6-8</a:t>
            </a:r>
            <a:r>
              <a:rPr lang="en-US" altLang="zh-CN">
                <a:latin typeface="宋体" panose="02010600030101010101" pitchFamily="2" charset="-122"/>
              </a:rPr>
              <a:t>hrs</a:t>
            </a:r>
            <a:endParaRPr lang="en-US" altLang="zh-CN">
              <a:latin typeface="宋体" panose="02010600030101010101" pitchFamily="2" charset="-122"/>
            </a:endParaRPr>
          </a:p>
          <a:p>
            <a:r>
              <a:rPr lang="en-US" altLang="zh-CN">
                <a:latin typeface="宋体" panose="02010600030101010101" pitchFamily="2" charset="-122"/>
              </a:rPr>
              <a:t>C </a:t>
            </a:r>
            <a:r>
              <a:rPr lang="zh-CN" altLang="en-US" dirty="0">
                <a:latin typeface="宋体" panose="02010600030101010101" pitchFamily="2" charset="-122"/>
              </a:rPr>
              <a:t>煮沸消毒法：100</a:t>
            </a:r>
            <a:r>
              <a:rPr lang="zh-CN" altLang="en-US" b="1" dirty="0">
                <a:solidFill>
                  <a:schemeClr val="tx2"/>
                </a:solidFill>
                <a:latin typeface="宋体" panose="02010600030101010101" pitchFamily="2" charset="-122"/>
              </a:rPr>
              <a:t>℃</a:t>
            </a:r>
            <a:r>
              <a:rPr lang="zh-CN" altLang="en-US" dirty="0">
                <a:latin typeface="宋体" panose="02010600030101010101" pitchFamily="2" charset="-122"/>
              </a:rPr>
              <a:t> 15′可杀死所有营养细胞，部分芽孢。</a:t>
            </a:r>
            <a:endParaRPr lang="zh-CN" altLang="en-US" dirty="0">
              <a:latin typeface="宋体" panose="02010600030101010101" pitchFamily="2" charset="-122"/>
            </a:endParaRPr>
          </a:p>
        </p:txBody>
      </p:sp>
      <p:pic>
        <p:nvPicPr>
          <p:cNvPr id="132099" name="图片 132098" descr="高压蒸气灭菌"/>
          <p:cNvPicPr>
            <a:picLocks noChangeAspect="1"/>
          </p:cNvPicPr>
          <p:nvPr/>
        </p:nvPicPr>
        <p:blipFill>
          <a:blip r:embed="rId1"/>
          <a:stretch>
            <a:fillRect/>
          </a:stretch>
        </p:blipFill>
        <p:spPr>
          <a:xfrm>
            <a:off x="0" y="0"/>
            <a:ext cx="9144000" cy="633095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132098"/>
                                        </p:tgtEl>
                                        <p:attrNameLst>
                                          <p:attrName>style.visibility</p:attrName>
                                        </p:attrNameLst>
                                      </p:cBhvr>
                                      <p:to>
                                        <p:strVal val="visible"/>
                                      </p:to>
                                    </p:set>
                                    <p:anim calcmode="lin" valueType="num">
                                      <p:cBhvr additive="base">
                                        <p:cTn id="7" dur="300" fill="hold"/>
                                        <p:tgtEl>
                                          <p:spTgt spid="132098"/>
                                        </p:tgtEl>
                                        <p:attrNameLst>
                                          <p:attrName>ppt_x</p:attrName>
                                        </p:attrNameLst>
                                      </p:cBhvr>
                                      <p:tavLst>
                                        <p:tav tm="0">
                                          <p:val>
                                            <p:strVal val="0-#ppt_w/2"/>
                                          </p:val>
                                        </p:tav>
                                        <p:tav tm="100000">
                                          <p:val>
                                            <p:strVal val="#ppt_x"/>
                                          </p:val>
                                        </p:tav>
                                      </p:tavLst>
                                    </p:anim>
                                    <p:anim calcmode="lin" valueType="num">
                                      <p:cBhvr additive="base">
                                        <p:cTn id="8" dur="300" fill="hold"/>
                                        <p:tgtEl>
                                          <p:spTgt spid="13209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32099"/>
                                        </p:tgtEl>
                                        <p:attrNameLst>
                                          <p:attrName>style.visibility</p:attrName>
                                        </p:attrNameLst>
                                      </p:cBhvr>
                                      <p:to>
                                        <p:strVal val="visible"/>
                                      </p:to>
                                    </p:set>
                                    <p:anim calcmode="lin" valueType="num">
                                      <p:cBhvr additive="base">
                                        <p:cTn id="13" dur="500" fill="hold"/>
                                        <p:tgtEl>
                                          <p:spTgt spid="132099"/>
                                        </p:tgtEl>
                                        <p:attrNameLst>
                                          <p:attrName>ppt_x</p:attrName>
                                        </p:attrNameLst>
                                      </p:cBhvr>
                                      <p:tavLst>
                                        <p:tav tm="0">
                                          <p:val>
                                            <p:strVal val="0-#ppt_w/2"/>
                                          </p:val>
                                        </p:tav>
                                        <p:tav tm="100000">
                                          <p:val>
                                            <p:strVal val="#ppt_x"/>
                                          </p:val>
                                        </p:tav>
                                      </p:tavLst>
                                    </p:anim>
                                    <p:anim calcmode="lin" valueType="num">
                                      <p:cBhvr additive="base">
                                        <p:cTn id="14" dur="500" fill="hold"/>
                                        <p:tgtEl>
                                          <p:spTgt spid="1320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标题 133121"/>
          <p:cNvSpPr>
            <a:spLocks noGrp="1"/>
          </p:cNvSpPr>
          <p:nvPr>
            <p:ph type="title"/>
          </p:nvPr>
        </p:nvSpPr>
        <p:spPr>
          <a:ln/>
        </p:spPr>
        <p:txBody>
          <a:bodyPr anchor="b"/>
          <a:p>
            <a:r>
              <a:rPr lang="zh-CN" altLang="en-US" dirty="0">
                <a:latin typeface="宋体" panose="02010600030101010101" pitchFamily="2" charset="-122"/>
              </a:rPr>
              <a:t>3.间歇灭菌法</a:t>
            </a:r>
            <a:endParaRPr lang="zh-CN" altLang="en-US" dirty="0">
              <a:latin typeface="宋体" panose="02010600030101010101" pitchFamily="2" charset="-122"/>
            </a:endParaRPr>
          </a:p>
        </p:txBody>
      </p:sp>
      <p:sp>
        <p:nvSpPr>
          <p:cNvPr id="133123" name="文本占位符 133122"/>
          <p:cNvSpPr>
            <a:spLocks noGrp="1"/>
          </p:cNvSpPr>
          <p:nvPr>
            <p:ph type="body" idx="1"/>
          </p:nvPr>
        </p:nvSpPr>
        <p:spPr>
          <a:xfrm>
            <a:off x="685800" y="1981200"/>
            <a:ext cx="8458200" cy="4114800"/>
          </a:xfrm>
          <a:ln/>
        </p:spPr>
        <p:txBody>
          <a:bodyPr/>
          <a:p>
            <a:r>
              <a:rPr lang="zh-CN" altLang="en-US" dirty="0">
                <a:solidFill>
                  <a:schemeClr val="tx2"/>
                </a:solidFill>
                <a:latin typeface="宋体" panose="02010600030101010101" pitchFamily="2" charset="-122"/>
              </a:rPr>
              <a:t>用100</a:t>
            </a:r>
            <a:r>
              <a:rPr lang="zh-CN" altLang="en-US" b="1" dirty="0">
                <a:solidFill>
                  <a:schemeClr val="tx2"/>
                </a:solidFill>
                <a:latin typeface="宋体" panose="02010600030101010101" pitchFamily="2" charset="-122"/>
              </a:rPr>
              <a:t>℃</a:t>
            </a:r>
            <a:r>
              <a:rPr lang="zh-CN" altLang="en-US" dirty="0">
                <a:solidFill>
                  <a:schemeClr val="tx2"/>
                </a:solidFill>
                <a:latin typeface="宋体" panose="02010600030101010101" pitchFamily="2" charset="-122"/>
              </a:rPr>
              <a:t> 15-30′→28-37</a:t>
            </a:r>
            <a:r>
              <a:rPr lang="zh-CN" altLang="en-US" b="1" dirty="0">
                <a:solidFill>
                  <a:schemeClr val="tx2"/>
                </a:solidFill>
                <a:latin typeface="宋体" panose="02010600030101010101" pitchFamily="2" charset="-122"/>
              </a:rPr>
              <a:t>℃</a:t>
            </a:r>
            <a:r>
              <a:rPr lang="zh-CN" altLang="en-US" dirty="0">
                <a:solidFill>
                  <a:schemeClr val="tx2"/>
                </a:solidFill>
                <a:latin typeface="宋体" panose="02010600030101010101" pitchFamily="2" charset="-122"/>
              </a:rPr>
              <a:t>,12-24</a:t>
            </a:r>
            <a:r>
              <a:rPr lang="en-US" altLang="zh-CN">
                <a:solidFill>
                  <a:schemeClr val="tx2"/>
                </a:solidFill>
                <a:latin typeface="宋体" panose="02010600030101010101" pitchFamily="2" charset="-122"/>
              </a:rPr>
              <a:t>hrs(</a:t>
            </a:r>
            <a:r>
              <a:rPr lang="zh-CN" altLang="en-US" dirty="0">
                <a:solidFill>
                  <a:schemeClr val="tx2"/>
                </a:solidFill>
                <a:latin typeface="宋体" panose="02010600030101010101" pitchFamily="2" charset="-122"/>
              </a:rPr>
              <a:t>使残留的芽孢萌发或营养细胞再被杀死)→100</a:t>
            </a:r>
            <a:r>
              <a:rPr lang="zh-CN" altLang="en-US" b="1" dirty="0">
                <a:solidFill>
                  <a:schemeClr val="tx2"/>
                </a:solidFill>
                <a:latin typeface="宋体" panose="02010600030101010101" pitchFamily="2" charset="-122"/>
              </a:rPr>
              <a:t>℃</a:t>
            </a:r>
            <a:r>
              <a:rPr lang="zh-CN" altLang="en-US" dirty="0">
                <a:solidFill>
                  <a:schemeClr val="tx2"/>
                </a:solidFill>
                <a:latin typeface="宋体" panose="02010600030101010101" pitchFamily="2" charset="-122"/>
              </a:rPr>
              <a:t>（15-30′）→可以反复2</a:t>
            </a:r>
            <a:r>
              <a:rPr lang="en-US" altLang="zh-CN">
                <a:solidFill>
                  <a:schemeClr val="tx2"/>
                </a:solidFill>
                <a:latin typeface="宋体" panose="02010600030101010101" pitchFamily="2" charset="-122"/>
              </a:rPr>
              <a:t>-3</a:t>
            </a:r>
            <a:r>
              <a:rPr lang="zh-CN" altLang="en-US" dirty="0">
                <a:solidFill>
                  <a:schemeClr val="tx2"/>
                </a:solidFill>
                <a:latin typeface="宋体" panose="02010600030101010101" pitchFamily="2" charset="-122"/>
              </a:rPr>
              <a:t>次。</a:t>
            </a:r>
            <a:endParaRPr lang="zh-CN" altLang="en-US" dirty="0">
              <a:solidFill>
                <a:schemeClr val="tx2"/>
              </a:solidFill>
              <a:latin typeface="宋体" panose="02010600030101010101" pitchFamily="2" charset="-122"/>
            </a:endParaRPr>
          </a:p>
          <a:p>
            <a:r>
              <a:rPr lang="zh-CN" altLang="en-US" sz="2800" dirty="0">
                <a:solidFill>
                  <a:srgbClr val="0000FF"/>
                </a:solidFill>
                <a:latin typeface="宋体" panose="02010600030101010101" pitchFamily="2" charset="-122"/>
              </a:rPr>
              <a:t>适用于不耐热药品、营养物、特殊培养基等。</a:t>
            </a:r>
            <a:endParaRPr lang="zh-CN" altLang="en-US" sz="2800" dirty="0">
              <a:solidFill>
                <a:srgbClr val="0000FF"/>
              </a:solidFill>
              <a:latin typeface="宋体" panose="02010600030101010101" pitchFamily="2" charset="-122"/>
            </a:endParaRPr>
          </a:p>
          <a:p>
            <a:endParaRPr lang="zh-CN" altLang="en-US" dirty="0"/>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标题 134145"/>
          <p:cNvSpPr>
            <a:spLocks noGrp="1"/>
          </p:cNvSpPr>
          <p:nvPr>
            <p:ph type="title"/>
          </p:nvPr>
        </p:nvSpPr>
        <p:spPr>
          <a:ln/>
        </p:spPr>
        <p:txBody>
          <a:bodyPr anchor="b"/>
          <a:p>
            <a:r>
              <a:rPr lang="zh-CN" altLang="en-US" dirty="0">
                <a:solidFill>
                  <a:schemeClr val="folHlink"/>
                </a:solidFill>
                <a:latin typeface="宋体" panose="02010600030101010101" pitchFamily="2" charset="-122"/>
              </a:rPr>
              <a:t>4.</a:t>
            </a:r>
            <a:r>
              <a:rPr lang="zh-CN" altLang="en-US" b="1" dirty="0">
                <a:solidFill>
                  <a:srgbClr val="FF7C80"/>
                </a:solidFill>
                <a:latin typeface="宋体" panose="02010600030101010101" pitchFamily="2" charset="-122"/>
              </a:rPr>
              <a:t>巴氏消毒法</a:t>
            </a:r>
            <a:r>
              <a:rPr lang="zh-CN" altLang="en-US" sz="3200" dirty="0">
                <a:solidFill>
                  <a:srgbClr val="FF0000"/>
                </a:solidFill>
                <a:latin typeface="宋体" panose="02010600030101010101" pitchFamily="2" charset="-122"/>
              </a:rPr>
              <a:t>（</a:t>
            </a:r>
            <a:r>
              <a:rPr lang="zh-CN" altLang="en-US" sz="3200" b="1" i="1" dirty="0">
                <a:solidFill>
                  <a:srgbClr val="FF99CC"/>
                </a:solidFill>
                <a:latin typeface="宋体" panose="02010600030101010101" pitchFamily="2" charset="-122"/>
              </a:rPr>
              <a:t>低温消毒法</a:t>
            </a:r>
            <a:r>
              <a:rPr lang="zh-CN" altLang="en-US" sz="3200" dirty="0">
                <a:solidFill>
                  <a:srgbClr val="FF0000"/>
                </a:solidFill>
                <a:latin typeface="宋体" panose="02010600030101010101" pitchFamily="2" charset="-122"/>
              </a:rPr>
              <a:t>）</a:t>
            </a:r>
            <a:endParaRPr lang="zh-CN" altLang="en-US" sz="3200" dirty="0">
              <a:solidFill>
                <a:schemeClr val="tx1"/>
              </a:solidFill>
              <a:latin typeface="宋体" panose="02010600030101010101" pitchFamily="2" charset="-122"/>
            </a:endParaRPr>
          </a:p>
        </p:txBody>
      </p:sp>
      <p:sp>
        <p:nvSpPr>
          <p:cNvPr id="134147" name="文本占位符 134146"/>
          <p:cNvSpPr>
            <a:spLocks noGrp="1"/>
          </p:cNvSpPr>
          <p:nvPr>
            <p:ph type="body" idx="1"/>
          </p:nvPr>
        </p:nvSpPr>
        <p:spPr>
          <a:xfrm>
            <a:off x="762000" y="2017713"/>
            <a:ext cx="8193088" cy="3925887"/>
          </a:xfrm>
          <a:ln/>
        </p:spPr>
        <p:txBody>
          <a:bodyPr/>
          <a:p>
            <a:pPr>
              <a:lnSpc>
                <a:spcPct val="90000"/>
              </a:lnSpc>
            </a:pPr>
            <a:r>
              <a:rPr lang="zh-CN" altLang="en-US" sz="2800" b="1" dirty="0">
                <a:solidFill>
                  <a:schemeClr val="hlink"/>
                </a:solidFill>
                <a:latin typeface="宋体" panose="02010600030101010101" pitchFamily="2" charset="-122"/>
              </a:rPr>
              <a:t>牛奶、酒等在高温下营养和风味容易受破坏，利用较低温度既可杀死病菌又能保持这些营养物质风味不变。</a:t>
            </a:r>
            <a:endParaRPr lang="zh-CN" altLang="en-US" sz="2800" b="1" dirty="0">
              <a:solidFill>
                <a:schemeClr val="hlink"/>
              </a:solidFill>
              <a:latin typeface="宋体" panose="02010600030101010101" pitchFamily="2" charset="-122"/>
            </a:endParaRPr>
          </a:p>
          <a:p>
            <a:pPr>
              <a:lnSpc>
                <a:spcPct val="90000"/>
              </a:lnSpc>
            </a:pPr>
            <a:r>
              <a:rPr lang="zh-CN" altLang="en-US" sz="2800" dirty="0">
                <a:latin typeface="宋体" panose="02010600030101010101" pitchFamily="2" charset="-122"/>
              </a:rPr>
              <a:t>巴氏消毒使用温度：</a:t>
            </a:r>
            <a:endParaRPr lang="zh-CN" altLang="en-US" sz="2800" dirty="0">
              <a:latin typeface="宋体" panose="02010600030101010101" pitchFamily="2" charset="-122"/>
            </a:endParaRPr>
          </a:p>
          <a:p>
            <a:pPr>
              <a:lnSpc>
                <a:spcPct val="90000"/>
              </a:lnSpc>
            </a:pPr>
            <a:r>
              <a:rPr lang="en-US" altLang="zh-CN" sz="2800" b="1">
                <a:solidFill>
                  <a:schemeClr val="hlink"/>
                </a:solidFill>
                <a:latin typeface="宋体" panose="02010600030101010101" pitchFamily="2" charset="-122"/>
              </a:rPr>
              <a:t>A :62-65</a:t>
            </a:r>
            <a:r>
              <a:rPr lang="en-US" altLang="zh-CN" sz="2800" b="1">
                <a:solidFill>
                  <a:schemeClr val="hlink"/>
                </a:solidFill>
                <a:latin typeface="宋体" panose="02010600030101010101" pitchFamily="2" charset="-122"/>
              </a:rPr>
              <a:t>℃</a:t>
            </a:r>
            <a:r>
              <a:rPr lang="en-US" altLang="zh-CN" sz="2800" b="1">
                <a:solidFill>
                  <a:schemeClr val="hlink"/>
                </a:solidFill>
                <a:latin typeface="宋体" panose="02010600030101010101" pitchFamily="2" charset="-122"/>
              </a:rPr>
              <a:t>  20-30′ </a:t>
            </a:r>
            <a:br>
              <a:rPr lang="en-US" altLang="zh-CN" sz="2800" b="1">
                <a:solidFill>
                  <a:schemeClr val="hlink"/>
                </a:solidFill>
                <a:latin typeface="宋体" panose="02010600030101010101" pitchFamily="2" charset="-122"/>
              </a:rPr>
            </a:br>
            <a:r>
              <a:rPr lang="en-US" altLang="zh-CN" sz="2800" b="1">
                <a:solidFill>
                  <a:schemeClr val="hlink"/>
                </a:solidFill>
                <a:latin typeface="宋体" panose="02010600030101010101" pitchFamily="2" charset="-122"/>
              </a:rPr>
              <a:t>B :72</a:t>
            </a:r>
            <a:r>
              <a:rPr lang="en-US" altLang="zh-CN" sz="2800" b="1">
                <a:solidFill>
                  <a:schemeClr val="hlink"/>
                </a:solidFill>
                <a:latin typeface="宋体" panose="02010600030101010101" pitchFamily="2" charset="-122"/>
              </a:rPr>
              <a:t>℃</a:t>
            </a:r>
            <a:r>
              <a:rPr lang="en-US" altLang="zh-CN" sz="2800" b="1">
                <a:solidFill>
                  <a:schemeClr val="hlink"/>
                </a:solidFill>
                <a:latin typeface="宋体" panose="02010600030101010101" pitchFamily="2" charset="-122"/>
              </a:rPr>
              <a:t> 10′（</a:t>
            </a:r>
            <a:r>
              <a:rPr lang="zh-CN" altLang="en-US" sz="2800" b="1" dirty="0">
                <a:solidFill>
                  <a:schemeClr val="hlink"/>
                </a:solidFill>
                <a:latin typeface="宋体" panose="02010600030101010101" pitchFamily="2" charset="-122"/>
              </a:rPr>
              <a:t>少用）</a:t>
            </a:r>
            <a:endParaRPr lang="zh-CN" altLang="en-US" sz="2800" b="1" dirty="0">
              <a:solidFill>
                <a:schemeClr val="hlink"/>
              </a:solidFill>
              <a:latin typeface="宋体" panose="02010600030101010101" pitchFamily="2" charset="-122"/>
            </a:endParaRPr>
          </a:p>
          <a:p>
            <a:pPr>
              <a:lnSpc>
                <a:spcPct val="90000"/>
              </a:lnSpc>
            </a:pPr>
            <a:r>
              <a:rPr lang="zh-CN" altLang="en-US" sz="2800" dirty="0">
                <a:latin typeface="宋体" panose="02010600030101010101" pitchFamily="2" charset="-122"/>
              </a:rPr>
              <a:t>超高温巴氏消毒法：130</a:t>
            </a:r>
            <a:r>
              <a:rPr lang="zh-CN" altLang="en-US" sz="2800" b="1" dirty="0">
                <a:solidFill>
                  <a:schemeClr val="tx2"/>
                </a:solidFill>
                <a:latin typeface="宋体" panose="02010600030101010101" pitchFamily="2" charset="-122"/>
              </a:rPr>
              <a:t>℃</a:t>
            </a:r>
            <a:r>
              <a:rPr lang="zh-CN" altLang="en-US" sz="2800" dirty="0">
                <a:latin typeface="宋体" panose="02010600030101010101" pitchFamily="2" charset="-122"/>
              </a:rPr>
              <a:t> 2″</a:t>
            </a:r>
            <a:endParaRPr lang="zh-CN" altLang="en-US" sz="2800" dirty="0">
              <a:latin typeface="宋体" panose="02010600030101010101" pitchFamily="2" charset="-122"/>
            </a:endParaRPr>
          </a:p>
          <a:p>
            <a:pPr>
              <a:lnSpc>
                <a:spcPct val="90000"/>
              </a:lnSpc>
            </a:pPr>
            <a:r>
              <a:rPr lang="zh-CN" altLang="en-US" sz="2800" dirty="0">
                <a:latin typeface="宋体" panose="02010600030101010101" pitchFamily="2" charset="-122"/>
              </a:rPr>
              <a:t>牛奶65</a:t>
            </a:r>
            <a:r>
              <a:rPr lang="zh-CN" altLang="en-US" sz="2800" b="1" dirty="0">
                <a:solidFill>
                  <a:schemeClr val="tx2"/>
                </a:solidFill>
                <a:latin typeface="宋体" panose="02010600030101010101" pitchFamily="2" charset="-122"/>
              </a:rPr>
              <a:t>℃</a:t>
            </a:r>
            <a:r>
              <a:rPr lang="zh-CN" altLang="en-US" sz="2800" dirty="0">
                <a:latin typeface="宋体" panose="02010600030101010101" pitchFamily="2" charset="-122"/>
              </a:rPr>
              <a:t> 30′、71</a:t>
            </a:r>
            <a:r>
              <a:rPr lang="zh-CN" altLang="en-US" sz="2800" b="1" dirty="0">
                <a:solidFill>
                  <a:schemeClr val="tx2"/>
                </a:solidFill>
                <a:latin typeface="宋体" panose="02010600030101010101" pitchFamily="2" charset="-122"/>
              </a:rPr>
              <a:t>℃</a:t>
            </a:r>
            <a:r>
              <a:rPr lang="zh-CN" altLang="en-US" sz="2800" dirty="0">
                <a:latin typeface="宋体" panose="02010600030101010101" pitchFamily="2" charset="-122"/>
              </a:rPr>
              <a:t> 15′（迅速冷却到0</a:t>
            </a:r>
            <a:r>
              <a:rPr lang="zh-CN" altLang="en-US" sz="2800" baseline="30000" dirty="0">
                <a:latin typeface="宋体" panose="02010600030101010101" pitchFamily="2" charset="-122"/>
              </a:rPr>
              <a:t>0</a:t>
            </a:r>
            <a:r>
              <a:rPr lang="en-US" altLang="zh-CN" sz="2800">
                <a:latin typeface="宋体" panose="02010600030101010101" pitchFamily="2" charset="-122"/>
              </a:rPr>
              <a:t>C</a:t>
            </a:r>
            <a:r>
              <a:rPr lang="zh-CN" altLang="en-US" sz="2800" dirty="0">
                <a:latin typeface="宋体" panose="02010600030101010101" pitchFamily="2" charset="-122"/>
              </a:rPr>
              <a:t>即可饮用）</a:t>
            </a:r>
            <a:endParaRPr lang="zh-CN" altLang="en-US" sz="2800" dirty="0"/>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内容占位符 136193"/>
          <p:cNvSpPr>
            <a:spLocks noGrp="1"/>
          </p:cNvSpPr>
          <p:nvPr>
            <p:ph/>
          </p:nvPr>
        </p:nvSpPr>
        <p:spPr>
          <a:xfrm>
            <a:off x="539750" y="1676400"/>
            <a:ext cx="8528050" cy="4800600"/>
          </a:xfrm>
          <a:ln/>
        </p:spPr>
        <p:txBody>
          <a:bodyPr/>
          <a:p>
            <a:r>
              <a:rPr lang="zh-CN" altLang="en-US" sz="3600" b="1" dirty="0">
                <a:solidFill>
                  <a:srgbClr val="FF0000"/>
                </a:solidFill>
                <a:latin typeface="宋体" panose="02010600030101010101" pitchFamily="2" charset="-122"/>
              </a:rPr>
              <a:t>1.低于冰点的温度能杀死微生物</a:t>
            </a:r>
            <a:endParaRPr lang="zh-CN" altLang="en-US" sz="3600" dirty="0">
              <a:latin typeface="宋体" panose="02010600030101010101" pitchFamily="2" charset="-122"/>
            </a:endParaRPr>
          </a:p>
          <a:p>
            <a:r>
              <a:rPr lang="zh-CN" altLang="en-US" dirty="0">
                <a:latin typeface="宋体" panose="02010600030101010101" pitchFamily="2" charset="-122"/>
              </a:rPr>
              <a:t>原因：</a:t>
            </a:r>
            <a:endParaRPr lang="zh-CN" altLang="en-US" dirty="0">
              <a:latin typeface="宋体" panose="02010600030101010101" pitchFamily="2" charset="-122"/>
            </a:endParaRPr>
          </a:p>
          <a:p>
            <a:r>
              <a:rPr lang="en-US" altLang="zh-CN" sz="2800">
                <a:solidFill>
                  <a:srgbClr val="0000FF"/>
                </a:solidFill>
                <a:latin typeface="隶书" pitchFamily="49" charset="-122"/>
                <a:ea typeface="隶书" pitchFamily="49" charset="-122"/>
              </a:rPr>
              <a:t>A、</a:t>
            </a:r>
            <a:r>
              <a:rPr lang="zh-CN" altLang="en-US" sz="2800" dirty="0">
                <a:solidFill>
                  <a:srgbClr val="0000FF"/>
                </a:solidFill>
                <a:latin typeface="隶书" pitchFamily="49" charset="-122"/>
                <a:ea typeface="隶书" pitchFamily="49" charset="-122"/>
              </a:rPr>
              <a:t>细胞体内水分转变成冰晶，引起细胞明显脱水；</a:t>
            </a:r>
            <a:endParaRPr lang="zh-CN" altLang="en-US" sz="2800" dirty="0">
              <a:solidFill>
                <a:srgbClr val="0000FF"/>
              </a:solidFill>
              <a:latin typeface="隶书" pitchFamily="49" charset="-122"/>
              <a:ea typeface="隶书" pitchFamily="49" charset="-122"/>
            </a:endParaRPr>
          </a:p>
          <a:p>
            <a:r>
              <a:rPr lang="en-US" altLang="zh-CN" sz="2800">
                <a:solidFill>
                  <a:srgbClr val="0000FF"/>
                </a:solidFill>
                <a:latin typeface="隶书" pitchFamily="49" charset="-122"/>
                <a:ea typeface="隶书" pitchFamily="49" charset="-122"/>
              </a:rPr>
              <a:t>B、</a:t>
            </a:r>
            <a:r>
              <a:rPr lang="zh-CN" altLang="en-US" sz="2800" dirty="0">
                <a:solidFill>
                  <a:srgbClr val="0000FF"/>
                </a:solidFill>
                <a:latin typeface="隶书" pitchFamily="49" charset="-122"/>
                <a:ea typeface="隶书" pitchFamily="49" charset="-122"/>
              </a:rPr>
              <a:t>冰晶对细胞结构尤其是细胞质膜的物理损伤。</a:t>
            </a:r>
            <a:endParaRPr lang="zh-CN" altLang="en-US" sz="2800" dirty="0">
              <a:solidFill>
                <a:srgbClr val="0000FF"/>
              </a:solidFill>
              <a:latin typeface="隶书" pitchFamily="49" charset="-122"/>
              <a:ea typeface="隶书" pitchFamily="49" charset="-122"/>
            </a:endParaRPr>
          </a:p>
          <a:p>
            <a:r>
              <a:rPr lang="zh-CN" altLang="en-US" sz="2800" dirty="0">
                <a:solidFill>
                  <a:srgbClr val="0000FF"/>
                </a:solidFill>
                <a:latin typeface="隶书" pitchFamily="49" charset="-122"/>
                <a:ea typeface="隶书" pitchFamily="49" charset="-122"/>
              </a:rPr>
              <a:t>采用快速冷冻或细胞悬液中加入保护剂，可以减少冰冻对细胞的损害。</a:t>
            </a:r>
            <a:endParaRPr lang="zh-CN" altLang="en-US" sz="2800" dirty="0">
              <a:solidFill>
                <a:srgbClr val="0000FF"/>
              </a:solidFill>
              <a:latin typeface="隶书" pitchFamily="49" charset="-122"/>
              <a:ea typeface="隶书" pitchFamily="49" charset="-122"/>
            </a:endParaRPr>
          </a:p>
          <a:p>
            <a:r>
              <a:rPr lang="zh-CN" altLang="en-US" sz="2800" dirty="0">
                <a:solidFill>
                  <a:srgbClr val="0000FF"/>
                </a:solidFill>
                <a:latin typeface="隶书" pitchFamily="49" charset="-122"/>
                <a:ea typeface="隶书" pitchFamily="49" charset="-122"/>
              </a:rPr>
              <a:t>由于低温菌的活动，常导致食物变质。温度愈低腐败愈慢。</a:t>
            </a:r>
            <a:endParaRPr lang="zh-CN" altLang="en-US" sz="2800" dirty="0">
              <a:solidFill>
                <a:srgbClr val="0000FF"/>
              </a:solidFill>
              <a:latin typeface="隶书" pitchFamily="49" charset="-122"/>
              <a:ea typeface="隶书" pitchFamily="49" charset="-122"/>
            </a:endParaRPr>
          </a:p>
        </p:txBody>
      </p:sp>
      <p:sp>
        <p:nvSpPr>
          <p:cNvPr id="136195" name="矩形 136194"/>
          <p:cNvSpPr/>
          <p:nvPr/>
        </p:nvSpPr>
        <p:spPr>
          <a:xfrm>
            <a:off x="990600" y="457200"/>
            <a:ext cx="7772400" cy="1143000"/>
          </a:xfrm>
          <a:prstGeom prst="rect">
            <a:avLst/>
          </a:prstGeom>
          <a:noFill/>
          <a:ln w="9525">
            <a:noFill/>
          </a:ln>
        </p:spPr>
        <p:txBody>
          <a:bodyPr anchor="ctr"/>
          <a:p>
            <a:pPr algn="ctr"/>
            <a:r>
              <a:rPr lang="zh-CN" altLang="en-US" sz="4400" b="0" dirty="0">
                <a:solidFill>
                  <a:srgbClr val="FF0000"/>
                </a:solidFill>
                <a:latin typeface="宋体" panose="02010600030101010101" pitchFamily="2" charset="-122"/>
              </a:rPr>
              <a:t>(四)</a:t>
            </a:r>
            <a:r>
              <a:rPr lang="zh-CN" altLang="en-US" sz="4400" dirty="0">
                <a:solidFill>
                  <a:srgbClr val="0000CC"/>
                </a:solidFill>
                <a:latin typeface="宋体" panose="02010600030101010101" pitchFamily="2" charset="-122"/>
              </a:rPr>
              <a:t>低温</a:t>
            </a:r>
            <a:r>
              <a:rPr lang="zh-CN" altLang="en-US" sz="4400" dirty="0">
                <a:solidFill>
                  <a:srgbClr val="FF0000"/>
                </a:solidFill>
                <a:latin typeface="宋体" panose="02010600030101010101" pitchFamily="2" charset="-122"/>
              </a:rPr>
              <a:t>对微生物的影响</a:t>
            </a:r>
            <a:endParaRPr lang="zh-CN" altLang="en-US" sz="4400" b="0" dirty="0">
              <a:solidFill>
                <a:srgbClr val="0000FF"/>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标题 137217"/>
          <p:cNvSpPr>
            <a:spLocks noGrp="1"/>
          </p:cNvSpPr>
          <p:nvPr>
            <p:ph type="title"/>
          </p:nvPr>
        </p:nvSpPr>
        <p:spPr>
          <a:ln/>
        </p:spPr>
        <p:txBody>
          <a:bodyPr anchor="b"/>
          <a:p>
            <a:r>
              <a:rPr lang="zh-CN" altLang="en-US" sz="3600" dirty="0">
                <a:solidFill>
                  <a:srgbClr val="FF0000"/>
                </a:solidFill>
                <a:latin typeface="宋体" panose="02010600030101010101" pitchFamily="2" charset="-122"/>
              </a:rPr>
              <a:t>2.</a:t>
            </a:r>
            <a:r>
              <a:rPr lang="zh-CN" altLang="en-US" sz="3600" b="1" dirty="0">
                <a:solidFill>
                  <a:srgbClr val="0000CC"/>
                </a:solidFill>
                <a:latin typeface="宋体" panose="02010600030101010101" pitchFamily="2" charset="-122"/>
              </a:rPr>
              <a:t>低温</a:t>
            </a:r>
            <a:r>
              <a:rPr lang="zh-CN" altLang="en-US" sz="3600" b="1" dirty="0">
                <a:solidFill>
                  <a:srgbClr val="FF0000"/>
                </a:solidFill>
                <a:latin typeface="宋体" panose="02010600030101010101" pitchFamily="2" charset="-122"/>
              </a:rPr>
              <a:t>可延缓微生物的生理活动</a:t>
            </a:r>
            <a:br>
              <a:rPr lang="zh-CN" altLang="en-US" sz="3600" b="1" dirty="0">
                <a:solidFill>
                  <a:srgbClr val="FF0000"/>
                </a:solidFill>
                <a:latin typeface="宋体" panose="02010600030101010101" pitchFamily="2" charset="-122"/>
              </a:rPr>
            </a:br>
            <a:r>
              <a:rPr lang="zh-CN" altLang="en-US" sz="3600" dirty="0">
                <a:solidFill>
                  <a:srgbClr val="FF0000"/>
                </a:solidFill>
                <a:latin typeface="宋体" panose="02010600030101010101" pitchFamily="2" charset="-122"/>
              </a:rPr>
              <a:t>（</a:t>
            </a:r>
            <a:r>
              <a:rPr lang="zh-CN" altLang="en-US" sz="3600" b="1" i="1" dirty="0">
                <a:solidFill>
                  <a:srgbClr val="0000CC"/>
                </a:solidFill>
                <a:latin typeface="宋体" panose="02010600030101010101" pitchFamily="2" charset="-122"/>
              </a:rPr>
              <a:t>低温保藏微生物</a:t>
            </a:r>
            <a:r>
              <a:rPr lang="zh-CN" altLang="en-US" sz="3600" dirty="0">
                <a:solidFill>
                  <a:srgbClr val="FF0000"/>
                </a:solidFill>
                <a:latin typeface="宋体" panose="02010600030101010101" pitchFamily="2" charset="-122"/>
              </a:rPr>
              <a:t>）</a:t>
            </a:r>
            <a:endParaRPr lang="zh-CN" altLang="en-US" sz="3600" dirty="0">
              <a:solidFill>
                <a:schemeClr val="tx1"/>
              </a:solidFill>
              <a:latin typeface="宋体" panose="02010600030101010101" pitchFamily="2" charset="-122"/>
            </a:endParaRPr>
          </a:p>
        </p:txBody>
      </p:sp>
      <p:sp>
        <p:nvSpPr>
          <p:cNvPr id="137219" name="内容占位符 137218"/>
          <p:cNvSpPr>
            <a:spLocks noGrp="1"/>
          </p:cNvSpPr>
          <p:nvPr>
            <p:ph idx="1"/>
          </p:nvPr>
        </p:nvSpPr>
        <p:spPr>
          <a:xfrm>
            <a:off x="684213" y="2017713"/>
            <a:ext cx="7772400" cy="4114800"/>
          </a:xfrm>
          <a:ln/>
        </p:spPr>
        <p:txBody>
          <a:bodyPr/>
          <a:p>
            <a:r>
              <a:rPr lang="zh-CN" altLang="en-US" dirty="0">
                <a:solidFill>
                  <a:srgbClr val="FF0000"/>
                </a:solidFill>
                <a:latin typeface="宋体" panose="02010600030101010101" pitchFamily="2" charset="-122"/>
              </a:rPr>
              <a:t>低温下微生物生存原理</a:t>
            </a:r>
            <a:endParaRPr lang="zh-CN" altLang="en-US" dirty="0">
              <a:solidFill>
                <a:srgbClr val="FF0000"/>
              </a:solidFill>
              <a:latin typeface="宋体" panose="02010600030101010101" pitchFamily="2" charset="-122"/>
            </a:endParaRPr>
          </a:p>
          <a:p>
            <a:r>
              <a:rPr lang="en-US" altLang="zh-CN">
                <a:solidFill>
                  <a:srgbClr val="0000FF"/>
                </a:solidFill>
                <a:latin typeface="宋体" panose="02010600030101010101" pitchFamily="2" charset="-122"/>
              </a:rPr>
              <a:t>A、</a:t>
            </a:r>
            <a:r>
              <a:rPr lang="zh-CN" altLang="en-US" dirty="0">
                <a:solidFill>
                  <a:srgbClr val="0000FF"/>
                </a:solidFill>
                <a:latin typeface="宋体" panose="02010600030101010101" pitchFamily="2" charset="-122"/>
              </a:rPr>
              <a:t>在低温下酶仍起作用</a:t>
            </a:r>
            <a:endParaRPr lang="zh-CN" altLang="en-US" dirty="0">
              <a:solidFill>
                <a:srgbClr val="0000FF"/>
              </a:solidFill>
              <a:latin typeface="宋体" panose="02010600030101010101" pitchFamily="2" charset="-122"/>
            </a:endParaRPr>
          </a:p>
          <a:p>
            <a:r>
              <a:rPr lang="en-US" altLang="zh-CN">
                <a:solidFill>
                  <a:srgbClr val="0000FF"/>
                </a:solidFill>
                <a:latin typeface="宋体" panose="02010600030101010101" pitchFamily="2" charset="-122"/>
              </a:rPr>
              <a:t>B、</a:t>
            </a:r>
            <a:r>
              <a:rPr lang="zh-CN" altLang="en-US" dirty="0">
                <a:solidFill>
                  <a:srgbClr val="0000FF"/>
                </a:solidFill>
                <a:latin typeface="宋体" panose="02010600030101010101" pitchFamily="2" charset="-122"/>
              </a:rPr>
              <a:t>低温微生物质膜中不饱和脂肪含量高</a:t>
            </a:r>
            <a:r>
              <a:rPr lang="zh-CN" altLang="en-US" dirty="0">
                <a:latin typeface="宋体" panose="02010600030101010101" pitchFamily="2" charset="-122"/>
              </a:rPr>
              <a:t>处于低温下大部分微生物代谢活动降低，生长略有停滞，但仍能存活，一旦遇到合适生长温度就可以生长繁殖，并常在</a:t>
            </a:r>
            <a:r>
              <a:rPr lang="zh-CN" altLang="en-US" b="1" dirty="0">
                <a:solidFill>
                  <a:schemeClr val="hlink"/>
                </a:solidFill>
                <a:latin typeface="宋体" panose="02010600030101010101" pitchFamily="2" charset="-122"/>
              </a:rPr>
              <a:t>4-7℃</a:t>
            </a:r>
            <a:r>
              <a:rPr lang="zh-CN" altLang="en-US" dirty="0">
                <a:latin typeface="宋体" panose="02010600030101010101" pitchFamily="2" charset="-122"/>
              </a:rPr>
              <a:t>冰箱中保存。</a:t>
            </a:r>
            <a:endParaRPr lang="zh-CN" altLang="en-US" dirty="0">
              <a:latin typeface="宋体" panose="02010600030101010101" pitchFamily="2" charset="-122"/>
            </a:endParaRPr>
          </a:p>
        </p:txBody>
      </p:sp>
      <p:pic>
        <p:nvPicPr>
          <p:cNvPr id="137220" name="图片 137219" descr="X115"/>
          <p:cNvPicPr>
            <a:picLocks noChangeAspect="1"/>
          </p:cNvPicPr>
          <p:nvPr/>
        </p:nvPicPr>
        <p:blipFill>
          <a:blip r:embed="rId1"/>
          <a:stretch>
            <a:fillRect/>
          </a:stretch>
        </p:blipFill>
        <p:spPr>
          <a:xfrm>
            <a:off x="3952875" y="2713038"/>
            <a:ext cx="5191125" cy="4144962"/>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lt">
                                    <p:tmPct val="100000"/>
                                  </p:iterate>
                                  <p:childTnLst>
                                    <p:set>
                                      <p:cBhvr>
                                        <p:cTn id="6" dur="1" fill="hold">
                                          <p:stCondLst>
                                            <p:cond delay="0"/>
                                          </p:stCondLst>
                                        </p:cTn>
                                        <p:tgtEl>
                                          <p:spTgt spid="137218"/>
                                        </p:tgtEl>
                                        <p:attrNameLst>
                                          <p:attrName>style.visibility</p:attrName>
                                        </p:attrNameLst>
                                      </p:cBhvr>
                                      <p:to>
                                        <p:strVal val="visible"/>
                                      </p:to>
                                    </p:set>
                                    <p:anim calcmode="lin" valueType="num">
                                      <p:cBhvr additive="base">
                                        <p:cTn id="7" dur="75" fill="hold"/>
                                        <p:tgtEl>
                                          <p:spTgt spid="137218"/>
                                        </p:tgtEl>
                                        <p:attrNameLst>
                                          <p:attrName>ppt_x</p:attrName>
                                        </p:attrNameLst>
                                      </p:cBhvr>
                                      <p:tavLst>
                                        <p:tav tm="0">
                                          <p:val>
                                            <p:strVal val="0-#ppt_w/2"/>
                                          </p:val>
                                        </p:tav>
                                        <p:tav tm="100000">
                                          <p:val>
                                            <p:strVal val="#ppt_x"/>
                                          </p:val>
                                        </p:tav>
                                      </p:tavLst>
                                    </p:anim>
                                    <p:anim calcmode="lin" valueType="num">
                                      <p:cBhvr additive="base">
                                        <p:cTn id="8" dur="75" fill="hold"/>
                                        <p:tgtEl>
                                          <p:spTgt spid="13721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7219"/>
                                        </p:tgtEl>
                                        <p:attrNameLst>
                                          <p:attrName>style.visibility</p:attrName>
                                        </p:attrNameLst>
                                      </p:cBhvr>
                                      <p:to>
                                        <p:strVal val="visible"/>
                                      </p:to>
                                    </p:set>
                                    <p:anim calcmode="lin" valueType="num">
                                      <p:cBhvr additive="base">
                                        <p:cTn id="13" dur="500" fill="hold"/>
                                        <p:tgtEl>
                                          <p:spTgt spid="137219"/>
                                        </p:tgtEl>
                                        <p:attrNameLst>
                                          <p:attrName>ppt_x</p:attrName>
                                        </p:attrNameLst>
                                      </p:cBhvr>
                                      <p:tavLst>
                                        <p:tav tm="0">
                                          <p:val>
                                            <p:strVal val="0-#ppt_w/2"/>
                                          </p:val>
                                        </p:tav>
                                        <p:tav tm="100000">
                                          <p:val>
                                            <p:strVal val="#ppt_x"/>
                                          </p:val>
                                        </p:tav>
                                      </p:tavLst>
                                    </p:anim>
                                    <p:anim calcmode="lin" valueType="num">
                                      <p:cBhvr additive="base">
                                        <p:cTn id="14" dur="500" fill="hold"/>
                                        <p:tgtEl>
                                          <p:spTgt spid="13721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37220"/>
                                        </p:tgtEl>
                                        <p:attrNameLst>
                                          <p:attrName>style.visibility</p:attrName>
                                        </p:attrNameLst>
                                      </p:cBhvr>
                                      <p:to>
                                        <p:strVal val="visible"/>
                                      </p:to>
                                    </p:set>
                                    <p:anim calcmode="lin" valueType="num">
                                      <p:cBhvr additive="base">
                                        <p:cTn id="19" dur="500" fill="hold"/>
                                        <p:tgtEl>
                                          <p:spTgt spid="137220"/>
                                        </p:tgtEl>
                                        <p:attrNameLst>
                                          <p:attrName>ppt_x</p:attrName>
                                        </p:attrNameLst>
                                      </p:cBhvr>
                                      <p:tavLst>
                                        <p:tav tm="0">
                                          <p:val>
                                            <p:strVal val="0-#ppt_w/2"/>
                                          </p:val>
                                        </p:tav>
                                        <p:tav tm="100000">
                                          <p:val>
                                            <p:strVal val="#ppt_x"/>
                                          </p:val>
                                        </p:tav>
                                      </p:tavLst>
                                    </p:anim>
                                    <p:anim calcmode="lin" valueType="num">
                                      <p:cBhvr additive="base">
                                        <p:cTn id="20" dur="500" fill="hold"/>
                                        <p:tgtEl>
                                          <p:spTgt spid="1372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p:bldP spid="13721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4130" name="矩形 304129"/>
          <p:cNvSpPr/>
          <p:nvPr/>
        </p:nvSpPr>
        <p:spPr>
          <a:xfrm>
            <a:off x="827088" y="1412875"/>
            <a:ext cx="2894012" cy="2835275"/>
          </a:xfrm>
          <a:prstGeom prst="rect">
            <a:avLst/>
          </a:prstGeom>
          <a:noFill/>
          <a:ln w="9525">
            <a:noFill/>
          </a:ln>
        </p:spPr>
        <p:txBody>
          <a:bodyPr lIns="92075" tIns="46038" rIns="92075" bIns="46038">
            <a:spAutoFit/>
          </a:bodyPr>
          <a:p>
            <a:pPr>
              <a:lnSpc>
                <a:spcPct val="125000"/>
              </a:lnSpc>
              <a:spcBef>
                <a:spcPct val="50000"/>
              </a:spcBef>
              <a:buChar char="•"/>
            </a:pPr>
            <a:r>
              <a:rPr lang="zh-CN" altLang="en-US" dirty="0">
                <a:effectLst>
                  <a:outerShdw blurRad="38100" dist="38100" dir="2700000">
                    <a:srgbClr val="C0C0C0"/>
                  </a:outerShdw>
                </a:effectLst>
                <a:latin typeface="Times New Roman" panose="02020603050405020304" pitchFamily="18" charset="0"/>
              </a:rPr>
              <a:t>嗜中温菌（耐冷喜温）一般在</a:t>
            </a:r>
            <a:r>
              <a:rPr lang="zh-CN" altLang="en-US" u="sng" dirty="0">
                <a:effectLst>
                  <a:outerShdw blurRad="38100" dist="38100" dir="2700000">
                    <a:srgbClr val="C0C0C0"/>
                  </a:outerShdw>
                </a:effectLst>
                <a:latin typeface="Times New Roman" panose="02020603050405020304" pitchFamily="18" charset="0"/>
              </a:rPr>
              <a:t>5℃</a:t>
            </a:r>
            <a:r>
              <a:rPr lang="zh-CN" altLang="en-US" dirty="0">
                <a:effectLst>
                  <a:outerShdw blurRad="38100" dist="38100" dir="2700000">
                    <a:srgbClr val="C0C0C0"/>
                  </a:outerShdw>
                </a:effectLst>
                <a:latin typeface="Times New Roman" panose="02020603050405020304" pitchFamily="18" charset="0"/>
              </a:rPr>
              <a:t>以下处于休眠状态，因此通常实验室用冰箱的</a:t>
            </a:r>
            <a:r>
              <a:rPr lang="zh-CN" altLang="en-US" u="sng" dirty="0">
                <a:effectLst>
                  <a:outerShdw blurRad="38100" dist="38100" dir="2700000">
                    <a:srgbClr val="C0C0C0"/>
                  </a:outerShdw>
                </a:effectLst>
                <a:latin typeface="Times New Roman" panose="02020603050405020304" pitchFamily="18" charset="0"/>
              </a:rPr>
              <a:t>4℃冷藏</a:t>
            </a:r>
            <a:r>
              <a:rPr lang="zh-CN" altLang="en-US" dirty="0">
                <a:effectLst>
                  <a:outerShdw blurRad="38100" dist="38100" dir="2700000">
                    <a:srgbClr val="C0C0C0"/>
                  </a:outerShdw>
                </a:effectLst>
                <a:latin typeface="Times New Roman" panose="02020603050405020304" pitchFamily="18" charset="0"/>
              </a:rPr>
              <a:t>温度保藏细菌。</a:t>
            </a:r>
            <a:endParaRPr lang="zh-CN" altLang="en-US" dirty="0">
              <a:effectLst>
                <a:outerShdw blurRad="38100" dist="38100" dir="2700000">
                  <a:srgbClr val="C0C0C0"/>
                </a:outerShdw>
              </a:effectLst>
              <a:latin typeface="Times New Roman" panose="02020603050405020304" pitchFamily="18" charset="0"/>
            </a:endParaRPr>
          </a:p>
        </p:txBody>
      </p:sp>
      <p:pic>
        <p:nvPicPr>
          <p:cNvPr id="304131" name="图片 304130" descr="shop365图片"/>
          <p:cNvPicPr>
            <a:picLocks noChangeAspect="1"/>
          </p:cNvPicPr>
          <p:nvPr/>
        </p:nvPicPr>
        <p:blipFill>
          <a:blip r:embed="rId1"/>
          <a:stretch>
            <a:fillRect/>
          </a:stretch>
        </p:blipFill>
        <p:spPr>
          <a:xfrm>
            <a:off x="4443413" y="0"/>
            <a:ext cx="4700587" cy="4876800"/>
          </a:xfrm>
          <a:prstGeom prst="rect">
            <a:avLst/>
          </a:prstGeom>
          <a:noFill/>
          <a:ln w="9525">
            <a:noFill/>
          </a:ln>
        </p:spPr>
      </p:pic>
      <p:sp>
        <p:nvSpPr>
          <p:cNvPr id="304132" name="右箭头 304131"/>
          <p:cNvSpPr/>
          <p:nvPr/>
        </p:nvSpPr>
        <p:spPr>
          <a:xfrm>
            <a:off x="4038600" y="2819400"/>
            <a:ext cx="1676400" cy="838200"/>
          </a:xfrm>
          <a:prstGeom prst="rightArrow">
            <a:avLst>
              <a:gd name="adj1" fmla="val 50000"/>
              <a:gd name="adj2" fmla="val 50000"/>
            </a:avLst>
          </a:prstGeom>
          <a:solidFill>
            <a:srgbClr val="FFFF00"/>
          </a:solidFill>
          <a:ln w="76200" cap="flat" cmpd="sng">
            <a:solidFill>
              <a:srgbClr val="FF0000"/>
            </a:solidFill>
            <a:prstDash val="solid"/>
            <a:miter/>
            <a:headEnd type="none" w="med" len="med"/>
            <a:tailEnd type="none" w="med" len="med"/>
          </a:ln>
        </p:spPr>
        <p:txBody>
          <a:bodyPr/>
          <a:p>
            <a:endParaRPr lang="zh-CN" altLang="en-US"/>
          </a:p>
        </p:txBody>
      </p:sp>
      <p:sp>
        <p:nvSpPr>
          <p:cNvPr id="304133" name="右箭头 304132"/>
          <p:cNvSpPr/>
          <p:nvPr/>
        </p:nvSpPr>
        <p:spPr>
          <a:xfrm>
            <a:off x="3352800" y="609600"/>
            <a:ext cx="1676400" cy="838200"/>
          </a:xfrm>
          <a:prstGeom prst="rightArrow">
            <a:avLst>
              <a:gd name="adj1" fmla="val 50000"/>
              <a:gd name="adj2" fmla="val 50000"/>
            </a:avLst>
          </a:prstGeom>
          <a:solidFill>
            <a:srgbClr val="FFFF00"/>
          </a:solidFill>
          <a:ln w="76200" cap="flat" cmpd="sng">
            <a:solidFill>
              <a:srgbClr val="FF0000"/>
            </a:solidFill>
            <a:prstDash val="solid"/>
            <a:miter/>
            <a:headEnd type="none" w="med" len="med"/>
            <a:tailEnd type="none" w="med" len="med"/>
          </a:ln>
        </p:spPr>
        <p:txBody>
          <a:bodyPr/>
          <a:p>
            <a:endParaRPr lang="zh-CN" altLang="en-US"/>
          </a:p>
        </p:txBody>
      </p:sp>
      <p:sp>
        <p:nvSpPr>
          <p:cNvPr id="304134" name="矩形 304133"/>
          <p:cNvSpPr/>
          <p:nvPr/>
        </p:nvSpPr>
        <p:spPr>
          <a:xfrm>
            <a:off x="685800" y="4419600"/>
            <a:ext cx="3886200" cy="457200"/>
          </a:xfrm>
          <a:prstGeom prst="rect">
            <a:avLst/>
          </a:prstGeom>
          <a:noFill/>
          <a:ln w="9525">
            <a:noFill/>
          </a:ln>
        </p:spPr>
        <p:txBody>
          <a:bodyPr lIns="92075" tIns="46038" rIns="92075" bIns="46038">
            <a:spAutoFit/>
          </a:bodyPr>
          <a:p>
            <a:pPr eaLnBrk="0" hangingPunct="0"/>
            <a:r>
              <a:rPr lang="zh-CN" altLang="en-US" dirty="0">
                <a:effectLst>
                  <a:outerShdw blurRad="38100" dist="38100" dir="2700000">
                    <a:srgbClr val="C0C0C0"/>
                  </a:outerShdw>
                </a:effectLst>
                <a:latin typeface="Times New Roman" panose="02020603050405020304" pitchFamily="18" charset="0"/>
              </a:rPr>
              <a:t>或</a:t>
            </a:r>
            <a:r>
              <a:rPr lang="zh-CN" altLang="en-US" u="sng" dirty="0">
                <a:effectLst>
                  <a:outerShdw blurRad="38100" dist="38100" dir="2700000">
                    <a:srgbClr val="C0C0C0"/>
                  </a:outerShdw>
                </a:effectLst>
                <a:latin typeface="Times New Roman" panose="02020603050405020304" pitchFamily="18" charset="0"/>
              </a:rPr>
              <a:t>甘油、石蜡冷冻</a:t>
            </a:r>
            <a:r>
              <a:rPr lang="zh-CN" altLang="en-US" dirty="0">
                <a:effectLst>
                  <a:outerShdw blurRad="38100" dist="38100" dir="2700000">
                    <a:srgbClr val="C0C0C0"/>
                  </a:outerShdw>
                </a:effectLst>
                <a:latin typeface="Times New Roman" panose="02020603050405020304" pitchFamily="18" charset="0"/>
              </a:rPr>
              <a:t>保存菌种</a:t>
            </a:r>
            <a:endParaRPr lang="zh-CN" altLang="en-US" dirty="0">
              <a:effectLst>
                <a:outerShdw blurRad="38100" dist="38100" dir="2700000">
                  <a:srgbClr val="C0C0C0"/>
                </a:outerShdw>
              </a:effectLst>
              <a:latin typeface="Times New Roman" panose="02020603050405020304" pitchFamily="18" charset="0"/>
            </a:endParaRPr>
          </a:p>
        </p:txBody>
      </p:sp>
      <p:pic>
        <p:nvPicPr>
          <p:cNvPr id="304135" name="图片 304134" descr="pic"/>
          <p:cNvPicPr>
            <a:picLocks noChangeAspect="1"/>
          </p:cNvPicPr>
          <p:nvPr/>
        </p:nvPicPr>
        <p:blipFill>
          <a:blip r:embed="rId2"/>
          <a:stretch>
            <a:fillRect/>
          </a:stretch>
        </p:blipFill>
        <p:spPr>
          <a:xfrm>
            <a:off x="0" y="5029200"/>
            <a:ext cx="1828800" cy="18288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4132"/>
                                        </p:tgtEl>
                                        <p:attrNameLst>
                                          <p:attrName>style.visibility</p:attrName>
                                        </p:attrNameLst>
                                      </p:cBhvr>
                                      <p:to>
                                        <p:strVal val="visible"/>
                                      </p:to>
                                    </p:set>
                                    <p:animEffect transition="in" filter="wipe(left)">
                                      <p:cBhvr>
                                        <p:cTn id="7" dur="500"/>
                                        <p:tgtEl>
                                          <p:spTgt spid="3041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0413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30413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04133"/>
                                        </p:tgtEl>
                                        <p:attrNameLst>
                                          <p:attrName>style.visibility</p:attrName>
                                        </p:attrNameLst>
                                      </p:cBhvr>
                                      <p:to>
                                        <p:strVal val="visible"/>
                                      </p:to>
                                    </p:set>
                                    <p:animEffect transition="in" filter="wipe(left)">
                                      <p:cBhvr>
                                        <p:cTn id="20" dur="500"/>
                                        <p:tgtEl>
                                          <p:spTgt spid="304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5154" name="标题 305153"/>
          <p:cNvSpPr/>
          <p:nvPr>
            <p:ph type="title"/>
          </p:nvPr>
        </p:nvSpPr>
        <p:spPr>
          <a:xfrm>
            <a:off x="609600" y="2209800"/>
            <a:ext cx="8229600" cy="1981200"/>
          </a:xfrm>
          <a:ln/>
        </p:spPr>
        <p:txBody>
          <a:bodyPr vert="horz" wrap="square" lIns="92075" tIns="46038" rIns="92075" bIns="46038" anchor="ctr"/>
          <a:p>
            <a:pPr marL="342900" indent="-342900">
              <a:lnSpc>
                <a:spcPct val="125000"/>
              </a:lnSpc>
              <a:spcBef>
                <a:spcPct val="20000"/>
              </a:spcBef>
            </a:pPr>
            <a:r>
              <a:rPr lang="zh-CN" altLang="en-US" sz="2400" b="1" dirty="0">
                <a:solidFill>
                  <a:schemeClr val="tx1"/>
                </a:solidFill>
                <a:effectLst>
                  <a:outerShdw blurRad="38100" dist="38100" dir="2700000">
                    <a:srgbClr val="C0C0C0"/>
                  </a:outerShdw>
                </a:effectLst>
              </a:rPr>
              <a:t>低温下冷藏的食物变质</a:t>
            </a:r>
            <a:br>
              <a:rPr lang="zh-CN" altLang="en-US" sz="2400" b="1" dirty="0">
                <a:solidFill>
                  <a:schemeClr val="accent2"/>
                </a:solidFill>
                <a:effectLst>
                  <a:outerShdw blurRad="38100" dist="38100" dir="2700000">
                    <a:srgbClr val="C0C0C0"/>
                  </a:outerShdw>
                </a:effectLst>
              </a:rPr>
            </a:br>
            <a:r>
              <a:rPr lang="zh-CN" altLang="en-US" sz="2400" b="1" dirty="0">
                <a:solidFill>
                  <a:schemeClr val="tx1"/>
                </a:solidFill>
                <a:effectLst>
                  <a:outerShdw blurRad="38100" dist="38100" dir="2700000">
                    <a:srgbClr val="C0C0C0"/>
                  </a:outerShdw>
                </a:effectLst>
                <a:latin typeface="Times New Roman" panose="02020603050405020304" pitchFamily="18" charset="0"/>
              </a:rPr>
              <a:t>—</a:t>
            </a:r>
            <a:r>
              <a:rPr lang="zh-CN" altLang="en-US" sz="2400" b="1" dirty="0">
                <a:solidFill>
                  <a:schemeClr val="tx1"/>
                </a:solidFill>
                <a:effectLst>
                  <a:outerShdw blurRad="38100" dist="38100" dir="2700000">
                    <a:srgbClr val="C0C0C0"/>
                  </a:outerShdw>
                </a:effectLst>
                <a:latin typeface="宋体" panose="02010600030101010101" pitchFamily="2" charset="-122"/>
              </a:rPr>
              <a:t>嗜冷</a:t>
            </a:r>
            <a:r>
              <a:rPr lang="zh-CN" altLang="en-US" sz="2400" b="1" dirty="0">
                <a:solidFill>
                  <a:schemeClr val="tx1"/>
                </a:solidFill>
                <a:latin typeface="宋体" panose="02010600030101010101" pitchFamily="2" charset="-122"/>
              </a:rPr>
              <a:t>细菌（或霉菌）的最适宜温度在</a:t>
            </a:r>
            <a:r>
              <a:rPr lang="zh-CN" altLang="en-US" sz="2400" b="1" dirty="0">
                <a:solidFill>
                  <a:schemeClr val="tx1"/>
                </a:solidFill>
                <a:effectLst>
                  <a:outerShdw blurRad="38100" dist="38100" dir="2700000">
                    <a:srgbClr val="C0C0C0"/>
                  </a:outerShdw>
                </a:effectLst>
                <a:latin typeface="宋体" panose="02010600030101010101" pitchFamily="2" charset="-122"/>
              </a:rPr>
              <a:t>5～15℃</a:t>
            </a:r>
            <a:r>
              <a:rPr lang="zh-CN" altLang="en-US" sz="2400" b="1" dirty="0">
                <a:solidFill>
                  <a:schemeClr val="tx1"/>
                </a:solidFill>
                <a:latin typeface="宋体" panose="02010600030101010101" pitchFamily="2" charset="-122"/>
              </a:rPr>
              <a:t>之间。</a:t>
            </a:r>
            <a:r>
              <a:rPr lang="zh-CN" altLang="en-US" sz="2400" b="1" dirty="0">
                <a:solidFill>
                  <a:schemeClr val="accent2"/>
                </a:solidFill>
                <a:effectLst>
                  <a:outerShdw blurRad="38100" dist="38100" dir="2700000">
                    <a:srgbClr val="C0C0C0"/>
                  </a:outerShdw>
                </a:effectLst>
              </a:rPr>
              <a:t> </a:t>
            </a:r>
            <a:br>
              <a:rPr lang="zh-CN" altLang="en-US" sz="2400" dirty="0">
                <a:solidFill>
                  <a:schemeClr val="tx1"/>
                </a:solidFill>
              </a:rPr>
            </a:br>
            <a:r>
              <a:rPr lang="zh-CN" altLang="en-US" sz="2400" dirty="0">
                <a:solidFill>
                  <a:schemeClr val="tx1"/>
                </a:solidFill>
              </a:rPr>
              <a:t> </a:t>
            </a:r>
            <a:endParaRPr lang="zh-CN" altLang="en-US" sz="3200" b="1" dirty="0">
              <a:solidFill>
                <a:schemeClr val="tx1"/>
              </a:solidFill>
              <a:effectLst>
                <a:outerShdw blurRad="38100" dist="38100" dir="2700000">
                  <a:srgbClr val="C0C0C0"/>
                </a:outerShdw>
              </a:effectLst>
              <a:ea typeface="华文细黑" pitchFamily="2" charset="-122"/>
            </a:endParaRPr>
          </a:p>
        </p:txBody>
      </p:sp>
      <p:sp>
        <p:nvSpPr>
          <p:cNvPr id="305156" name="矩形 305155"/>
          <p:cNvSpPr/>
          <p:nvPr/>
        </p:nvSpPr>
        <p:spPr>
          <a:xfrm>
            <a:off x="685800" y="4267200"/>
            <a:ext cx="8229600" cy="1295400"/>
          </a:xfrm>
          <a:prstGeom prst="rect">
            <a:avLst/>
          </a:prstGeom>
          <a:noFill/>
          <a:ln w="9525">
            <a:noFill/>
          </a:ln>
        </p:spPr>
        <p:txBody>
          <a:bodyPr lIns="92075" tIns="46038" rIns="92075" bIns="46038" anchor="ctr"/>
          <a:p>
            <a:pPr marL="342900" indent="-342900">
              <a:lnSpc>
                <a:spcPct val="125000"/>
              </a:lnSpc>
              <a:spcBef>
                <a:spcPct val="20000"/>
              </a:spcBef>
              <a:buChar char="•"/>
            </a:pPr>
            <a:r>
              <a:rPr lang="zh-CN" altLang="en-US" dirty="0">
                <a:solidFill>
                  <a:srgbClr val="FFFF00"/>
                </a:solidFill>
                <a:effectLst>
                  <a:outerShdw blurRad="38100" dist="38100" dir="2700000">
                    <a:srgbClr val="C0C0C0"/>
                  </a:outerShdw>
                </a:effectLst>
                <a:latin typeface="Times New Roman" panose="02020603050405020304" pitchFamily="18" charset="0"/>
              </a:rPr>
              <a:t>提问：</a:t>
            </a:r>
            <a:r>
              <a:rPr lang="zh-CN" altLang="en-US" dirty="0">
                <a:effectLst>
                  <a:outerShdw blurRad="38100" dist="38100" dir="2700000">
                    <a:srgbClr val="C0C0C0"/>
                  </a:outerShdw>
                </a:effectLst>
                <a:latin typeface="Times New Roman" panose="02020603050405020304" pitchFamily="18" charset="0"/>
              </a:rPr>
              <a:t>嗜冷细菌有什么环保用途？</a:t>
            </a:r>
            <a:endParaRPr lang="zh-CN" altLang="en-US" sz="3200" dirty="0">
              <a:effectLst>
                <a:outerShdw blurRad="38100" dist="38100" dir="2700000">
                  <a:srgbClr val="C0C0C0"/>
                </a:outerShdw>
              </a:effectLst>
              <a:latin typeface="Times New Roman" panose="02020603050405020304" pitchFamily="18" charset="0"/>
              <a:ea typeface="华文细黑" pitchFamily="2" charset="-122"/>
            </a:endParaRPr>
          </a:p>
        </p:txBody>
      </p:sp>
      <p:sp>
        <p:nvSpPr>
          <p:cNvPr id="305157" name="矩形 305156"/>
          <p:cNvSpPr/>
          <p:nvPr/>
        </p:nvSpPr>
        <p:spPr>
          <a:xfrm>
            <a:off x="1143000" y="5257800"/>
            <a:ext cx="3984625" cy="701675"/>
          </a:xfrm>
          <a:prstGeom prst="rect">
            <a:avLst/>
          </a:prstGeom>
          <a:noFill/>
          <a:ln w="9525">
            <a:noFill/>
          </a:ln>
        </p:spPr>
        <p:txBody>
          <a:bodyPr wrap="none" lIns="92075" tIns="46038" rIns="92075" bIns="46038" anchor="t">
            <a:spAutoFit/>
          </a:bodyPr>
          <a:p>
            <a:pPr>
              <a:lnSpc>
                <a:spcPct val="125000"/>
              </a:lnSpc>
              <a:spcBef>
                <a:spcPct val="20000"/>
              </a:spcBef>
              <a:buChar char="•"/>
            </a:pPr>
            <a:r>
              <a:rPr lang="zh-CN" altLang="en-US" sz="3200" dirty="0">
                <a:effectLst>
                  <a:outerShdw blurRad="38100" dist="38100" dir="2700000">
                    <a:srgbClr val="C0C0C0"/>
                  </a:outerShdw>
                </a:effectLst>
                <a:latin typeface="Times New Roman" panose="02020603050405020304" pitchFamily="18" charset="0"/>
                <a:ea typeface="华文细黑" pitchFamily="2" charset="-122"/>
              </a:rPr>
              <a:t>北方冬季的污水处理</a:t>
            </a:r>
            <a:endParaRPr lang="zh-CN" altLang="en-US" sz="3200" dirty="0">
              <a:effectLst>
                <a:outerShdw blurRad="38100" dist="38100" dir="2700000">
                  <a:srgbClr val="C0C0C0"/>
                </a:outerShdw>
              </a:effectLst>
              <a:latin typeface="Times New Roman" panose="02020603050405020304" pitchFamily="18" charset="0"/>
              <a:ea typeface="华文细黑"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5154">
                                            <p:txEl>
                                              <p:charRg st="0" end="4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5156">
                                            <p:txEl>
                                              <p:charRg st="0" end="1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5157">
                                            <p:txEl>
                                              <p:charRg st="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4" grpId="0" build="p"/>
      <p:bldP spid="305156" grpId="0" build="p"/>
      <p:bldP spid="305157"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标题 138241"/>
          <p:cNvSpPr>
            <a:spLocks noGrp="1"/>
          </p:cNvSpPr>
          <p:nvPr>
            <p:ph type="title"/>
          </p:nvPr>
        </p:nvSpPr>
        <p:spPr>
          <a:ln/>
        </p:spPr>
        <p:txBody>
          <a:bodyPr anchor="b"/>
          <a:p>
            <a:r>
              <a:rPr lang="zh-CN" altLang="en-US" dirty="0">
                <a:solidFill>
                  <a:srgbClr val="FF0000"/>
                </a:solidFill>
                <a:latin typeface="宋体" panose="02010600030101010101" pitchFamily="2" charset="-122"/>
              </a:rPr>
              <a:t>4.</a:t>
            </a:r>
            <a:r>
              <a:rPr lang="zh-CN" altLang="en-US" b="1" dirty="0">
                <a:solidFill>
                  <a:srgbClr val="0000CC"/>
                </a:solidFill>
                <a:latin typeface="宋体" panose="02010600030101010101" pitchFamily="2" charset="-122"/>
              </a:rPr>
              <a:t>超低温</a:t>
            </a:r>
            <a:r>
              <a:rPr lang="zh-CN" altLang="en-US" b="1" dirty="0">
                <a:solidFill>
                  <a:srgbClr val="FF0000"/>
                </a:solidFill>
                <a:latin typeface="宋体" panose="02010600030101010101" pitchFamily="2" charset="-122"/>
              </a:rPr>
              <a:t>保藏的微生物原理</a:t>
            </a:r>
            <a:endParaRPr lang="zh-CN" altLang="en-US" dirty="0">
              <a:solidFill>
                <a:schemeClr val="tx1"/>
              </a:solidFill>
              <a:latin typeface="宋体" panose="02010600030101010101" pitchFamily="2" charset="-122"/>
            </a:endParaRPr>
          </a:p>
        </p:txBody>
      </p:sp>
      <p:sp>
        <p:nvSpPr>
          <p:cNvPr id="138243" name="内容占位符 138242"/>
          <p:cNvSpPr>
            <a:spLocks noGrp="1"/>
          </p:cNvSpPr>
          <p:nvPr>
            <p:ph idx="1"/>
          </p:nvPr>
        </p:nvSpPr>
        <p:spPr>
          <a:xfrm>
            <a:off x="468313" y="1981200"/>
            <a:ext cx="8599487" cy="2527300"/>
          </a:xfrm>
          <a:ln/>
        </p:spPr>
        <p:txBody>
          <a:bodyPr/>
          <a:p>
            <a:r>
              <a:rPr lang="en-US" altLang="zh-CN" sz="2800" b="1">
                <a:solidFill>
                  <a:srgbClr val="FF0000"/>
                </a:solidFill>
                <a:latin typeface="隶书" pitchFamily="49" charset="-122"/>
                <a:ea typeface="隶书" pitchFamily="49" charset="-122"/>
              </a:rPr>
              <a:t>A.</a:t>
            </a:r>
            <a:r>
              <a:rPr lang="zh-CN" altLang="en-US" sz="2800" b="1" dirty="0">
                <a:solidFill>
                  <a:srgbClr val="FF0000"/>
                </a:solidFill>
                <a:latin typeface="隶书" pitchFamily="49" charset="-122"/>
                <a:ea typeface="隶书" pitchFamily="49" charset="-122"/>
              </a:rPr>
              <a:t>快速冰冻形成的冰晶体小，故对细胞损害小</a:t>
            </a:r>
            <a:endParaRPr lang="zh-CN" altLang="en-US" sz="2800" b="1" dirty="0">
              <a:solidFill>
                <a:srgbClr val="FF0000"/>
              </a:solidFill>
              <a:latin typeface="隶书" pitchFamily="49" charset="-122"/>
              <a:ea typeface="隶书" pitchFamily="49" charset="-122"/>
            </a:endParaRPr>
          </a:p>
          <a:p>
            <a:r>
              <a:rPr lang="en-US" altLang="zh-CN" sz="2800" b="1">
                <a:solidFill>
                  <a:srgbClr val="FF0000"/>
                </a:solidFill>
                <a:latin typeface="隶书" pitchFamily="49" charset="-122"/>
                <a:ea typeface="隶书" pitchFamily="49" charset="-122"/>
              </a:rPr>
              <a:t>B.</a:t>
            </a:r>
            <a:r>
              <a:rPr lang="zh-CN" altLang="en-US" sz="2800" b="1" dirty="0">
                <a:solidFill>
                  <a:srgbClr val="FF0000"/>
                </a:solidFill>
                <a:latin typeface="隶书" pitchFamily="49" charset="-122"/>
                <a:ea typeface="隶书" pitchFamily="49" charset="-122"/>
              </a:rPr>
              <a:t>超低温保藏的微生物往往使用了防冻保护剂（如甘油），可以降低脱水的有害作用。</a:t>
            </a:r>
            <a:endParaRPr lang="zh-CN" altLang="en-US" sz="2800" b="1" dirty="0">
              <a:solidFill>
                <a:srgbClr val="FF0000"/>
              </a:solidFill>
              <a:latin typeface="隶书" pitchFamily="49" charset="-122"/>
              <a:ea typeface="隶书" pitchFamily="49" charset="-122"/>
            </a:endParaRPr>
          </a:p>
          <a:p>
            <a:r>
              <a:rPr lang="zh-CN" altLang="en-US" sz="2800" b="1" dirty="0">
                <a:latin typeface="隶书" pitchFamily="49" charset="-122"/>
                <a:ea typeface="隶书" pitchFamily="49" charset="-122"/>
              </a:rPr>
              <a:t>如大多数微生物在10%甘油等防冻剂中，保存在-96</a:t>
            </a:r>
            <a:r>
              <a:rPr lang="zh-CN" altLang="en-US" sz="2800" b="1" dirty="0">
                <a:solidFill>
                  <a:schemeClr val="tx2"/>
                </a:solidFill>
                <a:latin typeface="隶书" pitchFamily="49" charset="-122"/>
                <a:ea typeface="隶书" pitchFamily="49" charset="-122"/>
              </a:rPr>
              <a:t>℃</a:t>
            </a:r>
            <a:r>
              <a:rPr lang="zh-CN" altLang="en-US" sz="2800" b="1" dirty="0">
                <a:latin typeface="隶书" pitchFamily="49" charset="-122"/>
                <a:ea typeface="隶书" pitchFamily="49" charset="-122"/>
              </a:rPr>
              <a:t>左右的液</a:t>
            </a:r>
            <a:r>
              <a:rPr lang="en-US" altLang="zh-CN" sz="2800" b="1">
                <a:latin typeface="隶书" pitchFamily="49" charset="-122"/>
                <a:ea typeface="隶书" pitchFamily="49" charset="-122"/>
              </a:rPr>
              <a:t>N</a:t>
            </a:r>
            <a:r>
              <a:rPr lang="zh-CN" altLang="en-US" sz="2800" b="1" dirty="0">
                <a:latin typeface="隶书" pitchFamily="49" charset="-122"/>
                <a:ea typeface="隶书" pitchFamily="49" charset="-122"/>
              </a:rPr>
              <a:t>内，超低温可保藏多年甚至于百年。</a:t>
            </a:r>
            <a:endParaRPr lang="zh-CN" altLang="en-US" sz="2800" b="1" dirty="0">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标题 139265"/>
          <p:cNvSpPr>
            <a:spLocks noGrp="1"/>
          </p:cNvSpPr>
          <p:nvPr>
            <p:ph type="title"/>
          </p:nvPr>
        </p:nvSpPr>
        <p:spPr>
          <a:ln/>
        </p:spPr>
        <p:txBody>
          <a:bodyPr anchor="b"/>
          <a:p>
            <a:r>
              <a:rPr lang="zh-CN" altLang="en-US" b="1" dirty="0">
                <a:solidFill>
                  <a:srgbClr val="0000CC"/>
                </a:solidFill>
                <a:latin typeface="黑体" panose="02010609060101010101" pitchFamily="2" charset="-122"/>
                <a:ea typeface="黑体" panose="02010609060101010101" pitchFamily="2" charset="-122"/>
              </a:rPr>
              <a:t>二</a:t>
            </a:r>
            <a:r>
              <a:rPr lang="zh-CN" altLang="en-US" dirty="0">
                <a:solidFill>
                  <a:srgbClr val="FF0000"/>
                </a:solidFill>
                <a:latin typeface="黑体" panose="02010609060101010101" pitchFamily="2" charset="-122"/>
                <a:ea typeface="黑体" panose="02010609060101010101" pitchFamily="2" charset="-122"/>
              </a:rPr>
              <a:t>．</a:t>
            </a:r>
            <a:r>
              <a:rPr lang="en-US" altLang="zh-CN" b="1">
                <a:solidFill>
                  <a:srgbClr val="FF0000"/>
                </a:solidFill>
                <a:latin typeface="黑体" panose="02010609060101010101" pitchFamily="2" charset="-122"/>
                <a:ea typeface="黑体" panose="02010609060101010101" pitchFamily="2" charset="-122"/>
              </a:rPr>
              <a:t>pH</a:t>
            </a:r>
            <a:endParaRPr lang="en-US" altLang="zh-CN">
              <a:solidFill>
                <a:srgbClr val="FF0000"/>
              </a:solidFill>
              <a:latin typeface="宋体" panose="02010600030101010101" pitchFamily="2" charset="-122"/>
            </a:endParaRPr>
          </a:p>
        </p:txBody>
      </p:sp>
      <p:sp>
        <p:nvSpPr>
          <p:cNvPr id="139267" name="文本占位符 139266"/>
          <p:cNvSpPr>
            <a:spLocks noGrp="1"/>
          </p:cNvSpPr>
          <p:nvPr>
            <p:ph type="body" idx="1"/>
          </p:nvPr>
        </p:nvSpPr>
        <p:spPr>
          <a:xfrm>
            <a:off x="762000" y="2017713"/>
            <a:ext cx="8193088" cy="4114800"/>
          </a:xfrm>
          <a:ln/>
        </p:spPr>
        <p:txBody>
          <a:bodyPr/>
          <a:p>
            <a:r>
              <a:rPr lang="zh-CN" altLang="en-US" sz="4000" b="1" dirty="0">
                <a:solidFill>
                  <a:srgbClr val="FF0000"/>
                </a:solidFill>
              </a:rPr>
              <a:t>影响微生物生长的一个重要因素</a:t>
            </a:r>
            <a:endParaRPr lang="zh-CN" altLang="en-US" sz="4000" b="1" dirty="0">
              <a:solidFill>
                <a:srgbClr val="FF0000"/>
              </a:solidFill>
            </a:endParaRPr>
          </a:p>
          <a:p>
            <a:r>
              <a:rPr lang="zh-CN" altLang="en-US" b="1" dirty="0">
                <a:solidFill>
                  <a:srgbClr val="0000CC"/>
                </a:solidFill>
                <a:latin typeface="宋体" panose="02010600030101010101" pitchFamily="2" charset="-122"/>
              </a:rPr>
              <a:t>1</a:t>
            </a:r>
            <a:r>
              <a:rPr lang="zh-CN" altLang="en-US" dirty="0">
                <a:solidFill>
                  <a:srgbClr val="FF0000"/>
                </a:solidFill>
                <a:latin typeface="宋体" panose="02010600030101010101" pitchFamily="2" charset="-122"/>
              </a:rPr>
              <a:t>.</a:t>
            </a:r>
            <a:r>
              <a:rPr lang="zh-CN" altLang="en-US" sz="2900" b="1" dirty="0">
                <a:solidFill>
                  <a:srgbClr val="0000CC"/>
                </a:solidFill>
                <a:latin typeface="宋体" panose="02010600030101010101" pitchFamily="2" charset="-122"/>
              </a:rPr>
              <a:t>引起细胞膜电荷的变化，</a:t>
            </a:r>
            <a:r>
              <a:rPr lang="zh-CN" altLang="en-US" sz="2900" b="1" dirty="0">
                <a:solidFill>
                  <a:srgbClr val="FF0000"/>
                </a:solidFill>
                <a:latin typeface="宋体" panose="02010600030101010101" pitchFamily="2" charset="-122"/>
              </a:rPr>
              <a:t>从而影响了微生物对营养物质的吸收。</a:t>
            </a:r>
            <a:endParaRPr lang="zh-CN" altLang="en-US" sz="2900" b="1" dirty="0">
              <a:solidFill>
                <a:srgbClr val="FF0000"/>
              </a:solidFill>
              <a:latin typeface="宋体" panose="02010600030101010101" pitchFamily="2" charset="-122"/>
            </a:endParaRPr>
          </a:p>
          <a:p>
            <a:r>
              <a:rPr lang="zh-CN" altLang="en-US" b="1" dirty="0">
                <a:solidFill>
                  <a:srgbClr val="0000CC"/>
                </a:solidFill>
                <a:latin typeface="宋体" panose="02010600030101010101" pitchFamily="2" charset="-122"/>
              </a:rPr>
              <a:t>2</a:t>
            </a:r>
            <a:r>
              <a:rPr lang="zh-CN" altLang="en-US" dirty="0">
                <a:solidFill>
                  <a:srgbClr val="FF0000"/>
                </a:solidFill>
                <a:latin typeface="宋体" panose="02010600030101010101" pitchFamily="2" charset="-122"/>
              </a:rPr>
              <a:t>.</a:t>
            </a:r>
            <a:r>
              <a:rPr lang="zh-CN" altLang="en-US" b="1" dirty="0">
                <a:solidFill>
                  <a:srgbClr val="0000CC"/>
                </a:solidFill>
                <a:latin typeface="宋体" panose="02010600030101010101" pitchFamily="2" charset="-122"/>
              </a:rPr>
              <a:t>影响代谢过程中酶</a:t>
            </a:r>
            <a:r>
              <a:rPr lang="zh-CN" altLang="en-US" b="1" dirty="0">
                <a:solidFill>
                  <a:srgbClr val="FF0000"/>
                </a:solidFill>
                <a:latin typeface="宋体" panose="02010600030101010101" pitchFamily="2" charset="-122"/>
              </a:rPr>
              <a:t>的活性。</a:t>
            </a:r>
            <a:endParaRPr lang="zh-CN" altLang="en-US" b="1" dirty="0">
              <a:solidFill>
                <a:srgbClr val="FF0000"/>
              </a:solidFill>
              <a:latin typeface="宋体" panose="02010600030101010101" pitchFamily="2" charset="-122"/>
            </a:endParaRPr>
          </a:p>
          <a:p>
            <a:r>
              <a:rPr lang="zh-CN" altLang="en-US" b="1" dirty="0">
                <a:solidFill>
                  <a:srgbClr val="0000CC"/>
                </a:solidFill>
                <a:latin typeface="宋体" panose="02010600030101010101" pitchFamily="2" charset="-122"/>
              </a:rPr>
              <a:t>3</a:t>
            </a:r>
            <a:r>
              <a:rPr lang="zh-CN" altLang="en-US" dirty="0">
                <a:solidFill>
                  <a:srgbClr val="FF0000"/>
                </a:solidFill>
                <a:latin typeface="宋体" panose="02010600030101010101" pitchFamily="2" charset="-122"/>
              </a:rPr>
              <a:t>.</a:t>
            </a:r>
            <a:r>
              <a:rPr lang="zh-CN" altLang="en-US" b="1" dirty="0">
                <a:solidFill>
                  <a:srgbClr val="0000CC"/>
                </a:solidFill>
                <a:latin typeface="宋体" panose="02010600030101010101" pitchFamily="2" charset="-122"/>
              </a:rPr>
              <a:t>改变生长环境中营养物质</a:t>
            </a:r>
            <a:r>
              <a:rPr lang="zh-CN" altLang="en-US" b="1" dirty="0">
                <a:solidFill>
                  <a:srgbClr val="FF7C80"/>
                </a:solidFill>
                <a:latin typeface="宋体" panose="02010600030101010101" pitchFamily="2" charset="-122"/>
              </a:rPr>
              <a:t>的可给性,以及有害物质毒性。</a:t>
            </a:r>
            <a:endParaRPr lang="zh-CN" altLang="en-US" b="1" dirty="0">
              <a:solidFill>
                <a:srgbClr val="FF7C80"/>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0" name="内容占位符 140289"/>
          <p:cNvSpPr>
            <a:spLocks noGrp="1"/>
          </p:cNvSpPr>
          <p:nvPr>
            <p:ph idx="1"/>
          </p:nvPr>
        </p:nvSpPr>
        <p:spPr>
          <a:xfrm>
            <a:off x="457200" y="1981200"/>
            <a:ext cx="8077200" cy="4191000"/>
          </a:xfrm>
          <a:ln/>
        </p:spPr>
        <p:txBody>
          <a:bodyPr/>
          <a:p>
            <a:r>
              <a:rPr lang="zh-CN" altLang="en-US" sz="2800" b="1" dirty="0">
                <a:latin typeface="宋体" panose="02010600030101010101" pitchFamily="2" charset="-122"/>
              </a:rPr>
              <a:t>每一种微生物都有其最适</a:t>
            </a:r>
            <a:r>
              <a:rPr lang="en-US" altLang="zh-CN" sz="2800" b="1">
                <a:latin typeface="宋体" panose="02010600030101010101" pitchFamily="2" charset="-122"/>
              </a:rPr>
              <a:t>pH</a:t>
            </a:r>
            <a:r>
              <a:rPr lang="zh-CN" altLang="en-US" sz="2800" b="1" dirty="0">
                <a:latin typeface="宋体" panose="02010600030101010101" pitchFamily="2" charset="-122"/>
              </a:rPr>
              <a:t>和一定</a:t>
            </a:r>
            <a:r>
              <a:rPr lang="en-US" altLang="zh-CN" sz="2800" b="1">
                <a:latin typeface="宋体" panose="02010600030101010101" pitchFamily="2" charset="-122"/>
              </a:rPr>
              <a:t>pH</a:t>
            </a:r>
            <a:r>
              <a:rPr lang="zh-CN" altLang="en-US" sz="2800" b="1" dirty="0">
                <a:latin typeface="宋体" panose="02010600030101010101" pitchFamily="2" charset="-122"/>
              </a:rPr>
              <a:t>范围，在最适</a:t>
            </a:r>
            <a:r>
              <a:rPr lang="en-US" altLang="zh-CN" sz="2800" b="1">
                <a:latin typeface="宋体" panose="02010600030101010101" pitchFamily="2" charset="-122"/>
              </a:rPr>
              <a:t>pH</a:t>
            </a:r>
            <a:r>
              <a:rPr lang="zh-CN" altLang="en-US" sz="2800" b="1" dirty="0">
                <a:latin typeface="宋体" panose="02010600030101010101" pitchFamily="2" charset="-122"/>
              </a:rPr>
              <a:t>内酶活性最高。</a:t>
            </a:r>
            <a:endParaRPr lang="zh-CN" altLang="en-US" sz="2800" b="1" dirty="0">
              <a:latin typeface="宋体" panose="02010600030101010101" pitchFamily="2" charset="-122"/>
            </a:endParaRPr>
          </a:p>
          <a:p>
            <a:r>
              <a:rPr lang="zh-CN" altLang="en-US" sz="2800" b="1" u="sng" dirty="0">
                <a:solidFill>
                  <a:schemeClr val="tx2"/>
                </a:solidFill>
                <a:latin typeface="宋体" panose="02010600030101010101" pitchFamily="2" charset="-122"/>
              </a:rPr>
              <a:t>霉菌，酵母菌生长适宜范围中性偏酸；</a:t>
            </a:r>
            <a:endParaRPr lang="zh-CN" altLang="en-US" sz="2800" b="1" u="sng" dirty="0">
              <a:solidFill>
                <a:schemeClr val="tx2"/>
              </a:solidFill>
              <a:latin typeface="宋体" panose="02010600030101010101" pitchFamily="2" charset="-122"/>
            </a:endParaRPr>
          </a:p>
          <a:p>
            <a:r>
              <a:rPr lang="zh-CN" altLang="en-US" sz="2800" b="1" u="sng" dirty="0">
                <a:solidFill>
                  <a:schemeClr val="tx2"/>
                </a:solidFill>
                <a:latin typeface="宋体" panose="02010600030101010101" pitchFamily="2" charset="-122"/>
              </a:rPr>
              <a:t>放线菌，细菌生长适宜中性或中性偏碱。</a:t>
            </a:r>
            <a:endParaRPr lang="zh-CN" altLang="en-US" sz="2800" b="1" dirty="0">
              <a:latin typeface="宋体" panose="02010600030101010101" pitchFamily="2" charset="-122"/>
            </a:endParaRPr>
          </a:p>
          <a:p>
            <a:r>
              <a:rPr lang="zh-CN" altLang="en-US" sz="2800" b="1" dirty="0">
                <a:latin typeface="宋体" panose="02010600030101010101" pitchFamily="2" charset="-122"/>
              </a:rPr>
              <a:t>含酸多的食品能抑制微生物生长繁殖,杀菌时间可适当缩短。</a:t>
            </a:r>
            <a:endParaRPr lang="zh-CN" altLang="en-US" sz="2800" b="1" dirty="0">
              <a:latin typeface="宋体" panose="02010600030101010101" pitchFamily="2" charset="-122"/>
            </a:endParaRPr>
          </a:p>
          <a:p>
            <a:r>
              <a:rPr lang="zh-CN" altLang="en-US" sz="2800" b="1" dirty="0">
                <a:latin typeface="宋体" panose="02010600030101010101" pitchFamily="2" charset="-122"/>
              </a:rPr>
              <a:t>在食品工业中，常用酸来作食品防腐剂。</a:t>
            </a:r>
            <a:endParaRPr lang="zh-CN" altLang="en-US" sz="2800" b="1" dirty="0">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标题 141313"/>
          <p:cNvSpPr>
            <a:spLocks noGrp="1"/>
          </p:cNvSpPr>
          <p:nvPr>
            <p:ph type="title"/>
          </p:nvPr>
        </p:nvSpPr>
        <p:spPr>
          <a:ln/>
        </p:spPr>
        <p:txBody>
          <a:bodyPr anchor="b"/>
          <a:p>
            <a:r>
              <a:rPr lang="zh-CN" altLang="en-US" sz="3200" dirty="0">
                <a:solidFill>
                  <a:srgbClr val="FF3300"/>
                </a:solidFill>
                <a:latin typeface="隶书" pitchFamily="49" charset="-122"/>
                <a:ea typeface="隶书" pitchFamily="49" charset="-122"/>
              </a:rPr>
              <a:t>不同微生物的对</a:t>
            </a:r>
            <a:r>
              <a:rPr lang="en-US" altLang="zh-CN" sz="3200">
                <a:solidFill>
                  <a:srgbClr val="FF3300"/>
                </a:solidFill>
                <a:latin typeface="隶书" pitchFamily="49" charset="-122"/>
                <a:ea typeface="隶书" pitchFamily="49" charset="-122"/>
              </a:rPr>
              <a:t>pH</a:t>
            </a:r>
            <a:r>
              <a:rPr lang="zh-CN" altLang="en-US" sz="3200" i="1" dirty="0">
                <a:solidFill>
                  <a:srgbClr val="FF3300"/>
                </a:solidFill>
                <a:latin typeface="隶书" pitchFamily="49" charset="-122"/>
                <a:ea typeface="隶书" pitchFamily="49" charset="-122"/>
              </a:rPr>
              <a:t>忍受能力有很大差异</a:t>
            </a:r>
            <a:endParaRPr lang="zh-CN" altLang="en-US" sz="3200" dirty="0">
              <a:solidFill>
                <a:srgbClr val="FF3300"/>
              </a:solidFill>
              <a:latin typeface="隶书" pitchFamily="49" charset="-122"/>
              <a:ea typeface="隶书" pitchFamily="49" charset="-122"/>
            </a:endParaRPr>
          </a:p>
        </p:txBody>
      </p:sp>
      <p:sp>
        <p:nvSpPr>
          <p:cNvPr id="141315" name="内容占位符 141314"/>
          <p:cNvSpPr>
            <a:spLocks noGrp="1"/>
          </p:cNvSpPr>
          <p:nvPr>
            <p:ph idx="1"/>
          </p:nvPr>
        </p:nvSpPr>
        <p:spPr>
          <a:xfrm>
            <a:off x="684213" y="2286000"/>
            <a:ext cx="8270875" cy="3846513"/>
          </a:xfrm>
          <a:ln/>
        </p:spPr>
        <p:txBody>
          <a:bodyPr/>
          <a:p>
            <a:r>
              <a:rPr lang="zh-CN" altLang="en-US" b="1" dirty="0">
                <a:latin typeface="宋体" panose="02010600030101010101" pitchFamily="2" charset="-122"/>
              </a:rPr>
              <a:t>有些专性嗜酸微生物能在</a:t>
            </a:r>
            <a:r>
              <a:rPr lang="en-US" altLang="zh-CN" b="1"/>
              <a:t>pH1~5</a:t>
            </a:r>
            <a:r>
              <a:rPr lang="zh-CN" altLang="en-US" b="1" dirty="0">
                <a:latin typeface="宋体" panose="02010600030101010101" pitchFamily="2" charset="-122"/>
              </a:rPr>
              <a:t>环境中生长，在中性环境下，其细胞膜会分解而死亡，此类菌叫专性嗜酸菌；</a:t>
            </a:r>
            <a:endParaRPr lang="zh-CN" altLang="en-US" b="1" dirty="0">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9314" name="标题 269313"/>
          <p:cNvSpPr>
            <a:spLocks noGrp="1"/>
          </p:cNvSpPr>
          <p:nvPr>
            <p:ph type="title"/>
          </p:nvPr>
        </p:nvSpPr>
        <p:spPr>
          <a:ln/>
        </p:spPr>
        <p:txBody>
          <a:bodyPr anchor="b"/>
          <a:p>
            <a:r>
              <a:rPr lang="zh-CN" altLang="en-US" sz="3600" b="1" dirty="0">
                <a:solidFill>
                  <a:schemeClr val="tx1"/>
                </a:solidFill>
                <a:effectLst>
                  <a:outerShdw blurRad="38100" dist="38100" dir="2700000">
                    <a:srgbClr val="C0C0C0"/>
                  </a:outerShdw>
                </a:effectLst>
              </a:rPr>
              <a:t>三、氧化还原电位（</a:t>
            </a:r>
            <a:r>
              <a:rPr lang="en-US" altLang="zh-CN" sz="3600" b="1">
                <a:solidFill>
                  <a:srgbClr val="0066FF"/>
                </a:solidFill>
                <a:effectLst>
                  <a:outerShdw blurRad="38100" dist="38100" dir="2700000">
                    <a:srgbClr val="C0C0C0"/>
                  </a:outerShdw>
                </a:effectLst>
                <a:latin typeface="Stencil" pitchFamily="82" charset="0"/>
              </a:rPr>
              <a:t>ORP</a:t>
            </a:r>
            <a:r>
              <a:rPr lang="en-US" altLang="zh-CN" sz="3600" b="1">
                <a:solidFill>
                  <a:schemeClr val="tx1"/>
                </a:solidFill>
                <a:effectLst>
                  <a:outerShdw blurRad="38100" dist="38100" dir="2700000">
                    <a:srgbClr val="C0C0C0"/>
                  </a:outerShdw>
                </a:effectLst>
              </a:rPr>
              <a:t>)</a:t>
            </a:r>
            <a:endParaRPr lang="en-US" altLang="zh-CN" b="1">
              <a:solidFill>
                <a:schemeClr val="tx1"/>
              </a:solidFill>
              <a:effectLst>
                <a:outerShdw blurRad="38100" dist="38100" dir="2700000">
                  <a:srgbClr val="C0C0C0"/>
                </a:outerShdw>
              </a:effectLst>
            </a:endParaRPr>
          </a:p>
        </p:txBody>
      </p:sp>
      <p:sp>
        <p:nvSpPr>
          <p:cNvPr id="269315" name="文本占位符 269314"/>
          <p:cNvSpPr>
            <a:spLocks noGrp="1"/>
          </p:cNvSpPr>
          <p:nvPr>
            <p:ph type="body" sz="half" idx="1"/>
          </p:nvPr>
        </p:nvSpPr>
        <p:spPr>
          <a:xfrm>
            <a:off x="381000" y="1752600"/>
            <a:ext cx="8382000" cy="1295400"/>
          </a:xfrm>
          <a:ln/>
        </p:spPr>
        <p:txBody>
          <a:bodyPr/>
          <a:p>
            <a:pPr algn="just">
              <a:lnSpc>
                <a:spcPct val="90000"/>
              </a:lnSpc>
            </a:pPr>
            <a:r>
              <a:rPr lang="zh-CN" altLang="en-US" sz="2400" b="1" dirty="0">
                <a:solidFill>
                  <a:srgbClr val="FFFF00"/>
                </a:solidFill>
                <a:effectLst>
                  <a:outerShdw blurRad="38100" dist="38100" dir="2700000">
                    <a:srgbClr val="C0C0C0"/>
                  </a:outerShdw>
                </a:effectLst>
              </a:rPr>
              <a:t>提问：</a:t>
            </a:r>
            <a:r>
              <a:rPr lang="zh-CN" altLang="en-US" sz="2400" b="1" dirty="0">
                <a:effectLst>
                  <a:outerShdw blurRad="38100" dist="38100" dir="2700000">
                    <a:srgbClr val="C0C0C0"/>
                  </a:outerShdw>
                </a:effectLst>
              </a:rPr>
              <a:t>什么是氧化还原电位？</a:t>
            </a:r>
            <a:endParaRPr lang="zh-CN" altLang="en-US" sz="2400" b="1" dirty="0">
              <a:solidFill>
                <a:srgbClr val="FFFF00"/>
              </a:solidFill>
              <a:effectLst>
                <a:outerShdw blurRad="38100" dist="38100" dir="2700000">
                  <a:srgbClr val="C0C0C0"/>
                </a:outerShdw>
              </a:effectLst>
            </a:endParaRPr>
          </a:p>
          <a:p>
            <a:pPr algn="just">
              <a:lnSpc>
                <a:spcPct val="90000"/>
              </a:lnSpc>
            </a:pPr>
            <a:r>
              <a:rPr lang="zh-CN" altLang="en-US" sz="2400" b="1" dirty="0">
                <a:solidFill>
                  <a:srgbClr val="0066FF"/>
                </a:solidFill>
                <a:effectLst>
                  <a:outerShdw blurRad="38100" dist="38100" dir="2700000">
                    <a:srgbClr val="C0C0C0"/>
                  </a:outerShdw>
                </a:effectLst>
                <a:latin typeface="Times New Roman" panose="02020603050405020304" pitchFamily="18" charset="0"/>
              </a:rPr>
              <a:t>——</a:t>
            </a:r>
            <a:r>
              <a:rPr lang="zh-CN" altLang="en-US" sz="2400" b="1" dirty="0">
                <a:solidFill>
                  <a:srgbClr val="0066FF"/>
                </a:solidFill>
                <a:effectLst>
                  <a:outerShdw blurRad="38100" dist="38100" dir="2700000">
                    <a:srgbClr val="C0C0C0"/>
                  </a:outerShdw>
                </a:effectLst>
              </a:rPr>
              <a:t>某物质与氢电极构成原电池时的电压高低 </a:t>
            </a:r>
            <a:endParaRPr lang="zh-CN" altLang="en-US" sz="2400" b="1" dirty="0">
              <a:solidFill>
                <a:srgbClr val="0066FF"/>
              </a:solidFill>
              <a:effectLst>
                <a:outerShdw blurRad="38100" dist="38100" dir="2700000">
                  <a:srgbClr val="C0C0C0"/>
                </a:outerShdw>
              </a:effectLst>
            </a:endParaRPr>
          </a:p>
          <a:p>
            <a:pPr algn="just">
              <a:lnSpc>
                <a:spcPct val="90000"/>
              </a:lnSpc>
            </a:pPr>
            <a:r>
              <a:rPr lang="zh-CN" altLang="en-US" sz="2400" b="1" dirty="0">
                <a:solidFill>
                  <a:srgbClr val="0066FF"/>
                </a:solidFill>
                <a:effectLst>
                  <a:outerShdw blurRad="38100" dist="38100" dir="2700000">
                    <a:srgbClr val="C0C0C0"/>
                  </a:outerShdw>
                </a:effectLst>
                <a:latin typeface="Times New Roman" panose="02020603050405020304" pitchFamily="18" charset="0"/>
              </a:rPr>
              <a:t>——</a:t>
            </a:r>
            <a:r>
              <a:rPr lang="zh-CN" altLang="en-US" sz="2400" b="1" dirty="0">
                <a:solidFill>
                  <a:srgbClr val="0066FF"/>
                </a:solidFill>
                <a:effectLst>
                  <a:outerShdw blurRad="38100" dist="38100" dir="2700000">
                    <a:srgbClr val="C0C0C0"/>
                  </a:outerShdw>
                </a:effectLst>
              </a:rPr>
              <a:t>是物质氧化性强弱的标志。</a:t>
            </a:r>
            <a:endParaRPr lang="zh-CN" altLang="en-US" sz="2800" dirty="0">
              <a:solidFill>
                <a:srgbClr val="0066FF"/>
              </a:solidFill>
            </a:endParaRPr>
          </a:p>
          <a:p>
            <a:pPr>
              <a:lnSpc>
                <a:spcPct val="90000"/>
              </a:lnSpc>
            </a:pPr>
            <a:endParaRPr lang="zh-CN" altLang="en-US" sz="2800" dirty="0">
              <a:solidFill>
                <a:srgbClr val="0066FF"/>
              </a:solidFill>
            </a:endParaRPr>
          </a:p>
        </p:txBody>
      </p:sp>
      <p:graphicFrame>
        <p:nvGraphicFramePr>
          <p:cNvPr id="269316" name="联机映像占位符 269315"/>
          <p:cNvGraphicFramePr>
            <a:graphicFrameLocks noGrp="1"/>
          </p:cNvGraphicFramePr>
          <p:nvPr>
            <p:ph type="clipArt" sz="half" idx="2"/>
          </p:nvPr>
        </p:nvGraphicFramePr>
        <p:xfrm>
          <a:off x="-533400" y="2819400"/>
          <a:ext cx="5791200" cy="3367088"/>
        </p:xfrm>
        <a:graphic>
          <a:graphicData uri="http://schemas.openxmlformats.org/presentationml/2006/ole">
            <mc:AlternateContent xmlns:mc="http://schemas.openxmlformats.org/markup-compatibility/2006">
              <mc:Choice xmlns:v="urn:schemas-microsoft-com:vml" Requires="v">
                <p:oleObj spid="_x0000_s3091" name="" r:id="rId1" imgW="3248025" imgH="1885950" progId="Word.Document.8">
                  <p:embed/>
                </p:oleObj>
              </mc:Choice>
              <mc:Fallback>
                <p:oleObj name="" r:id="rId1" imgW="3248025" imgH="1885950" progId="Word.Document.8">
                  <p:embed/>
                  <p:pic>
                    <p:nvPicPr>
                      <p:cNvPr id="0" name="图片 3090"/>
                      <p:cNvPicPr/>
                      <p:nvPr/>
                    </p:nvPicPr>
                    <p:blipFill>
                      <a:blip r:embed="rId2"/>
                      <a:stretch>
                        <a:fillRect/>
                      </a:stretch>
                    </p:blipFill>
                    <p:spPr>
                      <a:xfrm>
                        <a:off x="-533400" y="2819400"/>
                        <a:ext cx="5791200" cy="3367088"/>
                      </a:xfrm>
                      <a:prstGeom prst="rect">
                        <a:avLst/>
                      </a:prstGeom>
                      <a:noFill/>
                      <a:ln w="38100">
                        <a:miter/>
                      </a:ln>
                    </p:spPr>
                  </p:pic>
                </p:oleObj>
              </mc:Fallback>
            </mc:AlternateContent>
          </a:graphicData>
        </a:graphic>
      </p:graphicFrame>
      <p:sp>
        <p:nvSpPr>
          <p:cNvPr id="269317" name="文本框 269316"/>
          <p:cNvSpPr txBox="1"/>
          <p:nvPr/>
        </p:nvSpPr>
        <p:spPr>
          <a:xfrm>
            <a:off x="5029200" y="3124200"/>
            <a:ext cx="3810000" cy="2100263"/>
          </a:xfrm>
          <a:prstGeom prst="rect">
            <a:avLst/>
          </a:prstGeom>
          <a:noFill/>
          <a:ln w="9525">
            <a:noFill/>
          </a:ln>
        </p:spPr>
        <p:txBody>
          <a:bodyPr lIns="92075" tIns="46038" rIns="92075" bIns="46038" anchor="ctr">
            <a:spAutoFit/>
          </a:bodyPr>
          <a:p>
            <a:pPr>
              <a:spcBef>
                <a:spcPct val="50000"/>
              </a:spcBef>
            </a:pPr>
            <a:r>
              <a:rPr lang="zh-CN" altLang="en-US" dirty="0">
                <a:solidFill>
                  <a:srgbClr val="FFFF00"/>
                </a:solidFill>
                <a:effectLst>
                  <a:outerShdw blurRad="38100" dist="38100" dir="2700000">
                    <a:srgbClr val="C0C0C0"/>
                  </a:outerShdw>
                </a:effectLst>
                <a:latin typeface="Times New Roman" panose="02020603050405020304" pitchFamily="18" charset="0"/>
              </a:rPr>
              <a:t>提问：</a:t>
            </a:r>
            <a:r>
              <a:rPr lang="en-US" altLang="zh-CN">
                <a:effectLst>
                  <a:outerShdw blurRad="38100" dist="38100" dir="2700000">
                    <a:srgbClr val="C0C0C0"/>
                  </a:outerShdw>
                </a:effectLst>
                <a:latin typeface="Times New Roman" panose="02020603050405020304" pitchFamily="18" charset="0"/>
              </a:rPr>
              <a:t>pH7.0, 30℃</a:t>
            </a:r>
            <a:r>
              <a:rPr lang="zh-CN" altLang="en-US" dirty="0">
                <a:effectLst>
                  <a:outerShdw blurRad="38100" dist="38100" dir="2700000">
                    <a:srgbClr val="C0C0C0"/>
                  </a:outerShdw>
                </a:effectLst>
                <a:latin typeface="Times New Roman" panose="02020603050405020304" pitchFamily="18" charset="0"/>
              </a:rPr>
              <a:t>条件下饱和</a:t>
            </a:r>
            <a:r>
              <a:rPr lang="en-US" altLang="zh-CN">
                <a:effectLst>
                  <a:outerShdw blurRad="38100" dist="38100" dir="2700000">
                    <a:srgbClr val="C0C0C0"/>
                  </a:outerShdw>
                </a:effectLst>
                <a:latin typeface="Times New Roman" panose="02020603050405020304" pitchFamily="18" charset="0"/>
              </a:rPr>
              <a:t>Fe</a:t>
            </a:r>
            <a:r>
              <a:rPr lang="en-US" altLang="zh-CN" baseline="30000">
                <a:effectLst>
                  <a:outerShdw blurRad="38100" dist="38100" dir="2700000">
                    <a:srgbClr val="C0C0C0"/>
                  </a:outerShdw>
                </a:effectLst>
                <a:latin typeface="Times New Roman" panose="02020603050405020304" pitchFamily="18" charset="0"/>
              </a:rPr>
              <a:t>3+</a:t>
            </a:r>
            <a:r>
              <a:rPr lang="zh-CN" altLang="en-US" dirty="0">
                <a:effectLst>
                  <a:outerShdw blurRad="38100" dist="38100" dir="2700000">
                    <a:srgbClr val="C0C0C0"/>
                  </a:outerShdw>
                </a:effectLst>
                <a:latin typeface="Times New Roman" panose="02020603050405020304" pitchFamily="18" charset="0"/>
              </a:rPr>
              <a:t>溶液中测得的电压值为＋0.771,该值代表</a:t>
            </a:r>
            <a:endParaRPr lang="zh-CN" altLang="en-US" sz="2000" b="0" dirty="0">
              <a:latin typeface="Times New Roman" panose="02020603050405020304" pitchFamily="18" charset="0"/>
            </a:endParaRPr>
          </a:p>
          <a:p>
            <a:pPr>
              <a:spcBef>
                <a:spcPct val="50000"/>
              </a:spcBef>
            </a:pPr>
            <a:r>
              <a:rPr lang="en-US" altLang="zh-CN">
                <a:solidFill>
                  <a:srgbClr val="0066FF"/>
                </a:solidFill>
                <a:effectLst>
                  <a:outerShdw blurRad="38100" dist="38100" dir="2700000">
                    <a:srgbClr val="C0C0C0"/>
                  </a:outerShdw>
                </a:effectLst>
                <a:latin typeface="Times New Roman" panose="02020603050405020304" pitchFamily="18" charset="0"/>
              </a:rPr>
              <a:t>Fe</a:t>
            </a:r>
            <a:r>
              <a:rPr lang="en-US" altLang="zh-CN" baseline="30000">
                <a:solidFill>
                  <a:srgbClr val="0066FF"/>
                </a:solidFill>
                <a:effectLst>
                  <a:outerShdw blurRad="38100" dist="38100" dir="2700000">
                    <a:srgbClr val="C0C0C0"/>
                  </a:outerShdw>
                </a:effectLst>
                <a:latin typeface="Times New Roman" panose="02020603050405020304" pitchFamily="18" charset="0"/>
              </a:rPr>
              <a:t>3+</a:t>
            </a:r>
            <a:r>
              <a:rPr lang="en-US" altLang="zh-CN">
                <a:solidFill>
                  <a:srgbClr val="0066FF"/>
                </a:solidFill>
                <a:effectLst>
                  <a:outerShdw blurRad="38100" dist="38100" dir="2700000">
                    <a:srgbClr val="C0C0C0"/>
                  </a:outerShdw>
                </a:effectLst>
                <a:latin typeface="Times New Roman" panose="02020603050405020304" pitchFamily="18" charset="0"/>
              </a:rPr>
              <a:t>/Fe</a:t>
            </a:r>
            <a:r>
              <a:rPr lang="en-US" altLang="zh-CN" baseline="30000">
                <a:solidFill>
                  <a:srgbClr val="0066FF"/>
                </a:solidFill>
                <a:effectLst>
                  <a:outerShdw blurRad="38100" dist="38100" dir="2700000">
                    <a:srgbClr val="C0C0C0"/>
                  </a:outerShdw>
                </a:effectLst>
                <a:latin typeface="Times New Roman" panose="02020603050405020304" pitchFamily="18" charset="0"/>
              </a:rPr>
              <a:t>2+</a:t>
            </a:r>
            <a:r>
              <a:rPr lang="en-US" altLang="zh-CN">
                <a:solidFill>
                  <a:srgbClr val="0066FF"/>
                </a:solidFill>
                <a:effectLst>
                  <a:outerShdw blurRad="38100" dist="38100" dir="2700000">
                    <a:srgbClr val="C0C0C0"/>
                  </a:outerShdw>
                </a:effectLst>
                <a:latin typeface="Times New Roman" panose="02020603050405020304" pitchFamily="18" charset="0"/>
              </a:rPr>
              <a:t> </a:t>
            </a:r>
            <a:r>
              <a:rPr lang="zh-CN" altLang="en-US" dirty="0">
                <a:solidFill>
                  <a:srgbClr val="0066FF"/>
                </a:solidFill>
                <a:effectLst>
                  <a:outerShdw blurRad="38100" dist="38100" dir="2700000">
                    <a:srgbClr val="C0C0C0"/>
                  </a:outerShdw>
                </a:effectLst>
                <a:latin typeface="Times New Roman" panose="02020603050405020304" pitchFamily="18" charset="0"/>
              </a:rPr>
              <a:t>的氧化还原电位为+0.771</a:t>
            </a:r>
            <a:endParaRPr lang="zh-CN" altLang="en-US" b="0" dirty="0">
              <a:solidFill>
                <a:srgbClr val="0066FF"/>
              </a:solidFill>
              <a:effectLst>
                <a:outerShdw blurRad="38100" dist="38100" dir="2700000">
                  <a:srgbClr val="C0C0C0"/>
                </a:outerShdw>
              </a:effectLst>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9314">
                                            <p:txEl>
                                              <p:charRg st="0" end="1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9315">
                                            <p:txEl>
                                              <p:charRg st="0" end="1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9315">
                                            <p:txEl>
                                              <p:charRg st="14" end="3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9315">
                                            <p:txEl>
                                              <p:charRg st="36" end="5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69316"/>
                                        </p:tgtEl>
                                        <p:attrNameLst>
                                          <p:attrName>style.visibility</p:attrName>
                                        </p:attrNameLst>
                                      </p:cBhvr>
                                      <p:to>
                                        <p:strVal val="visible"/>
                                      </p:to>
                                    </p:set>
                                    <p:animEffect transition="in" filter="dissolve">
                                      <p:cBhvr>
                                        <p:cTn id="23" dur="500"/>
                                        <p:tgtEl>
                                          <p:spTgt spid="26931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69317">
                                            <p:txEl>
                                              <p:charRg st="0" end="44"/>
                                            </p:txEl>
                                          </p:spTgt>
                                        </p:tgtEl>
                                        <p:attrNameLst>
                                          <p:attrName>style.visibility</p:attrName>
                                        </p:attrNameLst>
                                      </p:cBhvr>
                                      <p:to>
                                        <p:strVal val="visible"/>
                                      </p:to>
                                    </p:set>
                                    <p:animEffect transition="in" filter="dissolve">
                                      <p:cBhvr>
                                        <p:cTn id="28" dur="500"/>
                                        <p:tgtEl>
                                          <p:spTgt spid="269317">
                                            <p:txEl>
                                              <p:charRg st="0" end="4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69317">
                                            <p:txEl>
                                              <p:charRg st="44" end="69"/>
                                            </p:txEl>
                                          </p:spTgt>
                                        </p:tgtEl>
                                        <p:attrNameLst>
                                          <p:attrName>style.visibility</p:attrName>
                                        </p:attrNameLst>
                                      </p:cBhvr>
                                      <p:to>
                                        <p:strVal val="visible"/>
                                      </p:to>
                                    </p:set>
                                    <p:animEffect transition="in" filter="dissolve">
                                      <p:cBhvr>
                                        <p:cTn id="33" dur="500"/>
                                        <p:tgtEl>
                                          <p:spTgt spid="269317">
                                            <p:txEl>
                                              <p:charRg st="44" end="6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4" grpId="0" build="p"/>
      <p:bldP spid="269315" grpId="0" build="p"/>
      <p:bldP spid="26931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70339" name="图表占位符 270338"/>
          <p:cNvGraphicFramePr>
            <a:graphicFrameLocks noGrp="1"/>
          </p:cNvGraphicFramePr>
          <p:nvPr>
            <p:ph type="chart" sz="half" idx="2"/>
          </p:nvPr>
        </p:nvGraphicFramePr>
        <p:xfrm>
          <a:off x="685800" y="3733800"/>
          <a:ext cx="10039350" cy="2136775"/>
        </p:xfrm>
        <a:graphic>
          <a:graphicData uri="http://schemas.openxmlformats.org/presentationml/2006/ole">
            <mc:AlternateContent xmlns:mc="http://schemas.openxmlformats.org/markup-compatibility/2006">
              <mc:Choice xmlns:v="urn:schemas-microsoft-com:vml" Requires="v">
                <p:oleObj spid="_x0000_s3092" name="" r:id="rId1" imgW="10470515" imgH="2142490" progId="Word.Document.8">
                  <p:embed/>
                </p:oleObj>
              </mc:Choice>
              <mc:Fallback>
                <p:oleObj name="" r:id="rId1" imgW="10470515" imgH="2142490" progId="Word.Document.8">
                  <p:embed/>
                  <p:pic>
                    <p:nvPicPr>
                      <p:cNvPr id="0" name="图片 3091"/>
                      <p:cNvPicPr/>
                      <p:nvPr/>
                    </p:nvPicPr>
                    <p:blipFill>
                      <a:blip r:embed="rId2"/>
                      <a:stretch>
                        <a:fillRect/>
                      </a:stretch>
                    </p:blipFill>
                    <p:spPr>
                      <a:xfrm>
                        <a:off x="685800" y="3733800"/>
                        <a:ext cx="10039350" cy="2136775"/>
                      </a:xfrm>
                      <a:prstGeom prst="rect">
                        <a:avLst/>
                      </a:prstGeom>
                      <a:noFill/>
                      <a:ln w="38100">
                        <a:miter/>
                      </a:ln>
                    </p:spPr>
                  </p:pic>
                </p:oleObj>
              </mc:Fallback>
            </mc:AlternateContent>
          </a:graphicData>
        </a:graphic>
      </p:graphicFrame>
      <p:sp>
        <p:nvSpPr>
          <p:cNvPr id="270340" name="文本框 270339"/>
          <p:cNvSpPr txBox="1"/>
          <p:nvPr/>
        </p:nvSpPr>
        <p:spPr>
          <a:xfrm>
            <a:off x="609600" y="1978025"/>
            <a:ext cx="7467600" cy="2332038"/>
          </a:xfrm>
          <a:prstGeom prst="rect">
            <a:avLst/>
          </a:prstGeom>
          <a:noFill/>
          <a:ln w="9525">
            <a:noFill/>
          </a:ln>
        </p:spPr>
        <p:txBody>
          <a:bodyPr lIns="92075" tIns="46038" rIns="92075" bIns="46038" anchor="ctr">
            <a:spAutoFit/>
          </a:bodyPr>
          <a:p>
            <a:pPr eaLnBrk="0" hangingPunct="0">
              <a:lnSpc>
                <a:spcPct val="130000"/>
              </a:lnSpc>
            </a:pPr>
            <a:r>
              <a:rPr lang="zh-CN" altLang="en-US" sz="3200" dirty="0">
                <a:effectLst>
                  <a:outerShdw blurRad="38100" dist="38100" dir="2700000">
                    <a:srgbClr val="C0C0C0"/>
                  </a:outerShdw>
                </a:effectLst>
                <a:latin typeface="Times New Roman" panose="02020603050405020304" pitchFamily="18" charset="0"/>
                <a:ea typeface="隶书" pitchFamily="49" charset="-122"/>
              </a:rPr>
              <a:t>影响水样氧化还原电位的因素</a:t>
            </a:r>
            <a:endParaRPr lang="zh-CN" altLang="en-US" sz="3200" dirty="0">
              <a:effectLst>
                <a:outerShdw blurRad="38100" dist="38100" dir="2700000">
                  <a:srgbClr val="C0C0C0"/>
                </a:outerShdw>
              </a:effectLst>
              <a:latin typeface="Times New Roman" panose="02020603050405020304" pitchFamily="18" charset="0"/>
              <a:ea typeface="隶书" pitchFamily="49" charset="-122"/>
            </a:endParaRPr>
          </a:p>
          <a:p>
            <a:pPr eaLnBrk="0" hangingPunct="0">
              <a:lnSpc>
                <a:spcPct val="130000"/>
              </a:lnSpc>
            </a:pPr>
            <a:r>
              <a:rPr lang="zh-CN" altLang="en-US" dirty="0">
                <a:solidFill>
                  <a:srgbClr val="0066FF"/>
                </a:solidFill>
                <a:effectLst>
                  <a:outerShdw blurRad="38100" dist="38100" dir="2700000">
                    <a:srgbClr val="C0C0C0"/>
                  </a:outerShdw>
                </a:effectLst>
                <a:latin typeface="Times New Roman" panose="02020603050405020304" pitchFamily="18" charset="0"/>
              </a:rPr>
              <a:t>氧化性物质</a:t>
            </a:r>
            <a:r>
              <a:rPr lang="zh-CN" altLang="en-US" dirty="0">
                <a:effectLst>
                  <a:outerShdw blurRad="38100" dist="38100" dir="2700000">
                    <a:srgbClr val="C0C0C0"/>
                  </a:outerShdw>
                </a:effectLst>
                <a:latin typeface="Times New Roman" panose="02020603050405020304" pitchFamily="18" charset="0"/>
              </a:rPr>
              <a:t>（主要是氧气浓度）</a:t>
            </a:r>
            <a:r>
              <a:rPr lang="zh-CN" altLang="en-US" dirty="0">
                <a:solidFill>
                  <a:srgbClr val="0066FF"/>
                </a:solidFill>
                <a:effectLst>
                  <a:outerShdw blurRad="38100" dist="38100" dir="2700000">
                    <a:srgbClr val="C0C0C0"/>
                  </a:outerShdw>
                </a:effectLst>
                <a:latin typeface="Times New Roman" panose="02020603050405020304" pitchFamily="18" charset="0"/>
              </a:rPr>
              <a:t>与还原性物质</a:t>
            </a:r>
            <a:r>
              <a:rPr lang="zh-CN" altLang="en-US" dirty="0">
                <a:effectLst>
                  <a:outerShdw blurRad="38100" dist="38100" dir="2700000">
                    <a:srgbClr val="C0C0C0"/>
                  </a:outerShdw>
                </a:effectLst>
                <a:latin typeface="Times New Roman" panose="02020603050405020304" pitchFamily="18" charset="0"/>
              </a:rPr>
              <a:t>（有机物、</a:t>
            </a:r>
            <a:r>
              <a:rPr lang="en-US" altLang="zh-CN">
                <a:effectLst>
                  <a:outerShdw blurRad="38100" dist="38100" dir="2700000">
                    <a:srgbClr val="C0C0C0"/>
                  </a:outerShdw>
                </a:effectLst>
                <a:latin typeface="Times New Roman" panose="02020603050405020304" pitchFamily="18" charset="0"/>
              </a:rPr>
              <a:t>H</a:t>
            </a:r>
            <a:r>
              <a:rPr lang="en-US" altLang="zh-CN" baseline="-25000">
                <a:effectLst>
                  <a:outerShdw blurRad="38100" dist="38100" dir="2700000">
                    <a:srgbClr val="C0C0C0"/>
                  </a:outerShdw>
                </a:effectLst>
                <a:latin typeface="Times New Roman" panose="02020603050405020304" pitchFamily="18" charset="0"/>
              </a:rPr>
              <a:t>2</a:t>
            </a:r>
            <a:r>
              <a:rPr lang="en-US" altLang="zh-CN">
                <a:effectLst>
                  <a:outerShdw blurRad="38100" dist="38100" dir="2700000">
                    <a:srgbClr val="C0C0C0"/>
                  </a:outerShdw>
                </a:effectLst>
                <a:latin typeface="Times New Roman" panose="02020603050405020304" pitchFamily="18" charset="0"/>
              </a:rPr>
              <a:t>S</a:t>
            </a:r>
            <a:r>
              <a:rPr lang="zh-CN" altLang="en-US" dirty="0">
                <a:effectLst>
                  <a:outerShdw blurRad="38100" dist="38100" dir="2700000">
                    <a:srgbClr val="C0C0C0"/>
                  </a:outerShdw>
                </a:effectLst>
                <a:latin typeface="Times New Roman" panose="02020603050405020304" pitchFamily="18" charset="0"/>
              </a:rPr>
              <a:t>等）</a:t>
            </a:r>
            <a:r>
              <a:rPr lang="zh-CN" altLang="en-US" dirty="0">
                <a:solidFill>
                  <a:srgbClr val="0066FF"/>
                </a:solidFill>
                <a:effectLst>
                  <a:outerShdw blurRad="38100" dist="38100" dir="2700000">
                    <a:srgbClr val="C0C0C0"/>
                  </a:outerShdw>
                </a:effectLst>
                <a:latin typeface="Times New Roman" panose="02020603050405020304" pitchFamily="18" charset="0"/>
              </a:rPr>
              <a:t>的含量.</a:t>
            </a:r>
            <a:endParaRPr lang="zh-CN" altLang="en-US" b="0" dirty="0">
              <a:solidFill>
                <a:srgbClr val="0066FF"/>
              </a:solidFill>
              <a:latin typeface="Times New Roman" panose="02020603050405020304" pitchFamily="18" charset="0"/>
            </a:endParaRPr>
          </a:p>
          <a:p>
            <a:pPr>
              <a:lnSpc>
                <a:spcPct val="130000"/>
              </a:lnSpc>
              <a:spcBef>
                <a:spcPct val="50000"/>
              </a:spcBef>
            </a:pPr>
            <a:endParaRPr lang="zh-CN" altLang="en-US" b="0" dirty="0">
              <a:solidFill>
                <a:srgbClr val="0066FF"/>
              </a:solidFill>
              <a:latin typeface="Times New Roman" panose="02020603050405020304" pitchFamily="18" charset="0"/>
            </a:endParaRPr>
          </a:p>
        </p:txBody>
      </p:sp>
      <p:pic>
        <p:nvPicPr>
          <p:cNvPr id="270341" name="图片 270340" descr="025acumet"/>
          <p:cNvPicPr>
            <a:picLocks noChangeAspect="1"/>
          </p:cNvPicPr>
          <p:nvPr/>
        </p:nvPicPr>
        <p:blipFill>
          <a:blip r:embed="rId3"/>
          <a:stretch>
            <a:fillRect/>
          </a:stretch>
        </p:blipFill>
        <p:spPr>
          <a:xfrm>
            <a:off x="7062788" y="0"/>
            <a:ext cx="2081212" cy="21336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70341"/>
                                        </p:tgtEl>
                                        <p:attrNameLst>
                                          <p:attrName>style.visibility</p:attrName>
                                        </p:attrNameLst>
                                      </p:cBhvr>
                                      <p:to>
                                        <p:strVal val="visible"/>
                                      </p:to>
                                    </p:set>
                                    <p:anim calcmode="lin" valueType="num">
                                      <p:cBhvr additive="base">
                                        <p:cTn id="7" dur="500" fill="hold"/>
                                        <p:tgtEl>
                                          <p:spTgt spid="270341"/>
                                        </p:tgtEl>
                                        <p:attrNameLst>
                                          <p:attrName>ppt_x</p:attrName>
                                        </p:attrNameLst>
                                      </p:cBhvr>
                                      <p:tavLst>
                                        <p:tav tm="0">
                                          <p:val>
                                            <p:strVal val="1+#ppt_w/2"/>
                                          </p:val>
                                        </p:tav>
                                        <p:tav tm="100000">
                                          <p:val>
                                            <p:strVal val="#ppt_x"/>
                                          </p:val>
                                        </p:tav>
                                      </p:tavLst>
                                    </p:anim>
                                    <p:anim calcmode="lin" valueType="num">
                                      <p:cBhvr additive="base">
                                        <p:cTn id="8" dur="500" fill="hold"/>
                                        <p:tgtEl>
                                          <p:spTgt spid="27034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70340">
                                            <p:txEl>
                                              <p:charRg st="0" end="1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70340">
                                            <p:txEl>
                                              <p:charRg st="14" end="4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270339"/>
                                        </p:tgtEl>
                                        <p:attrNameLst>
                                          <p:attrName>style.visibility</p:attrName>
                                        </p:attrNameLst>
                                      </p:cBhvr>
                                      <p:to>
                                        <p:strVal val="visible"/>
                                      </p:to>
                                    </p:set>
                                    <p:anim calcmode="lin" valueType="num">
                                      <p:cBhvr additive="base">
                                        <p:cTn id="21" dur="500" fill="hold"/>
                                        <p:tgtEl>
                                          <p:spTgt spid="270339"/>
                                        </p:tgtEl>
                                        <p:attrNameLst>
                                          <p:attrName>ppt_x</p:attrName>
                                        </p:attrNameLst>
                                      </p:cBhvr>
                                      <p:tavLst>
                                        <p:tav tm="0">
                                          <p:val>
                                            <p:strVal val="#ppt_x"/>
                                          </p:val>
                                        </p:tav>
                                        <p:tav tm="100000">
                                          <p:val>
                                            <p:strVal val="#ppt_x"/>
                                          </p:val>
                                        </p:tav>
                                      </p:tavLst>
                                    </p:anim>
                                    <p:anim calcmode="lin" valueType="num">
                                      <p:cBhvr additive="base">
                                        <p:cTn id="22" dur="500" fill="hold"/>
                                        <p:tgtEl>
                                          <p:spTgt spid="2703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0"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1362" name="文本占位符 271361"/>
          <p:cNvSpPr>
            <a:spLocks noGrp="1"/>
          </p:cNvSpPr>
          <p:nvPr>
            <p:ph type="body" sz="half" idx="1"/>
          </p:nvPr>
        </p:nvSpPr>
        <p:spPr>
          <a:xfrm>
            <a:off x="609600" y="1989138"/>
            <a:ext cx="3810000" cy="2735262"/>
          </a:xfrm>
          <a:ln/>
        </p:spPr>
        <p:txBody>
          <a:bodyPr/>
          <a:p>
            <a:pPr algn="just"/>
            <a:r>
              <a:rPr lang="zh-CN" altLang="en-US" sz="2800" b="1" dirty="0">
                <a:solidFill>
                  <a:srgbClr val="0066FF"/>
                </a:solidFill>
                <a:effectLst>
                  <a:outerShdw blurRad="38100" dist="38100" dir="2700000">
                    <a:srgbClr val="C0C0C0"/>
                  </a:outerShdw>
                </a:effectLst>
              </a:rPr>
              <a:t>好氧活性污泥法</a:t>
            </a:r>
            <a:endParaRPr lang="zh-CN" altLang="en-US" sz="2800" b="1" dirty="0">
              <a:solidFill>
                <a:srgbClr val="0066FF"/>
              </a:solidFill>
              <a:effectLst>
                <a:outerShdw blurRad="38100" dist="38100" dir="2700000">
                  <a:srgbClr val="C0C0C0"/>
                </a:outerShdw>
              </a:effectLst>
            </a:endParaRPr>
          </a:p>
          <a:p>
            <a:pPr algn="just"/>
            <a:r>
              <a:rPr lang="zh-CN" altLang="en-US" sz="2800" b="1" dirty="0">
                <a:solidFill>
                  <a:srgbClr val="0066FF"/>
                </a:solidFill>
                <a:effectLst>
                  <a:outerShdw blurRad="38100" dist="38100" dir="2700000">
                    <a:srgbClr val="C0C0C0"/>
                  </a:outerShdw>
                </a:effectLst>
              </a:rPr>
              <a:t>控制在</a:t>
            </a:r>
            <a:r>
              <a:rPr lang="zh-CN" altLang="en-US" sz="2800" b="1" u="sng" dirty="0">
                <a:effectLst>
                  <a:outerShdw blurRad="38100" dist="38100" dir="2700000">
                    <a:srgbClr val="C0C0C0"/>
                  </a:outerShdw>
                </a:effectLst>
              </a:rPr>
              <a:t>＋200～＋600</a:t>
            </a:r>
            <a:r>
              <a:rPr lang="en-US" altLang="zh-CN" sz="2800" b="1" u="sng">
                <a:effectLst>
                  <a:outerShdw blurRad="38100" dist="38100" dir="2700000">
                    <a:srgbClr val="C0C0C0"/>
                  </a:outerShdw>
                </a:effectLst>
              </a:rPr>
              <a:t>mV</a:t>
            </a:r>
            <a:r>
              <a:rPr lang="zh-CN" altLang="en-US" sz="2800" b="1" dirty="0">
                <a:solidFill>
                  <a:srgbClr val="0066FF"/>
                </a:solidFill>
                <a:effectLst>
                  <a:outerShdw blurRad="38100" dist="38100" dir="2700000">
                    <a:srgbClr val="C0C0C0"/>
                  </a:outerShdw>
                </a:effectLst>
              </a:rPr>
              <a:t>是正常的</a:t>
            </a:r>
            <a:endParaRPr lang="zh-CN" altLang="en-US" sz="2800" b="1" dirty="0">
              <a:solidFill>
                <a:srgbClr val="0066FF"/>
              </a:solidFill>
              <a:effectLst>
                <a:outerShdw blurRad="38100" dist="38100" dir="2700000">
                  <a:srgbClr val="C0C0C0"/>
                </a:outerShdw>
              </a:effectLst>
            </a:endParaRPr>
          </a:p>
          <a:p>
            <a:pPr algn="just"/>
            <a:r>
              <a:rPr lang="zh-CN" altLang="en-US" sz="2800" b="1" dirty="0">
                <a:solidFill>
                  <a:srgbClr val="0066FF"/>
                </a:solidFill>
                <a:effectLst>
                  <a:outerShdw blurRad="38100" dist="38100" dir="2700000">
                    <a:srgbClr val="C0C0C0"/>
                  </a:outerShdw>
                </a:effectLst>
              </a:rPr>
              <a:t>过低过高如何调节？</a:t>
            </a:r>
            <a:endParaRPr lang="zh-CN" altLang="en-US" sz="2800" b="1" dirty="0">
              <a:solidFill>
                <a:srgbClr val="0066FF"/>
              </a:solidFill>
              <a:effectLst>
                <a:outerShdw blurRad="38100" dist="38100" dir="2700000">
                  <a:srgbClr val="C0C0C0"/>
                </a:outerShdw>
              </a:effectLst>
            </a:endParaRPr>
          </a:p>
          <a:p>
            <a:pPr algn="just"/>
            <a:r>
              <a:rPr lang="zh-CN" altLang="en-US" sz="2800" dirty="0"/>
              <a:t>改变曝气力度     </a:t>
            </a:r>
            <a:endParaRPr lang="zh-CN" altLang="en-US" dirty="0"/>
          </a:p>
        </p:txBody>
      </p:sp>
      <p:sp>
        <p:nvSpPr>
          <p:cNvPr id="271363" name="文本占位符 271362"/>
          <p:cNvSpPr>
            <a:spLocks noGrp="1"/>
          </p:cNvSpPr>
          <p:nvPr>
            <p:ph type="body" sz="half" idx="2"/>
          </p:nvPr>
        </p:nvSpPr>
        <p:spPr>
          <a:xfrm>
            <a:off x="4572000" y="2590800"/>
            <a:ext cx="4191000" cy="3886200"/>
          </a:xfrm>
          <a:ln/>
        </p:spPr>
        <p:txBody>
          <a:bodyPr/>
          <a:p>
            <a:pPr/>
            <a:r>
              <a:rPr lang="zh-CN" altLang="en-US" sz="2800" b="1" dirty="0">
                <a:solidFill>
                  <a:srgbClr val="0066FF"/>
                </a:solidFill>
                <a:effectLst>
                  <a:outerShdw blurRad="38100" dist="38100" dir="2700000">
                    <a:srgbClr val="C0C0C0"/>
                  </a:outerShdw>
                </a:effectLst>
              </a:rPr>
              <a:t>厌氧污泥消化系统</a:t>
            </a:r>
            <a:endParaRPr lang="zh-CN" altLang="en-US" sz="2800" b="1" dirty="0">
              <a:solidFill>
                <a:srgbClr val="0066FF"/>
              </a:solidFill>
              <a:effectLst>
                <a:outerShdw blurRad="38100" dist="38100" dir="2700000">
                  <a:srgbClr val="C0C0C0"/>
                </a:outerShdw>
              </a:effectLst>
            </a:endParaRPr>
          </a:p>
          <a:p>
            <a:pPr/>
            <a:r>
              <a:rPr lang="zh-CN" altLang="en-US" sz="2800" b="1" dirty="0">
                <a:solidFill>
                  <a:srgbClr val="0066FF"/>
                </a:solidFill>
                <a:effectLst>
                  <a:outerShdw blurRad="38100" dist="38100" dir="2700000">
                    <a:srgbClr val="C0C0C0"/>
                  </a:outerShdw>
                </a:effectLst>
              </a:rPr>
              <a:t>氧化还原电位应控制在在</a:t>
            </a:r>
            <a:r>
              <a:rPr lang="zh-CN" altLang="en-US" sz="2800" b="1" u="sng" dirty="0">
                <a:effectLst>
                  <a:outerShdw blurRad="38100" dist="38100" dir="2700000">
                    <a:srgbClr val="C0C0C0"/>
                  </a:outerShdw>
                </a:effectLst>
              </a:rPr>
              <a:t>-100～-200</a:t>
            </a:r>
            <a:r>
              <a:rPr lang="en-US" altLang="zh-CN" sz="2800" b="1" u="sng">
                <a:effectLst>
                  <a:outerShdw blurRad="38100" dist="38100" dir="2700000">
                    <a:srgbClr val="C0C0C0"/>
                  </a:outerShdw>
                </a:effectLst>
              </a:rPr>
              <a:t>mV</a:t>
            </a:r>
            <a:endParaRPr lang="en-US" altLang="zh-CN" sz="2800" b="1" u="sng">
              <a:effectLst>
                <a:outerShdw blurRad="38100" dist="38100" dir="2700000">
                  <a:srgbClr val="C0C0C0"/>
                </a:outerShdw>
              </a:effectLst>
            </a:endParaRPr>
          </a:p>
          <a:p>
            <a:pPr/>
            <a:r>
              <a:rPr lang="zh-CN" altLang="en-US" sz="2800" dirty="0"/>
              <a:t>过高，将不利于厌氧细菌的生长，应改进工艺降低水中溶解氧量。</a:t>
            </a:r>
            <a:endParaRPr lang="zh-CN" altLang="en-US" sz="2800" dirty="0"/>
          </a:p>
          <a:p>
            <a:pPr/>
            <a:endParaRPr lang="zh-CN" altLang="en-US" sz="2800" dirty="0"/>
          </a:p>
        </p:txBody>
      </p:sp>
      <p:sp>
        <p:nvSpPr>
          <p:cNvPr id="271364" name="文本框 271363"/>
          <p:cNvSpPr txBox="1"/>
          <p:nvPr/>
        </p:nvSpPr>
        <p:spPr>
          <a:xfrm>
            <a:off x="914400" y="762000"/>
            <a:ext cx="4953000" cy="579438"/>
          </a:xfrm>
          <a:prstGeom prst="rect">
            <a:avLst/>
          </a:prstGeom>
          <a:noFill/>
          <a:ln w="9525">
            <a:noFill/>
          </a:ln>
        </p:spPr>
        <p:txBody>
          <a:bodyPr lIns="92075" tIns="46038" rIns="92075" bIns="46038" anchor="ctr">
            <a:spAutoFit/>
          </a:bodyPr>
          <a:p>
            <a:pPr>
              <a:spcBef>
                <a:spcPct val="50000"/>
              </a:spcBef>
            </a:pPr>
            <a:r>
              <a:rPr lang="zh-CN" altLang="en-US" sz="3200" dirty="0">
                <a:effectLst>
                  <a:outerShdw blurRad="38100" dist="38100" dir="2700000">
                    <a:srgbClr val="C0C0C0"/>
                  </a:outerShdw>
                </a:effectLst>
                <a:latin typeface="Times New Roman" panose="02020603050405020304" pitchFamily="18" charset="0"/>
              </a:rPr>
              <a:t>应用</a:t>
            </a:r>
            <a:endParaRPr lang="zh-CN" altLang="en-US" sz="3200" dirty="0">
              <a:effectLst>
                <a:outerShdw blurRad="38100" dist="38100" dir="2700000">
                  <a:srgbClr val="C0C0C0"/>
                </a:outerShdw>
              </a:effectLst>
              <a:latin typeface="Times New Roman" panose="02020603050405020304" pitchFamily="18" charset="0"/>
            </a:endParaRPr>
          </a:p>
        </p:txBody>
      </p:sp>
      <p:pic>
        <p:nvPicPr>
          <p:cNvPr id="271365" name="图片 271364" descr="DSCF0012"/>
          <p:cNvPicPr>
            <a:picLocks noChangeAspect="1"/>
          </p:cNvPicPr>
          <p:nvPr/>
        </p:nvPicPr>
        <p:blipFill>
          <a:blip r:embed="rId1"/>
          <a:stretch>
            <a:fillRect/>
          </a:stretch>
        </p:blipFill>
        <p:spPr>
          <a:xfrm>
            <a:off x="0" y="4602163"/>
            <a:ext cx="3048000" cy="2255837"/>
          </a:xfrm>
          <a:prstGeom prst="rect">
            <a:avLst/>
          </a:prstGeom>
          <a:noFill/>
          <a:ln w="9525">
            <a:noFill/>
          </a:ln>
        </p:spPr>
      </p:pic>
      <p:pic>
        <p:nvPicPr>
          <p:cNvPr id="271366" name="图片 271365" descr="egsb2"/>
          <p:cNvPicPr>
            <a:picLocks noChangeAspect="1"/>
          </p:cNvPicPr>
          <p:nvPr/>
        </p:nvPicPr>
        <p:blipFill>
          <a:blip r:embed="rId2"/>
          <a:stretch>
            <a:fillRect/>
          </a:stretch>
        </p:blipFill>
        <p:spPr>
          <a:xfrm>
            <a:off x="7258050" y="0"/>
            <a:ext cx="1885950" cy="2514600"/>
          </a:xfrm>
          <a:prstGeom prst="rect">
            <a:avLst/>
          </a:prstGeom>
          <a:noFill/>
          <a:ln w="9525">
            <a:noFill/>
          </a:ln>
        </p:spPr>
      </p:pic>
      <p:grpSp>
        <p:nvGrpSpPr>
          <p:cNvPr id="271367" name="组合 271366"/>
          <p:cNvGrpSpPr/>
          <p:nvPr/>
        </p:nvGrpSpPr>
        <p:grpSpPr>
          <a:xfrm>
            <a:off x="0" y="-8497887"/>
            <a:ext cx="9144000" cy="23853775"/>
            <a:chOff x="0" y="15026"/>
            <a:chExt cx="5760" cy="15026"/>
          </a:xfrm>
        </p:grpSpPr>
        <p:sp>
          <p:nvSpPr>
            <p:cNvPr id="271368" name="矩形 271367"/>
            <p:cNvSpPr/>
            <p:nvPr/>
          </p:nvSpPr>
          <p:spPr>
            <a:xfrm>
              <a:off x="0" y="15026"/>
              <a:ext cx="5472" cy="15026"/>
            </a:xfrm>
            <a:prstGeom prst="rect">
              <a:avLst/>
            </a:prstGeom>
            <a:noFill/>
            <a:ln w="9525">
              <a:noFill/>
            </a:ln>
          </p:spPr>
          <p:txBody>
            <a:bodyPr/>
            <a:p>
              <a:endParaRPr lang="zh-CN" altLang="en-US"/>
            </a:p>
          </p:txBody>
        </p:sp>
        <p:grpSp>
          <p:nvGrpSpPr>
            <p:cNvPr id="271369" name="组合 271368"/>
            <p:cNvGrpSpPr/>
            <p:nvPr/>
          </p:nvGrpSpPr>
          <p:grpSpPr>
            <a:xfrm>
              <a:off x="0" y="15026"/>
              <a:ext cx="5760" cy="1692"/>
              <a:chOff x="0" y="16358"/>
              <a:chExt cx="5760" cy="1692"/>
            </a:xfrm>
          </p:grpSpPr>
          <p:sp>
            <p:nvSpPr>
              <p:cNvPr id="271370" name="矩形 271369"/>
              <p:cNvSpPr/>
              <p:nvPr/>
            </p:nvSpPr>
            <p:spPr>
              <a:xfrm>
                <a:off x="0" y="16358"/>
                <a:ext cx="5760" cy="1332"/>
              </a:xfrm>
              <a:prstGeom prst="rect">
                <a:avLst/>
              </a:prstGeom>
              <a:noFill/>
              <a:ln w="9525">
                <a:noFill/>
              </a:ln>
            </p:spPr>
            <p:txBody>
              <a:bodyPr/>
              <a:p>
                <a:endParaRPr lang="zh-CN" altLang="en-US"/>
              </a:p>
            </p:txBody>
          </p:sp>
          <p:sp>
            <p:nvSpPr>
              <p:cNvPr id="271371" name="矩形 271370"/>
              <p:cNvSpPr/>
              <p:nvPr/>
            </p:nvSpPr>
            <p:spPr>
              <a:xfrm>
                <a:off x="0" y="16358"/>
                <a:ext cx="4723" cy="1692"/>
              </a:xfrm>
              <a:prstGeom prst="rect">
                <a:avLst/>
              </a:prstGeom>
              <a:noFill/>
              <a:ln w="9525">
                <a:noFill/>
              </a:ln>
            </p:spPr>
            <p:txBody>
              <a:bodyPr/>
              <a:p>
                <a:endParaRPr lang="zh-CN" altLang="en-US"/>
              </a:p>
            </p:txBody>
          </p:sp>
        </p:grpSp>
      </p:grpSp>
      <p:pic>
        <p:nvPicPr>
          <p:cNvPr id="271372" name="图片 271371" descr="2a_01"/>
          <p:cNvPicPr>
            <a:picLocks noChangeAspect="1"/>
          </p:cNvPicPr>
          <p:nvPr/>
        </p:nvPicPr>
        <p:blipFill>
          <a:blip r:embed="rId3"/>
          <a:stretch>
            <a:fillRect/>
          </a:stretch>
        </p:blipFill>
        <p:spPr>
          <a:xfrm>
            <a:off x="2133600" y="228600"/>
            <a:ext cx="1371600" cy="1279525"/>
          </a:xfrm>
          <a:prstGeom prst="rect">
            <a:avLst/>
          </a:prstGeom>
          <a:noFill/>
          <a:ln w="9525">
            <a:noFill/>
          </a:ln>
        </p:spPr>
      </p:pic>
      <p:grpSp>
        <p:nvGrpSpPr>
          <p:cNvPr id="271373" name="组合 271372"/>
          <p:cNvGrpSpPr/>
          <p:nvPr/>
        </p:nvGrpSpPr>
        <p:grpSpPr>
          <a:xfrm>
            <a:off x="0" y="-8497887"/>
            <a:ext cx="9144000" cy="23853775"/>
            <a:chOff x="0" y="15026"/>
            <a:chExt cx="5760" cy="15026"/>
          </a:xfrm>
        </p:grpSpPr>
        <p:sp>
          <p:nvSpPr>
            <p:cNvPr id="271374" name="矩形 271373"/>
            <p:cNvSpPr/>
            <p:nvPr/>
          </p:nvSpPr>
          <p:spPr>
            <a:xfrm>
              <a:off x="0" y="15026"/>
              <a:ext cx="5472" cy="15026"/>
            </a:xfrm>
            <a:prstGeom prst="rect">
              <a:avLst/>
            </a:prstGeom>
            <a:noFill/>
            <a:ln w="9525">
              <a:noFill/>
            </a:ln>
          </p:spPr>
          <p:txBody>
            <a:bodyPr/>
            <a:p>
              <a:endParaRPr lang="zh-CN" altLang="en-US"/>
            </a:p>
          </p:txBody>
        </p:sp>
        <p:grpSp>
          <p:nvGrpSpPr>
            <p:cNvPr id="271375" name="组合 271374"/>
            <p:cNvGrpSpPr/>
            <p:nvPr/>
          </p:nvGrpSpPr>
          <p:grpSpPr>
            <a:xfrm>
              <a:off x="0" y="15026"/>
              <a:ext cx="5760" cy="1692"/>
              <a:chOff x="0" y="16358"/>
              <a:chExt cx="5760" cy="1692"/>
            </a:xfrm>
          </p:grpSpPr>
          <p:sp>
            <p:nvSpPr>
              <p:cNvPr id="271376" name="矩形 271375"/>
              <p:cNvSpPr/>
              <p:nvPr/>
            </p:nvSpPr>
            <p:spPr>
              <a:xfrm>
                <a:off x="0" y="16358"/>
                <a:ext cx="5760" cy="1332"/>
              </a:xfrm>
              <a:prstGeom prst="rect">
                <a:avLst/>
              </a:prstGeom>
              <a:noFill/>
              <a:ln w="9525">
                <a:noFill/>
              </a:ln>
            </p:spPr>
            <p:txBody>
              <a:bodyPr/>
              <a:p>
                <a:endParaRPr lang="zh-CN" altLang="en-US"/>
              </a:p>
            </p:txBody>
          </p:sp>
          <p:sp>
            <p:nvSpPr>
              <p:cNvPr id="271377" name="矩形 271376"/>
              <p:cNvSpPr/>
              <p:nvPr/>
            </p:nvSpPr>
            <p:spPr>
              <a:xfrm>
                <a:off x="0" y="16358"/>
                <a:ext cx="4723" cy="1692"/>
              </a:xfrm>
              <a:prstGeom prst="rect">
                <a:avLst/>
              </a:prstGeom>
              <a:noFill/>
              <a:ln w="9525">
                <a:noFill/>
              </a:ln>
            </p:spPr>
            <p:txBody>
              <a:bodyPr/>
              <a:p>
                <a:endParaRPr lang="zh-CN" altLang="en-US"/>
              </a:p>
            </p:txBody>
          </p:sp>
        </p:grpSp>
      </p:grpSp>
      <p:grpSp>
        <p:nvGrpSpPr>
          <p:cNvPr id="271378" name="组合 271377"/>
          <p:cNvGrpSpPr/>
          <p:nvPr/>
        </p:nvGrpSpPr>
        <p:grpSpPr>
          <a:xfrm>
            <a:off x="0" y="-8497887"/>
            <a:ext cx="9144000" cy="23853775"/>
            <a:chOff x="0" y="15026"/>
            <a:chExt cx="5760" cy="15026"/>
          </a:xfrm>
        </p:grpSpPr>
        <p:sp>
          <p:nvSpPr>
            <p:cNvPr id="271379" name="矩形 271378"/>
            <p:cNvSpPr/>
            <p:nvPr/>
          </p:nvSpPr>
          <p:spPr>
            <a:xfrm>
              <a:off x="0" y="15026"/>
              <a:ext cx="5472" cy="15026"/>
            </a:xfrm>
            <a:prstGeom prst="rect">
              <a:avLst/>
            </a:prstGeom>
            <a:noFill/>
            <a:ln w="9525">
              <a:noFill/>
            </a:ln>
          </p:spPr>
          <p:txBody>
            <a:bodyPr/>
            <a:p>
              <a:endParaRPr lang="zh-CN" altLang="en-US"/>
            </a:p>
          </p:txBody>
        </p:sp>
        <p:grpSp>
          <p:nvGrpSpPr>
            <p:cNvPr id="271380" name="组合 271379"/>
            <p:cNvGrpSpPr/>
            <p:nvPr/>
          </p:nvGrpSpPr>
          <p:grpSpPr>
            <a:xfrm>
              <a:off x="0" y="15026"/>
              <a:ext cx="5760" cy="1692"/>
              <a:chOff x="0" y="16358"/>
              <a:chExt cx="5760" cy="1692"/>
            </a:xfrm>
          </p:grpSpPr>
          <p:sp>
            <p:nvSpPr>
              <p:cNvPr id="271381" name="矩形 271380"/>
              <p:cNvSpPr/>
              <p:nvPr/>
            </p:nvSpPr>
            <p:spPr>
              <a:xfrm>
                <a:off x="0" y="16358"/>
                <a:ext cx="5760" cy="1332"/>
              </a:xfrm>
              <a:prstGeom prst="rect">
                <a:avLst/>
              </a:prstGeom>
              <a:noFill/>
              <a:ln w="9525">
                <a:noFill/>
              </a:ln>
            </p:spPr>
            <p:txBody>
              <a:bodyPr/>
              <a:p>
                <a:endParaRPr lang="zh-CN" altLang="en-US"/>
              </a:p>
            </p:txBody>
          </p:sp>
          <p:sp>
            <p:nvSpPr>
              <p:cNvPr id="271382" name="矩形 271381"/>
              <p:cNvSpPr/>
              <p:nvPr/>
            </p:nvSpPr>
            <p:spPr>
              <a:xfrm>
                <a:off x="0" y="16358"/>
                <a:ext cx="4723" cy="1692"/>
              </a:xfrm>
              <a:prstGeom prst="rect">
                <a:avLst/>
              </a:prstGeom>
              <a:noFill/>
              <a:ln w="9525">
                <a:noFill/>
              </a:ln>
            </p:spPr>
            <p:txBody>
              <a:bodyPr/>
              <a:p>
                <a:endParaRPr lang="zh-CN" altLang="en-US"/>
              </a:p>
            </p:txBody>
          </p:sp>
        </p:grpSp>
      </p:grpSp>
      <p:grpSp>
        <p:nvGrpSpPr>
          <p:cNvPr id="271383" name="组合 271382"/>
          <p:cNvGrpSpPr/>
          <p:nvPr/>
        </p:nvGrpSpPr>
        <p:grpSpPr>
          <a:xfrm>
            <a:off x="0" y="-8497887"/>
            <a:ext cx="9144000" cy="23853775"/>
            <a:chOff x="0" y="15026"/>
            <a:chExt cx="5760" cy="15026"/>
          </a:xfrm>
        </p:grpSpPr>
        <p:sp>
          <p:nvSpPr>
            <p:cNvPr id="271384" name="矩形 271383"/>
            <p:cNvSpPr/>
            <p:nvPr/>
          </p:nvSpPr>
          <p:spPr>
            <a:xfrm>
              <a:off x="0" y="15026"/>
              <a:ext cx="5472" cy="15026"/>
            </a:xfrm>
            <a:prstGeom prst="rect">
              <a:avLst/>
            </a:prstGeom>
            <a:noFill/>
            <a:ln w="9525">
              <a:noFill/>
            </a:ln>
          </p:spPr>
          <p:txBody>
            <a:bodyPr/>
            <a:p>
              <a:endParaRPr lang="zh-CN" altLang="en-US"/>
            </a:p>
          </p:txBody>
        </p:sp>
        <p:grpSp>
          <p:nvGrpSpPr>
            <p:cNvPr id="271385" name="组合 271384"/>
            <p:cNvGrpSpPr/>
            <p:nvPr/>
          </p:nvGrpSpPr>
          <p:grpSpPr>
            <a:xfrm>
              <a:off x="0" y="15026"/>
              <a:ext cx="5760" cy="1692"/>
              <a:chOff x="0" y="16358"/>
              <a:chExt cx="5760" cy="1692"/>
            </a:xfrm>
          </p:grpSpPr>
          <p:sp>
            <p:nvSpPr>
              <p:cNvPr id="271386" name="矩形 271385"/>
              <p:cNvSpPr/>
              <p:nvPr/>
            </p:nvSpPr>
            <p:spPr>
              <a:xfrm>
                <a:off x="0" y="16358"/>
                <a:ext cx="5760" cy="1332"/>
              </a:xfrm>
              <a:prstGeom prst="rect">
                <a:avLst/>
              </a:prstGeom>
              <a:noFill/>
              <a:ln w="9525">
                <a:noFill/>
              </a:ln>
            </p:spPr>
            <p:txBody>
              <a:bodyPr/>
              <a:p>
                <a:endParaRPr lang="zh-CN" altLang="en-US"/>
              </a:p>
            </p:txBody>
          </p:sp>
          <p:sp>
            <p:nvSpPr>
              <p:cNvPr id="271387" name="矩形 271386"/>
              <p:cNvSpPr/>
              <p:nvPr/>
            </p:nvSpPr>
            <p:spPr>
              <a:xfrm>
                <a:off x="0" y="16358"/>
                <a:ext cx="4723" cy="1692"/>
              </a:xfrm>
              <a:prstGeom prst="rect">
                <a:avLst/>
              </a:prstGeom>
              <a:noFill/>
              <a:ln w="9525">
                <a:noFill/>
              </a:ln>
            </p:spPr>
            <p:txBody>
              <a:bodyPr/>
              <a:p>
                <a:endParaRPr lang="zh-CN" altLang="en-US"/>
              </a:p>
            </p:txBody>
          </p:sp>
        </p:grpSp>
      </p:grpSp>
      <p:grpSp>
        <p:nvGrpSpPr>
          <p:cNvPr id="271388" name="组合 271387"/>
          <p:cNvGrpSpPr/>
          <p:nvPr/>
        </p:nvGrpSpPr>
        <p:grpSpPr>
          <a:xfrm>
            <a:off x="0" y="-8497887"/>
            <a:ext cx="9144000" cy="23853775"/>
            <a:chOff x="0" y="15026"/>
            <a:chExt cx="5760" cy="15026"/>
          </a:xfrm>
        </p:grpSpPr>
        <p:sp>
          <p:nvSpPr>
            <p:cNvPr id="271389" name="矩形 271388"/>
            <p:cNvSpPr/>
            <p:nvPr/>
          </p:nvSpPr>
          <p:spPr>
            <a:xfrm>
              <a:off x="0" y="15026"/>
              <a:ext cx="5472" cy="15026"/>
            </a:xfrm>
            <a:prstGeom prst="rect">
              <a:avLst/>
            </a:prstGeom>
            <a:noFill/>
            <a:ln w="9525">
              <a:noFill/>
            </a:ln>
          </p:spPr>
          <p:txBody>
            <a:bodyPr/>
            <a:p>
              <a:endParaRPr lang="zh-CN" altLang="en-US"/>
            </a:p>
          </p:txBody>
        </p:sp>
        <p:grpSp>
          <p:nvGrpSpPr>
            <p:cNvPr id="271390" name="组合 271389"/>
            <p:cNvGrpSpPr/>
            <p:nvPr/>
          </p:nvGrpSpPr>
          <p:grpSpPr>
            <a:xfrm>
              <a:off x="0" y="15026"/>
              <a:ext cx="5760" cy="1692"/>
              <a:chOff x="0" y="16358"/>
              <a:chExt cx="5760" cy="1692"/>
            </a:xfrm>
          </p:grpSpPr>
          <p:sp>
            <p:nvSpPr>
              <p:cNvPr id="271391" name="矩形 271390"/>
              <p:cNvSpPr/>
              <p:nvPr/>
            </p:nvSpPr>
            <p:spPr>
              <a:xfrm>
                <a:off x="0" y="16358"/>
                <a:ext cx="5760" cy="1332"/>
              </a:xfrm>
              <a:prstGeom prst="rect">
                <a:avLst/>
              </a:prstGeom>
              <a:noFill/>
              <a:ln w="9525">
                <a:noFill/>
              </a:ln>
            </p:spPr>
            <p:txBody>
              <a:bodyPr/>
              <a:p>
                <a:endParaRPr lang="zh-CN" altLang="en-US"/>
              </a:p>
            </p:txBody>
          </p:sp>
          <p:sp>
            <p:nvSpPr>
              <p:cNvPr id="271392" name="矩形 271391"/>
              <p:cNvSpPr/>
              <p:nvPr/>
            </p:nvSpPr>
            <p:spPr>
              <a:xfrm>
                <a:off x="0" y="16358"/>
                <a:ext cx="4723" cy="1692"/>
              </a:xfrm>
              <a:prstGeom prst="rect">
                <a:avLst/>
              </a:prstGeom>
              <a:noFill/>
              <a:ln w="9525">
                <a:noFill/>
              </a:ln>
            </p:spPr>
            <p:txBody>
              <a:bodyPr/>
              <a:p>
                <a:endParaRPr lang="zh-CN" altLang="en-US"/>
              </a:p>
            </p:txBody>
          </p:sp>
        </p:grpSp>
      </p:grpSp>
      <p:grpSp>
        <p:nvGrpSpPr>
          <p:cNvPr id="271393" name="组合 271392"/>
          <p:cNvGrpSpPr/>
          <p:nvPr/>
        </p:nvGrpSpPr>
        <p:grpSpPr>
          <a:xfrm>
            <a:off x="0" y="-8497887"/>
            <a:ext cx="9144000" cy="23853775"/>
            <a:chOff x="0" y="15026"/>
            <a:chExt cx="5760" cy="15026"/>
          </a:xfrm>
        </p:grpSpPr>
        <p:sp>
          <p:nvSpPr>
            <p:cNvPr id="271394" name="矩形 271393"/>
            <p:cNvSpPr/>
            <p:nvPr/>
          </p:nvSpPr>
          <p:spPr>
            <a:xfrm>
              <a:off x="0" y="15026"/>
              <a:ext cx="5472" cy="15026"/>
            </a:xfrm>
            <a:prstGeom prst="rect">
              <a:avLst/>
            </a:prstGeom>
            <a:noFill/>
            <a:ln w="9525">
              <a:noFill/>
            </a:ln>
          </p:spPr>
          <p:txBody>
            <a:bodyPr/>
            <a:p>
              <a:endParaRPr lang="zh-CN" altLang="en-US"/>
            </a:p>
          </p:txBody>
        </p:sp>
        <p:grpSp>
          <p:nvGrpSpPr>
            <p:cNvPr id="271395" name="组合 271394"/>
            <p:cNvGrpSpPr/>
            <p:nvPr/>
          </p:nvGrpSpPr>
          <p:grpSpPr>
            <a:xfrm>
              <a:off x="0" y="15026"/>
              <a:ext cx="5760" cy="1692"/>
              <a:chOff x="0" y="16358"/>
              <a:chExt cx="5760" cy="1692"/>
            </a:xfrm>
          </p:grpSpPr>
          <p:sp>
            <p:nvSpPr>
              <p:cNvPr id="271396" name="矩形 271395"/>
              <p:cNvSpPr/>
              <p:nvPr/>
            </p:nvSpPr>
            <p:spPr>
              <a:xfrm>
                <a:off x="0" y="16358"/>
                <a:ext cx="5760" cy="1332"/>
              </a:xfrm>
              <a:prstGeom prst="rect">
                <a:avLst/>
              </a:prstGeom>
              <a:noFill/>
              <a:ln w="9525">
                <a:noFill/>
              </a:ln>
            </p:spPr>
            <p:txBody>
              <a:bodyPr/>
              <a:p>
                <a:endParaRPr lang="zh-CN" altLang="en-US"/>
              </a:p>
            </p:txBody>
          </p:sp>
          <p:sp>
            <p:nvSpPr>
              <p:cNvPr id="271397" name="矩形 271396"/>
              <p:cNvSpPr/>
              <p:nvPr/>
            </p:nvSpPr>
            <p:spPr>
              <a:xfrm>
                <a:off x="0" y="16358"/>
                <a:ext cx="4723" cy="1692"/>
              </a:xfrm>
              <a:prstGeom prst="rect">
                <a:avLst/>
              </a:prstGeom>
              <a:noFill/>
              <a:ln w="9525">
                <a:noFill/>
              </a:ln>
            </p:spPr>
            <p:txBody>
              <a:bodyPr/>
              <a:p>
                <a:endParaRPr lang="zh-CN" altLang="en-US"/>
              </a:p>
            </p:txBody>
          </p:sp>
        </p:grpSp>
      </p:grpSp>
      <p:grpSp>
        <p:nvGrpSpPr>
          <p:cNvPr id="271398" name="组合 271397"/>
          <p:cNvGrpSpPr/>
          <p:nvPr/>
        </p:nvGrpSpPr>
        <p:grpSpPr>
          <a:xfrm>
            <a:off x="0" y="-8497887"/>
            <a:ext cx="9144000" cy="23853775"/>
            <a:chOff x="0" y="15026"/>
            <a:chExt cx="5760" cy="15026"/>
          </a:xfrm>
        </p:grpSpPr>
        <p:sp>
          <p:nvSpPr>
            <p:cNvPr id="271399" name="矩形 271398"/>
            <p:cNvSpPr/>
            <p:nvPr/>
          </p:nvSpPr>
          <p:spPr>
            <a:xfrm>
              <a:off x="0" y="15026"/>
              <a:ext cx="5472" cy="15026"/>
            </a:xfrm>
            <a:prstGeom prst="rect">
              <a:avLst/>
            </a:prstGeom>
            <a:noFill/>
            <a:ln w="9525">
              <a:noFill/>
            </a:ln>
          </p:spPr>
          <p:txBody>
            <a:bodyPr/>
            <a:p>
              <a:endParaRPr lang="zh-CN" altLang="en-US"/>
            </a:p>
          </p:txBody>
        </p:sp>
        <p:grpSp>
          <p:nvGrpSpPr>
            <p:cNvPr id="271400" name="组合 271399"/>
            <p:cNvGrpSpPr/>
            <p:nvPr/>
          </p:nvGrpSpPr>
          <p:grpSpPr>
            <a:xfrm>
              <a:off x="0" y="15026"/>
              <a:ext cx="5760" cy="1692"/>
              <a:chOff x="0" y="16358"/>
              <a:chExt cx="5760" cy="1692"/>
            </a:xfrm>
          </p:grpSpPr>
          <p:sp>
            <p:nvSpPr>
              <p:cNvPr id="271401" name="矩形 271400"/>
              <p:cNvSpPr/>
              <p:nvPr/>
            </p:nvSpPr>
            <p:spPr>
              <a:xfrm>
                <a:off x="0" y="16358"/>
                <a:ext cx="5760" cy="1332"/>
              </a:xfrm>
              <a:prstGeom prst="rect">
                <a:avLst/>
              </a:prstGeom>
              <a:noFill/>
              <a:ln w="9525">
                <a:noFill/>
              </a:ln>
            </p:spPr>
            <p:txBody>
              <a:bodyPr/>
              <a:p>
                <a:endParaRPr lang="zh-CN" altLang="en-US"/>
              </a:p>
            </p:txBody>
          </p:sp>
          <p:sp>
            <p:nvSpPr>
              <p:cNvPr id="271402" name="矩形 271401"/>
              <p:cNvSpPr/>
              <p:nvPr/>
            </p:nvSpPr>
            <p:spPr>
              <a:xfrm>
                <a:off x="0" y="16358"/>
                <a:ext cx="4723" cy="1692"/>
              </a:xfrm>
              <a:prstGeom prst="rect">
                <a:avLst/>
              </a:prstGeom>
              <a:noFill/>
              <a:ln w="9525">
                <a:noFill/>
              </a:ln>
            </p:spPr>
            <p:txBody>
              <a:bodyPr/>
              <a:p>
                <a:endParaRPr lang="zh-CN" altLang="en-US"/>
              </a:p>
            </p:txBody>
          </p:sp>
        </p:grpSp>
      </p:grpSp>
      <p:grpSp>
        <p:nvGrpSpPr>
          <p:cNvPr id="271403" name="组合 271402"/>
          <p:cNvGrpSpPr/>
          <p:nvPr/>
        </p:nvGrpSpPr>
        <p:grpSpPr>
          <a:xfrm>
            <a:off x="0" y="-8497887"/>
            <a:ext cx="9144000" cy="23853775"/>
            <a:chOff x="0" y="15026"/>
            <a:chExt cx="5760" cy="15026"/>
          </a:xfrm>
        </p:grpSpPr>
        <p:sp>
          <p:nvSpPr>
            <p:cNvPr id="271404" name="矩形 271403"/>
            <p:cNvSpPr/>
            <p:nvPr/>
          </p:nvSpPr>
          <p:spPr>
            <a:xfrm>
              <a:off x="0" y="15026"/>
              <a:ext cx="5472" cy="15026"/>
            </a:xfrm>
            <a:prstGeom prst="rect">
              <a:avLst/>
            </a:prstGeom>
            <a:noFill/>
            <a:ln w="9525">
              <a:noFill/>
            </a:ln>
          </p:spPr>
          <p:txBody>
            <a:bodyPr/>
            <a:p>
              <a:endParaRPr lang="zh-CN" altLang="en-US"/>
            </a:p>
          </p:txBody>
        </p:sp>
        <p:grpSp>
          <p:nvGrpSpPr>
            <p:cNvPr id="271405" name="组合 271404"/>
            <p:cNvGrpSpPr/>
            <p:nvPr/>
          </p:nvGrpSpPr>
          <p:grpSpPr>
            <a:xfrm>
              <a:off x="0" y="15026"/>
              <a:ext cx="5760" cy="1692"/>
              <a:chOff x="0" y="16358"/>
              <a:chExt cx="5760" cy="1692"/>
            </a:xfrm>
          </p:grpSpPr>
          <p:sp>
            <p:nvSpPr>
              <p:cNvPr id="271406" name="矩形 271405"/>
              <p:cNvSpPr/>
              <p:nvPr/>
            </p:nvSpPr>
            <p:spPr>
              <a:xfrm>
                <a:off x="0" y="16358"/>
                <a:ext cx="5760" cy="1332"/>
              </a:xfrm>
              <a:prstGeom prst="rect">
                <a:avLst/>
              </a:prstGeom>
              <a:noFill/>
              <a:ln w="9525">
                <a:noFill/>
              </a:ln>
            </p:spPr>
            <p:txBody>
              <a:bodyPr/>
              <a:p>
                <a:endParaRPr lang="zh-CN" altLang="en-US"/>
              </a:p>
            </p:txBody>
          </p:sp>
          <p:sp>
            <p:nvSpPr>
              <p:cNvPr id="271407" name="矩形 271406"/>
              <p:cNvSpPr/>
              <p:nvPr/>
            </p:nvSpPr>
            <p:spPr>
              <a:xfrm>
                <a:off x="0" y="16358"/>
                <a:ext cx="4723" cy="1692"/>
              </a:xfrm>
              <a:prstGeom prst="rect">
                <a:avLst/>
              </a:prstGeom>
              <a:noFill/>
              <a:ln w="9525">
                <a:noFill/>
              </a:ln>
            </p:spPr>
            <p:txBody>
              <a:bodyPr/>
              <a:p>
                <a:endParaRPr lang="zh-CN" altLang="en-US"/>
              </a:p>
            </p:txBody>
          </p:sp>
        </p:grpSp>
      </p:grpSp>
      <p:grpSp>
        <p:nvGrpSpPr>
          <p:cNvPr id="271408" name="组合 271407"/>
          <p:cNvGrpSpPr/>
          <p:nvPr/>
        </p:nvGrpSpPr>
        <p:grpSpPr>
          <a:xfrm>
            <a:off x="0" y="-8497887"/>
            <a:ext cx="9144000" cy="23853775"/>
            <a:chOff x="0" y="15026"/>
            <a:chExt cx="5760" cy="15026"/>
          </a:xfrm>
        </p:grpSpPr>
        <p:sp>
          <p:nvSpPr>
            <p:cNvPr id="271409" name="矩形 271408"/>
            <p:cNvSpPr/>
            <p:nvPr/>
          </p:nvSpPr>
          <p:spPr>
            <a:xfrm>
              <a:off x="0" y="15026"/>
              <a:ext cx="5472" cy="15026"/>
            </a:xfrm>
            <a:prstGeom prst="rect">
              <a:avLst/>
            </a:prstGeom>
            <a:noFill/>
            <a:ln w="9525">
              <a:noFill/>
            </a:ln>
          </p:spPr>
          <p:txBody>
            <a:bodyPr/>
            <a:p>
              <a:endParaRPr lang="zh-CN" altLang="en-US"/>
            </a:p>
          </p:txBody>
        </p:sp>
        <p:grpSp>
          <p:nvGrpSpPr>
            <p:cNvPr id="271410" name="组合 271409"/>
            <p:cNvGrpSpPr/>
            <p:nvPr/>
          </p:nvGrpSpPr>
          <p:grpSpPr>
            <a:xfrm>
              <a:off x="0" y="15026"/>
              <a:ext cx="5760" cy="1692"/>
              <a:chOff x="0" y="16358"/>
              <a:chExt cx="5760" cy="1692"/>
            </a:xfrm>
          </p:grpSpPr>
          <p:sp>
            <p:nvSpPr>
              <p:cNvPr id="271411" name="矩形 271410"/>
              <p:cNvSpPr/>
              <p:nvPr/>
            </p:nvSpPr>
            <p:spPr>
              <a:xfrm>
                <a:off x="0" y="16358"/>
                <a:ext cx="5760" cy="1332"/>
              </a:xfrm>
              <a:prstGeom prst="rect">
                <a:avLst/>
              </a:prstGeom>
              <a:noFill/>
              <a:ln w="9525">
                <a:noFill/>
              </a:ln>
            </p:spPr>
            <p:txBody>
              <a:bodyPr/>
              <a:p>
                <a:endParaRPr lang="zh-CN" altLang="en-US"/>
              </a:p>
            </p:txBody>
          </p:sp>
          <p:sp>
            <p:nvSpPr>
              <p:cNvPr id="271412" name="矩形 271411"/>
              <p:cNvSpPr/>
              <p:nvPr/>
            </p:nvSpPr>
            <p:spPr>
              <a:xfrm>
                <a:off x="0" y="16358"/>
                <a:ext cx="4723" cy="1692"/>
              </a:xfrm>
              <a:prstGeom prst="rect">
                <a:avLst/>
              </a:prstGeom>
              <a:noFill/>
              <a:ln w="9525">
                <a:noFill/>
              </a:ln>
            </p:spPr>
            <p:txBody>
              <a:bodyPr/>
              <a:p>
                <a:endParaRPr lang="zh-CN" altLang="en-US"/>
              </a:p>
            </p:txBody>
          </p:sp>
        </p:grpSp>
      </p:grpSp>
      <p:grpSp>
        <p:nvGrpSpPr>
          <p:cNvPr id="271413" name="组合 271412"/>
          <p:cNvGrpSpPr/>
          <p:nvPr/>
        </p:nvGrpSpPr>
        <p:grpSpPr>
          <a:xfrm>
            <a:off x="0" y="-8497887"/>
            <a:ext cx="9144000" cy="23853775"/>
            <a:chOff x="0" y="15026"/>
            <a:chExt cx="5760" cy="15026"/>
          </a:xfrm>
        </p:grpSpPr>
        <p:sp>
          <p:nvSpPr>
            <p:cNvPr id="271414" name="矩形 271413"/>
            <p:cNvSpPr/>
            <p:nvPr/>
          </p:nvSpPr>
          <p:spPr>
            <a:xfrm>
              <a:off x="0" y="15026"/>
              <a:ext cx="5472" cy="15026"/>
            </a:xfrm>
            <a:prstGeom prst="rect">
              <a:avLst/>
            </a:prstGeom>
            <a:noFill/>
            <a:ln w="9525">
              <a:noFill/>
            </a:ln>
          </p:spPr>
          <p:txBody>
            <a:bodyPr/>
            <a:p>
              <a:endParaRPr lang="zh-CN" altLang="en-US"/>
            </a:p>
          </p:txBody>
        </p:sp>
        <p:grpSp>
          <p:nvGrpSpPr>
            <p:cNvPr id="271415" name="组合 271414"/>
            <p:cNvGrpSpPr/>
            <p:nvPr/>
          </p:nvGrpSpPr>
          <p:grpSpPr>
            <a:xfrm>
              <a:off x="0" y="15026"/>
              <a:ext cx="5760" cy="1692"/>
              <a:chOff x="0" y="16358"/>
              <a:chExt cx="5760" cy="1692"/>
            </a:xfrm>
          </p:grpSpPr>
          <p:sp>
            <p:nvSpPr>
              <p:cNvPr id="271416" name="矩形 271415"/>
              <p:cNvSpPr/>
              <p:nvPr/>
            </p:nvSpPr>
            <p:spPr>
              <a:xfrm>
                <a:off x="0" y="16358"/>
                <a:ext cx="5760" cy="1332"/>
              </a:xfrm>
              <a:prstGeom prst="rect">
                <a:avLst/>
              </a:prstGeom>
              <a:noFill/>
              <a:ln w="9525">
                <a:noFill/>
              </a:ln>
            </p:spPr>
            <p:txBody>
              <a:bodyPr/>
              <a:p>
                <a:endParaRPr lang="zh-CN" altLang="en-US"/>
              </a:p>
            </p:txBody>
          </p:sp>
          <p:sp>
            <p:nvSpPr>
              <p:cNvPr id="271417" name="矩形 271416"/>
              <p:cNvSpPr/>
              <p:nvPr/>
            </p:nvSpPr>
            <p:spPr>
              <a:xfrm>
                <a:off x="0" y="16358"/>
                <a:ext cx="4723" cy="1692"/>
              </a:xfrm>
              <a:prstGeom prst="rect">
                <a:avLst/>
              </a:prstGeom>
              <a:noFill/>
              <a:ln w="9525">
                <a:noFill/>
              </a:ln>
            </p:spPr>
            <p:txBody>
              <a:bodyPr/>
              <a:p>
                <a:endParaRPr lang="zh-CN" altLang="en-US"/>
              </a:p>
            </p:txBody>
          </p:sp>
        </p:grpSp>
      </p:grpSp>
      <p:grpSp>
        <p:nvGrpSpPr>
          <p:cNvPr id="271418" name="组合 271417"/>
          <p:cNvGrpSpPr/>
          <p:nvPr/>
        </p:nvGrpSpPr>
        <p:grpSpPr>
          <a:xfrm>
            <a:off x="0" y="-8497887"/>
            <a:ext cx="9144000" cy="23853775"/>
            <a:chOff x="0" y="15026"/>
            <a:chExt cx="5760" cy="15026"/>
          </a:xfrm>
        </p:grpSpPr>
        <p:sp>
          <p:nvSpPr>
            <p:cNvPr id="271419" name="矩形 271418"/>
            <p:cNvSpPr/>
            <p:nvPr/>
          </p:nvSpPr>
          <p:spPr>
            <a:xfrm>
              <a:off x="0" y="15026"/>
              <a:ext cx="5472" cy="15026"/>
            </a:xfrm>
            <a:prstGeom prst="rect">
              <a:avLst/>
            </a:prstGeom>
            <a:noFill/>
            <a:ln w="9525">
              <a:noFill/>
            </a:ln>
          </p:spPr>
          <p:txBody>
            <a:bodyPr/>
            <a:p>
              <a:endParaRPr lang="zh-CN" altLang="en-US"/>
            </a:p>
          </p:txBody>
        </p:sp>
        <p:grpSp>
          <p:nvGrpSpPr>
            <p:cNvPr id="271420" name="组合 271419"/>
            <p:cNvGrpSpPr/>
            <p:nvPr/>
          </p:nvGrpSpPr>
          <p:grpSpPr>
            <a:xfrm>
              <a:off x="0" y="15026"/>
              <a:ext cx="5760" cy="1692"/>
              <a:chOff x="0" y="16358"/>
              <a:chExt cx="5760" cy="1692"/>
            </a:xfrm>
          </p:grpSpPr>
          <p:sp>
            <p:nvSpPr>
              <p:cNvPr id="271421" name="矩形 271420"/>
              <p:cNvSpPr/>
              <p:nvPr/>
            </p:nvSpPr>
            <p:spPr>
              <a:xfrm>
                <a:off x="0" y="16358"/>
                <a:ext cx="5760" cy="1332"/>
              </a:xfrm>
              <a:prstGeom prst="rect">
                <a:avLst/>
              </a:prstGeom>
              <a:noFill/>
              <a:ln w="9525">
                <a:noFill/>
              </a:ln>
            </p:spPr>
            <p:txBody>
              <a:bodyPr/>
              <a:p>
                <a:endParaRPr lang="zh-CN" altLang="en-US"/>
              </a:p>
            </p:txBody>
          </p:sp>
          <p:sp>
            <p:nvSpPr>
              <p:cNvPr id="271422" name="矩形 271421"/>
              <p:cNvSpPr/>
              <p:nvPr/>
            </p:nvSpPr>
            <p:spPr>
              <a:xfrm>
                <a:off x="0" y="16358"/>
                <a:ext cx="4723" cy="1692"/>
              </a:xfrm>
              <a:prstGeom prst="rect">
                <a:avLst/>
              </a:prstGeom>
              <a:noFill/>
              <a:ln w="9525">
                <a:noFill/>
              </a:ln>
            </p:spPr>
            <p:txBody>
              <a:bodyPr/>
              <a:p>
                <a:endParaRPr lang="zh-CN" altLang="en-US"/>
              </a:p>
            </p:txBody>
          </p:sp>
        </p:grpSp>
      </p:grpSp>
      <p:grpSp>
        <p:nvGrpSpPr>
          <p:cNvPr id="271423" name="组合 271422"/>
          <p:cNvGrpSpPr/>
          <p:nvPr/>
        </p:nvGrpSpPr>
        <p:grpSpPr>
          <a:xfrm>
            <a:off x="0" y="-8497887"/>
            <a:ext cx="9144000" cy="23853775"/>
            <a:chOff x="0" y="15026"/>
            <a:chExt cx="5760" cy="15026"/>
          </a:xfrm>
        </p:grpSpPr>
        <p:sp>
          <p:nvSpPr>
            <p:cNvPr id="271424" name="矩形 271423"/>
            <p:cNvSpPr/>
            <p:nvPr/>
          </p:nvSpPr>
          <p:spPr>
            <a:xfrm>
              <a:off x="0" y="15026"/>
              <a:ext cx="5472" cy="15026"/>
            </a:xfrm>
            <a:prstGeom prst="rect">
              <a:avLst/>
            </a:prstGeom>
            <a:noFill/>
            <a:ln w="9525">
              <a:noFill/>
            </a:ln>
          </p:spPr>
          <p:txBody>
            <a:bodyPr/>
            <a:p>
              <a:endParaRPr lang="zh-CN" altLang="en-US"/>
            </a:p>
          </p:txBody>
        </p:sp>
        <p:grpSp>
          <p:nvGrpSpPr>
            <p:cNvPr id="271425" name="组合 271424"/>
            <p:cNvGrpSpPr/>
            <p:nvPr/>
          </p:nvGrpSpPr>
          <p:grpSpPr>
            <a:xfrm>
              <a:off x="0" y="15026"/>
              <a:ext cx="5760" cy="1692"/>
              <a:chOff x="0" y="16358"/>
              <a:chExt cx="5760" cy="1692"/>
            </a:xfrm>
          </p:grpSpPr>
          <p:sp>
            <p:nvSpPr>
              <p:cNvPr id="271426" name="矩形 271425"/>
              <p:cNvSpPr/>
              <p:nvPr/>
            </p:nvSpPr>
            <p:spPr>
              <a:xfrm>
                <a:off x="0" y="16358"/>
                <a:ext cx="5760" cy="1332"/>
              </a:xfrm>
              <a:prstGeom prst="rect">
                <a:avLst/>
              </a:prstGeom>
              <a:noFill/>
              <a:ln w="9525">
                <a:noFill/>
              </a:ln>
            </p:spPr>
            <p:txBody>
              <a:bodyPr/>
              <a:p>
                <a:endParaRPr lang="zh-CN" altLang="en-US"/>
              </a:p>
            </p:txBody>
          </p:sp>
          <p:sp>
            <p:nvSpPr>
              <p:cNvPr id="271427" name="矩形 271426"/>
              <p:cNvSpPr/>
              <p:nvPr/>
            </p:nvSpPr>
            <p:spPr>
              <a:xfrm>
                <a:off x="0" y="16358"/>
                <a:ext cx="4723" cy="1692"/>
              </a:xfrm>
              <a:prstGeom prst="rect">
                <a:avLst/>
              </a:prstGeom>
              <a:noFill/>
              <a:ln w="9525">
                <a:noFill/>
              </a:ln>
            </p:spPr>
            <p:txBody>
              <a:bodyPr/>
              <a:p>
                <a:endParaRPr lang="zh-CN" altLang="en-US"/>
              </a:p>
            </p:txBody>
          </p:sp>
        </p:grpSp>
      </p:grpSp>
      <p:grpSp>
        <p:nvGrpSpPr>
          <p:cNvPr id="271428" name="组合 271427"/>
          <p:cNvGrpSpPr/>
          <p:nvPr/>
        </p:nvGrpSpPr>
        <p:grpSpPr>
          <a:xfrm>
            <a:off x="0" y="-8497887"/>
            <a:ext cx="9144000" cy="23853775"/>
            <a:chOff x="0" y="15026"/>
            <a:chExt cx="5760" cy="15026"/>
          </a:xfrm>
        </p:grpSpPr>
        <p:sp>
          <p:nvSpPr>
            <p:cNvPr id="271429" name="矩形 271428"/>
            <p:cNvSpPr/>
            <p:nvPr/>
          </p:nvSpPr>
          <p:spPr>
            <a:xfrm>
              <a:off x="0" y="15026"/>
              <a:ext cx="5472" cy="15026"/>
            </a:xfrm>
            <a:prstGeom prst="rect">
              <a:avLst/>
            </a:prstGeom>
            <a:noFill/>
            <a:ln w="9525">
              <a:noFill/>
            </a:ln>
          </p:spPr>
          <p:txBody>
            <a:bodyPr/>
            <a:p>
              <a:endParaRPr lang="zh-CN" altLang="en-US"/>
            </a:p>
          </p:txBody>
        </p:sp>
        <p:grpSp>
          <p:nvGrpSpPr>
            <p:cNvPr id="271430" name="组合 271429"/>
            <p:cNvGrpSpPr/>
            <p:nvPr/>
          </p:nvGrpSpPr>
          <p:grpSpPr>
            <a:xfrm>
              <a:off x="0" y="15026"/>
              <a:ext cx="5760" cy="1692"/>
              <a:chOff x="0" y="16358"/>
              <a:chExt cx="5760" cy="1692"/>
            </a:xfrm>
          </p:grpSpPr>
          <p:sp>
            <p:nvSpPr>
              <p:cNvPr id="271431" name="矩形 271430"/>
              <p:cNvSpPr/>
              <p:nvPr/>
            </p:nvSpPr>
            <p:spPr>
              <a:xfrm>
                <a:off x="0" y="16358"/>
                <a:ext cx="5760" cy="1332"/>
              </a:xfrm>
              <a:prstGeom prst="rect">
                <a:avLst/>
              </a:prstGeom>
              <a:noFill/>
              <a:ln w="9525">
                <a:noFill/>
              </a:ln>
            </p:spPr>
            <p:txBody>
              <a:bodyPr/>
              <a:p>
                <a:endParaRPr lang="zh-CN" altLang="en-US"/>
              </a:p>
            </p:txBody>
          </p:sp>
          <p:sp>
            <p:nvSpPr>
              <p:cNvPr id="271432" name="矩形 271431"/>
              <p:cNvSpPr/>
              <p:nvPr/>
            </p:nvSpPr>
            <p:spPr>
              <a:xfrm>
                <a:off x="0" y="16358"/>
                <a:ext cx="4723" cy="1692"/>
              </a:xfrm>
              <a:prstGeom prst="rect">
                <a:avLst/>
              </a:prstGeom>
              <a:noFill/>
              <a:ln w="9525">
                <a:noFill/>
              </a:ln>
            </p:spPr>
            <p:txBody>
              <a:bodyPr/>
              <a:p>
                <a:endParaRPr lang="zh-CN" altLang="en-US"/>
              </a:p>
            </p:txBody>
          </p:sp>
        </p:grpSp>
      </p:grpSp>
      <p:grpSp>
        <p:nvGrpSpPr>
          <p:cNvPr id="271433" name="组合 271432"/>
          <p:cNvGrpSpPr/>
          <p:nvPr/>
        </p:nvGrpSpPr>
        <p:grpSpPr>
          <a:xfrm>
            <a:off x="0" y="-8497887"/>
            <a:ext cx="9144000" cy="23853775"/>
            <a:chOff x="0" y="15026"/>
            <a:chExt cx="5760" cy="15026"/>
          </a:xfrm>
        </p:grpSpPr>
        <p:sp>
          <p:nvSpPr>
            <p:cNvPr id="271434" name="矩形 271433"/>
            <p:cNvSpPr/>
            <p:nvPr/>
          </p:nvSpPr>
          <p:spPr>
            <a:xfrm>
              <a:off x="0" y="15026"/>
              <a:ext cx="5472" cy="15026"/>
            </a:xfrm>
            <a:prstGeom prst="rect">
              <a:avLst/>
            </a:prstGeom>
            <a:noFill/>
            <a:ln w="9525">
              <a:noFill/>
            </a:ln>
          </p:spPr>
          <p:txBody>
            <a:bodyPr/>
            <a:p>
              <a:endParaRPr lang="zh-CN" altLang="en-US"/>
            </a:p>
          </p:txBody>
        </p:sp>
        <p:grpSp>
          <p:nvGrpSpPr>
            <p:cNvPr id="271435" name="组合 271434"/>
            <p:cNvGrpSpPr/>
            <p:nvPr/>
          </p:nvGrpSpPr>
          <p:grpSpPr>
            <a:xfrm>
              <a:off x="0" y="15026"/>
              <a:ext cx="5760" cy="1692"/>
              <a:chOff x="0" y="16358"/>
              <a:chExt cx="5760" cy="1692"/>
            </a:xfrm>
          </p:grpSpPr>
          <p:sp>
            <p:nvSpPr>
              <p:cNvPr id="271436" name="矩形 271435"/>
              <p:cNvSpPr/>
              <p:nvPr/>
            </p:nvSpPr>
            <p:spPr>
              <a:xfrm>
                <a:off x="0" y="16358"/>
                <a:ext cx="5760" cy="1332"/>
              </a:xfrm>
              <a:prstGeom prst="rect">
                <a:avLst/>
              </a:prstGeom>
              <a:noFill/>
              <a:ln w="9525">
                <a:noFill/>
              </a:ln>
            </p:spPr>
            <p:txBody>
              <a:bodyPr/>
              <a:p>
                <a:endParaRPr lang="zh-CN" altLang="en-US"/>
              </a:p>
            </p:txBody>
          </p:sp>
          <p:sp>
            <p:nvSpPr>
              <p:cNvPr id="271437" name="矩形 271436"/>
              <p:cNvSpPr/>
              <p:nvPr/>
            </p:nvSpPr>
            <p:spPr>
              <a:xfrm>
                <a:off x="0" y="16358"/>
                <a:ext cx="4723" cy="1692"/>
              </a:xfrm>
              <a:prstGeom prst="rect">
                <a:avLst/>
              </a:prstGeom>
              <a:noFill/>
              <a:ln w="9525">
                <a:noFill/>
              </a:ln>
            </p:spPr>
            <p:txBody>
              <a:bodyPr/>
              <a:p>
                <a:endParaRPr lang="zh-CN" altLang="en-US"/>
              </a:p>
            </p:txBody>
          </p:sp>
        </p:grpSp>
      </p:grpSp>
      <p:grpSp>
        <p:nvGrpSpPr>
          <p:cNvPr id="271438" name="组合 271437"/>
          <p:cNvGrpSpPr/>
          <p:nvPr/>
        </p:nvGrpSpPr>
        <p:grpSpPr>
          <a:xfrm>
            <a:off x="0" y="-8497887"/>
            <a:ext cx="9144000" cy="23853775"/>
            <a:chOff x="0" y="15026"/>
            <a:chExt cx="5760" cy="15026"/>
          </a:xfrm>
        </p:grpSpPr>
        <p:sp>
          <p:nvSpPr>
            <p:cNvPr id="271439" name="矩形 271438"/>
            <p:cNvSpPr/>
            <p:nvPr/>
          </p:nvSpPr>
          <p:spPr>
            <a:xfrm>
              <a:off x="0" y="15026"/>
              <a:ext cx="5472" cy="15026"/>
            </a:xfrm>
            <a:prstGeom prst="rect">
              <a:avLst/>
            </a:prstGeom>
            <a:noFill/>
            <a:ln w="9525">
              <a:noFill/>
            </a:ln>
          </p:spPr>
          <p:txBody>
            <a:bodyPr/>
            <a:p>
              <a:endParaRPr lang="zh-CN" altLang="en-US"/>
            </a:p>
          </p:txBody>
        </p:sp>
        <p:grpSp>
          <p:nvGrpSpPr>
            <p:cNvPr id="271440" name="组合 271439"/>
            <p:cNvGrpSpPr/>
            <p:nvPr/>
          </p:nvGrpSpPr>
          <p:grpSpPr>
            <a:xfrm>
              <a:off x="0" y="15026"/>
              <a:ext cx="5760" cy="1692"/>
              <a:chOff x="0" y="16358"/>
              <a:chExt cx="5760" cy="1692"/>
            </a:xfrm>
          </p:grpSpPr>
          <p:sp>
            <p:nvSpPr>
              <p:cNvPr id="271441" name="矩形 271440"/>
              <p:cNvSpPr/>
              <p:nvPr/>
            </p:nvSpPr>
            <p:spPr>
              <a:xfrm>
                <a:off x="0" y="16358"/>
                <a:ext cx="5760" cy="1332"/>
              </a:xfrm>
              <a:prstGeom prst="rect">
                <a:avLst/>
              </a:prstGeom>
              <a:noFill/>
              <a:ln w="9525">
                <a:noFill/>
              </a:ln>
            </p:spPr>
            <p:txBody>
              <a:bodyPr/>
              <a:p>
                <a:endParaRPr lang="zh-CN" altLang="en-US"/>
              </a:p>
            </p:txBody>
          </p:sp>
          <p:sp>
            <p:nvSpPr>
              <p:cNvPr id="271442" name="矩形 271441"/>
              <p:cNvSpPr/>
              <p:nvPr/>
            </p:nvSpPr>
            <p:spPr>
              <a:xfrm>
                <a:off x="0" y="16358"/>
                <a:ext cx="4723" cy="1692"/>
              </a:xfrm>
              <a:prstGeom prst="rect">
                <a:avLst/>
              </a:prstGeom>
              <a:noFill/>
              <a:ln w="9525">
                <a:noFill/>
              </a:ln>
            </p:spPr>
            <p:txBody>
              <a:bodyPr/>
              <a:p>
                <a:endParaRPr lang="zh-CN" altLang="en-US"/>
              </a:p>
            </p:txBody>
          </p:sp>
        </p:grpSp>
      </p:grpSp>
      <p:grpSp>
        <p:nvGrpSpPr>
          <p:cNvPr id="271443" name="组合 271442"/>
          <p:cNvGrpSpPr/>
          <p:nvPr/>
        </p:nvGrpSpPr>
        <p:grpSpPr>
          <a:xfrm>
            <a:off x="0" y="-8497887"/>
            <a:ext cx="9144000" cy="23853775"/>
            <a:chOff x="0" y="15026"/>
            <a:chExt cx="5760" cy="15026"/>
          </a:xfrm>
        </p:grpSpPr>
        <p:sp>
          <p:nvSpPr>
            <p:cNvPr id="271444" name="矩形 271443"/>
            <p:cNvSpPr/>
            <p:nvPr/>
          </p:nvSpPr>
          <p:spPr>
            <a:xfrm>
              <a:off x="0" y="15026"/>
              <a:ext cx="5472" cy="15026"/>
            </a:xfrm>
            <a:prstGeom prst="rect">
              <a:avLst/>
            </a:prstGeom>
            <a:noFill/>
            <a:ln w="9525">
              <a:noFill/>
            </a:ln>
          </p:spPr>
          <p:txBody>
            <a:bodyPr/>
            <a:p>
              <a:endParaRPr lang="zh-CN" altLang="en-US"/>
            </a:p>
          </p:txBody>
        </p:sp>
        <p:grpSp>
          <p:nvGrpSpPr>
            <p:cNvPr id="271445" name="组合 271444"/>
            <p:cNvGrpSpPr/>
            <p:nvPr/>
          </p:nvGrpSpPr>
          <p:grpSpPr>
            <a:xfrm>
              <a:off x="0" y="15026"/>
              <a:ext cx="5760" cy="1692"/>
              <a:chOff x="0" y="16358"/>
              <a:chExt cx="5760" cy="1692"/>
            </a:xfrm>
          </p:grpSpPr>
          <p:sp>
            <p:nvSpPr>
              <p:cNvPr id="271446" name="矩形 271445"/>
              <p:cNvSpPr/>
              <p:nvPr/>
            </p:nvSpPr>
            <p:spPr>
              <a:xfrm>
                <a:off x="0" y="16358"/>
                <a:ext cx="5760" cy="1332"/>
              </a:xfrm>
              <a:prstGeom prst="rect">
                <a:avLst/>
              </a:prstGeom>
              <a:noFill/>
              <a:ln w="9525">
                <a:noFill/>
              </a:ln>
            </p:spPr>
            <p:txBody>
              <a:bodyPr/>
              <a:p>
                <a:endParaRPr lang="zh-CN" altLang="en-US"/>
              </a:p>
            </p:txBody>
          </p:sp>
          <p:sp>
            <p:nvSpPr>
              <p:cNvPr id="271447" name="矩形 271446"/>
              <p:cNvSpPr/>
              <p:nvPr/>
            </p:nvSpPr>
            <p:spPr>
              <a:xfrm>
                <a:off x="0" y="16358"/>
                <a:ext cx="4723" cy="1692"/>
              </a:xfrm>
              <a:prstGeom prst="rect">
                <a:avLst/>
              </a:prstGeom>
              <a:noFill/>
              <a:ln w="9525">
                <a:noFill/>
              </a:ln>
            </p:spPr>
            <p:txBody>
              <a:bodyPr/>
              <a:p>
                <a:endParaRPr lang="zh-CN" altLang="en-US"/>
              </a:p>
            </p:txBody>
          </p:sp>
        </p:grpSp>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713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1362">
                                            <p:txEl>
                                              <p:charRg st="0"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1362">
                                            <p:txEl>
                                              <p:charRg st="8" end="2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1362">
                                            <p:txEl>
                                              <p:charRg st="27" end="3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1362">
                                            <p:txEl>
                                              <p:charRg st="37" end="4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7136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1363">
                                            <p:txEl>
                                              <p:charRg st="0"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1363">
                                            <p:txEl>
                                              <p:charRg st="9" end="3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1363">
                                            <p:txEl>
                                              <p:charRg st="32" end="6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2" grpId="0" build="p"/>
      <p:bldP spid="27136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2" name="标题 163841"/>
          <p:cNvSpPr>
            <a:spLocks noGrp="1"/>
          </p:cNvSpPr>
          <p:nvPr>
            <p:ph type="title"/>
          </p:nvPr>
        </p:nvSpPr>
        <p:spPr>
          <a:ln/>
        </p:spPr>
        <p:txBody>
          <a:bodyPr anchor="b"/>
          <a:p>
            <a:r>
              <a:rPr lang="zh-CN" altLang="en-US" dirty="0"/>
              <a:t>四.溶解氧</a:t>
            </a:r>
            <a:endParaRPr lang="zh-CN" altLang="en-US" dirty="0"/>
          </a:p>
        </p:txBody>
      </p:sp>
      <p:sp>
        <p:nvSpPr>
          <p:cNvPr id="163843" name="文本占位符 163842"/>
          <p:cNvSpPr>
            <a:spLocks noGrp="1"/>
          </p:cNvSpPr>
          <p:nvPr>
            <p:ph type="body" idx="1"/>
          </p:nvPr>
        </p:nvSpPr>
        <p:spPr>
          <a:xfrm>
            <a:off x="611188" y="2017713"/>
            <a:ext cx="8116887" cy="4114800"/>
          </a:xfrm>
          <a:ln/>
        </p:spPr>
        <p:txBody>
          <a:bodyPr/>
          <a:p>
            <a:pPr>
              <a:lnSpc>
                <a:spcPct val="125000"/>
              </a:lnSpc>
            </a:pPr>
            <a:r>
              <a:rPr lang="zh-CN" altLang="en-US" sz="2800" b="1" dirty="0">
                <a:solidFill>
                  <a:schemeClr val="hlink"/>
                </a:solidFill>
                <a:ea typeface="黑体" panose="02010609060101010101" pitchFamily="2" charset="-122"/>
              </a:rPr>
              <a:t>根据微生物与分子氧的关系，将微生物分为好氧微生物、厌氧微生物和兼性厌氧微生物。</a:t>
            </a:r>
            <a:endParaRPr lang="zh-CN" altLang="en-US" sz="2800" b="1" dirty="0">
              <a:solidFill>
                <a:schemeClr val="hlink"/>
              </a:solidFill>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9" name="文本占位符 280578"/>
          <p:cNvSpPr>
            <a:spLocks noGrp="1"/>
          </p:cNvSpPr>
          <p:nvPr>
            <p:ph type="body" idx="1"/>
          </p:nvPr>
        </p:nvSpPr>
        <p:spPr>
          <a:xfrm>
            <a:off x="395288" y="2017713"/>
            <a:ext cx="8269287" cy="4114800"/>
          </a:xfrm>
          <a:ln/>
        </p:spPr>
        <p:txBody>
          <a:bodyPr/>
          <a:p>
            <a:r>
              <a:rPr lang="zh-CN" altLang="en-US" dirty="0">
                <a:solidFill>
                  <a:srgbClr val="FF3300"/>
                </a:solidFill>
                <a:ea typeface="华文琥珀" pitchFamily="2" charset="-122"/>
              </a:rPr>
              <a:t>在微生物世界中，绝大多数种类都是好氧微生物或兼性厌氧微生物。厌氧微生物的种类相对较少。</a:t>
            </a:r>
            <a:r>
              <a:rPr lang="zh-CN" altLang="en-US" dirty="0"/>
              <a:t>　　</a:t>
            </a:r>
            <a:endParaRPr lang="zh-CN" altLang="en-US" dirty="0"/>
          </a:p>
          <a:p>
            <a:endParaRPr lang="zh-CN" altLang="en-US" dirty="0"/>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1122" name="标题 261121"/>
          <p:cNvSpPr>
            <a:spLocks noGrp="1"/>
          </p:cNvSpPr>
          <p:nvPr>
            <p:ph type="title"/>
          </p:nvPr>
        </p:nvSpPr>
        <p:spPr>
          <a:ln/>
        </p:spPr>
        <p:txBody>
          <a:bodyPr anchor="b"/>
          <a:p>
            <a:r>
              <a:rPr lang="zh-CN" altLang="en-US" sz="3600" b="1" dirty="0">
                <a:solidFill>
                  <a:schemeClr val="tx1"/>
                </a:solidFill>
                <a:effectLst>
                  <a:outerShdw blurRad="38100" dist="38100" dir="2700000">
                    <a:srgbClr val="C0C0C0"/>
                  </a:outerShdw>
                </a:effectLst>
              </a:rPr>
              <a:t>五、干燥</a:t>
            </a:r>
            <a:endParaRPr lang="zh-CN" altLang="en-US" b="1" dirty="0">
              <a:solidFill>
                <a:schemeClr val="tx1"/>
              </a:solidFill>
              <a:effectLst>
                <a:outerShdw blurRad="38100" dist="38100" dir="2700000">
                  <a:srgbClr val="C0C0C0"/>
                </a:outerShdw>
              </a:effectLst>
            </a:endParaRPr>
          </a:p>
        </p:txBody>
      </p:sp>
      <p:sp>
        <p:nvSpPr>
          <p:cNvPr id="261123" name="文本占位符 261122"/>
          <p:cNvSpPr>
            <a:spLocks noGrp="1"/>
          </p:cNvSpPr>
          <p:nvPr>
            <p:ph type="body" sz="half" idx="1"/>
          </p:nvPr>
        </p:nvSpPr>
        <p:spPr>
          <a:xfrm>
            <a:off x="533400" y="2057400"/>
            <a:ext cx="4038600" cy="4419600"/>
          </a:xfrm>
          <a:ln/>
        </p:spPr>
        <p:txBody>
          <a:bodyPr/>
          <a:p>
            <a:pPr algn="just">
              <a:lnSpc>
                <a:spcPct val="120000"/>
              </a:lnSpc>
            </a:pPr>
            <a:r>
              <a:rPr lang="zh-CN" altLang="en-US" sz="2000" b="1" dirty="0">
                <a:effectLst>
                  <a:outerShdw blurRad="38100" dist="38100" dir="2700000">
                    <a:srgbClr val="C0C0C0"/>
                  </a:outerShdw>
                </a:effectLst>
              </a:rPr>
              <a:t>细菌基本上是生活在水中的生物。</a:t>
            </a:r>
            <a:endParaRPr lang="zh-CN" altLang="en-US" sz="2000" b="1" dirty="0">
              <a:effectLst>
                <a:outerShdw blurRad="38100" dist="38100" dir="2700000">
                  <a:srgbClr val="C0C0C0"/>
                </a:outerShdw>
              </a:effectLst>
            </a:endParaRPr>
          </a:p>
          <a:p>
            <a:pPr algn="just">
              <a:lnSpc>
                <a:spcPct val="120000"/>
              </a:lnSpc>
            </a:pPr>
            <a:r>
              <a:rPr lang="zh-CN" altLang="en-US" sz="2000" b="1" dirty="0"/>
              <a:t>干燥使菌体内蛋白质变性，引起代谢活动停止，影响微生物的活性以至生命力。</a:t>
            </a:r>
            <a:endParaRPr lang="zh-CN" altLang="en-US" sz="2000" b="1" dirty="0">
              <a:effectLst>
                <a:outerShdw blurRad="38100" dist="38100" dir="2700000">
                  <a:srgbClr val="C0C0C0"/>
                </a:outerShdw>
              </a:effectLst>
            </a:endParaRPr>
          </a:p>
          <a:p>
            <a:pPr algn="just">
              <a:lnSpc>
                <a:spcPct val="120000"/>
              </a:lnSpc>
            </a:pPr>
            <a:r>
              <a:rPr lang="zh-CN" altLang="en-US" sz="2000" b="1" dirty="0">
                <a:effectLst>
                  <a:outerShdw blurRad="38100" dist="38100" dir="2700000">
                    <a:srgbClr val="C0C0C0"/>
                  </a:outerShdw>
                </a:effectLst>
              </a:rPr>
              <a:t>环境中过于干燥细菌如何生存？</a:t>
            </a:r>
            <a:endParaRPr lang="zh-CN" altLang="en-US" sz="2000" b="1" dirty="0">
              <a:effectLst>
                <a:outerShdw blurRad="38100" dist="38100" dir="2700000">
                  <a:srgbClr val="C0C0C0"/>
                </a:outerShdw>
              </a:effectLst>
            </a:endParaRPr>
          </a:p>
          <a:p>
            <a:pPr/>
            <a:r>
              <a:rPr lang="zh-CN" altLang="en-US" sz="2000" b="1" u="sng" dirty="0">
                <a:solidFill>
                  <a:srgbClr val="0066FF"/>
                </a:solidFill>
                <a:effectLst>
                  <a:outerShdw blurRad="38100" dist="38100" dir="2700000">
                    <a:srgbClr val="C0C0C0"/>
                  </a:outerShdw>
                </a:effectLst>
              </a:rPr>
              <a:t>（在不受热和其它外界因素干扰下）干燥细胞将处于长期休眠状态</a:t>
            </a:r>
            <a:endParaRPr lang="zh-CN" altLang="en-US" sz="2000" b="1" u="sng" dirty="0">
              <a:solidFill>
                <a:srgbClr val="0066FF"/>
              </a:solidFill>
              <a:effectLst>
                <a:outerShdw blurRad="38100" dist="38100" dir="2700000">
                  <a:srgbClr val="C0C0C0"/>
                </a:outerShdw>
              </a:effectLst>
            </a:endParaRPr>
          </a:p>
          <a:p>
            <a:pPr/>
            <a:r>
              <a:rPr lang="zh-CN" altLang="en-US" sz="2000" b="1" dirty="0"/>
              <a:t>细菌的芽孢、藻类和真菌的孢子及原生动物的胞囊都比营养细胞抗干燥。</a:t>
            </a:r>
            <a:endParaRPr lang="zh-CN" altLang="en-US" sz="2000" dirty="0"/>
          </a:p>
        </p:txBody>
      </p:sp>
      <p:sp>
        <p:nvSpPr>
          <p:cNvPr id="261124" name="文本占位符 261123"/>
          <p:cNvSpPr>
            <a:spLocks noGrp="1"/>
          </p:cNvSpPr>
          <p:nvPr>
            <p:ph type="body" sz="half" idx="2"/>
          </p:nvPr>
        </p:nvSpPr>
        <p:spPr>
          <a:xfrm>
            <a:off x="4953000" y="1916113"/>
            <a:ext cx="3810000" cy="4941887"/>
          </a:xfrm>
          <a:ln/>
        </p:spPr>
        <p:txBody>
          <a:bodyPr/>
          <a:p>
            <a:pPr>
              <a:lnSpc>
                <a:spcPct val="120000"/>
              </a:lnSpc>
            </a:pPr>
            <a:r>
              <a:rPr lang="zh-CN" altLang="en-US" sz="2400" b="1" dirty="0">
                <a:solidFill>
                  <a:srgbClr val="0066FF"/>
                </a:solidFill>
                <a:effectLst>
                  <a:outerShdw blurRad="38100" dist="38100" dir="2700000">
                    <a:srgbClr val="C0C0C0"/>
                  </a:outerShdw>
                </a:effectLst>
              </a:rPr>
              <a:t>用干燥法防止食物腐败</a:t>
            </a:r>
            <a:r>
              <a:rPr lang="zh-CN" altLang="en-US" sz="2400" b="1" dirty="0">
                <a:effectLst>
                  <a:outerShdw blurRad="38100" dist="38100" dir="2700000">
                    <a:srgbClr val="C0C0C0"/>
                  </a:outerShdw>
                </a:effectLst>
              </a:rPr>
              <a:t>（细菌滋生）</a:t>
            </a:r>
            <a:endParaRPr lang="zh-CN" altLang="en-US" sz="2400" b="1" dirty="0">
              <a:solidFill>
                <a:srgbClr val="FFFF00"/>
              </a:solidFill>
              <a:effectLst>
                <a:outerShdw blurRad="38100" dist="38100" dir="2700000">
                  <a:srgbClr val="C0C0C0"/>
                </a:outerShdw>
              </a:effectLst>
            </a:endParaRPr>
          </a:p>
          <a:p>
            <a:pPr>
              <a:lnSpc>
                <a:spcPct val="120000"/>
              </a:lnSpc>
            </a:pPr>
            <a:r>
              <a:rPr lang="zh-CN" altLang="en-US" sz="2400" dirty="0"/>
              <a:t>如方便面、干果、肉干、葡萄干等。</a:t>
            </a:r>
            <a:endParaRPr lang="zh-CN" altLang="en-US" sz="2400" dirty="0"/>
          </a:p>
          <a:p>
            <a:pPr>
              <a:lnSpc>
                <a:spcPct val="120000"/>
              </a:lnSpc>
            </a:pPr>
            <a:r>
              <a:rPr lang="zh-CN" altLang="en-US" sz="2400" b="1" dirty="0">
                <a:solidFill>
                  <a:srgbClr val="0066FF"/>
                </a:solidFill>
                <a:effectLst>
                  <a:outerShdw blurRad="38100" dist="38100" dir="2700000">
                    <a:srgbClr val="C0C0C0"/>
                  </a:outerShdw>
                </a:effectLst>
              </a:rPr>
              <a:t>用干燥法来保存细菌</a:t>
            </a:r>
            <a:r>
              <a:rPr lang="zh-CN" altLang="en-US" sz="2400" dirty="0">
                <a:solidFill>
                  <a:srgbClr val="0066FF"/>
                </a:solidFill>
              </a:rPr>
              <a:t>，</a:t>
            </a:r>
            <a:r>
              <a:rPr lang="zh-CN" altLang="en-US" sz="2400" dirty="0"/>
              <a:t>如将细菌放置在干燥的沙土中可以长期保存。</a:t>
            </a:r>
            <a:endParaRPr lang="zh-CN" altLang="en-US" sz="2400" dirty="0"/>
          </a:p>
          <a:p>
            <a:pPr>
              <a:lnSpc>
                <a:spcPct val="120000"/>
              </a:lnSpc>
            </a:pPr>
            <a:r>
              <a:rPr lang="zh-CN" altLang="en-US" sz="2800" b="1" dirty="0">
                <a:solidFill>
                  <a:srgbClr val="0066FF"/>
                </a:solidFill>
                <a:effectLst>
                  <a:outerShdw blurRad="38100" dist="38100" dir="2700000">
                    <a:srgbClr val="C0C0C0"/>
                  </a:outerShdw>
                </a:effectLst>
              </a:rPr>
              <a:t>一旦提供潮气则会很快复活。</a:t>
            </a:r>
            <a:endParaRPr lang="zh-CN" altLang="en-US" sz="2400" dirty="0">
              <a:solidFill>
                <a:srgbClr val="0066FF"/>
              </a:solidFill>
            </a:endParaRPr>
          </a:p>
        </p:txBody>
      </p:sp>
      <p:sp>
        <p:nvSpPr>
          <p:cNvPr id="261125" name="矩形 261124"/>
          <p:cNvSpPr/>
          <p:nvPr/>
        </p:nvSpPr>
        <p:spPr>
          <a:xfrm>
            <a:off x="0" y="2767013"/>
            <a:ext cx="9144000" cy="0"/>
          </a:xfrm>
          <a:prstGeom prst="rect">
            <a:avLst/>
          </a:prstGeom>
          <a:noFill/>
          <a:ln w="9525">
            <a:noFill/>
          </a:ln>
        </p:spPr>
        <p:txBody>
          <a:bodyPr/>
          <a:p>
            <a:endParaRPr lang="zh-CN" altLang="en-US"/>
          </a:p>
        </p:txBody>
      </p:sp>
      <p:grpSp>
        <p:nvGrpSpPr>
          <p:cNvPr id="261126" name="组合 261125"/>
          <p:cNvGrpSpPr/>
          <p:nvPr/>
        </p:nvGrpSpPr>
        <p:grpSpPr>
          <a:xfrm>
            <a:off x="285750" y="2767013"/>
            <a:ext cx="8572500" cy="0"/>
            <a:chOff x="0" y="0"/>
            <a:chExt cx="5400" cy="0"/>
          </a:xfrm>
        </p:grpSpPr>
        <p:sp>
          <p:nvSpPr>
            <p:cNvPr id="261127" name="矩形 261126"/>
            <p:cNvSpPr/>
            <p:nvPr/>
          </p:nvSpPr>
          <p:spPr>
            <a:xfrm>
              <a:off x="0" y="0"/>
              <a:ext cx="5400" cy="0"/>
            </a:xfrm>
            <a:prstGeom prst="rect">
              <a:avLst/>
            </a:prstGeom>
            <a:solidFill>
              <a:srgbClr val="666699"/>
            </a:solidFill>
            <a:ln w="9525">
              <a:noFill/>
            </a:ln>
          </p:spPr>
          <p:txBody>
            <a:bodyPr/>
            <a:p>
              <a:endParaRPr lang="zh-CN" altLang="en-US"/>
            </a:p>
          </p:txBody>
        </p:sp>
        <p:sp>
          <p:nvSpPr>
            <p:cNvPr id="261128" name="矩形 261127"/>
            <p:cNvSpPr/>
            <p:nvPr/>
          </p:nvSpPr>
          <p:spPr>
            <a:xfrm>
              <a:off x="0" y="0"/>
              <a:ext cx="5400" cy="0"/>
            </a:xfrm>
            <a:prstGeom prst="rect">
              <a:avLst/>
            </a:prstGeom>
            <a:solidFill>
              <a:srgbClr val="666699"/>
            </a:solidFill>
            <a:ln w="9525">
              <a:noFill/>
            </a:ln>
          </p:spPr>
          <p:txBody>
            <a:bodyPr/>
            <a:p>
              <a:endParaRPr lang="zh-CN" altLang="en-US"/>
            </a:p>
          </p:txBody>
        </p:sp>
      </p:grpSp>
      <p:pic>
        <p:nvPicPr>
          <p:cNvPr id="261129" name="图片 261128" descr="tnsmfj003"/>
          <p:cNvPicPr>
            <a:picLocks noChangeAspect="1"/>
          </p:cNvPicPr>
          <p:nvPr/>
        </p:nvPicPr>
        <p:blipFill>
          <a:blip r:embed="rId1"/>
          <a:stretch>
            <a:fillRect/>
          </a:stretch>
        </p:blipFill>
        <p:spPr>
          <a:xfrm>
            <a:off x="4267200" y="0"/>
            <a:ext cx="4876800" cy="10922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61122">
                                            <p:txEl>
                                              <p:charRg st="0" end="5"/>
                                            </p:txEl>
                                          </p:spTgt>
                                        </p:tgtEl>
                                        <p:attrNameLst>
                                          <p:attrName>style.visibility</p:attrName>
                                        </p:attrNameLst>
                                      </p:cBhvr>
                                      <p:to>
                                        <p:strVal val="visible"/>
                                      </p:to>
                                    </p:set>
                                    <p:animEffect transition="in" filter="barn(outVertical)">
                                      <p:cBhvr>
                                        <p:cTn id="7" dur="500"/>
                                        <p:tgtEl>
                                          <p:spTgt spid="261122">
                                            <p:txEl>
                                              <p:charRg st="0"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61123">
                                            <p:txEl>
                                              <p:charRg st="0" end="16"/>
                                            </p:txEl>
                                          </p:spTgt>
                                        </p:tgtEl>
                                        <p:attrNameLst>
                                          <p:attrName>style.visibility</p:attrName>
                                        </p:attrNameLst>
                                      </p:cBhvr>
                                      <p:to>
                                        <p:strVal val="visible"/>
                                      </p:to>
                                    </p:set>
                                    <p:animEffect transition="in" filter="barn(outVertical)">
                                      <p:cBhvr>
                                        <p:cTn id="12" dur="500"/>
                                        <p:tgtEl>
                                          <p:spTgt spid="261123">
                                            <p:txEl>
                                              <p:charRg st="0" end="1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61123">
                                            <p:txEl>
                                              <p:charRg st="16" end="52"/>
                                            </p:txEl>
                                          </p:spTgt>
                                        </p:tgtEl>
                                        <p:attrNameLst>
                                          <p:attrName>style.visibility</p:attrName>
                                        </p:attrNameLst>
                                      </p:cBhvr>
                                      <p:to>
                                        <p:strVal val="visible"/>
                                      </p:to>
                                    </p:set>
                                    <p:animEffect transition="in" filter="barn(outVertical)">
                                      <p:cBhvr>
                                        <p:cTn id="17" dur="500"/>
                                        <p:tgtEl>
                                          <p:spTgt spid="261123">
                                            <p:txEl>
                                              <p:charRg st="16" end="5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61123">
                                            <p:txEl>
                                              <p:charRg st="52" end="67"/>
                                            </p:txEl>
                                          </p:spTgt>
                                        </p:tgtEl>
                                        <p:attrNameLst>
                                          <p:attrName>style.visibility</p:attrName>
                                        </p:attrNameLst>
                                      </p:cBhvr>
                                      <p:to>
                                        <p:strVal val="visible"/>
                                      </p:to>
                                    </p:set>
                                    <p:animEffect transition="in" filter="barn(outVertical)">
                                      <p:cBhvr>
                                        <p:cTn id="22" dur="500"/>
                                        <p:tgtEl>
                                          <p:spTgt spid="261123">
                                            <p:txEl>
                                              <p:charRg st="52" end="6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261123">
                                            <p:txEl>
                                              <p:charRg st="67" end="97"/>
                                            </p:txEl>
                                          </p:spTgt>
                                        </p:tgtEl>
                                        <p:attrNameLst>
                                          <p:attrName>style.visibility</p:attrName>
                                        </p:attrNameLst>
                                      </p:cBhvr>
                                      <p:to>
                                        <p:strVal val="visible"/>
                                      </p:to>
                                    </p:set>
                                    <p:animEffect transition="in" filter="barn(outVertical)">
                                      <p:cBhvr>
                                        <p:cTn id="27" dur="500"/>
                                        <p:tgtEl>
                                          <p:spTgt spid="261123">
                                            <p:txEl>
                                              <p:charRg st="67" end="9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261123">
                                            <p:txEl>
                                              <p:charRg st="97" end="130"/>
                                            </p:txEl>
                                          </p:spTgt>
                                        </p:tgtEl>
                                        <p:attrNameLst>
                                          <p:attrName>style.visibility</p:attrName>
                                        </p:attrNameLst>
                                      </p:cBhvr>
                                      <p:to>
                                        <p:strVal val="visible"/>
                                      </p:to>
                                    </p:set>
                                    <p:animEffect transition="in" filter="barn(outVertical)">
                                      <p:cBhvr>
                                        <p:cTn id="32" dur="500"/>
                                        <p:tgtEl>
                                          <p:spTgt spid="261123">
                                            <p:txEl>
                                              <p:charRg st="97" end="13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261124">
                                            <p:txEl>
                                              <p:charRg st="0" end="17"/>
                                            </p:txEl>
                                          </p:spTgt>
                                        </p:tgtEl>
                                        <p:attrNameLst>
                                          <p:attrName>style.visibility</p:attrName>
                                        </p:attrNameLst>
                                      </p:cBhvr>
                                      <p:to>
                                        <p:strVal val="visible"/>
                                      </p:to>
                                    </p:set>
                                    <p:animEffect transition="in" filter="box(out)">
                                      <p:cBhvr>
                                        <p:cTn id="37" dur="500"/>
                                        <p:tgtEl>
                                          <p:spTgt spid="261124">
                                            <p:txEl>
                                              <p:charRg st="0" end="1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261124">
                                            <p:txEl>
                                              <p:charRg st="17" end="34"/>
                                            </p:txEl>
                                          </p:spTgt>
                                        </p:tgtEl>
                                        <p:attrNameLst>
                                          <p:attrName>style.visibility</p:attrName>
                                        </p:attrNameLst>
                                      </p:cBhvr>
                                      <p:to>
                                        <p:strVal val="visible"/>
                                      </p:to>
                                    </p:set>
                                    <p:animEffect transition="in" filter="box(out)">
                                      <p:cBhvr>
                                        <p:cTn id="42" dur="500"/>
                                        <p:tgtEl>
                                          <p:spTgt spid="261124">
                                            <p:txEl>
                                              <p:charRg st="17" end="3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261124">
                                            <p:txEl>
                                              <p:charRg st="34" end="65"/>
                                            </p:txEl>
                                          </p:spTgt>
                                        </p:tgtEl>
                                        <p:attrNameLst>
                                          <p:attrName>style.visibility</p:attrName>
                                        </p:attrNameLst>
                                      </p:cBhvr>
                                      <p:to>
                                        <p:strVal val="visible"/>
                                      </p:to>
                                    </p:set>
                                    <p:animEffect transition="in" filter="box(out)">
                                      <p:cBhvr>
                                        <p:cTn id="47" dur="500"/>
                                        <p:tgtEl>
                                          <p:spTgt spid="261124">
                                            <p:txEl>
                                              <p:charRg st="34" end="6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261124">
                                            <p:txEl>
                                              <p:charRg st="65" end="79"/>
                                            </p:txEl>
                                          </p:spTgt>
                                        </p:tgtEl>
                                        <p:attrNameLst>
                                          <p:attrName>style.visibility</p:attrName>
                                        </p:attrNameLst>
                                      </p:cBhvr>
                                      <p:to>
                                        <p:strVal val="visible"/>
                                      </p:to>
                                    </p:set>
                                    <p:animEffect transition="in" filter="box(out)">
                                      <p:cBhvr>
                                        <p:cTn id="52" dur="500"/>
                                        <p:tgtEl>
                                          <p:spTgt spid="261124">
                                            <p:txEl>
                                              <p:charRg st="65" end="7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2" grpId="0" build="p"/>
      <p:bldP spid="261123" grpId="0" build="p"/>
      <p:bldP spid="261124"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2146" name="组合 262145"/>
          <p:cNvGrpSpPr/>
          <p:nvPr/>
        </p:nvGrpSpPr>
        <p:grpSpPr>
          <a:xfrm>
            <a:off x="685800" y="1371600"/>
            <a:ext cx="7505700" cy="3505200"/>
            <a:chOff x="432" y="864"/>
            <a:chExt cx="4728" cy="2208"/>
          </a:xfrm>
        </p:grpSpPr>
        <p:grpSp>
          <p:nvGrpSpPr>
            <p:cNvPr id="262147" name="组合 262146"/>
            <p:cNvGrpSpPr/>
            <p:nvPr/>
          </p:nvGrpSpPr>
          <p:grpSpPr>
            <a:xfrm>
              <a:off x="432" y="864"/>
              <a:ext cx="4728" cy="1884"/>
              <a:chOff x="432" y="864"/>
              <a:chExt cx="4728" cy="1884"/>
            </a:xfrm>
          </p:grpSpPr>
          <p:graphicFrame>
            <p:nvGraphicFramePr>
              <p:cNvPr id="262148" name="联机映像占位符 262147"/>
              <p:cNvGraphicFramePr>
                <a:graphicFrameLocks noGrp="1"/>
              </p:cNvGraphicFramePr>
              <p:nvPr>
                <p:ph type="clipArt" sz="half" idx="2"/>
              </p:nvPr>
            </p:nvGraphicFramePr>
            <p:xfrm>
              <a:off x="432" y="864"/>
              <a:ext cx="4728" cy="1884"/>
            </p:xfrm>
            <a:graphic>
              <a:graphicData uri="http://schemas.openxmlformats.org/presentationml/2006/ole">
                <mc:AlternateContent xmlns:mc="http://schemas.openxmlformats.org/markup-compatibility/2006">
                  <mc:Choice xmlns:v="urn:schemas-microsoft-com:vml" Requires="v">
                    <p:oleObj spid="_x0000_s3093" name="" r:id="rId1" imgW="4942840" imgH="1971040" progId="Word.Document.8">
                      <p:embed/>
                    </p:oleObj>
                  </mc:Choice>
                  <mc:Fallback>
                    <p:oleObj name="" r:id="rId1" imgW="4942840" imgH="1971040" progId="Word.Document.8">
                      <p:embed/>
                      <p:pic>
                        <p:nvPicPr>
                          <p:cNvPr id="0" name="图片 3092"/>
                          <p:cNvPicPr/>
                          <p:nvPr/>
                        </p:nvPicPr>
                        <p:blipFill>
                          <a:blip r:embed="rId2"/>
                          <a:stretch>
                            <a:fillRect/>
                          </a:stretch>
                        </p:blipFill>
                        <p:spPr>
                          <a:xfrm>
                            <a:off x="432" y="864"/>
                            <a:ext cx="4728" cy="1884"/>
                          </a:xfrm>
                          <a:prstGeom prst="rect">
                            <a:avLst/>
                          </a:prstGeom>
                          <a:noFill/>
                          <a:ln w="38100">
                            <a:miter/>
                          </a:ln>
                        </p:spPr>
                      </p:pic>
                    </p:oleObj>
                  </mc:Fallback>
                </mc:AlternateContent>
              </a:graphicData>
            </a:graphic>
          </p:graphicFrame>
          <p:sp>
            <p:nvSpPr>
              <p:cNvPr id="262149" name="文本框 262148"/>
              <p:cNvSpPr txBox="1"/>
              <p:nvPr/>
            </p:nvSpPr>
            <p:spPr>
              <a:xfrm>
                <a:off x="1872" y="1728"/>
                <a:ext cx="576" cy="231"/>
              </a:xfrm>
              <a:prstGeom prst="rect">
                <a:avLst/>
              </a:prstGeom>
              <a:noFill/>
              <a:ln w="9525">
                <a:noFill/>
              </a:ln>
            </p:spPr>
            <p:txBody>
              <a:bodyPr lIns="92075" tIns="46038" rIns="92075" bIns="46038" anchor="ctr">
                <a:spAutoFit/>
              </a:bodyPr>
              <a:p>
                <a:pPr algn="ctr">
                  <a:spcBef>
                    <a:spcPct val="50000"/>
                  </a:spcBef>
                </a:pPr>
                <a:r>
                  <a:rPr lang="zh-CN" altLang="en-US" sz="1800" b="0" dirty="0">
                    <a:solidFill>
                      <a:schemeClr val="bg2"/>
                    </a:solidFill>
                    <a:latin typeface="Times New Roman" panose="02020603050405020304" pitchFamily="18" charset="0"/>
                  </a:rPr>
                  <a:t>10%</a:t>
                </a:r>
                <a:endParaRPr lang="zh-CN" altLang="en-US" sz="1800" b="0" dirty="0">
                  <a:solidFill>
                    <a:schemeClr val="tx2"/>
                  </a:solidFill>
                  <a:latin typeface="Times New Roman" panose="02020603050405020304" pitchFamily="18" charset="0"/>
                </a:endParaRPr>
              </a:p>
            </p:txBody>
          </p:sp>
          <p:sp>
            <p:nvSpPr>
              <p:cNvPr id="262150" name="文本框 262149"/>
              <p:cNvSpPr txBox="1"/>
              <p:nvPr/>
            </p:nvSpPr>
            <p:spPr>
              <a:xfrm>
                <a:off x="816" y="1920"/>
                <a:ext cx="1728" cy="231"/>
              </a:xfrm>
              <a:prstGeom prst="rect">
                <a:avLst/>
              </a:prstGeom>
              <a:noFill/>
              <a:ln w="9525">
                <a:noFill/>
              </a:ln>
            </p:spPr>
            <p:txBody>
              <a:bodyPr lIns="92075" tIns="46038" rIns="92075" bIns="46038" anchor="ctr">
                <a:spAutoFit/>
              </a:bodyPr>
              <a:p>
                <a:pPr algn="ctr">
                  <a:spcBef>
                    <a:spcPct val="50000"/>
                  </a:spcBef>
                </a:pPr>
                <a:r>
                  <a:rPr lang="en-US" altLang="zh-CN" sz="1800" b="0" err="1">
                    <a:solidFill>
                      <a:schemeClr val="bg2"/>
                    </a:solidFill>
                    <a:latin typeface="Times New Roman" panose="02020603050405020304" pitchFamily="18" charset="0"/>
                  </a:rPr>
                  <a:t>NaCl</a:t>
                </a:r>
                <a:r>
                  <a:rPr lang="en-US" altLang="zh-CN" sz="1800" b="0">
                    <a:solidFill>
                      <a:schemeClr val="bg2"/>
                    </a:solidFill>
                    <a:latin typeface="Times New Roman" panose="02020603050405020304" pitchFamily="18" charset="0"/>
                  </a:rPr>
                  <a:t>                       </a:t>
                </a:r>
                <a:r>
                  <a:rPr lang="en-US" altLang="zh-CN" sz="1800" b="0" err="1">
                    <a:solidFill>
                      <a:schemeClr val="bg2"/>
                    </a:solidFill>
                    <a:latin typeface="Times New Roman" panose="02020603050405020304" pitchFamily="18" charset="0"/>
                  </a:rPr>
                  <a:t>NaCl</a:t>
                </a:r>
                <a:endParaRPr lang="en-US" altLang="zh-CN" sz="1800" b="0">
                  <a:solidFill>
                    <a:schemeClr val="tx2"/>
                  </a:solidFill>
                  <a:latin typeface="Times New Roman" panose="02020603050405020304" pitchFamily="18" charset="0"/>
                </a:endParaRPr>
              </a:p>
            </p:txBody>
          </p:sp>
        </p:grpSp>
        <p:sp>
          <p:nvSpPr>
            <p:cNvPr id="262151" name="矩形 262150"/>
            <p:cNvSpPr/>
            <p:nvPr/>
          </p:nvSpPr>
          <p:spPr>
            <a:xfrm>
              <a:off x="432" y="2784"/>
              <a:ext cx="4553" cy="288"/>
            </a:xfrm>
            <a:prstGeom prst="rect">
              <a:avLst/>
            </a:prstGeom>
            <a:noFill/>
            <a:ln w="9525">
              <a:noFill/>
            </a:ln>
          </p:spPr>
          <p:txBody>
            <a:bodyPr wrap="none" lIns="92075" tIns="46038" rIns="92075" bIns="46038" anchor="t">
              <a:spAutoFit/>
            </a:bodyPr>
            <a:p>
              <a:pPr eaLnBrk="0" hangingPunct="0"/>
              <a:r>
                <a:rPr lang="zh-CN" altLang="en-US" dirty="0">
                  <a:solidFill>
                    <a:srgbClr val="FFFF00"/>
                  </a:solidFill>
                  <a:effectLst>
                    <a:outerShdw blurRad="38100" dist="38100" dir="2700000">
                      <a:srgbClr val="C0C0C0"/>
                    </a:outerShdw>
                  </a:effectLst>
                  <a:latin typeface="Times New Roman" panose="02020603050405020304" pitchFamily="18" charset="0"/>
                </a:rPr>
                <a:t>半透性——</a:t>
              </a:r>
              <a:r>
                <a:rPr lang="zh-CN" altLang="en-US" dirty="0">
                  <a:effectLst>
                    <a:outerShdw blurRad="38100" dist="38100" dir="2700000">
                      <a:srgbClr val="C0C0C0"/>
                    </a:outerShdw>
                  </a:effectLst>
                  <a:latin typeface="Times New Roman" panose="02020603050405020304" pitchFamily="18" charset="0"/>
                </a:rPr>
                <a:t>水分子自由通过，其余分子扩散速度受限</a:t>
              </a:r>
              <a:endParaRPr lang="zh-CN" altLang="en-US" dirty="0">
                <a:effectLst>
                  <a:outerShdw blurRad="38100" dist="38100" dir="2700000">
                    <a:srgbClr val="C0C0C0"/>
                  </a:outerShdw>
                </a:effectLst>
                <a:latin typeface="Times New Roman" panose="02020603050405020304" pitchFamily="18" charset="0"/>
              </a:endParaRPr>
            </a:p>
          </p:txBody>
        </p:sp>
      </p:grpSp>
      <p:sp>
        <p:nvSpPr>
          <p:cNvPr id="262152" name="标题 262151"/>
          <p:cNvSpPr>
            <a:spLocks noGrp="1"/>
          </p:cNvSpPr>
          <p:nvPr>
            <p:ph type="title"/>
          </p:nvPr>
        </p:nvSpPr>
        <p:spPr>
          <a:xfrm>
            <a:off x="762000" y="0"/>
            <a:ext cx="7772400" cy="762000"/>
          </a:xfrm>
          <a:ln/>
        </p:spPr>
        <p:txBody>
          <a:bodyPr anchor="b"/>
          <a:p>
            <a:r>
              <a:rPr lang="zh-CN" altLang="en-US" sz="3600" b="1" dirty="0">
                <a:solidFill>
                  <a:schemeClr val="tx1"/>
                </a:solidFill>
                <a:effectLst>
                  <a:outerShdw blurRad="38100" dist="38100" dir="2700000">
                    <a:srgbClr val="C0C0C0"/>
                  </a:outerShdw>
                </a:effectLst>
                <a:ea typeface="黑体" panose="02010609060101010101" pitchFamily="2" charset="-122"/>
              </a:rPr>
              <a:t>六．渗透压</a:t>
            </a:r>
            <a:r>
              <a:rPr lang="zh-CN" altLang="en-US" sz="3600" dirty="0"/>
              <a:t>  </a:t>
            </a:r>
            <a:endParaRPr lang="zh-CN" altLang="en-US" dirty="0"/>
          </a:p>
        </p:txBody>
      </p:sp>
      <p:sp>
        <p:nvSpPr>
          <p:cNvPr id="262153" name="文本占位符 262152"/>
          <p:cNvSpPr>
            <a:spLocks noGrp="1"/>
          </p:cNvSpPr>
          <p:nvPr>
            <p:ph type="body" sz="half" idx="1"/>
          </p:nvPr>
        </p:nvSpPr>
        <p:spPr>
          <a:xfrm>
            <a:off x="609600" y="685800"/>
            <a:ext cx="8001000" cy="1066800"/>
          </a:xfrm>
          <a:ln/>
        </p:spPr>
        <p:txBody>
          <a:bodyPr/>
          <a:p>
            <a:pPr algn="just"/>
            <a:r>
              <a:rPr lang="zh-CN" altLang="en-US" sz="2800" b="1" dirty="0">
                <a:effectLst>
                  <a:outerShdw blurRad="38100" dist="38100" dir="2700000">
                    <a:srgbClr val="C0C0C0"/>
                  </a:outerShdw>
                </a:effectLst>
                <a:latin typeface="Times New Roman" panose="02020603050405020304" pitchFamily="18" charset="0"/>
              </a:rPr>
              <a:t>———</a:t>
            </a:r>
            <a:r>
              <a:rPr lang="zh-CN" altLang="en-US" sz="2800" b="1" dirty="0">
                <a:effectLst>
                  <a:outerShdw blurRad="38100" dist="38100" dir="2700000">
                    <a:srgbClr val="C0C0C0"/>
                  </a:outerShdw>
                </a:effectLst>
              </a:rPr>
              <a:t>是不同溶液被半透膜隔离开时，由于    </a:t>
            </a:r>
            <a:r>
              <a:rPr lang="zh-CN" altLang="en-US" sz="2800" b="1" u="sng" dirty="0">
                <a:solidFill>
                  <a:srgbClr val="0066FF"/>
                </a:solidFill>
                <a:effectLst>
                  <a:outerShdw blurRad="38100" dist="38100" dir="2700000">
                    <a:srgbClr val="C0C0C0"/>
                  </a:outerShdw>
                </a:effectLst>
              </a:rPr>
              <a:t>膜半透性及两侧水分子浓度差异形成的水压 </a:t>
            </a:r>
            <a:r>
              <a:rPr lang="zh-CN" altLang="en-US" sz="2800" b="1" dirty="0">
                <a:solidFill>
                  <a:srgbClr val="0066FF"/>
                </a:solidFill>
                <a:effectLst>
                  <a:outerShdw blurRad="38100" dist="38100" dir="2700000">
                    <a:srgbClr val="C0C0C0"/>
                  </a:outerShdw>
                </a:effectLst>
              </a:rPr>
              <a:t>。</a:t>
            </a:r>
            <a:endParaRPr lang="zh-CN" altLang="en-US" sz="2800" dirty="0">
              <a:solidFill>
                <a:srgbClr val="0066FF"/>
              </a:solidFill>
            </a:endParaRPr>
          </a:p>
        </p:txBody>
      </p:sp>
      <p:sp>
        <p:nvSpPr>
          <p:cNvPr id="262154" name="矩形 262153"/>
          <p:cNvSpPr/>
          <p:nvPr/>
        </p:nvSpPr>
        <p:spPr>
          <a:xfrm>
            <a:off x="228600" y="5257800"/>
            <a:ext cx="2019300" cy="779463"/>
          </a:xfrm>
          <a:prstGeom prst="rect">
            <a:avLst/>
          </a:prstGeom>
          <a:solidFill>
            <a:schemeClr val="bg2"/>
          </a:solidFill>
          <a:ln w="9525">
            <a:noFill/>
          </a:ln>
        </p:spPr>
        <p:txBody>
          <a:bodyPr wrap="none" lIns="92075" tIns="46038" rIns="92075" bIns="46038" anchor="t">
            <a:spAutoFit/>
          </a:bodyPr>
          <a:p>
            <a:pPr eaLnBrk="0" hangingPunct="0">
              <a:lnSpc>
                <a:spcPct val="125000"/>
              </a:lnSpc>
            </a:pPr>
            <a:r>
              <a:rPr lang="zh-CN" altLang="en-US" sz="3600" dirty="0">
                <a:solidFill>
                  <a:srgbClr val="FFFF00"/>
                </a:solidFill>
                <a:latin typeface="Times New Roman" panose="02020603050405020304" pitchFamily="18" charset="0"/>
              </a:rPr>
              <a:t>有半透膜</a:t>
            </a:r>
            <a:endParaRPr lang="zh-CN" altLang="en-US" sz="3600" dirty="0">
              <a:solidFill>
                <a:srgbClr val="FFFF00"/>
              </a:solidFill>
              <a:latin typeface="Times New Roman" panose="02020603050405020304" pitchFamily="18" charset="0"/>
            </a:endParaRPr>
          </a:p>
        </p:txBody>
      </p:sp>
      <p:sp>
        <p:nvSpPr>
          <p:cNvPr id="262155" name="矩形 262154"/>
          <p:cNvSpPr/>
          <p:nvPr/>
        </p:nvSpPr>
        <p:spPr>
          <a:xfrm>
            <a:off x="2362200" y="5410200"/>
            <a:ext cx="6384925" cy="457200"/>
          </a:xfrm>
          <a:prstGeom prst="rect">
            <a:avLst/>
          </a:prstGeom>
          <a:noFill/>
          <a:ln w="9525">
            <a:noFill/>
          </a:ln>
        </p:spPr>
        <p:txBody>
          <a:bodyPr wrap="none" lIns="92075" tIns="46038" rIns="92075" bIns="46038" anchor="t">
            <a:spAutoFit/>
          </a:bodyPr>
          <a:p>
            <a:pPr eaLnBrk="0" hangingPunct="0"/>
            <a:r>
              <a:rPr lang="zh-CN" altLang="en-US" dirty="0">
                <a:effectLst>
                  <a:outerShdw blurRad="38100" dist="38100" dir="2700000">
                    <a:srgbClr val="C0C0C0"/>
                  </a:outerShdw>
                </a:effectLst>
                <a:latin typeface="Times New Roman" panose="02020603050405020304" pitchFamily="18" charset="0"/>
              </a:rPr>
              <a:t>左</a:t>
            </a:r>
            <a:r>
              <a:rPr lang="zh-CN" altLang="en-US" dirty="0">
                <a:solidFill>
                  <a:srgbClr val="FFFF00"/>
                </a:solidFill>
                <a:effectLst>
                  <a:outerShdw blurRad="38100" dist="38100" dir="2700000">
                    <a:srgbClr val="C0C0C0"/>
                  </a:outerShdw>
                </a:effectLst>
                <a:latin typeface="Times New Roman" panose="02020603050405020304" pitchFamily="18" charset="0"/>
              </a:rPr>
              <a:t>水分子净通量＞0       </a:t>
            </a:r>
            <a:r>
              <a:rPr lang="zh-CN" altLang="en-US" dirty="0">
                <a:effectLst>
                  <a:outerShdw blurRad="38100" dist="38100" dir="2700000">
                    <a:srgbClr val="C0C0C0"/>
                  </a:outerShdw>
                </a:effectLst>
                <a:latin typeface="Times New Roman" panose="02020603050405020304" pitchFamily="18" charset="0"/>
              </a:rPr>
              <a:t>右</a:t>
            </a:r>
            <a:r>
              <a:rPr lang="zh-CN" altLang="en-US" dirty="0">
                <a:solidFill>
                  <a:srgbClr val="FFFF00"/>
                </a:solidFill>
                <a:effectLst>
                  <a:outerShdw blurRad="38100" dist="38100" dir="2700000">
                    <a:srgbClr val="C0C0C0"/>
                  </a:outerShdw>
                </a:effectLst>
                <a:latin typeface="Times New Roman" panose="02020603050405020304" pitchFamily="18" charset="0"/>
              </a:rPr>
              <a:t>侧液位↑，直至平衡</a:t>
            </a:r>
            <a:endParaRPr lang="zh-CN" altLang="en-US" dirty="0">
              <a:solidFill>
                <a:srgbClr val="FFFF00"/>
              </a:solidFill>
              <a:effectLst>
                <a:outerShdw blurRad="38100" dist="38100" dir="2700000">
                  <a:srgbClr val="C0C0C0"/>
                </a:outerShdw>
              </a:effectLst>
              <a:latin typeface="Times New Roman" panose="02020603050405020304" pitchFamily="18" charset="0"/>
            </a:endParaRPr>
          </a:p>
        </p:txBody>
      </p:sp>
      <p:sp>
        <p:nvSpPr>
          <p:cNvPr id="262156" name="右箭头 262155"/>
          <p:cNvSpPr/>
          <p:nvPr/>
        </p:nvSpPr>
        <p:spPr>
          <a:xfrm>
            <a:off x="2286000" y="1981200"/>
            <a:ext cx="838200" cy="457200"/>
          </a:xfrm>
          <a:prstGeom prst="rightArrow">
            <a:avLst>
              <a:gd name="adj1" fmla="val 50000"/>
              <a:gd name="adj2" fmla="val 45833"/>
            </a:avLst>
          </a:prstGeom>
          <a:solidFill>
            <a:schemeClr val="accent2"/>
          </a:solidFill>
          <a:ln w="38100" cap="flat" cmpd="sng">
            <a:solidFill>
              <a:srgbClr val="FF0000"/>
            </a:solidFill>
            <a:prstDash val="solid"/>
            <a:miter/>
            <a:headEnd type="none" w="med" len="med"/>
            <a:tailEnd type="none" w="med" len="med"/>
          </a:ln>
        </p:spPr>
        <p:txBody>
          <a:bodyPr/>
          <a:p>
            <a:endParaRPr lang="zh-CN" altLang="en-US"/>
          </a:p>
        </p:txBody>
      </p:sp>
      <p:sp>
        <p:nvSpPr>
          <p:cNvPr id="262157" name="右箭头 262156"/>
          <p:cNvSpPr/>
          <p:nvPr/>
        </p:nvSpPr>
        <p:spPr>
          <a:xfrm rot="1993958">
            <a:off x="5486400" y="1676400"/>
            <a:ext cx="762000" cy="533400"/>
          </a:xfrm>
          <a:prstGeom prst="rightArrow">
            <a:avLst>
              <a:gd name="adj1" fmla="val 42796"/>
              <a:gd name="adj2" fmla="val 56587"/>
            </a:avLst>
          </a:prstGeom>
          <a:solidFill>
            <a:schemeClr val="accent2"/>
          </a:solidFill>
          <a:ln w="38100" cap="flat" cmpd="sng">
            <a:solidFill>
              <a:srgbClr val="FF0000"/>
            </a:solidFill>
            <a:prstDash val="solid"/>
            <a:miter/>
            <a:headEnd type="none" w="med" len="med"/>
            <a:tailEnd type="none" w="med" len="med"/>
          </a:ln>
        </p:spPr>
        <p:txBody>
          <a:bodyPr/>
          <a:p>
            <a:endParaRPr lang="zh-CN" altLang="en-US"/>
          </a:p>
        </p:txBody>
      </p:sp>
      <p:grpSp>
        <p:nvGrpSpPr>
          <p:cNvPr id="262158" name="组合 262157"/>
          <p:cNvGrpSpPr/>
          <p:nvPr/>
        </p:nvGrpSpPr>
        <p:grpSpPr>
          <a:xfrm>
            <a:off x="2495550" y="1790700"/>
            <a:ext cx="266700" cy="1943100"/>
            <a:chOff x="1572" y="1128"/>
            <a:chExt cx="168" cy="1224"/>
          </a:xfrm>
        </p:grpSpPr>
        <p:sp>
          <p:nvSpPr>
            <p:cNvPr id="262159" name="任意多边形 262158"/>
            <p:cNvSpPr/>
            <p:nvPr/>
          </p:nvSpPr>
          <p:spPr>
            <a:xfrm>
              <a:off x="1632" y="1128"/>
              <a:ext cx="1" cy="1224"/>
            </a:xfrm>
            <a:custGeom>
              <a:avLst/>
              <a:gdLst/>
              <a:ahLst/>
              <a:cxnLst/>
              <a:pathLst>
                <a:path w="1" h="1224">
                  <a:moveTo>
                    <a:pt x="0" y="0"/>
                  </a:moveTo>
                  <a:lnTo>
                    <a:pt x="1" y="1224"/>
                  </a:lnTo>
                </a:path>
              </a:pathLst>
            </a:custGeom>
            <a:noFill/>
            <a:ln w="76200" cap="flat" cmpd="sng">
              <a:solidFill>
                <a:schemeClr val="tx1">
                  <a:alpha val="100000"/>
                </a:schemeClr>
              </a:solidFill>
              <a:prstDash val="solid"/>
              <a:headEnd type="none" w="med" len="med"/>
              <a:tailEnd type="none" w="med" len="med"/>
            </a:ln>
          </p:spPr>
          <p:txBody>
            <a:bodyPr/>
            <a:p>
              <a:endParaRPr lang="zh-CN" altLang="en-US"/>
            </a:p>
          </p:txBody>
        </p:sp>
        <p:sp>
          <p:nvSpPr>
            <p:cNvPr id="262160" name="直接连接符 262159"/>
            <p:cNvSpPr/>
            <p:nvPr/>
          </p:nvSpPr>
          <p:spPr>
            <a:xfrm>
              <a:off x="1584" y="1536"/>
              <a:ext cx="96" cy="0"/>
            </a:xfrm>
            <a:prstGeom prst="line">
              <a:avLst/>
            </a:prstGeom>
            <a:ln w="9525" cap="flat" cmpd="sng">
              <a:solidFill>
                <a:schemeClr val="bg2"/>
              </a:solidFill>
              <a:prstDash val="solid"/>
              <a:headEnd type="none" w="med" len="med"/>
              <a:tailEnd type="none" w="med" len="med"/>
            </a:ln>
          </p:spPr>
        </p:sp>
        <p:sp>
          <p:nvSpPr>
            <p:cNvPr id="262161" name="任意多边形 262160"/>
            <p:cNvSpPr/>
            <p:nvPr/>
          </p:nvSpPr>
          <p:spPr>
            <a:xfrm>
              <a:off x="1572" y="1128"/>
              <a:ext cx="168" cy="1"/>
            </a:xfrm>
            <a:custGeom>
              <a:avLst/>
              <a:gdLst/>
              <a:ahLst/>
              <a:cxnLst/>
              <a:pathLst>
                <a:path w="168" h="1">
                  <a:moveTo>
                    <a:pt x="0" y="0"/>
                  </a:moveTo>
                  <a:lnTo>
                    <a:pt x="168" y="0"/>
                  </a:lnTo>
                </a:path>
              </a:pathLst>
            </a:custGeom>
            <a:noFill/>
            <a:ln w="9525" cap="flat" cmpd="sng">
              <a:solidFill>
                <a:schemeClr val="bg2">
                  <a:alpha val="100000"/>
                </a:schemeClr>
              </a:solidFill>
              <a:prstDash val="solid"/>
              <a:headEnd type="none" w="med" len="med"/>
              <a:tailEnd type="none" w="med" len="med"/>
            </a:ln>
          </p:spPr>
          <p:txBody>
            <a:bodyPr/>
            <a:p>
              <a:endParaRPr lang="zh-CN" altLang="en-US"/>
            </a:p>
          </p:txBody>
        </p:sp>
      </p:grpSp>
      <p:sp>
        <p:nvSpPr>
          <p:cNvPr id="262162" name="矩形 262161"/>
          <p:cNvSpPr/>
          <p:nvPr/>
        </p:nvSpPr>
        <p:spPr>
          <a:xfrm>
            <a:off x="1066800" y="1676400"/>
            <a:ext cx="3048000" cy="2438400"/>
          </a:xfrm>
          <a:prstGeom prst="rect">
            <a:avLst/>
          </a:prstGeom>
          <a:noFill/>
          <a:ln w="76200" cap="flat" cmpd="sng">
            <a:solidFill>
              <a:schemeClr val="accent2"/>
            </a:solidFill>
            <a:prstDash val="solid"/>
            <a:miter/>
            <a:headEnd type="none" w="med" len="med"/>
            <a:tailEnd type="none" w="med" len="med"/>
          </a:ln>
          <a:effectLst>
            <a:prstShdw prst="shdw13" dist="53882" dir="13499999">
              <a:srgbClr val="808080"/>
            </a:prstShdw>
          </a:effectLst>
        </p:spPr>
        <p:txBody>
          <a:bodyPr/>
          <a:p>
            <a:endParaRPr lang="zh-CN" altLang="en-US"/>
          </a:p>
        </p:txBody>
      </p:sp>
      <p:grpSp>
        <p:nvGrpSpPr>
          <p:cNvPr id="262163" name="组合 262162"/>
          <p:cNvGrpSpPr/>
          <p:nvPr/>
        </p:nvGrpSpPr>
        <p:grpSpPr>
          <a:xfrm>
            <a:off x="457200" y="1781175"/>
            <a:ext cx="8686800" cy="4483100"/>
            <a:chOff x="288" y="1122"/>
            <a:chExt cx="5472" cy="2824"/>
          </a:xfrm>
        </p:grpSpPr>
        <p:sp>
          <p:nvSpPr>
            <p:cNvPr id="262164" name="文本框 262163"/>
            <p:cNvSpPr txBox="1"/>
            <p:nvPr/>
          </p:nvSpPr>
          <p:spPr>
            <a:xfrm>
              <a:off x="288" y="2736"/>
              <a:ext cx="5472" cy="1210"/>
            </a:xfrm>
            <a:prstGeom prst="rect">
              <a:avLst/>
            </a:prstGeom>
            <a:noFill/>
            <a:ln w="9525">
              <a:noFill/>
            </a:ln>
          </p:spPr>
          <p:txBody>
            <a:bodyPr lIns="92075" tIns="46038" rIns="92075" bIns="46038" anchor="ctr">
              <a:spAutoFit/>
            </a:bodyPr>
            <a:p>
              <a:pPr algn="just" eaLnBrk="0" hangingPunct="0">
                <a:lnSpc>
                  <a:spcPct val="125000"/>
                </a:lnSpc>
                <a:buChar char="•"/>
              </a:pPr>
              <a:endParaRPr lang="zh-CN" altLang="en-US" dirty="0">
                <a:solidFill>
                  <a:srgbClr val="0066FF"/>
                </a:solidFill>
                <a:effectLst>
                  <a:outerShdw blurRad="38100" dist="38100" dir="2700000">
                    <a:srgbClr val="C0C0C0"/>
                  </a:outerShdw>
                </a:effectLst>
                <a:latin typeface="Times New Roman" panose="02020603050405020304" pitchFamily="18" charset="0"/>
              </a:endParaRPr>
            </a:p>
            <a:p>
              <a:pPr algn="just" eaLnBrk="0" hangingPunct="0">
                <a:lnSpc>
                  <a:spcPct val="125000"/>
                </a:lnSpc>
                <a:buChar char="•"/>
              </a:pPr>
              <a:r>
                <a:rPr lang="zh-CN" altLang="en-US" dirty="0">
                  <a:solidFill>
                    <a:srgbClr val="0066FF"/>
                  </a:solidFill>
                  <a:effectLst>
                    <a:outerShdw blurRad="38100" dist="38100" dir="2700000">
                      <a:srgbClr val="C0C0C0"/>
                    </a:outerShdw>
                  </a:effectLst>
                  <a:latin typeface="Times New Roman" panose="02020603050405020304" pitchFamily="18" charset="0"/>
                </a:rPr>
                <a:t>没有半透膜——液位不变，</a:t>
              </a:r>
              <a:r>
                <a:rPr lang="zh-CN" altLang="en-US" dirty="0">
                  <a:effectLst>
                    <a:outerShdw blurRad="38100" dist="38100" dir="2700000">
                      <a:srgbClr val="C0C0C0"/>
                    </a:outerShdw>
                  </a:effectLst>
                  <a:latin typeface="Times New Roman" panose="02020603050405020304" pitchFamily="18" charset="0"/>
                </a:rPr>
                <a:t>盐扩散</a:t>
              </a:r>
              <a:r>
                <a:rPr lang="en-US" altLang="zh-CN">
                  <a:solidFill>
                    <a:srgbClr val="FFFF00"/>
                  </a:solidFill>
                  <a:effectLst>
                    <a:outerShdw blurRad="38100" dist="38100" dir="2700000">
                      <a:srgbClr val="C0C0C0"/>
                    </a:outerShdw>
                  </a:effectLst>
                  <a:latin typeface="Times New Roman" panose="02020603050405020304" pitchFamily="18" charset="0"/>
                </a:rPr>
                <a:t>V＝</a:t>
              </a:r>
              <a:r>
                <a:rPr lang="zh-CN" altLang="en-US" dirty="0">
                  <a:effectLst>
                    <a:outerShdw blurRad="38100" dist="38100" dir="2700000">
                      <a:srgbClr val="C0C0C0"/>
                    </a:outerShdw>
                  </a:effectLst>
                  <a:latin typeface="Times New Roman" panose="02020603050405020304" pitchFamily="18" charset="0"/>
                </a:rPr>
                <a:t>水扩散</a:t>
              </a:r>
              <a:r>
                <a:rPr lang="en-US" altLang="zh-CN">
                  <a:solidFill>
                    <a:srgbClr val="FFFF00"/>
                  </a:solidFill>
                  <a:effectLst>
                    <a:outerShdw blurRad="38100" dist="38100" dir="2700000">
                      <a:srgbClr val="C0C0C0"/>
                    </a:outerShdw>
                  </a:effectLst>
                  <a:latin typeface="Times New Roman" panose="02020603050405020304" pitchFamily="18" charset="0"/>
                </a:rPr>
                <a:t>V</a:t>
              </a:r>
              <a:endParaRPr lang="en-US" altLang="zh-CN">
                <a:solidFill>
                  <a:srgbClr val="FFFF00"/>
                </a:solidFill>
                <a:effectLst>
                  <a:outerShdw blurRad="38100" dist="38100" dir="2700000">
                    <a:srgbClr val="C0C0C0"/>
                  </a:outerShdw>
                </a:effectLst>
                <a:latin typeface="Times New Roman" panose="02020603050405020304" pitchFamily="18" charset="0"/>
              </a:endParaRPr>
            </a:p>
            <a:p>
              <a:pPr algn="just" eaLnBrk="0" hangingPunct="0">
                <a:lnSpc>
                  <a:spcPct val="125000"/>
                </a:lnSpc>
                <a:buChar char="•"/>
              </a:pPr>
              <a:endParaRPr lang="zh-CN" altLang="en-US">
                <a:effectLst>
                  <a:outerShdw blurRad="38100" dist="38100" dir="2700000">
                    <a:srgbClr val="C0C0C0"/>
                  </a:outerShdw>
                </a:effectLst>
                <a:latin typeface="Times New Roman" panose="02020603050405020304" pitchFamily="18" charset="0"/>
              </a:endParaRPr>
            </a:p>
            <a:p>
              <a:pPr algn="just" eaLnBrk="0" hangingPunct="0">
                <a:lnSpc>
                  <a:spcPct val="125000"/>
                </a:lnSpc>
                <a:buChar char="•"/>
              </a:pPr>
              <a:r>
                <a:rPr lang="zh-CN" altLang="en-US">
                  <a:solidFill>
                    <a:srgbClr val="FFFF00"/>
                  </a:solidFill>
                  <a:effectLst>
                    <a:outerShdw blurRad="38100" dist="38100" dir="2700000">
                      <a:srgbClr val="C0C0C0"/>
                    </a:outerShdw>
                  </a:effectLst>
                  <a:latin typeface="Times New Roman" panose="02020603050405020304" pitchFamily="18" charset="0"/>
                </a:rPr>
                <a:t>                                            </a:t>
              </a:r>
              <a:endParaRPr lang="zh-CN" altLang="en-US">
                <a:solidFill>
                  <a:srgbClr val="FFFF00"/>
                </a:solidFill>
                <a:effectLst>
                  <a:outerShdw blurRad="38100" dist="38100" dir="2700000">
                    <a:srgbClr val="C0C0C0"/>
                  </a:outerShdw>
                </a:effectLst>
                <a:latin typeface="Times New Roman" panose="02020603050405020304" pitchFamily="18" charset="0"/>
              </a:endParaRPr>
            </a:p>
          </p:txBody>
        </p:sp>
        <p:grpSp>
          <p:nvGrpSpPr>
            <p:cNvPr id="262165" name="组合 262164"/>
            <p:cNvGrpSpPr/>
            <p:nvPr/>
          </p:nvGrpSpPr>
          <p:grpSpPr>
            <a:xfrm>
              <a:off x="1284" y="1122"/>
              <a:ext cx="444" cy="1224"/>
              <a:chOff x="1284" y="1122"/>
              <a:chExt cx="444" cy="1224"/>
            </a:xfrm>
          </p:grpSpPr>
          <p:sp>
            <p:nvSpPr>
              <p:cNvPr id="262166" name="任意多边形 262165"/>
              <p:cNvSpPr/>
              <p:nvPr/>
            </p:nvSpPr>
            <p:spPr>
              <a:xfrm>
                <a:off x="1632" y="1122"/>
                <a:ext cx="6" cy="1224"/>
              </a:xfrm>
              <a:custGeom>
                <a:avLst/>
                <a:gdLst/>
                <a:ahLst/>
                <a:cxnLst/>
                <a:pathLst>
                  <a:path w="6" h="1224">
                    <a:moveTo>
                      <a:pt x="6" y="0"/>
                    </a:moveTo>
                    <a:lnTo>
                      <a:pt x="0" y="1224"/>
                    </a:lnTo>
                  </a:path>
                </a:pathLst>
              </a:custGeom>
              <a:noFill/>
              <a:ln w="76200" cap="flat" cmpd="sng">
                <a:solidFill>
                  <a:schemeClr val="tx1">
                    <a:alpha val="100000"/>
                  </a:schemeClr>
                </a:solidFill>
                <a:prstDash val="solid"/>
                <a:headEnd type="none" w="med" len="med"/>
                <a:tailEnd type="none" w="med" len="med"/>
              </a:ln>
            </p:spPr>
            <p:txBody>
              <a:bodyPr/>
              <a:p>
                <a:endParaRPr lang="zh-CN" altLang="en-US"/>
              </a:p>
            </p:txBody>
          </p:sp>
          <p:sp>
            <p:nvSpPr>
              <p:cNvPr id="262167" name="直接连接符 262166"/>
              <p:cNvSpPr/>
              <p:nvPr/>
            </p:nvSpPr>
            <p:spPr>
              <a:xfrm>
                <a:off x="1296" y="1536"/>
                <a:ext cx="432" cy="0"/>
              </a:xfrm>
              <a:prstGeom prst="line">
                <a:avLst/>
              </a:prstGeom>
              <a:ln w="19050" cap="flat" cmpd="sng">
                <a:solidFill>
                  <a:schemeClr val="bg2"/>
                </a:solidFill>
                <a:prstDash val="solid"/>
                <a:headEnd type="none" w="med" len="med"/>
                <a:tailEnd type="none" w="med" len="med"/>
              </a:ln>
            </p:spPr>
          </p:sp>
          <p:sp>
            <p:nvSpPr>
              <p:cNvPr id="262168" name="任意多边形 262167"/>
              <p:cNvSpPr/>
              <p:nvPr/>
            </p:nvSpPr>
            <p:spPr>
              <a:xfrm>
                <a:off x="1284" y="1128"/>
                <a:ext cx="426" cy="1"/>
              </a:xfrm>
              <a:custGeom>
                <a:avLst/>
                <a:gdLst/>
                <a:ahLst/>
                <a:cxnLst/>
                <a:pathLst>
                  <a:path w="426" h="1">
                    <a:moveTo>
                      <a:pt x="0" y="0"/>
                    </a:moveTo>
                    <a:lnTo>
                      <a:pt x="426" y="0"/>
                    </a:lnTo>
                  </a:path>
                </a:pathLst>
              </a:custGeom>
              <a:noFill/>
              <a:ln w="19050" cap="flat" cmpd="sng">
                <a:solidFill>
                  <a:schemeClr val="bg2">
                    <a:alpha val="100000"/>
                  </a:schemeClr>
                </a:solidFill>
                <a:prstDash val="solid"/>
                <a:headEnd type="none" w="med" len="med"/>
                <a:tailEnd type="none" w="med" len="med"/>
              </a:ln>
            </p:spPr>
            <p:txBody>
              <a:bodyPr/>
              <a:p>
                <a:endParaRPr lang="zh-CN" altLang="en-US"/>
              </a:p>
            </p:txBody>
          </p:sp>
        </p:grpSp>
      </p:grpSp>
      <p:sp>
        <p:nvSpPr>
          <p:cNvPr id="262169" name="上箭头 262168"/>
          <p:cNvSpPr/>
          <p:nvPr/>
        </p:nvSpPr>
        <p:spPr>
          <a:xfrm>
            <a:off x="7239000" y="2438400"/>
            <a:ext cx="152400" cy="914400"/>
          </a:xfrm>
          <a:prstGeom prst="upArrow">
            <a:avLst>
              <a:gd name="adj1" fmla="val 50000"/>
              <a:gd name="adj2" fmla="val 150000"/>
            </a:avLst>
          </a:prstGeom>
          <a:solidFill>
            <a:schemeClr val="accent2"/>
          </a:solidFill>
          <a:ln w="38100" cap="flat" cmpd="sng">
            <a:solidFill>
              <a:srgbClr val="FF0000"/>
            </a:solidFill>
            <a:prstDash val="solid"/>
            <a:miter/>
            <a:headEnd type="none" w="med" len="med"/>
            <a:tailEnd type="none" w="med" len="med"/>
          </a:ln>
        </p:spPr>
        <p:txBody>
          <a:bodyPr/>
          <a:p>
            <a:endParaRPr lang="zh-CN" altLang="en-US"/>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262146"/>
                                        </p:tgtEl>
                                        <p:attrNameLst>
                                          <p:attrName>style.visibility</p:attrName>
                                        </p:attrNameLst>
                                      </p:cBhvr>
                                      <p:to>
                                        <p:strVal val="visible"/>
                                      </p:to>
                                    </p:set>
                                    <p:animEffect transition="in" filter="barn(outHorizontal)">
                                      <p:cBhvr>
                                        <p:cTn id="7" dur="500"/>
                                        <p:tgtEl>
                                          <p:spTgt spid="2621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2162"/>
                                        </p:tgtEl>
                                        <p:attrNameLst>
                                          <p:attrName>style.visibility</p:attrName>
                                        </p:attrNameLst>
                                      </p:cBhvr>
                                      <p:to>
                                        <p:strVal val="visible"/>
                                      </p:to>
                                    </p:set>
                                    <p:animEffect transition="in" filter="blinds(horizontal)">
                                      <p:cBhvr>
                                        <p:cTn id="12" dur="500"/>
                                        <p:tgtEl>
                                          <p:spTgt spid="26216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262158"/>
                                        </p:tgtEl>
                                        <p:attrNameLst>
                                          <p:attrName>style.visibility</p:attrName>
                                        </p:attrNameLst>
                                      </p:cBhvr>
                                      <p:to>
                                        <p:strVal val="visible"/>
                                      </p:to>
                                    </p:set>
                                  </p:childTnLst>
                                  <p:subTnLst>
                                    <p:set>
                                      <p:cBhvr override="childStyle">
                                        <p:cTn dur="1" fill="hold" display="0" masterRel="nextClick" afterEffect="1"/>
                                        <p:tgtEl>
                                          <p:spTgt spid="26215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262163"/>
                                        </p:tgtEl>
                                        <p:attrNameLst>
                                          <p:attrName>style.visibility</p:attrName>
                                        </p:attrNameLst>
                                      </p:cBhvr>
                                      <p:to>
                                        <p:strVal val="visible"/>
                                      </p:to>
                                    </p:set>
                                  </p:childTnLst>
                                  <p:subTnLst>
                                    <p:set>
                                      <p:cBhvr override="childStyle">
                                        <p:cTn dur="1" fill="hold" display="0" masterRel="nextClick" afterEffect="1"/>
                                        <p:tgtEl>
                                          <p:spTgt spid="262163"/>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621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62155"/>
                                        </p:tgtEl>
                                        <p:attrNameLst>
                                          <p:attrName>style.visibility</p:attrName>
                                        </p:attrNameLst>
                                      </p:cBhvr>
                                      <p:to>
                                        <p:strVal val="visible"/>
                                      </p:to>
                                    </p:set>
                                    <p:anim calcmode="lin" valueType="num">
                                      <p:cBhvr additive="base">
                                        <p:cTn id="29" dur="500" fill="hold"/>
                                        <p:tgtEl>
                                          <p:spTgt spid="262155"/>
                                        </p:tgtEl>
                                        <p:attrNameLst>
                                          <p:attrName>ppt_x</p:attrName>
                                        </p:attrNameLst>
                                      </p:cBhvr>
                                      <p:tavLst>
                                        <p:tav tm="0">
                                          <p:val>
                                            <p:strVal val="#ppt_x"/>
                                          </p:val>
                                        </p:tav>
                                        <p:tav tm="100000">
                                          <p:val>
                                            <p:strVal val="#ppt_x"/>
                                          </p:val>
                                        </p:tav>
                                      </p:tavLst>
                                    </p:anim>
                                    <p:anim calcmode="lin" valueType="num">
                                      <p:cBhvr additive="base">
                                        <p:cTn id="30" dur="500" fill="hold"/>
                                        <p:tgtEl>
                                          <p:spTgt spid="26215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62156"/>
                                        </p:tgtEl>
                                        <p:attrNameLst>
                                          <p:attrName>style.visibility</p:attrName>
                                        </p:attrNameLst>
                                      </p:cBhvr>
                                      <p:to>
                                        <p:strVal val="visible"/>
                                      </p:to>
                                    </p:set>
                                    <p:animEffect transition="in" filter="wipe(left)">
                                      <p:cBhvr>
                                        <p:cTn id="35" dur="500"/>
                                        <p:tgtEl>
                                          <p:spTgt spid="262156"/>
                                        </p:tgtEl>
                                      </p:cBhvr>
                                    </p:animEffect>
                                  </p:childTnLst>
                                  <p:subTnLst>
                                    <p:set>
                                      <p:cBhvr override="childStyle">
                                        <p:cTn dur="1" fill="hold" display="0" masterRel="nextClick" afterEffect="1"/>
                                        <p:tgtEl>
                                          <p:spTgt spid="262156"/>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62169"/>
                                        </p:tgtEl>
                                        <p:attrNameLst>
                                          <p:attrName>style.visibility</p:attrName>
                                        </p:attrNameLst>
                                      </p:cBhvr>
                                      <p:to>
                                        <p:strVal val="visible"/>
                                      </p:to>
                                    </p:set>
                                    <p:animEffect transition="in" filter="wipe(down)">
                                      <p:cBhvr>
                                        <p:cTn id="40" dur="500"/>
                                        <p:tgtEl>
                                          <p:spTgt spid="26216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262157"/>
                                        </p:tgtEl>
                                        <p:attrNameLst>
                                          <p:attrName>style.visibility</p:attrName>
                                        </p:attrNameLst>
                                      </p:cBhvr>
                                      <p:to>
                                        <p:strVal val="visible"/>
                                      </p:to>
                                    </p:set>
                                    <p:animEffect transition="in" filter="wipe(up)">
                                      <p:cBhvr>
                                        <p:cTn id="45" dur="500"/>
                                        <p:tgtEl>
                                          <p:spTgt spid="262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4" grpId="0" animBg="1"/>
      <p:bldP spid="26215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3170" name="文本占位符 263169"/>
          <p:cNvSpPr>
            <a:spLocks noGrp="1"/>
          </p:cNvSpPr>
          <p:nvPr>
            <p:ph type="body" sz="half" idx="1"/>
          </p:nvPr>
        </p:nvSpPr>
        <p:spPr>
          <a:xfrm>
            <a:off x="457200" y="1927225"/>
            <a:ext cx="4114800" cy="3733800"/>
          </a:xfrm>
          <a:ln/>
        </p:spPr>
        <p:txBody>
          <a:bodyPr/>
          <a:p>
            <a:pPr>
              <a:lnSpc>
                <a:spcPct val="125000"/>
              </a:lnSpc>
            </a:pPr>
            <a:r>
              <a:rPr lang="zh-CN" altLang="en-US" sz="2400" b="1" dirty="0">
                <a:solidFill>
                  <a:srgbClr val="0066FF"/>
                </a:solidFill>
                <a:effectLst>
                  <a:outerShdw blurRad="38100" dist="38100" dir="2700000">
                    <a:srgbClr val="C0C0C0"/>
                  </a:outerShdw>
                </a:effectLst>
              </a:rPr>
              <a:t>衡量方法：</a:t>
            </a:r>
            <a:r>
              <a:rPr lang="zh-CN" altLang="en-US" sz="2400" b="1" dirty="0">
                <a:effectLst>
                  <a:outerShdw blurRad="38100" dist="38100" dir="2700000">
                    <a:srgbClr val="C0C0C0"/>
                  </a:outerShdw>
                </a:effectLst>
              </a:rPr>
              <a:t>通常以一定浓度溶液与纯水间形成的渗透压作为该溶液的渗透压</a:t>
            </a:r>
            <a:r>
              <a:rPr lang="zh-CN" altLang="en-US" sz="2400" dirty="0"/>
              <a:t> </a:t>
            </a:r>
            <a:endParaRPr lang="zh-CN" altLang="en-US" sz="2400" dirty="0"/>
          </a:p>
          <a:p>
            <a:pPr>
              <a:lnSpc>
                <a:spcPct val="125000"/>
              </a:lnSpc>
            </a:pPr>
            <a:r>
              <a:rPr lang="zh-CN" altLang="en-US" sz="2400" b="1" dirty="0">
                <a:solidFill>
                  <a:srgbClr val="0066FF"/>
                </a:solidFill>
                <a:effectLst>
                  <a:outerShdw blurRad="38100" dist="38100" dir="2700000">
                    <a:srgbClr val="C0C0C0"/>
                  </a:outerShdw>
                </a:effectLst>
              </a:rPr>
              <a:t>提问：</a:t>
            </a:r>
            <a:r>
              <a:rPr lang="zh-CN" altLang="en-US" sz="2400" b="1" dirty="0">
                <a:effectLst>
                  <a:outerShdw blurRad="38100" dist="38100" dir="2700000">
                    <a:srgbClr val="C0C0C0"/>
                  </a:outerShdw>
                </a:effectLst>
              </a:rPr>
              <a:t>水将从</a:t>
            </a:r>
            <a:r>
              <a:rPr lang="zh-CN" altLang="en-US" sz="2400" b="1" u="sng" dirty="0">
                <a:effectLst>
                  <a:outerShdw blurRad="38100" dist="38100" dir="2700000">
                    <a:srgbClr val="C0C0C0"/>
                  </a:outerShdw>
                </a:effectLst>
              </a:rPr>
              <a:t>       </a:t>
            </a:r>
            <a:r>
              <a:rPr lang="zh-CN" altLang="en-US" sz="2400" b="1" dirty="0">
                <a:effectLst>
                  <a:outerShdw blurRad="38100" dist="38100" dir="2700000">
                    <a:srgbClr val="C0C0C0"/>
                  </a:outerShdw>
                </a:effectLst>
              </a:rPr>
              <a:t>渗透压一方流向</a:t>
            </a:r>
            <a:r>
              <a:rPr lang="zh-CN" altLang="en-US" sz="2400" b="1" u="sng" dirty="0">
                <a:effectLst>
                  <a:outerShdw blurRad="38100" dist="38100" dir="2700000">
                    <a:srgbClr val="C0C0C0"/>
                  </a:outerShdw>
                </a:effectLst>
              </a:rPr>
              <a:t>       </a:t>
            </a:r>
            <a:r>
              <a:rPr lang="zh-CN" altLang="en-US" sz="2400" b="1" dirty="0">
                <a:effectLst>
                  <a:outerShdw blurRad="38100" dist="38100" dir="2700000">
                    <a:srgbClr val="C0C0C0"/>
                  </a:outerShdw>
                </a:effectLst>
              </a:rPr>
              <a:t>渗透压的一方？</a:t>
            </a:r>
            <a:endParaRPr lang="zh-CN" altLang="en-US" sz="2400" b="1" dirty="0">
              <a:effectLst>
                <a:outerShdw blurRad="38100" dist="38100" dir="2700000">
                  <a:srgbClr val="C0C0C0"/>
                </a:outerShdw>
              </a:effectLst>
            </a:endParaRPr>
          </a:p>
          <a:p>
            <a:pPr>
              <a:lnSpc>
                <a:spcPct val="125000"/>
              </a:lnSpc>
            </a:pPr>
            <a:r>
              <a:rPr lang="zh-CN" altLang="en-US" sz="2400" b="1" dirty="0">
                <a:solidFill>
                  <a:srgbClr val="0066FF"/>
                </a:solidFill>
                <a:effectLst>
                  <a:outerShdw blurRad="38100" dist="38100" dir="2700000">
                    <a:srgbClr val="C0C0C0"/>
                  </a:outerShdw>
                </a:effectLst>
              </a:rPr>
              <a:t>低、高</a:t>
            </a:r>
            <a:endParaRPr lang="zh-CN" altLang="en-US" sz="2400" dirty="0">
              <a:solidFill>
                <a:srgbClr val="0066FF"/>
              </a:solidFill>
            </a:endParaRPr>
          </a:p>
          <a:p>
            <a:pPr>
              <a:lnSpc>
                <a:spcPct val="125000"/>
              </a:lnSpc>
            </a:pPr>
            <a:endParaRPr lang="zh-CN" altLang="en-US" sz="2400" dirty="0">
              <a:solidFill>
                <a:srgbClr val="0066FF"/>
              </a:solidFill>
            </a:endParaRPr>
          </a:p>
        </p:txBody>
      </p:sp>
      <p:sp>
        <p:nvSpPr>
          <p:cNvPr id="263171" name="文本占位符 263170"/>
          <p:cNvSpPr>
            <a:spLocks noGrp="1"/>
          </p:cNvSpPr>
          <p:nvPr>
            <p:ph type="body" sz="half" idx="2"/>
          </p:nvPr>
        </p:nvSpPr>
        <p:spPr>
          <a:xfrm>
            <a:off x="4572000" y="1733550"/>
            <a:ext cx="3962400" cy="4648200"/>
          </a:xfrm>
          <a:ln/>
        </p:spPr>
        <p:txBody>
          <a:bodyPr/>
          <a:p>
            <a:pPr>
              <a:lnSpc>
                <a:spcPct val="120000"/>
              </a:lnSpc>
            </a:pPr>
            <a:r>
              <a:rPr lang="zh-CN" altLang="en-US" sz="2800" b="1" dirty="0">
                <a:effectLst>
                  <a:outerShdw blurRad="38100" dist="38100" dir="2700000">
                    <a:srgbClr val="C0C0C0"/>
                  </a:outerShdw>
                </a:effectLst>
              </a:rPr>
              <a:t>渗透压</a:t>
            </a:r>
            <a:r>
              <a:rPr lang="zh-CN" altLang="en-US" sz="2400" dirty="0"/>
              <a:t>可影响细菌生存：</a:t>
            </a:r>
            <a:endParaRPr lang="zh-CN" altLang="en-US" sz="2000" dirty="0"/>
          </a:p>
          <a:p>
            <a:pPr>
              <a:lnSpc>
                <a:spcPct val="120000"/>
              </a:lnSpc>
            </a:pPr>
            <a:r>
              <a:rPr lang="zh-CN" altLang="en-US" sz="2400" b="1" dirty="0">
                <a:effectLst>
                  <a:outerShdw blurRad="38100" dist="38100" dir="2700000">
                    <a:srgbClr val="C0C0C0"/>
                  </a:outerShdw>
                </a:effectLst>
              </a:rPr>
              <a:t>1.相同渗透压溶液中</a:t>
            </a:r>
            <a:endParaRPr lang="zh-CN" altLang="en-US" sz="2400" b="1" dirty="0">
              <a:effectLst>
                <a:outerShdw blurRad="38100" dist="38100" dir="2700000">
                  <a:srgbClr val="C0C0C0"/>
                </a:outerShdw>
              </a:effectLst>
            </a:endParaRPr>
          </a:p>
          <a:p>
            <a:pPr>
              <a:lnSpc>
                <a:spcPct val="120000"/>
              </a:lnSpc>
            </a:pPr>
            <a:r>
              <a:rPr lang="zh-CN" altLang="en-US" sz="2400" dirty="0"/>
              <a:t>细菌细胞内水含量稳定，</a:t>
            </a:r>
            <a:r>
              <a:rPr lang="zh-CN" altLang="en-US" sz="2400" b="1" dirty="0">
                <a:effectLst>
                  <a:outerShdw blurRad="38100" dist="38100" dir="2700000">
                    <a:srgbClr val="C0C0C0"/>
                  </a:outerShdw>
                </a:effectLst>
              </a:rPr>
              <a:t>细菌生活得最好。</a:t>
            </a:r>
            <a:endParaRPr lang="zh-CN" altLang="en-US" sz="2400" b="1" dirty="0">
              <a:effectLst>
                <a:outerShdw blurRad="38100" dist="38100" dir="2700000">
                  <a:srgbClr val="C0C0C0"/>
                </a:outerShdw>
              </a:effectLst>
            </a:endParaRPr>
          </a:p>
          <a:p>
            <a:pPr>
              <a:lnSpc>
                <a:spcPct val="120000"/>
              </a:lnSpc>
            </a:pPr>
            <a:r>
              <a:rPr lang="zh-CN" altLang="en-US" sz="2400" b="1" dirty="0">
                <a:effectLst>
                  <a:outerShdw blurRad="38100" dist="38100" dir="2700000">
                    <a:srgbClr val="C0C0C0"/>
                  </a:outerShdw>
                </a:effectLst>
              </a:rPr>
              <a:t>等渗透压溶液</a:t>
            </a:r>
            <a:r>
              <a:rPr lang="en-US" altLang="zh-CN" sz="2400" b="1">
                <a:effectLst>
                  <a:outerShdw blurRad="38100" dist="38100" dir="2700000">
                    <a:srgbClr val="C0C0C0"/>
                  </a:outerShdw>
                </a:effectLst>
              </a:rPr>
              <a:t>-0.85</a:t>
            </a:r>
            <a:r>
              <a:rPr lang="zh-CN" altLang="en-US" sz="2400" b="1" dirty="0">
                <a:effectLst>
                  <a:outerShdw blurRad="38100" dist="38100" dir="2700000">
                    <a:srgbClr val="C0C0C0"/>
                  </a:outerShdw>
                </a:effectLst>
              </a:rPr>
              <a:t>％的食盐(</a:t>
            </a:r>
            <a:r>
              <a:rPr lang="en-US" altLang="zh-CN" sz="2400" b="1" err="1">
                <a:effectLst>
                  <a:outerShdw blurRad="38100" dist="38100" dir="2700000">
                    <a:srgbClr val="C0C0C0"/>
                  </a:outerShdw>
                </a:effectLst>
              </a:rPr>
              <a:t>NaCl</a:t>
            </a:r>
            <a:r>
              <a:rPr lang="en-US" altLang="zh-CN" sz="2400" b="1">
                <a:effectLst>
                  <a:outerShdw blurRad="38100" dist="38100" dir="2700000">
                    <a:srgbClr val="C0C0C0"/>
                  </a:outerShdw>
                </a:effectLst>
              </a:rPr>
              <a:t>)</a:t>
            </a:r>
            <a:r>
              <a:rPr lang="zh-CN" altLang="en-US" sz="2400" b="1" dirty="0">
                <a:effectLst>
                  <a:outerShdw blurRad="38100" dist="38100" dir="2700000">
                    <a:srgbClr val="C0C0C0"/>
                  </a:outerShdw>
                </a:effectLst>
              </a:rPr>
              <a:t>溶液（生理盐水）。</a:t>
            </a:r>
            <a:r>
              <a:rPr lang="zh-CN" altLang="en-US" sz="2400" dirty="0"/>
              <a:t>常作为进行细菌稀释分离的稀释液。</a:t>
            </a:r>
            <a:endParaRPr lang="zh-CN" altLang="en-US" sz="2400" dirty="0"/>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3170">
                                            <p:txEl>
                                              <p:charRg st="0" end="35"/>
                                            </p:txEl>
                                          </p:spTgt>
                                        </p:tgtEl>
                                        <p:attrNameLst>
                                          <p:attrName>style.visibility</p:attrName>
                                        </p:attrNameLst>
                                      </p:cBhvr>
                                      <p:to>
                                        <p:strVal val="visible"/>
                                      </p:to>
                                    </p:set>
                                    <p:animEffect transition="in" filter="wipe(left)">
                                      <p:cBhvr>
                                        <p:cTn id="7" dur="500"/>
                                        <p:tgtEl>
                                          <p:spTgt spid="263170">
                                            <p:txEl>
                                              <p:charRg st="0" end="3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3170">
                                            <p:txEl>
                                              <p:charRg st="35" end="70"/>
                                            </p:txEl>
                                          </p:spTgt>
                                        </p:tgtEl>
                                        <p:attrNameLst>
                                          <p:attrName>style.visibility</p:attrName>
                                        </p:attrNameLst>
                                      </p:cBhvr>
                                      <p:to>
                                        <p:strVal val="visible"/>
                                      </p:to>
                                    </p:set>
                                    <p:animEffect transition="in" filter="wipe(left)">
                                      <p:cBhvr>
                                        <p:cTn id="12" dur="500"/>
                                        <p:tgtEl>
                                          <p:spTgt spid="263170">
                                            <p:txEl>
                                              <p:charRg st="35" end="7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3170">
                                            <p:txEl>
                                              <p:charRg st="70" end="74"/>
                                            </p:txEl>
                                          </p:spTgt>
                                        </p:tgtEl>
                                        <p:attrNameLst>
                                          <p:attrName>style.visibility</p:attrName>
                                        </p:attrNameLst>
                                      </p:cBhvr>
                                      <p:to>
                                        <p:strVal val="visible"/>
                                      </p:to>
                                    </p:set>
                                    <p:animEffect transition="in" filter="wipe(left)">
                                      <p:cBhvr>
                                        <p:cTn id="17" dur="500"/>
                                        <p:tgtEl>
                                          <p:spTgt spid="263170">
                                            <p:txEl>
                                              <p:charRg st="70" end="7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3171">
                                            <p:txEl>
                                              <p:charRg st="0" end="12"/>
                                            </p:txEl>
                                          </p:spTgt>
                                        </p:tgtEl>
                                        <p:attrNameLst>
                                          <p:attrName>style.visibility</p:attrName>
                                        </p:attrNameLst>
                                      </p:cBhvr>
                                      <p:to>
                                        <p:strVal val="visible"/>
                                      </p:to>
                                    </p:set>
                                    <p:animEffect transition="in" filter="dissolve">
                                      <p:cBhvr>
                                        <p:cTn id="22" dur="500"/>
                                        <p:tgtEl>
                                          <p:spTgt spid="263171">
                                            <p:txEl>
                                              <p:charRg st="0" end="1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63171">
                                            <p:txEl>
                                              <p:charRg st="12" end="23"/>
                                            </p:txEl>
                                          </p:spTgt>
                                        </p:tgtEl>
                                        <p:attrNameLst>
                                          <p:attrName>style.visibility</p:attrName>
                                        </p:attrNameLst>
                                      </p:cBhvr>
                                      <p:to>
                                        <p:strVal val="visible"/>
                                      </p:to>
                                    </p:set>
                                    <p:animEffect transition="in" filter="dissolve">
                                      <p:cBhvr>
                                        <p:cTn id="27" dur="500"/>
                                        <p:tgtEl>
                                          <p:spTgt spid="263171">
                                            <p:txEl>
                                              <p:charRg st="12" end="2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63171">
                                            <p:txEl>
                                              <p:charRg st="23" end="43"/>
                                            </p:txEl>
                                          </p:spTgt>
                                        </p:tgtEl>
                                        <p:attrNameLst>
                                          <p:attrName>style.visibility</p:attrName>
                                        </p:attrNameLst>
                                      </p:cBhvr>
                                      <p:to>
                                        <p:strVal val="visible"/>
                                      </p:to>
                                    </p:set>
                                    <p:animEffect transition="in" filter="dissolve">
                                      <p:cBhvr>
                                        <p:cTn id="32" dur="500"/>
                                        <p:tgtEl>
                                          <p:spTgt spid="263171">
                                            <p:txEl>
                                              <p:charRg st="23" end="4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63171">
                                            <p:txEl>
                                              <p:charRg st="43" end="90"/>
                                            </p:txEl>
                                          </p:spTgt>
                                        </p:tgtEl>
                                        <p:attrNameLst>
                                          <p:attrName>style.visibility</p:attrName>
                                        </p:attrNameLst>
                                      </p:cBhvr>
                                      <p:to>
                                        <p:strVal val="visible"/>
                                      </p:to>
                                    </p:set>
                                    <p:animEffect transition="in" filter="dissolve">
                                      <p:cBhvr>
                                        <p:cTn id="37" dur="500"/>
                                        <p:tgtEl>
                                          <p:spTgt spid="263171">
                                            <p:txEl>
                                              <p:charRg st="43" end="9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build="p"/>
      <p:bldP spid="263171"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4194" name="标题 264193"/>
          <p:cNvSpPr>
            <a:spLocks noGrp="1"/>
          </p:cNvSpPr>
          <p:nvPr>
            <p:ph type="title"/>
          </p:nvPr>
        </p:nvSpPr>
        <p:spPr>
          <a:xfrm>
            <a:off x="1066800" y="381000"/>
            <a:ext cx="7793038" cy="1143000"/>
          </a:xfrm>
          <a:ln/>
        </p:spPr>
        <p:txBody>
          <a:bodyPr anchor="b"/>
          <a:p>
            <a:r>
              <a:rPr lang="zh-CN" altLang="en-US" sz="3200" b="1" dirty="0">
                <a:solidFill>
                  <a:schemeClr val="tx1"/>
                </a:solidFill>
                <a:effectLst>
                  <a:outerShdw blurRad="38100" dist="38100" dir="2700000">
                    <a:srgbClr val="C0C0C0"/>
                  </a:outerShdw>
                </a:effectLst>
              </a:rPr>
              <a:t>2.高渗透压溶液中</a:t>
            </a:r>
            <a:endParaRPr lang="zh-CN" altLang="en-US" b="1" dirty="0">
              <a:solidFill>
                <a:schemeClr val="tx1"/>
              </a:solidFill>
              <a:effectLst>
                <a:outerShdw blurRad="38100" dist="38100" dir="2700000">
                  <a:srgbClr val="C0C0C0"/>
                </a:outerShdw>
              </a:effectLst>
            </a:endParaRPr>
          </a:p>
        </p:txBody>
      </p:sp>
      <p:sp>
        <p:nvSpPr>
          <p:cNvPr id="264195" name="文本占位符 264194"/>
          <p:cNvSpPr>
            <a:spLocks noGrp="1"/>
          </p:cNvSpPr>
          <p:nvPr>
            <p:ph type="body" idx="1"/>
          </p:nvPr>
        </p:nvSpPr>
        <p:spPr>
          <a:xfrm>
            <a:off x="685800" y="1447800"/>
            <a:ext cx="8153400" cy="2057400"/>
          </a:xfrm>
          <a:ln/>
        </p:spPr>
        <p:txBody>
          <a:bodyPr/>
          <a:p>
            <a:pPr algn="just">
              <a:lnSpc>
                <a:spcPct val="125000"/>
              </a:lnSpc>
            </a:pPr>
            <a:r>
              <a:rPr lang="zh-CN" altLang="en-US" sz="2400" b="1" dirty="0">
                <a:solidFill>
                  <a:srgbClr val="0066FF"/>
                </a:solidFill>
                <a:effectLst>
                  <a:outerShdw blurRad="38100" dist="38100" dir="2700000">
                    <a:srgbClr val="C0C0C0"/>
                  </a:outerShdw>
                </a:effectLst>
              </a:rPr>
              <a:t>提问：</a:t>
            </a:r>
            <a:r>
              <a:rPr lang="zh-CN" altLang="en-US" sz="2400" b="1" dirty="0">
                <a:effectLst>
                  <a:outerShdw blurRad="38100" dist="38100" dir="2700000">
                    <a:srgbClr val="C0C0C0"/>
                  </a:outerShdw>
                </a:effectLst>
              </a:rPr>
              <a:t>哪些是高渗透压溶液？细菌会发生什么现象？</a:t>
            </a:r>
            <a:endParaRPr lang="zh-CN" altLang="en-US" sz="2400" b="1" dirty="0">
              <a:solidFill>
                <a:schemeClr val="accent2"/>
              </a:solidFill>
              <a:effectLst>
                <a:outerShdw blurRad="38100" dist="38100" dir="2700000">
                  <a:srgbClr val="C0C0C0"/>
                </a:outerShdw>
              </a:effectLst>
            </a:endParaRPr>
          </a:p>
          <a:p>
            <a:pPr algn="just">
              <a:lnSpc>
                <a:spcPct val="125000"/>
              </a:lnSpc>
            </a:pPr>
            <a:r>
              <a:rPr lang="zh-CN" altLang="en-US" sz="2400" b="1" dirty="0">
                <a:solidFill>
                  <a:srgbClr val="0066FF"/>
                </a:solidFill>
                <a:effectLst>
                  <a:outerShdw blurRad="38100" dist="38100" dir="2700000">
                    <a:srgbClr val="C0C0C0"/>
                  </a:outerShdw>
                </a:effectLst>
              </a:rPr>
              <a:t>浓溶液；质壁分离</a:t>
            </a:r>
            <a:endParaRPr lang="zh-CN" altLang="en-US" sz="2400" dirty="0">
              <a:solidFill>
                <a:srgbClr val="0066FF"/>
              </a:solidFill>
            </a:endParaRPr>
          </a:p>
          <a:p>
            <a:pPr algn="just">
              <a:lnSpc>
                <a:spcPct val="125000"/>
              </a:lnSpc>
            </a:pPr>
            <a:r>
              <a:rPr lang="zh-CN" altLang="en-US" sz="2400" b="1" dirty="0">
                <a:solidFill>
                  <a:srgbClr val="0066FF"/>
                </a:solidFill>
                <a:effectLst>
                  <a:outerShdw blurRad="38100" dist="38100" dir="2700000">
                    <a:srgbClr val="C0C0C0"/>
                  </a:outerShdw>
                </a:effectLst>
                <a:latin typeface="Times New Roman" panose="02020603050405020304" pitchFamily="18" charset="0"/>
              </a:rPr>
              <a:t>—</a:t>
            </a:r>
            <a:r>
              <a:rPr lang="zh-CN" altLang="en-US" sz="2400" b="1" dirty="0">
                <a:solidFill>
                  <a:srgbClr val="0066FF"/>
                </a:solidFill>
                <a:effectLst>
                  <a:outerShdw blurRad="38100" dist="38100" dir="2700000">
                    <a:srgbClr val="C0C0C0"/>
                  </a:outerShdw>
                </a:effectLst>
              </a:rPr>
              <a:t>防腐（细菌滋生）</a:t>
            </a:r>
            <a:endParaRPr lang="zh-CN" altLang="en-US" sz="2400" b="1" dirty="0">
              <a:solidFill>
                <a:srgbClr val="0066FF"/>
              </a:solidFill>
              <a:effectLst>
                <a:outerShdw blurRad="38100" dist="38100" dir="2700000">
                  <a:srgbClr val="C0C0C0"/>
                </a:outerShdw>
              </a:effectLst>
            </a:endParaRPr>
          </a:p>
          <a:p>
            <a:pPr algn="just">
              <a:lnSpc>
                <a:spcPct val="125000"/>
              </a:lnSpc>
            </a:pPr>
            <a:r>
              <a:rPr lang="zh-CN" altLang="en-US" sz="2400" dirty="0"/>
              <a:t>如用</a:t>
            </a:r>
            <a:r>
              <a:rPr lang="zh-CN" altLang="en-US" sz="2400" b="1" dirty="0">
                <a:solidFill>
                  <a:srgbClr val="0066FF"/>
                </a:solidFill>
                <a:effectLst>
                  <a:outerShdw blurRad="38100" dist="38100" dir="2700000">
                    <a:srgbClr val="C0C0C0"/>
                  </a:outerShdw>
                </a:effectLst>
              </a:rPr>
              <a:t>5～30%的盐水</a:t>
            </a:r>
            <a:r>
              <a:rPr lang="zh-CN" altLang="en-US" sz="2400" dirty="0"/>
              <a:t>腌咸菜、咸鱼，用</a:t>
            </a:r>
            <a:r>
              <a:rPr lang="zh-CN" altLang="en-US" sz="2400" b="1" dirty="0">
                <a:solidFill>
                  <a:srgbClr val="0066FF"/>
                </a:solidFill>
                <a:effectLst>
                  <a:outerShdw blurRad="38100" dist="38100" dir="2700000">
                    <a:srgbClr val="C0C0C0"/>
                  </a:outerShdw>
                </a:effectLst>
              </a:rPr>
              <a:t>60～80%的糖溶液</a:t>
            </a:r>
            <a:r>
              <a:rPr lang="zh-CN" altLang="en-US" sz="2400" dirty="0"/>
              <a:t>做蜜饯等。</a:t>
            </a:r>
            <a:endParaRPr lang="zh-CN" altLang="en-US" sz="2400" dirty="0"/>
          </a:p>
        </p:txBody>
      </p:sp>
      <p:grpSp>
        <p:nvGrpSpPr>
          <p:cNvPr id="264196" name="组合 264195"/>
          <p:cNvGrpSpPr/>
          <p:nvPr/>
        </p:nvGrpSpPr>
        <p:grpSpPr>
          <a:xfrm>
            <a:off x="2971800" y="0"/>
            <a:ext cx="6172200" cy="1447800"/>
            <a:chOff x="1872" y="0"/>
            <a:chExt cx="3888" cy="912"/>
          </a:xfrm>
        </p:grpSpPr>
        <p:pic>
          <p:nvPicPr>
            <p:cNvPr id="264197" name="图片 264196" descr="Dsc00002">
              <a:hlinkClick r:id="rId1"/>
            </p:cNvPr>
            <p:cNvPicPr>
              <a:picLocks noChangeAspect="1"/>
            </p:cNvPicPr>
            <p:nvPr/>
          </p:nvPicPr>
          <p:blipFill>
            <a:blip r:embed="rId2"/>
            <a:stretch>
              <a:fillRect/>
            </a:stretch>
          </p:blipFill>
          <p:spPr>
            <a:xfrm>
              <a:off x="4560" y="0"/>
              <a:ext cx="1200" cy="902"/>
            </a:xfrm>
            <a:prstGeom prst="rect">
              <a:avLst/>
            </a:prstGeom>
            <a:noFill/>
            <a:ln w="9525">
              <a:noFill/>
            </a:ln>
          </p:spPr>
        </p:pic>
        <p:pic>
          <p:nvPicPr>
            <p:cNvPr id="264198" name="图片 264197" descr="pct">
              <a:hlinkClick r:id="rId3"/>
            </p:cNvPr>
            <p:cNvPicPr>
              <a:picLocks noChangeAspect="1"/>
            </p:cNvPicPr>
            <p:nvPr/>
          </p:nvPicPr>
          <p:blipFill>
            <a:blip r:embed="rId4"/>
            <a:stretch>
              <a:fillRect/>
            </a:stretch>
          </p:blipFill>
          <p:spPr>
            <a:xfrm>
              <a:off x="3744" y="0"/>
              <a:ext cx="833" cy="912"/>
            </a:xfrm>
            <a:prstGeom prst="rect">
              <a:avLst/>
            </a:prstGeom>
            <a:noFill/>
            <a:ln w="9525">
              <a:noFill/>
            </a:ln>
          </p:spPr>
        </p:pic>
        <p:pic>
          <p:nvPicPr>
            <p:cNvPr id="264199" name="图片 264198" descr="604-2">
              <a:hlinkClick r:id="rId5"/>
            </p:cNvPr>
            <p:cNvPicPr>
              <a:picLocks noChangeAspect="1"/>
            </p:cNvPicPr>
            <p:nvPr/>
          </p:nvPicPr>
          <p:blipFill>
            <a:blip r:embed="rId6"/>
            <a:stretch>
              <a:fillRect/>
            </a:stretch>
          </p:blipFill>
          <p:spPr>
            <a:xfrm>
              <a:off x="2736" y="0"/>
              <a:ext cx="1008" cy="749"/>
            </a:xfrm>
            <a:prstGeom prst="rect">
              <a:avLst/>
            </a:prstGeom>
            <a:noFill/>
            <a:ln w="9525">
              <a:noFill/>
            </a:ln>
          </p:spPr>
        </p:pic>
        <p:pic>
          <p:nvPicPr>
            <p:cNvPr id="264200" name="图片 264199" descr="020218_1_5"/>
            <p:cNvPicPr>
              <a:picLocks noChangeAspect="1"/>
            </p:cNvPicPr>
            <p:nvPr/>
          </p:nvPicPr>
          <p:blipFill>
            <a:blip r:embed="rId7"/>
            <a:stretch>
              <a:fillRect/>
            </a:stretch>
          </p:blipFill>
          <p:spPr>
            <a:xfrm>
              <a:off x="1872" y="0"/>
              <a:ext cx="864" cy="586"/>
            </a:xfrm>
            <a:prstGeom prst="rect">
              <a:avLst/>
            </a:prstGeom>
            <a:noFill/>
            <a:ln w="9525">
              <a:noFill/>
            </a:ln>
          </p:spPr>
        </p:pic>
      </p:grpSp>
      <p:sp>
        <p:nvSpPr>
          <p:cNvPr id="264201" name="矩形 264200"/>
          <p:cNvSpPr/>
          <p:nvPr/>
        </p:nvSpPr>
        <p:spPr>
          <a:xfrm>
            <a:off x="609600" y="3962400"/>
            <a:ext cx="8153400" cy="2590800"/>
          </a:xfrm>
          <a:prstGeom prst="rect">
            <a:avLst/>
          </a:prstGeom>
          <a:noFill/>
          <a:ln w="9525">
            <a:noFill/>
          </a:ln>
        </p:spPr>
        <p:txBody>
          <a:bodyPr lIns="92075" tIns="46038" rIns="92075" bIns="46038"/>
          <a:p>
            <a:pPr marL="342900" indent="-342900" algn="just">
              <a:lnSpc>
                <a:spcPct val="125000"/>
              </a:lnSpc>
              <a:spcBef>
                <a:spcPct val="20000"/>
              </a:spcBef>
              <a:buChar char="•"/>
            </a:pPr>
            <a:r>
              <a:rPr lang="zh-CN" altLang="en-US" dirty="0">
                <a:solidFill>
                  <a:srgbClr val="0066FF"/>
                </a:solidFill>
                <a:effectLst>
                  <a:outerShdw blurRad="38100" dist="38100" dir="2700000">
                    <a:srgbClr val="C0C0C0"/>
                  </a:outerShdw>
                </a:effectLst>
                <a:latin typeface="Times New Roman" panose="02020603050405020304" pitchFamily="18" charset="0"/>
              </a:rPr>
              <a:t>—海洋对各种病原菌（淡水菌）的杀灭</a:t>
            </a:r>
            <a:endParaRPr lang="zh-CN" altLang="en-US" dirty="0">
              <a:solidFill>
                <a:srgbClr val="0066FF"/>
              </a:solidFill>
              <a:effectLst>
                <a:outerShdw blurRad="38100" dist="38100" dir="2700000">
                  <a:srgbClr val="C0C0C0"/>
                </a:outerShdw>
              </a:effectLst>
              <a:latin typeface="Times New Roman" panose="02020603050405020304" pitchFamily="18" charset="0"/>
            </a:endParaRPr>
          </a:p>
          <a:p>
            <a:pPr marL="342900" indent="-342900" algn="just">
              <a:lnSpc>
                <a:spcPct val="125000"/>
              </a:lnSpc>
              <a:spcBef>
                <a:spcPct val="20000"/>
              </a:spcBef>
              <a:buChar char="•"/>
            </a:pPr>
            <a:r>
              <a:rPr lang="zh-CN" altLang="en-US" dirty="0">
                <a:solidFill>
                  <a:srgbClr val="0066FF"/>
                </a:solidFill>
                <a:effectLst>
                  <a:outerShdw blurRad="38100" dist="38100" dir="2700000">
                    <a:srgbClr val="C0C0C0"/>
                  </a:outerShdw>
                </a:effectLst>
                <a:latin typeface="Times New Roman" panose="02020603050405020304" pitchFamily="18" charset="0"/>
              </a:rPr>
              <a:t>—高含盐废水（如油田采出水）难于生物处理的原因</a:t>
            </a:r>
            <a:r>
              <a:rPr lang="zh-CN" altLang="en-US" b="0" dirty="0">
                <a:solidFill>
                  <a:srgbClr val="0066FF"/>
                </a:solidFill>
                <a:latin typeface="Times New Roman" panose="02020603050405020304" pitchFamily="18" charset="0"/>
              </a:rPr>
              <a:t> </a:t>
            </a:r>
            <a:endParaRPr lang="zh-CN" altLang="en-US" b="0" dirty="0">
              <a:solidFill>
                <a:srgbClr val="0066FF"/>
              </a:solidFill>
              <a:latin typeface="Times New Roman" panose="02020603050405020304" pitchFamily="18" charset="0"/>
            </a:endParaRPr>
          </a:p>
          <a:p>
            <a:pPr marL="342900" indent="-342900" algn="just">
              <a:lnSpc>
                <a:spcPct val="125000"/>
              </a:lnSpc>
              <a:spcBef>
                <a:spcPct val="20000"/>
              </a:spcBef>
              <a:buChar char="•"/>
            </a:pPr>
            <a:r>
              <a:rPr lang="zh-CN" altLang="en-US" dirty="0">
                <a:effectLst>
                  <a:outerShdw blurRad="38100" dist="38100" dir="2700000">
                    <a:srgbClr val="C0C0C0"/>
                  </a:outerShdw>
                </a:effectLst>
                <a:latin typeface="Times New Roman" panose="02020603050405020304" pitchFamily="18" charset="0"/>
              </a:rPr>
              <a:t>提问：如何解决？</a:t>
            </a:r>
            <a:endParaRPr lang="zh-CN" altLang="en-US" dirty="0">
              <a:effectLst>
                <a:outerShdw blurRad="38100" dist="38100" dir="2700000">
                  <a:srgbClr val="C0C0C0"/>
                </a:outerShdw>
              </a:effectLst>
              <a:latin typeface="Times New Roman" panose="02020603050405020304" pitchFamily="18" charset="0"/>
            </a:endParaRPr>
          </a:p>
          <a:p>
            <a:pPr marL="342900" indent="-342900" algn="just">
              <a:lnSpc>
                <a:spcPct val="125000"/>
              </a:lnSpc>
              <a:spcBef>
                <a:spcPct val="20000"/>
              </a:spcBef>
              <a:buChar char="•"/>
            </a:pPr>
            <a:r>
              <a:rPr lang="zh-CN" altLang="en-US" dirty="0">
                <a:solidFill>
                  <a:srgbClr val="0066FF"/>
                </a:solidFill>
                <a:effectLst>
                  <a:outerShdw blurRad="38100" dist="38100" dir="2700000">
                    <a:srgbClr val="C0C0C0"/>
                  </a:outerShdw>
                </a:effectLst>
                <a:latin typeface="Times New Roman" panose="02020603050405020304" pitchFamily="18" charset="0"/>
              </a:rPr>
              <a:t>冲稀；高效细菌的筛选；细菌基因改造。</a:t>
            </a:r>
            <a:endParaRPr lang="zh-CN" altLang="en-US" dirty="0">
              <a:solidFill>
                <a:srgbClr val="0066FF"/>
              </a:solidFill>
              <a:effectLst>
                <a:outerShdw blurRad="38100" dist="38100" dir="2700000">
                  <a:srgbClr val="C0C0C0"/>
                </a:outerShdw>
              </a:effectLst>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4194">
                                            <p:txEl>
                                              <p:charRg st="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4195">
                                            <p:txEl>
                                              <p:charRg st="0" end="2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4195">
                                            <p:txEl>
                                              <p:charRg st="24" end="3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4195">
                                            <p:txEl>
                                              <p:charRg st="33" end="4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64195">
                                            <p:txEl>
                                              <p:charRg st="43" end="7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64196"/>
                                        </p:tgtEl>
                                        <p:attrNameLst>
                                          <p:attrName>style.visibility</p:attrName>
                                        </p:attrNameLst>
                                      </p:cBhvr>
                                      <p:to>
                                        <p:strVal val="visible"/>
                                      </p:to>
                                    </p:set>
                                    <p:animEffect transition="in" filter="wipe(up)">
                                      <p:cBhvr>
                                        <p:cTn id="27" dur="500"/>
                                        <p:tgtEl>
                                          <p:spTgt spid="26419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264201">
                                            <p:txEl>
                                              <p:charRg st="0" end="1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264201">
                                            <p:txEl>
                                              <p:charRg st="18" end="43"/>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264201">
                                            <p:txEl>
                                              <p:charRg st="43" end="52"/>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264201">
                                            <p:txEl>
                                              <p:charRg st="52" end="7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4" grpId="0" build="p"/>
      <p:bldP spid="264195" grpId="0" build="p"/>
      <p:bldP spid="264201"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5218" name="图片 265217" descr="purewater_r3_c1"/>
          <p:cNvPicPr>
            <a:picLocks noChangeAspect="1"/>
          </p:cNvPicPr>
          <p:nvPr/>
        </p:nvPicPr>
        <p:blipFill>
          <a:blip r:embed="rId1"/>
          <a:stretch>
            <a:fillRect/>
          </a:stretch>
        </p:blipFill>
        <p:spPr>
          <a:xfrm>
            <a:off x="7739063" y="0"/>
            <a:ext cx="1404937" cy="2209800"/>
          </a:xfrm>
          <a:prstGeom prst="rect">
            <a:avLst/>
          </a:prstGeom>
          <a:noFill/>
          <a:ln w="9525">
            <a:noFill/>
          </a:ln>
        </p:spPr>
      </p:pic>
      <p:sp>
        <p:nvSpPr>
          <p:cNvPr id="265219" name="标题 265218"/>
          <p:cNvSpPr>
            <a:spLocks noGrp="1"/>
          </p:cNvSpPr>
          <p:nvPr>
            <p:ph type="title"/>
          </p:nvPr>
        </p:nvSpPr>
        <p:spPr>
          <a:ln/>
        </p:spPr>
        <p:txBody>
          <a:bodyPr anchor="b"/>
          <a:p>
            <a:r>
              <a:rPr lang="zh-CN" altLang="en-US" sz="3200" b="1" dirty="0">
                <a:solidFill>
                  <a:schemeClr val="tx1"/>
                </a:solidFill>
                <a:effectLst>
                  <a:outerShdw blurRad="38100" dist="38100" dir="2700000">
                    <a:srgbClr val="C0C0C0"/>
                  </a:outerShdw>
                </a:effectLst>
              </a:rPr>
              <a:t>3.低渗透压溶液</a:t>
            </a:r>
            <a:endParaRPr lang="zh-CN" altLang="en-US" b="1" dirty="0">
              <a:solidFill>
                <a:schemeClr val="tx1"/>
              </a:solidFill>
              <a:effectLst>
                <a:outerShdw blurRad="38100" dist="38100" dir="2700000">
                  <a:srgbClr val="C0C0C0"/>
                </a:outerShdw>
              </a:effectLst>
            </a:endParaRPr>
          </a:p>
        </p:txBody>
      </p:sp>
      <p:sp>
        <p:nvSpPr>
          <p:cNvPr id="265220" name="文本占位符 265219"/>
          <p:cNvSpPr>
            <a:spLocks noGrp="1"/>
          </p:cNvSpPr>
          <p:nvPr>
            <p:ph type="body" idx="1"/>
          </p:nvPr>
        </p:nvSpPr>
        <p:spPr>
          <a:xfrm>
            <a:off x="762000" y="1676400"/>
            <a:ext cx="7772400" cy="4114800"/>
          </a:xfrm>
          <a:ln/>
        </p:spPr>
        <p:txBody>
          <a:bodyPr/>
          <a:p>
            <a:pPr algn="just">
              <a:lnSpc>
                <a:spcPct val="90000"/>
              </a:lnSpc>
            </a:pPr>
            <a:r>
              <a:rPr lang="zh-CN" altLang="en-US" sz="2800" b="1" dirty="0">
                <a:solidFill>
                  <a:srgbClr val="FFFF00"/>
                </a:solidFill>
                <a:effectLst>
                  <a:outerShdw blurRad="38100" dist="38100" dir="2700000">
                    <a:srgbClr val="C0C0C0"/>
                  </a:outerShdw>
                </a:effectLst>
              </a:rPr>
              <a:t>提问：</a:t>
            </a:r>
            <a:r>
              <a:rPr lang="zh-CN" altLang="en-US" sz="2800" b="1" dirty="0">
                <a:effectLst>
                  <a:outerShdw blurRad="38100" dist="38100" dir="2700000">
                    <a:srgbClr val="C0C0C0"/>
                  </a:outerShdw>
                </a:effectLst>
              </a:rPr>
              <a:t>细菌于其中会如何？如纯水</a:t>
            </a:r>
            <a:endParaRPr lang="zh-CN" altLang="en-US" sz="2800" b="1" dirty="0">
              <a:solidFill>
                <a:schemeClr val="accent2"/>
              </a:solidFill>
              <a:effectLst>
                <a:outerShdw blurRad="38100" dist="38100" dir="2700000">
                  <a:srgbClr val="C0C0C0"/>
                </a:outerShdw>
              </a:effectLst>
            </a:endParaRPr>
          </a:p>
          <a:p>
            <a:pPr algn="just">
              <a:lnSpc>
                <a:spcPct val="90000"/>
              </a:lnSpc>
            </a:pPr>
            <a:r>
              <a:rPr lang="zh-CN" altLang="en-US" sz="2800" b="1" dirty="0">
                <a:effectLst>
                  <a:outerShdw blurRad="38100" dist="38100" dir="2700000">
                    <a:srgbClr val="C0C0C0"/>
                  </a:outerShdw>
                </a:effectLst>
              </a:rPr>
              <a:t>外界大量水流入细菌细胞内，</a:t>
            </a:r>
            <a:r>
              <a:rPr lang="zh-CN" altLang="en-US" sz="2800" b="1" dirty="0">
                <a:effectLst>
                  <a:outerShdw blurRad="38100" dist="38100" dir="2700000">
                    <a:srgbClr val="C0C0C0"/>
                  </a:outerShdw>
                </a:effectLst>
              </a:rPr>
              <a:t>细胞膨胀，甚至破裂。</a:t>
            </a:r>
            <a:endParaRPr lang="zh-CN" altLang="en-US" sz="2800" dirty="0"/>
          </a:p>
          <a:p>
            <a:pPr algn="just">
              <a:lnSpc>
                <a:spcPct val="90000"/>
              </a:lnSpc>
            </a:pPr>
            <a:r>
              <a:rPr lang="zh-CN" altLang="en-US" sz="2800" dirty="0"/>
              <a:t>综合以上几点，</a:t>
            </a:r>
            <a:r>
              <a:rPr lang="zh-CN" altLang="en-US" sz="2800" b="1" dirty="0">
                <a:effectLst>
                  <a:outerShdw blurRad="38100" dist="38100" dir="2700000">
                    <a:srgbClr val="C0C0C0"/>
                  </a:outerShdw>
                </a:effectLst>
              </a:rPr>
              <a:t>在微生物实验室中稀释菌液，应该用生理盐水（0.85%）</a:t>
            </a:r>
            <a:endParaRPr lang="zh-CN" altLang="en-US" sz="2800" b="1" dirty="0">
              <a:effectLst>
                <a:outerShdw blurRad="38100" dist="38100" dir="2700000">
                  <a:srgbClr val="C0C0C0"/>
                </a:outerShdw>
              </a:effectLst>
            </a:endParaRPr>
          </a:p>
          <a:p>
            <a:pPr algn="just">
              <a:lnSpc>
                <a:spcPct val="110000"/>
              </a:lnSpc>
            </a:pPr>
            <a:r>
              <a:rPr lang="zh-CN" altLang="en-US" sz="2800" dirty="0"/>
              <a:t>工业废水生物处理时一般不考虑渗透压问题，是否需要考虑有待态实践中解决</a:t>
            </a:r>
            <a:r>
              <a:rPr lang="zh-CN" altLang="en-US" sz="3600" dirty="0"/>
              <a:t>。</a:t>
            </a:r>
            <a:endParaRPr lang="zh-CN" altLang="en-US" sz="3600" dirty="0"/>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5220">
                                            <p:txEl>
                                              <p:charRg st="0" end="1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5220">
                                            <p:txEl>
                                              <p:charRg st="16" end="4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5220">
                                            <p:txEl>
                                              <p:charRg st="40" end="7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5220">
                                            <p:txEl>
                                              <p:charRg st="75" end="1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0"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0" name="标题 145409"/>
          <p:cNvSpPr>
            <a:spLocks noGrp="1"/>
          </p:cNvSpPr>
          <p:nvPr>
            <p:ph type="title"/>
          </p:nvPr>
        </p:nvSpPr>
        <p:spPr>
          <a:ln/>
        </p:spPr>
        <p:txBody>
          <a:bodyPr anchor="b"/>
          <a:p>
            <a:r>
              <a:rPr lang="zh-CN" altLang="en-US" b="1" dirty="0">
                <a:solidFill>
                  <a:srgbClr val="FF0000"/>
                </a:solidFill>
                <a:latin typeface="宋体" panose="02010600030101010101" pitchFamily="2" charset="-122"/>
              </a:rPr>
              <a:t>七.</a:t>
            </a:r>
            <a:r>
              <a:rPr lang="zh-CN" altLang="en-US" b="1" dirty="0">
                <a:latin typeface="宋体" panose="02010600030101010101" pitchFamily="2" charset="-122"/>
              </a:rPr>
              <a:t>光线</a:t>
            </a:r>
            <a:endParaRPr lang="zh-CN" altLang="en-US" b="1" dirty="0">
              <a:latin typeface="宋体" panose="02010600030101010101" pitchFamily="2" charset="-122"/>
            </a:endParaRPr>
          </a:p>
        </p:txBody>
      </p:sp>
      <p:sp>
        <p:nvSpPr>
          <p:cNvPr id="145411" name="文本占位符 145410"/>
          <p:cNvSpPr>
            <a:spLocks noGrp="1"/>
          </p:cNvSpPr>
          <p:nvPr>
            <p:ph type="body" idx="1"/>
          </p:nvPr>
        </p:nvSpPr>
        <p:spPr>
          <a:ln/>
        </p:spPr>
        <p:txBody>
          <a:bodyPr/>
          <a:p>
            <a:r>
              <a:rPr lang="zh-CN" altLang="en-US" dirty="0">
                <a:solidFill>
                  <a:schemeClr val="tx2"/>
                </a:solidFill>
                <a:latin typeface="宋体" panose="02010600030101010101" pitchFamily="2" charset="-122"/>
              </a:rPr>
              <a:t>1.</a:t>
            </a:r>
            <a:r>
              <a:rPr lang="zh-CN" altLang="en-US" b="1" dirty="0">
                <a:solidFill>
                  <a:schemeClr val="tx2"/>
                </a:solidFill>
                <a:latin typeface="宋体" panose="02010600030101010101" pitchFamily="2" charset="-122"/>
              </a:rPr>
              <a:t>可见光</a:t>
            </a:r>
            <a:endParaRPr lang="zh-CN" altLang="en-US" dirty="0">
              <a:solidFill>
                <a:schemeClr val="tx2"/>
              </a:solidFill>
              <a:latin typeface="宋体" panose="02010600030101010101" pitchFamily="2" charset="-122"/>
            </a:endParaRPr>
          </a:p>
          <a:p>
            <a:r>
              <a:rPr lang="zh-CN" altLang="en-US" dirty="0">
                <a:solidFill>
                  <a:schemeClr val="tx2"/>
                </a:solidFill>
                <a:latin typeface="宋体" panose="02010600030101010101" pitchFamily="2" charset="-122"/>
              </a:rPr>
              <a:t>2.</a:t>
            </a:r>
            <a:r>
              <a:rPr lang="zh-CN" altLang="en-US" b="1" dirty="0">
                <a:solidFill>
                  <a:schemeClr val="tx2"/>
                </a:solidFill>
                <a:latin typeface="宋体" panose="02010600030101010101" pitchFamily="2" charset="-122"/>
              </a:rPr>
              <a:t>紫外光</a:t>
            </a:r>
            <a:r>
              <a:rPr lang="zh-CN" altLang="en-US" dirty="0">
                <a:solidFill>
                  <a:schemeClr val="tx2"/>
                </a:solidFill>
                <a:latin typeface="宋体" panose="02010600030101010101" pitchFamily="2" charset="-122"/>
              </a:rPr>
              <a:t>(</a:t>
            </a:r>
            <a:r>
              <a:rPr lang="en-US" altLang="zh-CN">
                <a:solidFill>
                  <a:schemeClr val="tx2"/>
                </a:solidFill>
                <a:latin typeface="宋体" panose="02010600030101010101" pitchFamily="2" charset="-122"/>
              </a:rPr>
              <a:t>UV)</a:t>
            </a:r>
            <a:endParaRPr lang="en-US" altLang="zh-CN">
              <a:solidFill>
                <a:schemeClr val="tx2"/>
              </a:solidFill>
              <a:latin typeface="宋体" panose="02010600030101010101" pitchFamily="2" charset="-122"/>
            </a:endParaRPr>
          </a:p>
          <a:p>
            <a:r>
              <a:rPr lang="en-US" altLang="zh-CN">
                <a:solidFill>
                  <a:schemeClr val="tx2"/>
                </a:solidFill>
                <a:latin typeface="宋体" panose="02010600030101010101" pitchFamily="2" charset="-122"/>
              </a:rPr>
              <a:t>3.</a:t>
            </a:r>
            <a:r>
              <a:rPr lang="zh-CN" altLang="en-US" b="1" dirty="0">
                <a:solidFill>
                  <a:schemeClr val="tx2"/>
                </a:solidFill>
                <a:latin typeface="宋体" panose="02010600030101010101" pitchFamily="2" charset="-122"/>
              </a:rPr>
              <a:t>电离辐射</a:t>
            </a:r>
            <a:endParaRPr lang="zh-CN" altLang="en-US" b="1" dirty="0">
              <a:solidFill>
                <a:schemeClr val="tx2"/>
              </a:solidFill>
              <a:latin typeface="宋体" panose="02010600030101010101" pitchFamily="2" charset="-122"/>
            </a:endParaRPr>
          </a:p>
          <a:p>
            <a:r>
              <a:rPr lang="zh-CN" altLang="en-US" dirty="0">
                <a:solidFill>
                  <a:schemeClr val="tx2"/>
                </a:solidFill>
                <a:latin typeface="宋体" panose="02010600030101010101" pitchFamily="2" charset="-122"/>
              </a:rPr>
              <a:t>4.</a:t>
            </a:r>
            <a:r>
              <a:rPr lang="zh-CN" altLang="en-US" b="1" dirty="0">
                <a:solidFill>
                  <a:schemeClr val="tx2"/>
                </a:solidFill>
                <a:latin typeface="宋体" panose="02010600030101010101" pitchFamily="2" charset="-122"/>
              </a:rPr>
              <a:t>超声波</a:t>
            </a:r>
            <a:endParaRPr lang="zh-CN" altLang="en-US" b="1" dirty="0">
              <a:solidFill>
                <a:schemeClr val="tx2"/>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5410"/>
                                        </p:tgtEl>
                                        <p:attrNameLst>
                                          <p:attrName>style.visibility</p:attrName>
                                        </p:attrNameLst>
                                      </p:cBhvr>
                                      <p:to>
                                        <p:strVal val="visible"/>
                                      </p:to>
                                    </p:set>
                                    <p:anim calcmode="lin" valueType="num">
                                      <p:cBhvr additive="base">
                                        <p:cTn id="7" dur="500" fill="hold"/>
                                        <p:tgtEl>
                                          <p:spTgt spid="145410"/>
                                        </p:tgtEl>
                                        <p:attrNameLst>
                                          <p:attrName>ppt_x</p:attrName>
                                        </p:attrNameLst>
                                      </p:cBhvr>
                                      <p:tavLst>
                                        <p:tav tm="0">
                                          <p:val>
                                            <p:strVal val="0-#ppt_w/2"/>
                                          </p:val>
                                        </p:tav>
                                        <p:tav tm="100000">
                                          <p:val>
                                            <p:strVal val="#ppt_x"/>
                                          </p:val>
                                        </p:tav>
                                      </p:tavLst>
                                    </p:anim>
                                    <p:anim calcmode="lin" valueType="num">
                                      <p:cBhvr additive="base">
                                        <p:cTn id="8" dur="500" fill="hold"/>
                                        <p:tgtEl>
                                          <p:spTgt spid="1454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5411">
                                            <p:txEl>
                                              <p:charRg st="0" end="6"/>
                                            </p:txEl>
                                          </p:spTgt>
                                        </p:tgtEl>
                                        <p:attrNameLst>
                                          <p:attrName>style.visibility</p:attrName>
                                        </p:attrNameLst>
                                      </p:cBhvr>
                                      <p:to>
                                        <p:strVal val="visible"/>
                                      </p:to>
                                    </p:set>
                                    <p:anim calcmode="lin" valueType="num">
                                      <p:cBhvr additive="base">
                                        <p:cTn id="13" dur="500" fill="hold"/>
                                        <p:tgtEl>
                                          <p:spTgt spid="145411">
                                            <p:txEl>
                                              <p:charRg st="0" end="6"/>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5411">
                                            <p:txEl>
                                              <p:charRg st="0" end="6"/>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5411">
                                            <p:txEl>
                                              <p:charRg st="6" end="16"/>
                                            </p:txEl>
                                          </p:spTgt>
                                        </p:tgtEl>
                                        <p:attrNameLst>
                                          <p:attrName>style.visibility</p:attrName>
                                        </p:attrNameLst>
                                      </p:cBhvr>
                                      <p:to>
                                        <p:strVal val="visible"/>
                                      </p:to>
                                    </p:set>
                                    <p:anim calcmode="lin" valueType="num">
                                      <p:cBhvr additive="base">
                                        <p:cTn id="19" dur="500" fill="hold"/>
                                        <p:tgtEl>
                                          <p:spTgt spid="145411">
                                            <p:txEl>
                                              <p:charRg st="6" end="1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5411">
                                            <p:txEl>
                                              <p:charRg st="6" end="1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5411">
                                            <p:txEl>
                                              <p:charRg st="16" end="23"/>
                                            </p:txEl>
                                          </p:spTgt>
                                        </p:tgtEl>
                                        <p:attrNameLst>
                                          <p:attrName>style.visibility</p:attrName>
                                        </p:attrNameLst>
                                      </p:cBhvr>
                                      <p:to>
                                        <p:strVal val="visible"/>
                                      </p:to>
                                    </p:set>
                                    <p:anim calcmode="lin" valueType="num">
                                      <p:cBhvr additive="base">
                                        <p:cTn id="25" dur="500" fill="hold"/>
                                        <p:tgtEl>
                                          <p:spTgt spid="145411">
                                            <p:txEl>
                                              <p:charRg st="16" end="2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5411">
                                            <p:txEl>
                                              <p:charRg st="16" end="2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5411">
                                            <p:txEl>
                                              <p:charRg st="23" end="29"/>
                                            </p:txEl>
                                          </p:spTgt>
                                        </p:tgtEl>
                                        <p:attrNameLst>
                                          <p:attrName>style.visibility</p:attrName>
                                        </p:attrNameLst>
                                      </p:cBhvr>
                                      <p:to>
                                        <p:strVal val="visible"/>
                                      </p:to>
                                    </p:set>
                                    <p:anim calcmode="lin" valueType="num">
                                      <p:cBhvr additive="base">
                                        <p:cTn id="31" dur="500" fill="hold"/>
                                        <p:tgtEl>
                                          <p:spTgt spid="145411">
                                            <p:txEl>
                                              <p:charRg st="23" end="29"/>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5411">
                                            <p:txEl>
                                              <p:charRg st="23" end="2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0" grpId="0"/>
      <p:bldP spid="145411"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标题 147457"/>
          <p:cNvSpPr>
            <a:spLocks noGrp="1"/>
          </p:cNvSpPr>
          <p:nvPr>
            <p:ph type="title"/>
          </p:nvPr>
        </p:nvSpPr>
        <p:spPr>
          <a:xfrm>
            <a:off x="1143000" y="533400"/>
            <a:ext cx="8001000" cy="1143000"/>
          </a:xfrm>
          <a:ln/>
        </p:spPr>
        <p:txBody>
          <a:bodyPr anchor="b"/>
          <a:p>
            <a:r>
              <a:rPr lang="zh-CN" altLang="en-US" dirty="0">
                <a:solidFill>
                  <a:srgbClr val="FF0000"/>
                </a:solidFill>
                <a:latin typeface="宋体" panose="02010600030101010101" pitchFamily="2" charset="-122"/>
              </a:rPr>
              <a:t>1.</a:t>
            </a:r>
            <a:r>
              <a:rPr lang="zh-CN" altLang="en-US" b="1" dirty="0">
                <a:solidFill>
                  <a:srgbClr val="0000FF"/>
                </a:solidFill>
                <a:latin typeface="宋体" panose="02010600030101010101" pitchFamily="2" charset="-122"/>
              </a:rPr>
              <a:t>可见光</a:t>
            </a:r>
            <a:r>
              <a:rPr lang="zh-CN" altLang="en-US" dirty="0">
                <a:solidFill>
                  <a:srgbClr val="FF0000"/>
                </a:solidFill>
                <a:latin typeface="宋体" panose="02010600030101010101" pitchFamily="2" charset="-122"/>
              </a:rPr>
              <a:t>：</a:t>
            </a:r>
            <a:endParaRPr lang="zh-CN" altLang="en-US" dirty="0">
              <a:solidFill>
                <a:srgbClr val="FF0000"/>
              </a:solidFill>
              <a:latin typeface="宋体" panose="02010600030101010101" pitchFamily="2" charset="-122"/>
            </a:endParaRPr>
          </a:p>
        </p:txBody>
      </p:sp>
      <p:sp>
        <p:nvSpPr>
          <p:cNvPr id="147459" name="内容占位符 147458"/>
          <p:cNvSpPr>
            <a:spLocks noGrp="1"/>
          </p:cNvSpPr>
          <p:nvPr>
            <p:ph idx="1"/>
          </p:nvPr>
        </p:nvSpPr>
        <p:spPr>
          <a:xfrm>
            <a:off x="762000" y="1828800"/>
            <a:ext cx="8305800" cy="4648200"/>
          </a:xfrm>
          <a:ln/>
        </p:spPr>
        <p:txBody>
          <a:bodyPr/>
          <a:p>
            <a:r>
              <a:rPr lang="zh-CN" altLang="en-US" b="1" dirty="0">
                <a:solidFill>
                  <a:srgbClr val="FF0000"/>
                </a:solidFill>
                <a:latin typeface="宋体" panose="02010600030101010101" pitchFamily="2" charset="-122"/>
              </a:rPr>
              <a:t>波长380～760</a:t>
            </a:r>
            <a:r>
              <a:rPr lang="en-US" altLang="zh-CN" b="1">
                <a:solidFill>
                  <a:srgbClr val="FF0000"/>
                </a:solidFill>
                <a:latin typeface="宋体" panose="02010600030101010101" pitchFamily="2" charset="-122"/>
              </a:rPr>
              <a:t>nm</a:t>
            </a:r>
            <a:r>
              <a:rPr lang="zh-CN" altLang="en-US" b="1" dirty="0">
                <a:solidFill>
                  <a:srgbClr val="FF0000"/>
                </a:solidFill>
                <a:latin typeface="宋体" panose="02010600030101010101" pitchFamily="2" charset="-122"/>
              </a:rPr>
              <a:t>电磁波</a:t>
            </a:r>
            <a:endParaRPr lang="zh-CN" altLang="en-US" b="1" dirty="0">
              <a:solidFill>
                <a:srgbClr val="FF0000"/>
              </a:solidFill>
              <a:latin typeface="宋体" panose="02010600030101010101" pitchFamily="2" charset="-122"/>
            </a:endParaRPr>
          </a:p>
          <a:p>
            <a:r>
              <a:rPr lang="zh-CN" altLang="en-US" b="1" dirty="0">
                <a:solidFill>
                  <a:srgbClr val="FF0000"/>
                </a:solidFill>
                <a:latin typeface="宋体" panose="02010600030101010101" pitchFamily="2" charset="-122"/>
              </a:rPr>
              <a:t>强的可见光和连续长时间可见光照射可以杀死微生物.</a:t>
            </a:r>
            <a:endParaRPr lang="zh-CN" altLang="en-US" b="1" dirty="0">
              <a:solidFill>
                <a:srgbClr val="FF0000"/>
              </a:solidFill>
              <a:latin typeface="宋体" panose="02010600030101010101" pitchFamily="2" charset="-122"/>
            </a:endParaRPr>
          </a:p>
          <a:p>
            <a:r>
              <a:rPr lang="zh-CN" altLang="en-US" b="1" dirty="0">
                <a:solidFill>
                  <a:schemeClr val="tx2"/>
                </a:solidFill>
                <a:latin typeface="宋体" panose="02010600030101010101" pitchFamily="2" charset="-122"/>
              </a:rPr>
              <a:t>原因：</a:t>
            </a:r>
            <a:endParaRPr lang="zh-CN" altLang="en-US" b="1" dirty="0">
              <a:solidFill>
                <a:schemeClr val="tx2"/>
              </a:solidFill>
              <a:latin typeface="宋体" panose="02010600030101010101" pitchFamily="2" charset="-122"/>
            </a:endParaRPr>
          </a:p>
          <a:p>
            <a:r>
              <a:rPr lang="zh-CN" altLang="en-US" b="1" dirty="0">
                <a:latin typeface="宋体" panose="02010600030101010101" pitchFamily="2" charset="-122"/>
              </a:rPr>
              <a:t>光氧化作用：光线被细胞内的色素吸收，在有氧条件下使一些酶和其他敏感部分失活，而杀死微生物，如果无</a:t>
            </a:r>
            <a:r>
              <a:rPr lang="en-US" altLang="zh-CN" b="1">
                <a:latin typeface="宋体" panose="02010600030101010101" pitchFamily="2" charset="-122"/>
              </a:rPr>
              <a:t>O</a:t>
            </a:r>
            <a:r>
              <a:rPr lang="en-US" altLang="zh-CN" b="1" baseline="-25000">
                <a:latin typeface="宋体" panose="02010600030101010101" pitchFamily="2" charset="-122"/>
              </a:rPr>
              <a:t>2</a:t>
            </a:r>
            <a:r>
              <a:rPr lang="zh-CN" altLang="en-US" b="1" dirty="0">
                <a:latin typeface="宋体" panose="02010600030101010101" pitchFamily="2" charset="-122"/>
              </a:rPr>
              <a:t>存在，则对微生物没有损害作用</a:t>
            </a:r>
            <a:r>
              <a:rPr lang="zh-CN" altLang="en-US" sz="3600" b="1" dirty="0">
                <a:latin typeface="宋体" panose="02010600030101010101" pitchFamily="2" charset="-122"/>
              </a:rPr>
              <a:t>。</a:t>
            </a:r>
            <a:endParaRPr lang="zh-CN" altLang="en-US" sz="3600" b="1" dirty="0">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2" name="标题 148481"/>
          <p:cNvSpPr>
            <a:spLocks noGrp="1"/>
          </p:cNvSpPr>
          <p:nvPr>
            <p:ph type="title"/>
          </p:nvPr>
        </p:nvSpPr>
        <p:spPr>
          <a:xfrm>
            <a:off x="1371600" y="838200"/>
            <a:ext cx="7772400" cy="914400"/>
          </a:xfrm>
          <a:ln/>
        </p:spPr>
        <p:txBody>
          <a:bodyPr anchor="b"/>
          <a:p>
            <a:r>
              <a:rPr lang="zh-CN" altLang="en-US" dirty="0">
                <a:solidFill>
                  <a:srgbClr val="FF0000"/>
                </a:solidFill>
                <a:latin typeface="宋体" panose="02010600030101010101" pitchFamily="2" charset="-122"/>
              </a:rPr>
              <a:t>2 .</a:t>
            </a:r>
            <a:r>
              <a:rPr lang="zh-CN" altLang="en-US" b="1" dirty="0">
                <a:solidFill>
                  <a:srgbClr val="0000FF"/>
                </a:solidFill>
                <a:latin typeface="宋体" panose="02010600030101010101" pitchFamily="2" charset="-122"/>
              </a:rPr>
              <a:t>紫外光</a:t>
            </a:r>
            <a:r>
              <a:rPr lang="zh-CN" altLang="en-US" dirty="0">
                <a:solidFill>
                  <a:srgbClr val="FF0000"/>
                </a:solidFill>
                <a:latin typeface="宋体" panose="02010600030101010101" pitchFamily="2" charset="-122"/>
              </a:rPr>
              <a:t>(</a:t>
            </a:r>
            <a:r>
              <a:rPr lang="en-US" altLang="zh-CN">
                <a:solidFill>
                  <a:srgbClr val="FF0000"/>
                </a:solidFill>
                <a:latin typeface="宋体" panose="02010600030101010101" pitchFamily="2" charset="-122"/>
              </a:rPr>
              <a:t>UV)</a:t>
            </a:r>
            <a:endParaRPr lang="en-US" altLang="zh-CN">
              <a:solidFill>
                <a:schemeClr val="tx1"/>
              </a:solidFill>
              <a:latin typeface="宋体" panose="02010600030101010101" pitchFamily="2" charset="-122"/>
            </a:endParaRPr>
          </a:p>
        </p:txBody>
      </p:sp>
      <p:sp>
        <p:nvSpPr>
          <p:cNvPr id="148483" name="内容占位符 148482"/>
          <p:cNvSpPr>
            <a:spLocks noGrp="1"/>
          </p:cNvSpPr>
          <p:nvPr>
            <p:ph idx="1"/>
          </p:nvPr>
        </p:nvSpPr>
        <p:spPr>
          <a:xfrm>
            <a:off x="762000" y="2057400"/>
            <a:ext cx="8305800" cy="4419600"/>
          </a:xfrm>
          <a:ln/>
        </p:spPr>
        <p:txBody>
          <a:bodyPr/>
          <a:p>
            <a:r>
              <a:rPr lang="zh-CN" altLang="en-US" b="1" dirty="0">
                <a:solidFill>
                  <a:srgbClr val="FF0000"/>
                </a:solidFill>
                <a:latin typeface="宋体" panose="02010600030101010101" pitchFamily="2" charset="-122"/>
              </a:rPr>
              <a:t>波长200-300</a:t>
            </a:r>
            <a:r>
              <a:rPr lang="en-US" altLang="zh-CN" b="1">
                <a:solidFill>
                  <a:srgbClr val="FF0000"/>
                </a:solidFill>
                <a:latin typeface="宋体" panose="02010600030101010101" pitchFamily="2" charset="-122"/>
              </a:rPr>
              <a:t>nm</a:t>
            </a:r>
            <a:r>
              <a:rPr lang="zh-CN" altLang="en-US" b="1" dirty="0">
                <a:solidFill>
                  <a:srgbClr val="FF0000"/>
                </a:solidFill>
                <a:latin typeface="宋体" panose="02010600030101010101" pitchFamily="2" charset="-122"/>
              </a:rPr>
              <a:t>紫外光都有杀菌效能，</a:t>
            </a:r>
            <a:r>
              <a:rPr lang="zh-CN" altLang="en-US" sz="2400" b="1" u="sng" dirty="0">
                <a:solidFill>
                  <a:srgbClr val="0066FF"/>
                </a:solidFill>
                <a:effectLst>
                  <a:outerShdw blurRad="38100" dist="38100" dir="2700000">
                    <a:srgbClr val="C0C0C0"/>
                  </a:outerShdw>
                </a:effectLst>
                <a:latin typeface="Times New Roman" panose="02020603050405020304" pitchFamily="18" charset="0"/>
              </a:rPr>
              <a:t>一般细菌在紫外线下照射</a:t>
            </a:r>
            <a:r>
              <a:rPr lang="zh-CN" altLang="en-US" sz="4000" b="1" u="sng" dirty="0">
                <a:solidFill>
                  <a:srgbClr val="0066FF"/>
                </a:solidFill>
                <a:effectLst>
                  <a:outerShdw blurRad="38100" dist="38100" dir="2700000">
                    <a:srgbClr val="C0C0C0"/>
                  </a:outerShdw>
                </a:effectLst>
                <a:latin typeface="Times New Roman" panose="02020603050405020304" pitchFamily="18" charset="0"/>
              </a:rPr>
              <a:t>5</a:t>
            </a:r>
            <a:r>
              <a:rPr lang="en-US" altLang="zh-CN" sz="4000" b="1" u="sng">
                <a:solidFill>
                  <a:srgbClr val="0066FF"/>
                </a:solidFill>
                <a:effectLst>
                  <a:outerShdw blurRad="38100" dist="38100" dir="2700000">
                    <a:srgbClr val="C0C0C0"/>
                  </a:outerShdw>
                </a:effectLst>
                <a:latin typeface="Times New Roman" panose="02020603050405020304" pitchFamily="18" charset="0"/>
              </a:rPr>
              <a:t>min</a:t>
            </a:r>
            <a:r>
              <a:rPr lang="zh-CN" altLang="en-US" sz="2400" b="1" u="sng" dirty="0">
                <a:solidFill>
                  <a:srgbClr val="0066FF"/>
                </a:solidFill>
                <a:effectLst>
                  <a:outerShdw blurRad="38100" dist="38100" dir="2700000">
                    <a:srgbClr val="C0C0C0"/>
                  </a:outerShdw>
                </a:effectLst>
                <a:latin typeface="Times New Roman" panose="02020603050405020304" pitchFamily="18" charset="0"/>
              </a:rPr>
              <a:t>即能被杀死</a:t>
            </a:r>
            <a:r>
              <a:rPr lang="zh-CN" altLang="en-US" sz="2400" b="1" dirty="0">
                <a:solidFill>
                  <a:srgbClr val="0066FF"/>
                </a:solidFill>
                <a:effectLst>
                  <a:outerShdw blurRad="38100" dist="38100" dir="2700000">
                    <a:srgbClr val="C0C0C0"/>
                  </a:outerShdw>
                </a:effectLst>
                <a:latin typeface="Times New Roman" panose="02020603050405020304" pitchFamily="18" charset="0"/>
              </a:rPr>
              <a:t>，</a:t>
            </a:r>
            <a:r>
              <a:rPr lang="zh-CN" altLang="en-US" sz="2400" b="1" u="sng" dirty="0">
                <a:solidFill>
                  <a:srgbClr val="0066FF"/>
                </a:solidFill>
                <a:effectLst>
                  <a:outerShdw blurRad="38100" dist="38100" dir="2700000">
                    <a:srgbClr val="C0C0C0"/>
                  </a:outerShdw>
                </a:effectLst>
                <a:latin typeface="Times New Roman" panose="02020603050405020304" pitchFamily="18" charset="0"/>
              </a:rPr>
              <a:t>芽孢则需10</a:t>
            </a:r>
            <a:r>
              <a:rPr lang="en-US" altLang="zh-CN" sz="2400" b="1" u="sng">
                <a:solidFill>
                  <a:srgbClr val="0066FF"/>
                </a:solidFill>
                <a:effectLst>
                  <a:outerShdw blurRad="38100" dist="38100" dir="2700000">
                    <a:srgbClr val="C0C0C0"/>
                  </a:outerShdw>
                </a:effectLst>
                <a:latin typeface="Times New Roman" panose="02020603050405020304" pitchFamily="18" charset="0"/>
              </a:rPr>
              <a:t>min</a:t>
            </a:r>
            <a:r>
              <a:rPr lang="en-US" altLang="zh-CN" sz="2400" b="1">
                <a:effectLst>
                  <a:outerShdw blurRad="38100" dist="38100" dir="2700000">
                    <a:srgbClr val="C0C0C0"/>
                  </a:outerShdw>
                </a:effectLst>
                <a:latin typeface="Times New Roman" panose="02020603050405020304" pitchFamily="18" charset="0"/>
              </a:rPr>
              <a:t>。</a:t>
            </a:r>
            <a:r>
              <a:rPr lang="zh-CN" altLang="en-US" sz="2400" b="1" dirty="0">
                <a:effectLst>
                  <a:outerShdw blurRad="38100" dist="38100" dir="2700000">
                    <a:srgbClr val="C0C0C0"/>
                  </a:outerShdw>
                </a:effectLst>
                <a:latin typeface="Times New Roman" panose="02020603050405020304" pitchFamily="18" charset="0"/>
              </a:rPr>
              <a:t>紫外线波长在</a:t>
            </a:r>
            <a:r>
              <a:rPr lang="zh-CN" altLang="en-US" sz="4000" b="1" dirty="0">
                <a:solidFill>
                  <a:srgbClr val="FFFF00"/>
                </a:solidFill>
                <a:effectLst>
                  <a:outerShdw blurRad="38100" dist="38100" dir="2700000">
                    <a:srgbClr val="C0C0C0"/>
                  </a:outerShdw>
                </a:effectLst>
                <a:latin typeface="Times New Roman" panose="02020603050405020304" pitchFamily="18" charset="0"/>
              </a:rPr>
              <a:t>260</a:t>
            </a:r>
            <a:r>
              <a:rPr lang="en-US" altLang="zh-CN" sz="4000" b="1">
                <a:solidFill>
                  <a:srgbClr val="FFFF00"/>
                </a:solidFill>
                <a:effectLst>
                  <a:outerShdw blurRad="38100" dist="38100" dir="2700000">
                    <a:srgbClr val="C0C0C0"/>
                  </a:outerShdw>
                </a:effectLst>
                <a:latin typeface="Times New Roman" panose="02020603050405020304" pitchFamily="18" charset="0"/>
              </a:rPr>
              <a:t>nm</a:t>
            </a:r>
            <a:r>
              <a:rPr lang="zh-CN" altLang="en-US" sz="2400" b="1" dirty="0">
                <a:effectLst>
                  <a:outerShdw blurRad="38100" dist="38100" dir="2700000">
                    <a:srgbClr val="C0C0C0"/>
                  </a:outerShdw>
                </a:effectLst>
                <a:latin typeface="Times New Roman" panose="02020603050405020304" pitchFamily="18" charset="0"/>
              </a:rPr>
              <a:t>左右者杀菌力最强</a:t>
            </a:r>
            <a:endParaRPr lang="zh-CN" altLang="en-US" b="1" dirty="0">
              <a:solidFill>
                <a:srgbClr val="FF0000"/>
              </a:solidFill>
              <a:latin typeface="宋体" panose="02010600030101010101" pitchFamily="2" charset="-122"/>
            </a:endParaRPr>
          </a:p>
          <a:p>
            <a:r>
              <a:rPr lang="en-US" altLang="zh-CN" b="1">
                <a:latin typeface="宋体" panose="02010600030101010101" pitchFamily="2" charset="-122"/>
              </a:rPr>
              <a:t>UV</a:t>
            </a:r>
            <a:r>
              <a:rPr lang="zh-CN" altLang="en-US" b="1" dirty="0">
                <a:latin typeface="宋体" panose="02010600030101010101" pitchFamily="2" charset="-122"/>
              </a:rPr>
              <a:t>杀菌原理：</a:t>
            </a:r>
            <a:endParaRPr lang="zh-CN" altLang="en-US" b="1" dirty="0">
              <a:latin typeface="宋体" panose="02010600030101010101" pitchFamily="2" charset="-122"/>
            </a:endParaRPr>
          </a:p>
          <a:p>
            <a:r>
              <a:rPr lang="zh-CN" altLang="en-US" sz="2400" b="1" dirty="0">
                <a:latin typeface="宋体" panose="02010600030101010101" pitchFamily="2" charset="-122"/>
              </a:rPr>
              <a:t>引起核酸形成胸腺嘧啶二聚体，从而干扰了核酸的复制;</a:t>
            </a:r>
            <a:endParaRPr lang="zh-CN" altLang="en-US" sz="2400" b="1" dirty="0">
              <a:latin typeface="宋体" panose="02010600030101010101" pitchFamily="2" charset="-122"/>
            </a:endParaRPr>
          </a:p>
          <a:p>
            <a:r>
              <a:rPr lang="zh-CN" altLang="en-US" sz="2400" b="1" dirty="0">
                <a:latin typeface="宋体" panose="02010600030101010101" pitchFamily="2" charset="-122"/>
              </a:rPr>
              <a:t>微生物细胞在</a:t>
            </a:r>
            <a:r>
              <a:rPr lang="en-US" altLang="zh-CN" sz="2400" b="1">
                <a:latin typeface="宋体" panose="02010600030101010101" pitchFamily="2" charset="-122"/>
              </a:rPr>
              <a:t>UV</a:t>
            </a:r>
            <a:r>
              <a:rPr lang="zh-CN" altLang="en-US" sz="2400" b="1" dirty="0">
                <a:latin typeface="宋体" panose="02010600030101010101" pitchFamily="2" charset="-122"/>
              </a:rPr>
              <a:t>下，生成</a:t>
            </a:r>
            <a:r>
              <a:rPr lang="en-US" altLang="zh-CN" sz="2400" b="1">
                <a:latin typeface="宋体" panose="02010600030101010101" pitchFamily="2" charset="-122"/>
              </a:rPr>
              <a:t>H</a:t>
            </a:r>
            <a:r>
              <a:rPr lang="en-US" altLang="zh-CN" sz="2400" b="1" baseline="-25000">
                <a:latin typeface="宋体" panose="02010600030101010101" pitchFamily="2" charset="-122"/>
              </a:rPr>
              <a:t>2</a:t>
            </a:r>
            <a:r>
              <a:rPr lang="en-US" altLang="zh-CN" sz="2400" b="1">
                <a:latin typeface="宋体" panose="02010600030101010101" pitchFamily="2" charset="-122"/>
              </a:rPr>
              <a:t>O</a:t>
            </a:r>
            <a:r>
              <a:rPr lang="en-US" altLang="zh-CN" sz="2400" b="1" baseline="-25000">
                <a:latin typeface="宋体" panose="02010600030101010101" pitchFamily="2" charset="-122"/>
              </a:rPr>
              <a:t>2</a:t>
            </a:r>
            <a:r>
              <a:rPr lang="en-US" altLang="zh-CN" sz="2400" b="1">
                <a:latin typeface="宋体" panose="02010600030101010101" pitchFamily="2" charset="-122"/>
              </a:rPr>
              <a:t>，</a:t>
            </a:r>
            <a:r>
              <a:rPr lang="zh-CN" altLang="en-US" sz="2400" b="1" dirty="0">
                <a:latin typeface="宋体" panose="02010600030101010101" pitchFamily="2" charset="-122"/>
              </a:rPr>
              <a:t>能发生很强的氧化作用。</a:t>
            </a:r>
            <a:endParaRPr lang="zh-CN" altLang="en-US" sz="2400" b="1" dirty="0">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6" name="内容占位符 149505"/>
          <p:cNvSpPr>
            <a:spLocks noGrp="1"/>
          </p:cNvSpPr>
          <p:nvPr>
            <p:ph/>
          </p:nvPr>
        </p:nvSpPr>
        <p:spPr>
          <a:xfrm>
            <a:off x="827088" y="1916113"/>
            <a:ext cx="7804150" cy="4227512"/>
          </a:xfrm>
          <a:ln/>
        </p:spPr>
        <p:txBody>
          <a:bodyPr/>
          <a:p>
            <a:r>
              <a:rPr lang="zh-CN" altLang="en-US" sz="2800" b="1">
                <a:solidFill>
                  <a:srgbClr val="FF0000"/>
                </a:solidFill>
                <a:latin typeface="隶书" pitchFamily="49" charset="-122"/>
                <a:ea typeface="隶书" pitchFamily="49" charset="-122"/>
              </a:rPr>
              <a:t>经</a:t>
            </a:r>
            <a:r>
              <a:rPr lang="en-US" altLang="zh-CN" sz="2800" b="1">
                <a:solidFill>
                  <a:srgbClr val="FF0000"/>
                </a:solidFill>
                <a:latin typeface="隶书" pitchFamily="49" charset="-122"/>
                <a:ea typeface="隶书" pitchFamily="49" charset="-122"/>
              </a:rPr>
              <a:t>UV</a:t>
            </a:r>
            <a:r>
              <a:rPr lang="zh-CN" altLang="en-US" sz="2800" b="1" dirty="0">
                <a:solidFill>
                  <a:srgbClr val="FF0000"/>
                </a:solidFill>
                <a:latin typeface="隶书" pitchFamily="49" charset="-122"/>
                <a:ea typeface="隶书" pitchFamily="49" charset="-122"/>
              </a:rPr>
              <a:t>照射的微生物，在可见光下，可以激活</a:t>
            </a:r>
            <a:r>
              <a:rPr lang="en-US" altLang="zh-CN" sz="2800" b="1">
                <a:solidFill>
                  <a:srgbClr val="FF0000"/>
                </a:solidFill>
                <a:latin typeface="隶书" pitchFamily="49" charset="-122"/>
                <a:ea typeface="隶书" pitchFamily="49" charset="-122"/>
              </a:rPr>
              <a:t>DNA</a:t>
            </a:r>
            <a:r>
              <a:rPr lang="zh-CN" altLang="en-US" sz="2800" b="1" dirty="0">
                <a:solidFill>
                  <a:srgbClr val="FF0000"/>
                </a:solidFill>
                <a:latin typeface="隶书" pitchFamily="49" charset="-122"/>
                <a:ea typeface="隶书" pitchFamily="49" charset="-122"/>
              </a:rPr>
              <a:t>修复酶，能修复</a:t>
            </a:r>
            <a:r>
              <a:rPr lang="en-US" altLang="zh-CN" sz="2800" b="1">
                <a:solidFill>
                  <a:srgbClr val="FF0000"/>
                </a:solidFill>
                <a:latin typeface="隶书" pitchFamily="49" charset="-122"/>
                <a:ea typeface="隶书" pitchFamily="49" charset="-122"/>
              </a:rPr>
              <a:t>UV</a:t>
            </a:r>
            <a:r>
              <a:rPr lang="zh-CN" altLang="en-US" sz="2800" b="1" dirty="0">
                <a:solidFill>
                  <a:srgbClr val="FF0000"/>
                </a:solidFill>
                <a:latin typeface="隶书" pitchFamily="49" charset="-122"/>
                <a:ea typeface="隶书" pitchFamily="49" charset="-122"/>
              </a:rPr>
              <a:t>辐射引起的损伤</a:t>
            </a:r>
            <a:r>
              <a:rPr lang="zh-CN" altLang="en-US" sz="2800" b="1" dirty="0">
                <a:solidFill>
                  <a:srgbClr val="FF0000"/>
                </a:solidFill>
                <a:latin typeface="Times New Roman" panose="02020603050405020304" pitchFamily="18" charset="0"/>
                <a:ea typeface="隶书" pitchFamily="49" charset="-122"/>
              </a:rPr>
              <a:t>——</a:t>
            </a:r>
            <a:r>
              <a:rPr lang="zh-CN" altLang="en-US" sz="2800" b="1" dirty="0">
                <a:solidFill>
                  <a:srgbClr val="0000FF"/>
                </a:solidFill>
                <a:latin typeface="隶书" pitchFamily="49" charset="-122"/>
                <a:ea typeface="隶书" pitchFamily="49" charset="-122"/>
              </a:rPr>
              <a:t>光复活作用。</a:t>
            </a:r>
            <a:endParaRPr lang="zh-CN" altLang="en-US" sz="2800" b="1" dirty="0">
              <a:solidFill>
                <a:srgbClr val="0000FF"/>
              </a:solidFill>
              <a:latin typeface="隶书" pitchFamily="49" charset="-122"/>
              <a:ea typeface="隶书" pitchFamily="49" charset="-122"/>
            </a:endParaRPr>
          </a:p>
          <a:p>
            <a:r>
              <a:rPr lang="zh-CN" altLang="en-US" sz="2800" b="1" dirty="0">
                <a:solidFill>
                  <a:srgbClr val="FF7C80"/>
                </a:solidFill>
                <a:latin typeface="隶书" pitchFamily="49" charset="-122"/>
                <a:ea typeface="隶书" pitchFamily="49" charset="-122"/>
              </a:rPr>
              <a:t>在</a:t>
            </a:r>
            <a:r>
              <a:rPr lang="en-US" altLang="zh-CN" sz="2800" b="1">
                <a:solidFill>
                  <a:srgbClr val="FF7C80"/>
                </a:solidFill>
                <a:latin typeface="隶书" pitchFamily="49" charset="-122"/>
                <a:ea typeface="隶书" pitchFamily="49" charset="-122"/>
              </a:rPr>
              <a:t>UV</a:t>
            </a:r>
            <a:r>
              <a:rPr lang="zh-CN" altLang="en-US" sz="2800" b="1" dirty="0">
                <a:solidFill>
                  <a:srgbClr val="FF7C80"/>
                </a:solidFill>
                <a:latin typeface="隶书" pitchFamily="49" charset="-122"/>
                <a:ea typeface="隶书" pitchFamily="49" charset="-122"/>
              </a:rPr>
              <a:t>处理时，只有当</a:t>
            </a:r>
            <a:r>
              <a:rPr lang="en-US" altLang="zh-CN" sz="2800" b="1">
                <a:solidFill>
                  <a:srgbClr val="FF7C80"/>
                </a:solidFill>
                <a:latin typeface="隶书" pitchFamily="49" charset="-122"/>
                <a:ea typeface="隶书" pitchFamily="49" charset="-122"/>
              </a:rPr>
              <a:t>UV</a:t>
            </a:r>
            <a:r>
              <a:rPr lang="zh-CN" altLang="en-US" sz="2800" b="1" dirty="0">
                <a:solidFill>
                  <a:srgbClr val="FF7C80"/>
                </a:solidFill>
                <a:latin typeface="隶书" pitchFamily="49" charset="-122"/>
                <a:ea typeface="隶书" pitchFamily="49" charset="-122"/>
              </a:rPr>
              <a:t>引起的损伤比修复力大时，才能使微生物死亡。</a:t>
            </a:r>
            <a:endParaRPr lang="zh-CN" altLang="en-US" sz="2800" b="1" dirty="0">
              <a:solidFill>
                <a:srgbClr val="FF7C80"/>
              </a:solidFill>
              <a:latin typeface="隶书" pitchFamily="49" charset="-122"/>
              <a:ea typeface="隶书" pitchFamily="49" charset="-122"/>
            </a:endParaRPr>
          </a:p>
          <a:p>
            <a:r>
              <a:rPr lang="en-US" altLang="zh-CN" sz="2800" b="1">
                <a:solidFill>
                  <a:srgbClr val="FF0000"/>
                </a:solidFill>
                <a:latin typeface="隶书" pitchFamily="49" charset="-122"/>
                <a:ea typeface="隶书" pitchFamily="49" charset="-122"/>
              </a:rPr>
              <a:t>UV</a:t>
            </a:r>
            <a:r>
              <a:rPr lang="zh-CN" altLang="en-US" sz="2800" b="1" dirty="0">
                <a:solidFill>
                  <a:srgbClr val="FF0000"/>
                </a:solidFill>
                <a:latin typeface="隶书" pitchFamily="49" charset="-122"/>
                <a:ea typeface="隶书" pitchFamily="49" charset="-122"/>
              </a:rPr>
              <a:t>缺点，穿透力弱，一层薄纸也可滤掉大部分，只适应于空气的表面消毒。</a:t>
            </a:r>
            <a:endParaRPr lang="zh-CN" altLang="en-US" sz="2800" b="1" dirty="0">
              <a:solidFill>
                <a:srgbClr val="FF0000"/>
              </a:solidFill>
              <a:latin typeface="隶书" pitchFamily="49" charset="-122"/>
              <a:ea typeface="隶书" pitchFamily="49" charset="-122"/>
            </a:endParaRPr>
          </a:p>
          <a:p>
            <a:endParaRPr lang="zh-CN" altLang="en-US" b="1" dirty="0">
              <a:latin typeface="隶书" pitchFamily="49" charset="-122"/>
              <a:ea typeface="隶书"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6180" name="文本占位符 306179"/>
          <p:cNvSpPr>
            <a:spLocks noGrp="1"/>
          </p:cNvSpPr>
          <p:nvPr>
            <p:ph type="body" sz="half" idx="1"/>
          </p:nvPr>
        </p:nvSpPr>
        <p:spPr>
          <a:xfrm>
            <a:off x="609600" y="2286000"/>
            <a:ext cx="7467600" cy="4038600"/>
          </a:xfrm>
          <a:ln/>
        </p:spPr>
        <p:txBody>
          <a:bodyPr/>
          <a:p>
            <a:pPr>
              <a:lnSpc>
                <a:spcPct val="125000"/>
              </a:lnSpc>
            </a:pPr>
            <a:r>
              <a:rPr lang="zh-CN" altLang="en-US" sz="2400" b="1" u="sng" dirty="0">
                <a:solidFill>
                  <a:srgbClr val="FFFF00"/>
                </a:solidFill>
                <a:effectLst>
                  <a:outerShdw blurRad="38100" dist="38100" dir="2700000">
                    <a:srgbClr val="C0C0C0"/>
                  </a:outerShdw>
                </a:effectLst>
              </a:rPr>
              <a:t>杀菌的光源</a:t>
            </a:r>
            <a:endParaRPr lang="zh-CN" altLang="en-US" sz="2400" b="1" u="sng" dirty="0">
              <a:solidFill>
                <a:srgbClr val="FFFF00"/>
              </a:solidFill>
              <a:effectLst>
                <a:outerShdw blurRad="38100" dist="38100" dir="2700000">
                  <a:srgbClr val="C0C0C0"/>
                </a:outerShdw>
              </a:effectLst>
            </a:endParaRPr>
          </a:p>
          <a:p>
            <a:pPr>
              <a:lnSpc>
                <a:spcPct val="125000"/>
              </a:lnSpc>
            </a:pPr>
            <a:r>
              <a:rPr lang="zh-CN" altLang="en-US" sz="4000" b="1" u="sng" dirty="0">
                <a:effectLst>
                  <a:outerShdw blurRad="38100" dist="38100" dir="2700000">
                    <a:srgbClr val="C0C0C0"/>
                  </a:outerShdw>
                </a:effectLst>
              </a:rPr>
              <a:t>254</a:t>
            </a:r>
            <a:r>
              <a:rPr lang="en-US" altLang="zh-CN" sz="4000" b="1" u="sng">
                <a:effectLst>
                  <a:outerShdw blurRad="38100" dist="38100" dir="2700000">
                    <a:srgbClr val="C0C0C0"/>
                  </a:outerShdw>
                </a:effectLst>
              </a:rPr>
              <a:t>nm</a:t>
            </a:r>
            <a:r>
              <a:rPr lang="zh-CN" altLang="en-US" sz="2400" b="1" u="sng" dirty="0">
                <a:solidFill>
                  <a:srgbClr val="FFFF00"/>
                </a:solidFill>
                <a:effectLst>
                  <a:outerShdw blurRad="38100" dist="38100" dir="2700000">
                    <a:srgbClr val="C0C0C0"/>
                  </a:outerShdw>
                </a:effectLst>
              </a:rPr>
              <a:t>的紫外光</a:t>
            </a:r>
            <a:endParaRPr lang="zh-CN" altLang="en-US" sz="2400" dirty="0"/>
          </a:p>
          <a:p>
            <a:pPr>
              <a:lnSpc>
                <a:spcPct val="125000"/>
              </a:lnSpc>
            </a:pPr>
            <a:r>
              <a:rPr lang="zh-CN" altLang="en-US" sz="3600" b="1" u="sng" dirty="0">
                <a:effectLst>
                  <a:outerShdw blurRad="38100" dist="38100" dir="2700000">
                    <a:srgbClr val="C0C0C0"/>
                  </a:outerShdw>
                </a:effectLst>
                <a:ea typeface="楷体_GB2312" pitchFamily="49" charset="-122"/>
              </a:rPr>
              <a:t>缺点</a:t>
            </a:r>
            <a:r>
              <a:rPr lang="zh-CN" altLang="en-US" sz="2400" dirty="0">
                <a:latin typeface="Times New Roman" panose="02020603050405020304" pitchFamily="18" charset="0"/>
              </a:rPr>
              <a:t>——</a:t>
            </a:r>
            <a:r>
              <a:rPr lang="zh-CN" altLang="en-US" b="1" u="sng" dirty="0">
                <a:solidFill>
                  <a:srgbClr val="FFFF00"/>
                </a:solidFill>
                <a:effectLst>
                  <a:outerShdw blurRad="38100" dist="38100" dir="2700000">
                    <a:srgbClr val="C0C0C0"/>
                  </a:outerShdw>
                </a:effectLst>
              </a:rPr>
              <a:t>穿透性很弱</a:t>
            </a:r>
            <a:r>
              <a:rPr lang="zh-CN" altLang="en-US" sz="2400" dirty="0"/>
              <a:t>甚至于不能透过普通玻璃，</a:t>
            </a:r>
            <a:r>
              <a:rPr lang="zh-CN" altLang="en-US" sz="2400" b="1" dirty="0">
                <a:effectLst>
                  <a:outerShdw blurRad="38100" dist="38100" dir="2700000">
                    <a:srgbClr val="C0C0C0"/>
                  </a:outerShdw>
                </a:effectLst>
              </a:rPr>
              <a:t>因此只作为</a:t>
            </a:r>
            <a:r>
              <a:rPr lang="zh-CN" altLang="en-US" sz="2400" b="1" u="sng" dirty="0">
                <a:solidFill>
                  <a:srgbClr val="FFFF00"/>
                </a:solidFill>
                <a:effectLst>
                  <a:outerShdw blurRad="38100" dist="38100" dir="2700000">
                    <a:srgbClr val="C0C0C0"/>
                  </a:outerShdw>
                </a:effectLst>
              </a:rPr>
              <a:t>容器的表面杀菌</a:t>
            </a:r>
            <a:r>
              <a:rPr lang="zh-CN" altLang="en-US" sz="2400" b="1" dirty="0">
                <a:solidFill>
                  <a:srgbClr val="FFFF00"/>
                </a:solidFill>
                <a:effectLst>
                  <a:outerShdw blurRad="38100" dist="38100" dir="2700000">
                    <a:srgbClr val="C0C0C0"/>
                  </a:outerShdw>
                </a:effectLst>
              </a:rPr>
              <a:t>，或</a:t>
            </a:r>
            <a:r>
              <a:rPr lang="zh-CN" altLang="en-US" sz="2400" b="1" u="sng" dirty="0">
                <a:solidFill>
                  <a:srgbClr val="FFFF00"/>
                </a:solidFill>
                <a:effectLst>
                  <a:outerShdw blurRad="38100" dist="38100" dir="2700000">
                    <a:srgbClr val="C0C0C0"/>
                  </a:outerShdw>
                </a:effectLst>
              </a:rPr>
              <a:t>无菌室中的空气杀菌</a:t>
            </a:r>
            <a:r>
              <a:rPr lang="zh-CN" altLang="en-US" sz="2400" b="1" dirty="0">
                <a:effectLst>
                  <a:outerShdw blurRad="38100" dist="38100" dir="2700000">
                    <a:srgbClr val="C0C0C0"/>
                  </a:outerShdw>
                </a:effectLst>
              </a:rPr>
              <a:t>。</a:t>
            </a:r>
            <a:endParaRPr lang="zh-CN" altLang="en-US" sz="2400" b="1" dirty="0">
              <a:effectLst>
                <a:outerShdw blurRad="38100" dist="38100" dir="2700000">
                  <a:srgbClr val="C0C0C0"/>
                </a:outerShdw>
              </a:effectLst>
            </a:endParaRPr>
          </a:p>
        </p:txBody>
      </p:sp>
      <p:grpSp>
        <p:nvGrpSpPr>
          <p:cNvPr id="306181" name="组合 306180"/>
          <p:cNvGrpSpPr/>
          <p:nvPr/>
        </p:nvGrpSpPr>
        <p:grpSpPr>
          <a:xfrm>
            <a:off x="0" y="228600"/>
            <a:ext cx="9144000" cy="6858000"/>
            <a:chOff x="0" y="0"/>
            <a:chExt cx="5760" cy="4320"/>
          </a:xfrm>
        </p:grpSpPr>
        <p:pic>
          <p:nvPicPr>
            <p:cNvPr id="306182" name="图片 306181"/>
            <p:cNvPicPr>
              <a:picLocks noChangeAspect="1"/>
            </p:cNvPicPr>
            <p:nvPr/>
          </p:nvPicPr>
          <p:blipFill>
            <a:blip r:embed="rId1"/>
            <a:stretch>
              <a:fillRect/>
            </a:stretch>
          </p:blipFill>
          <p:spPr>
            <a:xfrm>
              <a:off x="0" y="0"/>
              <a:ext cx="5760" cy="4320"/>
            </a:xfrm>
            <a:prstGeom prst="rect">
              <a:avLst/>
            </a:prstGeom>
            <a:noFill/>
            <a:ln w="9525">
              <a:noFill/>
            </a:ln>
          </p:spPr>
        </p:pic>
        <p:sp>
          <p:nvSpPr>
            <p:cNvPr id="306183" name="矩形 306182"/>
            <p:cNvSpPr/>
            <p:nvPr/>
          </p:nvSpPr>
          <p:spPr>
            <a:xfrm>
              <a:off x="4320" y="576"/>
              <a:ext cx="1104" cy="336"/>
            </a:xfrm>
            <a:prstGeom prst="rect">
              <a:avLst/>
            </a:prstGeom>
            <a:solidFill>
              <a:schemeClr val="tx1"/>
            </a:solidFill>
            <a:ln w="9525">
              <a:noFill/>
            </a:ln>
          </p:spPr>
          <p:txBody>
            <a:bodyPr/>
            <a:p>
              <a:endParaRPr lang="zh-CN" altLang="en-US"/>
            </a:p>
          </p:txBody>
        </p:sp>
      </p:grpSp>
      <p:grpSp>
        <p:nvGrpSpPr>
          <p:cNvPr id="306184" name="组合 306183"/>
          <p:cNvGrpSpPr/>
          <p:nvPr/>
        </p:nvGrpSpPr>
        <p:grpSpPr>
          <a:xfrm>
            <a:off x="0" y="304800"/>
            <a:ext cx="9144000" cy="6858000"/>
            <a:chOff x="0" y="0"/>
            <a:chExt cx="5760" cy="4320"/>
          </a:xfrm>
        </p:grpSpPr>
        <p:pic>
          <p:nvPicPr>
            <p:cNvPr id="306185" name="图片 306184" descr="bjguangyuan_2d"/>
            <p:cNvPicPr>
              <a:picLocks noChangeAspect="1"/>
            </p:cNvPicPr>
            <p:nvPr/>
          </p:nvPicPr>
          <p:blipFill>
            <a:blip r:embed="rId2"/>
            <a:stretch>
              <a:fillRect/>
            </a:stretch>
          </p:blipFill>
          <p:spPr>
            <a:xfrm>
              <a:off x="0" y="0"/>
              <a:ext cx="5760" cy="4320"/>
            </a:xfrm>
            <a:prstGeom prst="rect">
              <a:avLst/>
            </a:prstGeom>
            <a:noFill/>
            <a:ln w="9525">
              <a:noFill/>
            </a:ln>
          </p:spPr>
        </p:pic>
        <p:sp>
          <p:nvSpPr>
            <p:cNvPr id="306186" name="文本框 306185"/>
            <p:cNvSpPr txBox="1"/>
            <p:nvPr/>
          </p:nvSpPr>
          <p:spPr>
            <a:xfrm>
              <a:off x="1248" y="288"/>
              <a:ext cx="3216" cy="480"/>
            </a:xfrm>
            <a:prstGeom prst="rect">
              <a:avLst/>
            </a:prstGeom>
            <a:noFill/>
            <a:ln w="9525">
              <a:noFill/>
            </a:ln>
          </p:spPr>
          <p:txBody>
            <a:bodyPr lIns="92075" tIns="46038" rIns="92075" bIns="46038">
              <a:spAutoFit/>
            </a:bodyPr>
            <a:p>
              <a:pPr algn="ctr" eaLnBrk="0" hangingPunct="0">
                <a:spcBef>
                  <a:spcPct val="50000"/>
                </a:spcBef>
              </a:pPr>
              <a:r>
                <a:rPr lang="zh-CN" altLang="en-US" sz="4400" dirty="0">
                  <a:solidFill>
                    <a:srgbClr val="FF0000"/>
                  </a:solidFill>
                  <a:effectLst>
                    <a:outerShdw blurRad="38100" dist="38100" dir="2700000">
                      <a:srgbClr val="C0C0C0"/>
                    </a:outerShdw>
                  </a:effectLst>
                  <a:latin typeface="Times New Roman" panose="02020603050405020304" pitchFamily="18" charset="0"/>
                </a:rPr>
                <a:t>实验室使用</a:t>
              </a:r>
              <a:endParaRPr lang="zh-CN" altLang="en-US" sz="4400" dirty="0">
                <a:solidFill>
                  <a:srgbClr val="FF0000"/>
                </a:solidFill>
                <a:effectLst>
                  <a:outerShdw blurRad="38100" dist="38100" dir="2700000">
                    <a:srgbClr val="C0C0C0"/>
                  </a:outerShdw>
                </a:effectLst>
                <a:latin typeface="Times New Roman" panose="02020603050405020304" pitchFamily="18" charset="0"/>
              </a:endParaRPr>
            </a:p>
          </p:txBody>
        </p:sp>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6181"/>
                                        </p:tgtEl>
                                        <p:attrNameLst>
                                          <p:attrName>style.visibility</p:attrName>
                                        </p:attrNameLst>
                                      </p:cBhvr>
                                      <p:to>
                                        <p:strVal val="visible"/>
                                      </p:to>
                                    </p:set>
                                    <p:animEffect transition="in" filter="blinds(horizontal)">
                                      <p:cBhvr>
                                        <p:cTn id="7" dur="500"/>
                                        <p:tgtEl>
                                          <p:spTgt spid="306181"/>
                                        </p:tgtEl>
                                      </p:cBhvr>
                                    </p:animEffect>
                                  </p:childTnLst>
                                  <p:subTnLst>
                                    <p:set>
                                      <p:cBhvr override="childStyle">
                                        <p:cTn dur="1" fill="hold" display="0" masterRel="nextClick" afterEffect="1"/>
                                        <p:tgtEl>
                                          <p:spTgt spid="306181"/>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06184"/>
                                        </p:tgtEl>
                                        <p:attrNameLst>
                                          <p:attrName>style.visibility</p:attrName>
                                        </p:attrNameLst>
                                      </p:cBhvr>
                                      <p:to>
                                        <p:strVal val="visible"/>
                                      </p:to>
                                    </p:set>
                                    <p:animEffect transition="in" filter="wipe(up)">
                                      <p:cBhvr>
                                        <p:cTn id="12" dur="500"/>
                                        <p:tgtEl>
                                          <p:spTgt spid="306184"/>
                                        </p:tgtEl>
                                      </p:cBhvr>
                                    </p:animEffect>
                                  </p:childTnLst>
                                  <p:subTnLst>
                                    <p:set>
                                      <p:cBhvr override="childStyle">
                                        <p:cTn dur="1" fill="hold" display="0" masterRel="nextClick" afterEffect="1"/>
                                        <p:tgtEl>
                                          <p:spTgt spid="306184"/>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06180">
                                            <p:txEl>
                                              <p:charRg st="0" end="6"/>
                                            </p:txEl>
                                          </p:spTgt>
                                        </p:tgtEl>
                                        <p:attrNameLst>
                                          <p:attrName>style.visibility</p:attrName>
                                        </p:attrNameLst>
                                      </p:cBhvr>
                                      <p:to>
                                        <p:strVal val="visible"/>
                                      </p:to>
                                    </p:set>
                                    <p:animEffect transition="in" filter="box(out)">
                                      <p:cBhvr>
                                        <p:cTn id="17" dur="500"/>
                                        <p:tgtEl>
                                          <p:spTgt spid="306180">
                                            <p:txEl>
                                              <p:charRg st="0"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06180">
                                            <p:txEl>
                                              <p:charRg st="6" end="16"/>
                                            </p:txEl>
                                          </p:spTgt>
                                        </p:tgtEl>
                                        <p:attrNameLst>
                                          <p:attrName>style.visibility</p:attrName>
                                        </p:attrNameLst>
                                      </p:cBhvr>
                                      <p:to>
                                        <p:strVal val="visible"/>
                                      </p:to>
                                    </p:set>
                                    <p:animEffect transition="in" filter="box(out)">
                                      <p:cBhvr>
                                        <p:cTn id="22" dur="500"/>
                                        <p:tgtEl>
                                          <p:spTgt spid="306180">
                                            <p:txEl>
                                              <p:charRg st="6" end="1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06180">
                                            <p:txEl>
                                              <p:charRg st="16" end="62"/>
                                            </p:txEl>
                                          </p:spTgt>
                                        </p:tgtEl>
                                        <p:attrNameLst>
                                          <p:attrName>style.visibility</p:attrName>
                                        </p:attrNameLst>
                                      </p:cBhvr>
                                      <p:to>
                                        <p:strVal val="visible"/>
                                      </p:to>
                                    </p:set>
                                    <p:animEffect transition="in" filter="box(out)">
                                      <p:cBhvr>
                                        <p:cTn id="27" dur="500"/>
                                        <p:tgtEl>
                                          <p:spTgt spid="306180">
                                            <p:txEl>
                                              <p:charRg st="16" end="6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0"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0" name="标题 150529"/>
          <p:cNvSpPr>
            <a:spLocks noGrp="1"/>
          </p:cNvSpPr>
          <p:nvPr>
            <p:ph type="title"/>
          </p:nvPr>
        </p:nvSpPr>
        <p:spPr>
          <a:ln/>
        </p:spPr>
        <p:txBody>
          <a:bodyPr anchor="b"/>
          <a:p>
            <a:r>
              <a:rPr lang="zh-CN" altLang="en-US" dirty="0">
                <a:solidFill>
                  <a:srgbClr val="FF0000"/>
                </a:solidFill>
                <a:latin typeface="宋体" panose="02010600030101010101" pitchFamily="2" charset="-122"/>
              </a:rPr>
              <a:t>3.</a:t>
            </a:r>
            <a:r>
              <a:rPr lang="zh-CN" altLang="en-US" b="1" dirty="0">
                <a:solidFill>
                  <a:srgbClr val="FF0000"/>
                </a:solidFill>
                <a:latin typeface="宋体" panose="02010600030101010101" pitchFamily="2" charset="-122"/>
              </a:rPr>
              <a:t>电离辐射</a:t>
            </a:r>
            <a:endParaRPr lang="zh-CN" altLang="en-US" dirty="0">
              <a:solidFill>
                <a:srgbClr val="FF0000"/>
              </a:solidFill>
              <a:latin typeface="宋体" panose="02010600030101010101" pitchFamily="2" charset="-122"/>
            </a:endParaRPr>
          </a:p>
        </p:txBody>
      </p:sp>
      <p:sp>
        <p:nvSpPr>
          <p:cNvPr id="150531" name="内容占位符 150530"/>
          <p:cNvSpPr>
            <a:spLocks noGrp="1"/>
          </p:cNvSpPr>
          <p:nvPr>
            <p:ph idx="1"/>
          </p:nvPr>
        </p:nvSpPr>
        <p:spPr>
          <a:xfrm>
            <a:off x="838200" y="1981200"/>
            <a:ext cx="7924800" cy="2895600"/>
          </a:xfrm>
          <a:ln/>
        </p:spPr>
        <p:txBody>
          <a:bodyPr/>
          <a:p>
            <a:r>
              <a:rPr lang="en-US" altLang="zh-CN" sz="4000" b="1">
                <a:solidFill>
                  <a:srgbClr val="0000CC"/>
                </a:solidFill>
                <a:latin typeface="宋体" panose="02010600030101010101" pitchFamily="2" charset="-122"/>
              </a:rPr>
              <a:t>χ</a:t>
            </a:r>
            <a:r>
              <a:rPr lang="zh-CN" altLang="en-US" sz="4000" b="1" dirty="0">
                <a:solidFill>
                  <a:srgbClr val="0000CC"/>
                </a:solidFill>
                <a:latin typeface="宋体" panose="02010600030101010101" pitchFamily="2" charset="-122"/>
              </a:rPr>
              <a:t>射线,</a:t>
            </a:r>
            <a:r>
              <a:rPr lang="en-US" altLang="zh-CN" sz="4000" b="1">
                <a:solidFill>
                  <a:srgbClr val="0000CC"/>
                </a:solidFill>
                <a:latin typeface="宋体" panose="02010600030101010101" pitchFamily="2" charset="-122"/>
              </a:rPr>
              <a:t>γ</a:t>
            </a:r>
            <a:r>
              <a:rPr lang="zh-CN" altLang="en-US" sz="4000" b="1" dirty="0">
                <a:solidFill>
                  <a:srgbClr val="0000CC"/>
                </a:solidFill>
                <a:latin typeface="宋体" panose="02010600030101010101" pitchFamily="2" charset="-122"/>
              </a:rPr>
              <a:t>射线等高能电磁波,具有较强穿透力。</a:t>
            </a:r>
            <a:endParaRPr lang="zh-CN" altLang="en-US" sz="4000" b="1" dirty="0">
              <a:solidFill>
                <a:srgbClr val="0000CC"/>
              </a:solidFill>
              <a:latin typeface="宋体" panose="02010600030101010101" pitchFamily="2" charset="-122"/>
            </a:endParaRPr>
          </a:p>
          <a:p>
            <a:r>
              <a:rPr lang="zh-CN" altLang="en-US" sz="4000" b="1" dirty="0">
                <a:solidFill>
                  <a:srgbClr val="0000CC"/>
                </a:solidFill>
                <a:latin typeface="宋体" panose="02010600030101010101" pitchFamily="2" charset="-122"/>
              </a:rPr>
              <a:t>这些射线照射物质后,使该物质产生电离作用,所以叫做电离辐射.</a:t>
            </a:r>
            <a:endParaRPr lang="zh-CN" altLang="en-US" sz="4000" b="1" dirty="0">
              <a:solidFill>
                <a:srgbClr val="FF0000"/>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03" name="文本占位符 307202"/>
          <p:cNvSpPr>
            <a:spLocks noGrp="1"/>
          </p:cNvSpPr>
          <p:nvPr>
            <p:ph type="body" sz="half" idx="1"/>
          </p:nvPr>
        </p:nvSpPr>
        <p:spPr>
          <a:xfrm>
            <a:off x="457200" y="1524000"/>
            <a:ext cx="7696200" cy="1752600"/>
          </a:xfrm>
          <a:ln/>
        </p:spPr>
        <p:txBody>
          <a:bodyPr vert="horz" wrap="square" lIns="92075" tIns="46038" rIns="92075" bIns="46038" anchor="t"/>
          <a:p>
            <a:pPr>
              <a:lnSpc>
                <a:spcPct val="90000"/>
              </a:lnSpc>
            </a:pPr>
            <a:r>
              <a:rPr lang="zh-CN" altLang="en-US" sz="2400" b="1" dirty="0">
                <a:effectLst>
                  <a:outerShdw blurRad="38100" dist="38100" dir="2700000">
                    <a:srgbClr val="C0C0C0"/>
                  </a:outerShdw>
                </a:effectLst>
              </a:rPr>
              <a:t>来源</a:t>
            </a:r>
            <a:r>
              <a:rPr lang="zh-CN" altLang="en-US" sz="2400" b="1" dirty="0">
                <a:effectLst>
                  <a:outerShdw blurRad="38100" dist="38100" dir="2700000">
                    <a:srgbClr val="C0C0C0"/>
                  </a:outerShdw>
                </a:effectLst>
                <a:latin typeface="Times New Roman" panose="02020603050405020304" pitchFamily="18" charset="0"/>
              </a:rPr>
              <a:t>——</a:t>
            </a:r>
            <a:r>
              <a:rPr lang="zh-CN" altLang="en-US" sz="4000" b="1" dirty="0">
                <a:effectLst>
                  <a:outerShdw blurRad="38100" dist="38100" dir="2700000">
                    <a:srgbClr val="C0C0C0"/>
                  </a:outerShdw>
                </a:effectLst>
                <a:latin typeface="PMingLiU" panose="02020500000000000000" pitchFamily="18" charset="-120"/>
              </a:rPr>
              <a:t>铱</a:t>
            </a:r>
            <a:r>
              <a:rPr lang="zh-CN" altLang="en-US" sz="2400" b="1" dirty="0">
                <a:solidFill>
                  <a:srgbClr val="0066FF"/>
                </a:solidFill>
                <a:effectLst>
                  <a:outerShdw blurRad="38100" dist="38100" dir="2700000">
                    <a:srgbClr val="C0C0C0"/>
                  </a:outerShdw>
                </a:effectLst>
              </a:rPr>
              <a:t>, </a:t>
            </a:r>
            <a:r>
              <a:rPr lang="en-US" altLang="zh-CN" sz="2400" b="1">
                <a:solidFill>
                  <a:srgbClr val="0066FF"/>
                </a:solidFill>
                <a:effectLst>
                  <a:outerShdw blurRad="38100" dist="38100" dir="2700000">
                    <a:srgbClr val="C0C0C0"/>
                  </a:outerShdw>
                </a:effectLst>
              </a:rPr>
              <a:t>X-</a:t>
            </a:r>
            <a:r>
              <a:rPr lang="zh-CN" altLang="en-US" sz="2400" b="1" dirty="0">
                <a:solidFill>
                  <a:srgbClr val="0066FF"/>
                </a:solidFill>
                <a:effectLst>
                  <a:outerShdw blurRad="38100" dist="38100" dir="2700000">
                    <a:srgbClr val="C0C0C0"/>
                  </a:outerShdw>
                </a:effectLst>
              </a:rPr>
              <a:t>射线10</a:t>
            </a:r>
            <a:r>
              <a:rPr lang="zh-CN" altLang="en-US" sz="2400" b="1" baseline="30000" dirty="0">
                <a:solidFill>
                  <a:srgbClr val="0066FF"/>
                </a:solidFill>
                <a:effectLst>
                  <a:outerShdw blurRad="38100" dist="38100" dir="2700000">
                    <a:srgbClr val="C0C0C0"/>
                  </a:outerShdw>
                </a:effectLst>
              </a:rPr>
              <a:t>-3</a:t>
            </a:r>
            <a:r>
              <a:rPr lang="zh-CN" altLang="en-US" sz="2400" b="1" dirty="0">
                <a:solidFill>
                  <a:srgbClr val="0066FF"/>
                </a:solidFill>
                <a:effectLst>
                  <a:outerShdw blurRad="38100" dist="38100" dir="2700000">
                    <a:srgbClr val="C0C0C0"/>
                  </a:outerShdw>
                </a:effectLst>
              </a:rPr>
              <a:t>～0.1</a:t>
            </a:r>
            <a:r>
              <a:rPr lang="en-US" altLang="zh-CN" sz="2400" b="1">
                <a:solidFill>
                  <a:srgbClr val="0066FF"/>
                </a:solidFill>
                <a:effectLst>
                  <a:outerShdw blurRad="38100" dist="38100" dir="2700000">
                    <a:srgbClr val="C0C0C0"/>
                  </a:outerShdw>
                </a:effectLst>
              </a:rPr>
              <a:t>nm</a:t>
            </a:r>
            <a:endParaRPr lang="en-US" altLang="zh-CN" sz="2400" b="1">
              <a:solidFill>
                <a:srgbClr val="0066FF"/>
              </a:solidFill>
              <a:effectLst>
                <a:outerShdw blurRad="38100" dist="38100" dir="2700000">
                  <a:srgbClr val="C0C0C0"/>
                </a:outerShdw>
              </a:effectLst>
            </a:endParaRPr>
          </a:p>
          <a:p>
            <a:pPr>
              <a:lnSpc>
                <a:spcPct val="90000"/>
              </a:lnSpc>
            </a:pPr>
            <a:r>
              <a:rPr lang="zh-CN" altLang="en-US" sz="2400" b="1">
                <a:solidFill>
                  <a:srgbClr val="FFFF00"/>
                </a:solidFill>
                <a:effectLst>
                  <a:outerShdw blurRad="38100" dist="38100" dir="2700000">
                    <a:srgbClr val="C0C0C0"/>
                  </a:outerShdw>
                </a:effectLst>
              </a:rPr>
              <a:t>              </a:t>
            </a:r>
            <a:r>
              <a:rPr lang="zh-CN" altLang="en-US" sz="4000" b="1" dirty="0">
                <a:effectLst>
                  <a:outerShdw blurRad="38100" dist="38100" dir="2700000">
                    <a:srgbClr val="C0C0C0"/>
                  </a:outerShdw>
                </a:effectLst>
              </a:rPr>
              <a:t>钴、镭</a:t>
            </a:r>
            <a:r>
              <a:rPr lang="zh-CN" altLang="en-US" sz="2400" b="1" dirty="0">
                <a:solidFill>
                  <a:srgbClr val="0066FF"/>
                </a:solidFill>
                <a:effectLst>
                  <a:outerShdw blurRad="38100" dist="38100" dir="2700000">
                    <a:srgbClr val="C0C0C0"/>
                  </a:outerShdw>
                </a:effectLst>
              </a:rPr>
              <a:t>, </a:t>
            </a:r>
            <a:r>
              <a:rPr lang="en-US" altLang="zh-CN" sz="2400" b="1">
                <a:solidFill>
                  <a:srgbClr val="0066FF"/>
                </a:solidFill>
                <a:effectLst>
                  <a:outerShdw blurRad="38100" dist="38100" dir="2700000">
                    <a:srgbClr val="C0C0C0"/>
                  </a:outerShdw>
                </a:effectLst>
              </a:rPr>
              <a:t>γ</a:t>
            </a:r>
            <a:r>
              <a:rPr lang="zh-CN" altLang="en-US" sz="2400" b="1" dirty="0">
                <a:solidFill>
                  <a:srgbClr val="0066FF"/>
                </a:solidFill>
                <a:effectLst>
                  <a:outerShdw blurRad="38100" dist="38100" dir="2700000">
                    <a:srgbClr val="C0C0C0"/>
                  </a:outerShdw>
                </a:effectLst>
              </a:rPr>
              <a:t>射线10</a:t>
            </a:r>
            <a:r>
              <a:rPr lang="zh-CN" altLang="en-US" sz="2400" b="1" baseline="30000" dirty="0">
                <a:solidFill>
                  <a:srgbClr val="0066FF"/>
                </a:solidFill>
                <a:effectLst>
                  <a:outerShdw blurRad="38100" dist="38100" dir="2700000">
                    <a:srgbClr val="C0C0C0"/>
                  </a:outerShdw>
                </a:effectLst>
              </a:rPr>
              <a:t>-6</a:t>
            </a:r>
            <a:r>
              <a:rPr lang="en-US" altLang="zh-CN" sz="2400" b="1">
                <a:solidFill>
                  <a:srgbClr val="0066FF"/>
                </a:solidFill>
                <a:effectLst>
                  <a:outerShdw blurRad="38100" dist="38100" dir="2700000">
                    <a:srgbClr val="C0C0C0"/>
                  </a:outerShdw>
                </a:effectLst>
              </a:rPr>
              <a:t>nm </a:t>
            </a:r>
            <a:endParaRPr lang="en-US" altLang="zh-CN" sz="2400" b="1">
              <a:solidFill>
                <a:srgbClr val="0066FF"/>
              </a:solidFill>
              <a:effectLst>
                <a:outerShdw blurRad="38100" dist="38100" dir="2700000">
                  <a:srgbClr val="C0C0C0"/>
                </a:outerShdw>
              </a:effectLst>
            </a:endParaRPr>
          </a:p>
          <a:p>
            <a:pPr>
              <a:lnSpc>
                <a:spcPct val="90000"/>
              </a:lnSpc>
            </a:pPr>
            <a:r>
              <a:rPr lang="zh-CN" altLang="en-US" sz="2400" b="1" dirty="0">
                <a:effectLst>
                  <a:outerShdw blurRad="38100" dist="38100" dir="2700000">
                    <a:srgbClr val="C0C0C0"/>
                  </a:outerShdw>
                </a:effectLst>
              </a:rPr>
              <a:t>特点</a:t>
            </a:r>
            <a:r>
              <a:rPr lang="zh-CN" altLang="en-US" sz="2400" b="1" dirty="0">
                <a:effectLst>
                  <a:outerShdw blurRad="38100" dist="38100" dir="2700000">
                    <a:srgbClr val="C0C0C0"/>
                  </a:outerShdw>
                </a:effectLst>
                <a:latin typeface="Times New Roman" panose="02020603050405020304" pitchFamily="18" charset="0"/>
              </a:rPr>
              <a:t>——</a:t>
            </a:r>
            <a:r>
              <a:rPr lang="zh-CN" altLang="en-US" sz="2400" b="1" dirty="0">
                <a:solidFill>
                  <a:srgbClr val="0066FF"/>
                </a:solidFill>
                <a:effectLst>
                  <a:outerShdw blurRad="38100" dist="38100" dir="2700000">
                    <a:srgbClr val="C0C0C0"/>
                  </a:outerShdw>
                </a:effectLst>
              </a:rPr>
              <a:t>高能量，</a:t>
            </a:r>
            <a:r>
              <a:rPr lang="zh-CN" altLang="en-US" b="1" u="sng" dirty="0">
                <a:solidFill>
                  <a:srgbClr val="0066FF"/>
                </a:solidFill>
                <a:effectLst>
                  <a:outerShdw blurRad="38100" dist="38100" dir="2700000">
                    <a:srgbClr val="C0C0C0"/>
                  </a:outerShdw>
                </a:effectLst>
              </a:rPr>
              <a:t>穿透力强</a:t>
            </a:r>
            <a:endParaRPr lang="zh-CN" altLang="en-US" dirty="0">
              <a:solidFill>
                <a:srgbClr val="0066FF"/>
              </a:solidFill>
            </a:endParaRPr>
          </a:p>
        </p:txBody>
      </p:sp>
      <p:pic>
        <p:nvPicPr>
          <p:cNvPr id="307204" name="图片 307203" descr="X_guang_ji">
            <a:hlinkClick r:id="rId1"/>
          </p:cNvPr>
          <p:cNvPicPr>
            <a:picLocks noChangeAspect="1"/>
          </p:cNvPicPr>
          <p:nvPr/>
        </p:nvPicPr>
        <p:blipFill>
          <a:blip r:embed="rId2"/>
          <a:stretch>
            <a:fillRect/>
          </a:stretch>
        </p:blipFill>
        <p:spPr>
          <a:xfrm>
            <a:off x="5791200" y="0"/>
            <a:ext cx="3352800" cy="2428875"/>
          </a:xfrm>
          <a:prstGeom prst="rect">
            <a:avLst/>
          </a:prstGeom>
          <a:noFill/>
          <a:ln w="9525">
            <a:noFill/>
          </a:ln>
        </p:spPr>
      </p:pic>
      <p:sp>
        <p:nvSpPr>
          <p:cNvPr id="307205" name="矩形 307204"/>
          <p:cNvSpPr/>
          <p:nvPr/>
        </p:nvSpPr>
        <p:spPr>
          <a:xfrm>
            <a:off x="457200" y="3429000"/>
            <a:ext cx="7696200" cy="2971800"/>
          </a:xfrm>
          <a:prstGeom prst="rect">
            <a:avLst/>
          </a:prstGeom>
          <a:noFill/>
          <a:ln w="9525">
            <a:noFill/>
          </a:ln>
        </p:spPr>
        <p:txBody>
          <a:bodyPr lIns="92075" tIns="46038" rIns="92075" bIns="46038"/>
          <a:p>
            <a:pPr marL="342900" indent="-342900">
              <a:lnSpc>
                <a:spcPct val="115000"/>
              </a:lnSpc>
              <a:spcBef>
                <a:spcPct val="20000"/>
              </a:spcBef>
              <a:buChar char="•"/>
            </a:pPr>
            <a:r>
              <a:rPr lang="zh-CN" altLang="en-US" b="0" dirty="0">
                <a:latin typeface="Times New Roman" panose="02020603050405020304" pitchFamily="18" charset="0"/>
                <a:ea typeface="华文细黑" pitchFamily="2" charset="-122"/>
              </a:rPr>
              <a:t>已经开始被用于油田注水杀细菌(腐蚀性细菌)。</a:t>
            </a:r>
            <a:endParaRPr lang="zh-CN" altLang="en-US" b="0" dirty="0">
              <a:latin typeface="Times New Roman" panose="02020603050405020304" pitchFamily="18" charset="0"/>
              <a:ea typeface="华文细黑" pitchFamily="2" charset="-122"/>
            </a:endParaRPr>
          </a:p>
          <a:p>
            <a:pPr marL="342900" indent="-342900">
              <a:lnSpc>
                <a:spcPct val="115000"/>
              </a:lnSpc>
              <a:spcBef>
                <a:spcPct val="20000"/>
              </a:spcBef>
              <a:buChar char="•"/>
            </a:pPr>
            <a:r>
              <a:rPr lang="zh-CN" altLang="en-US" dirty="0">
                <a:effectLst>
                  <a:outerShdw blurRad="38100" dist="38100" dir="2700000">
                    <a:srgbClr val="C0C0C0"/>
                  </a:outerShdw>
                </a:effectLst>
                <a:latin typeface="Times New Roman" panose="02020603050405020304" pitchFamily="18" charset="0"/>
              </a:rPr>
              <a:t>杀菌机理——？</a:t>
            </a:r>
            <a:endParaRPr lang="zh-CN" altLang="en-US" b="0" dirty="0">
              <a:latin typeface="Times New Roman" panose="02020603050405020304" pitchFamily="18" charset="0"/>
            </a:endParaRPr>
          </a:p>
          <a:p>
            <a:pPr marL="342900" indent="-342900">
              <a:lnSpc>
                <a:spcPct val="115000"/>
              </a:lnSpc>
              <a:spcBef>
                <a:spcPct val="20000"/>
              </a:spcBef>
              <a:buChar char="•"/>
            </a:pPr>
            <a:r>
              <a:rPr lang="zh-CN" altLang="en-US" dirty="0">
                <a:effectLst>
                  <a:outerShdw blurRad="38100" dist="38100" dir="2700000">
                    <a:srgbClr val="C0C0C0"/>
                  </a:outerShdw>
                </a:effectLst>
                <a:latin typeface="Times New Roman" panose="02020603050405020304" pitchFamily="18" charset="0"/>
              </a:rPr>
              <a:t>高能量激发水分解产生</a:t>
            </a:r>
            <a:r>
              <a:rPr lang="en-US" altLang="zh-CN">
                <a:solidFill>
                  <a:srgbClr val="FFFF00"/>
                </a:solidFill>
                <a:effectLst>
                  <a:outerShdw blurRad="38100" dist="38100" dir="2700000">
                    <a:srgbClr val="C0C0C0"/>
                  </a:outerShdw>
                </a:effectLst>
                <a:latin typeface="Times New Roman" panose="02020603050405020304" pitchFamily="18" charset="0"/>
              </a:rPr>
              <a:t>O·</a:t>
            </a:r>
            <a:r>
              <a:rPr lang="zh-CN" altLang="en-US" dirty="0">
                <a:solidFill>
                  <a:srgbClr val="FFFF00"/>
                </a:solidFill>
                <a:effectLst>
                  <a:outerShdw blurRad="38100" dist="38100" dir="2700000">
                    <a:srgbClr val="C0C0C0"/>
                  </a:outerShdw>
                </a:effectLst>
                <a:latin typeface="Times New Roman" panose="02020603050405020304" pitchFamily="18" charset="0"/>
              </a:rPr>
              <a:t>自由基或</a:t>
            </a:r>
            <a:r>
              <a:rPr lang="en-US" altLang="zh-CN">
                <a:solidFill>
                  <a:srgbClr val="FFFF00"/>
                </a:solidFill>
                <a:effectLst>
                  <a:outerShdw blurRad="38100" dist="38100" dir="2700000">
                    <a:srgbClr val="C0C0C0"/>
                  </a:outerShdw>
                </a:effectLst>
                <a:latin typeface="Times New Roman" panose="02020603050405020304" pitchFamily="18" charset="0"/>
              </a:rPr>
              <a:t>H</a:t>
            </a:r>
            <a:r>
              <a:rPr lang="en-US" altLang="zh-CN" baseline="-25000">
                <a:solidFill>
                  <a:srgbClr val="FFFF00"/>
                </a:solidFill>
                <a:effectLst>
                  <a:outerShdw blurRad="38100" dist="38100" dir="2700000">
                    <a:srgbClr val="C0C0C0"/>
                  </a:outerShdw>
                </a:effectLst>
                <a:latin typeface="Times New Roman" panose="02020603050405020304" pitchFamily="18" charset="0"/>
              </a:rPr>
              <a:t>2</a:t>
            </a:r>
            <a:r>
              <a:rPr lang="en-US" altLang="zh-CN">
                <a:solidFill>
                  <a:srgbClr val="FFFF00"/>
                </a:solidFill>
                <a:effectLst>
                  <a:outerShdw blurRad="38100" dist="38100" dir="2700000">
                    <a:srgbClr val="C0C0C0"/>
                  </a:outerShdw>
                </a:effectLst>
                <a:latin typeface="Times New Roman" panose="02020603050405020304" pitchFamily="18" charset="0"/>
              </a:rPr>
              <a:t>O</a:t>
            </a:r>
            <a:r>
              <a:rPr lang="en-US" altLang="zh-CN" baseline="-25000">
                <a:solidFill>
                  <a:srgbClr val="FFFF00"/>
                </a:solidFill>
                <a:effectLst>
                  <a:outerShdw blurRad="38100" dist="38100" dir="2700000">
                    <a:srgbClr val="C0C0C0"/>
                  </a:outerShdw>
                </a:effectLst>
                <a:latin typeface="Times New Roman" panose="02020603050405020304" pitchFamily="18" charset="0"/>
              </a:rPr>
              <a:t>2</a:t>
            </a:r>
            <a:r>
              <a:rPr lang="zh-CN" altLang="en-US" dirty="0">
                <a:solidFill>
                  <a:srgbClr val="FFFF00"/>
                </a:solidFill>
                <a:effectLst>
                  <a:outerShdw blurRad="38100" dist="38100" dir="2700000">
                    <a:srgbClr val="C0C0C0"/>
                  </a:outerShdw>
                </a:effectLst>
                <a:latin typeface="Times New Roman" panose="02020603050405020304" pitchFamily="18" charset="0"/>
              </a:rPr>
              <a:t>等强氧化剂 </a:t>
            </a:r>
            <a:endParaRPr lang="zh-CN" altLang="en-US" dirty="0">
              <a:solidFill>
                <a:srgbClr val="FFFF00"/>
              </a:solidFill>
              <a:effectLst>
                <a:outerShdw blurRad="38100" dist="38100" dir="2700000">
                  <a:srgbClr val="C0C0C0"/>
                </a:outerShdw>
              </a:effectLst>
              <a:latin typeface="Times New Roman" panose="02020603050405020304" pitchFamily="18" charset="0"/>
            </a:endParaRPr>
          </a:p>
          <a:p>
            <a:pPr marL="342900" indent="-342900">
              <a:lnSpc>
                <a:spcPct val="115000"/>
              </a:lnSpc>
              <a:spcBef>
                <a:spcPct val="20000"/>
              </a:spcBef>
              <a:buChar char="•"/>
            </a:pPr>
            <a:r>
              <a:rPr lang="zh-CN" altLang="en-US" dirty="0">
                <a:solidFill>
                  <a:srgbClr val="0066FF"/>
                </a:solidFill>
                <a:effectLst>
                  <a:outerShdw blurRad="38100" dist="38100" dir="2700000">
                    <a:srgbClr val="C0C0C0"/>
                  </a:outerShdw>
                </a:effectLst>
                <a:latin typeface="Times New Roman" panose="02020603050405020304" pitchFamily="18" charset="0"/>
              </a:rPr>
              <a:t>优缺点——？</a:t>
            </a:r>
            <a:endParaRPr lang="zh-CN" altLang="en-US" dirty="0">
              <a:solidFill>
                <a:srgbClr val="0066FF"/>
              </a:solidFill>
              <a:effectLst>
                <a:outerShdw blurRad="38100" dist="38100" dir="2700000">
                  <a:srgbClr val="C0C0C0"/>
                </a:outerShdw>
              </a:effectLst>
              <a:latin typeface="Times New Roman" panose="02020603050405020304" pitchFamily="18" charset="0"/>
            </a:endParaRPr>
          </a:p>
          <a:p>
            <a:pPr marL="342900" indent="-342900">
              <a:lnSpc>
                <a:spcPct val="115000"/>
              </a:lnSpc>
              <a:spcBef>
                <a:spcPct val="20000"/>
              </a:spcBef>
              <a:buChar char="•"/>
            </a:pPr>
            <a:r>
              <a:rPr lang="zh-CN" altLang="en-US" dirty="0">
                <a:effectLst>
                  <a:outerShdw blurRad="38100" dist="38100" dir="2700000">
                    <a:srgbClr val="C0C0C0"/>
                  </a:outerShdw>
                </a:effectLst>
                <a:latin typeface="Times New Roman" panose="02020603050405020304" pitchFamily="18" charset="0"/>
              </a:rPr>
              <a:t>一次性投资较大，但使用时成本较低，杀菌效果稳定</a:t>
            </a:r>
            <a:endParaRPr lang="zh-CN" altLang="en-US" dirty="0">
              <a:effectLst>
                <a:outerShdw blurRad="38100" dist="38100" dir="2700000">
                  <a:srgbClr val="C0C0C0"/>
                </a:outerShdw>
              </a:effectLst>
              <a:latin typeface="Times New Roman" panose="02020603050405020304" pitchFamily="18" charset="0"/>
            </a:endParaRPr>
          </a:p>
        </p:txBody>
      </p:sp>
      <p:grpSp>
        <p:nvGrpSpPr>
          <p:cNvPr id="307206" name="组合 307205"/>
          <p:cNvGrpSpPr/>
          <p:nvPr/>
        </p:nvGrpSpPr>
        <p:grpSpPr>
          <a:xfrm>
            <a:off x="4038600" y="0"/>
            <a:ext cx="5527675" cy="6858000"/>
            <a:chOff x="1942" y="0"/>
            <a:chExt cx="3818" cy="4320"/>
          </a:xfrm>
        </p:grpSpPr>
        <p:pic>
          <p:nvPicPr>
            <p:cNvPr id="307207" name="图片 307206" descr="wpe1A">
              <a:hlinkClick r:id="rId3"/>
            </p:cNvPr>
            <p:cNvPicPr>
              <a:picLocks noChangeAspect="1"/>
            </p:cNvPicPr>
            <p:nvPr/>
          </p:nvPicPr>
          <p:blipFill>
            <a:blip r:embed="rId4"/>
            <a:stretch>
              <a:fillRect/>
            </a:stretch>
          </p:blipFill>
          <p:spPr>
            <a:xfrm>
              <a:off x="1942" y="0"/>
              <a:ext cx="3818" cy="4320"/>
            </a:xfrm>
            <a:prstGeom prst="rect">
              <a:avLst/>
            </a:prstGeom>
            <a:solidFill>
              <a:schemeClr val="tx1"/>
            </a:solidFill>
            <a:ln w="9525">
              <a:noFill/>
            </a:ln>
          </p:spPr>
        </p:pic>
        <p:sp>
          <p:nvSpPr>
            <p:cNvPr id="307208" name="文本框 307207"/>
            <p:cNvSpPr txBox="1"/>
            <p:nvPr/>
          </p:nvSpPr>
          <p:spPr>
            <a:xfrm>
              <a:off x="3168" y="192"/>
              <a:ext cx="1104" cy="365"/>
            </a:xfrm>
            <a:prstGeom prst="rect">
              <a:avLst/>
            </a:prstGeom>
            <a:noFill/>
            <a:ln w="9525">
              <a:noFill/>
            </a:ln>
          </p:spPr>
          <p:txBody>
            <a:bodyPr lIns="92075" tIns="46038" rIns="92075" bIns="46038">
              <a:spAutoFit/>
            </a:bodyPr>
            <a:p>
              <a:pPr eaLnBrk="0" hangingPunct="0">
                <a:spcBef>
                  <a:spcPct val="50000"/>
                </a:spcBef>
              </a:pPr>
              <a:r>
                <a:rPr lang="zh-CN" altLang="en-US" sz="3200">
                  <a:solidFill>
                    <a:schemeClr val="bg2"/>
                  </a:solidFill>
                  <a:effectLst>
                    <a:outerShdw blurRad="38100" dist="38100" dir="2700000">
                      <a:srgbClr val="C0C0C0"/>
                    </a:outerShdw>
                  </a:effectLst>
                  <a:latin typeface="华文细黑" pitchFamily="2" charset="-122"/>
                  <a:ea typeface="华文细黑" pitchFamily="2" charset="-122"/>
                </a:rPr>
                <a:t> </a:t>
              </a:r>
              <a:r>
                <a:rPr lang="en-US" altLang="zh-CN" sz="3200">
                  <a:solidFill>
                    <a:schemeClr val="bg2"/>
                  </a:solidFill>
                  <a:effectLst>
                    <a:outerShdw blurRad="38100" dist="38100" dir="2700000">
                      <a:srgbClr val="C0C0C0"/>
                    </a:outerShdw>
                  </a:effectLst>
                  <a:latin typeface="华文细黑" pitchFamily="2" charset="-122"/>
                  <a:ea typeface="华文细黑" pitchFamily="2" charset="-122"/>
                </a:rPr>
                <a:t>α</a:t>
              </a:r>
              <a:r>
                <a:rPr lang="zh-CN" altLang="en-US" sz="3200" dirty="0">
                  <a:solidFill>
                    <a:schemeClr val="bg2"/>
                  </a:solidFill>
                  <a:effectLst>
                    <a:outerShdw blurRad="38100" dist="38100" dir="2700000">
                      <a:srgbClr val="C0C0C0"/>
                    </a:outerShdw>
                  </a:effectLst>
                  <a:latin typeface="华文细黑" pitchFamily="2" charset="-122"/>
                  <a:ea typeface="华文细黑" pitchFamily="2" charset="-122"/>
                </a:rPr>
                <a:t>射线</a:t>
              </a:r>
              <a:endParaRPr lang="zh-CN" altLang="en-US" sz="3200" dirty="0">
                <a:solidFill>
                  <a:schemeClr val="bg2"/>
                </a:solidFill>
                <a:effectLst>
                  <a:outerShdw blurRad="38100" dist="38100" dir="2700000">
                    <a:srgbClr val="C0C0C0"/>
                  </a:outerShdw>
                </a:effectLst>
                <a:latin typeface="华文细黑" pitchFamily="2" charset="-122"/>
                <a:ea typeface="华文细黑" pitchFamily="2" charset="-122"/>
              </a:endParaRPr>
            </a:p>
          </p:txBody>
        </p:sp>
        <p:sp>
          <p:nvSpPr>
            <p:cNvPr id="307209" name="文本框 307208"/>
            <p:cNvSpPr txBox="1"/>
            <p:nvPr/>
          </p:nvSpPr>
          <p:spPr>
            <a:xfrm>
              <a:off x="2496" y="816"/>
              <a:ext cx="1152" cy="365"/>
            </a:xfrm>
            <a:prstGeom prst="rect">
              <a:avLst/>
            </a:prstGeom>
            <a:noFill/>
            <a:ln w="9525">
              <a:noFill/>
            </a:ln>
          </p:spPr>
          <p:txBody>
            <a:bodyPr lIns="92075" tIns="46038" rIns="92075" bIns="46038">
              <a:spAutoFit/>
            </a:bodyPr>
            <a:p>
              <a:pPr eaLnBrk="0" hangingPunct="0">
                <a:spcBef>
                  <a:spcPct val="50000"/>
                </a:spcBef>
              </a:pPr>
              <a:r>
                <a:rPr lang="zh-CN" altLang="en-US" sz="3200">
                  <a:solidFill>
                    <a:schemeClr val="bg2"/>
                  </a:solidFill>
                  <a:effectLst>
                    <a:outerShdw blurRad="38100" dist="38100" dir="2700000">
                      <a:srgbClr val="C0C0C0"/>
                    </a:outerShdw>
                  </a:effectLst>
                  <a:latin typeface="华文细黑" pitchFamily="2" charset="-122"/>
                  <a:ea typeface="华文细黑" pitchFamily="2" charset="-122"/>
                </a:rPr>
                <a:t> </a:t>
              </a:r>
              <a:r>
                <a:rPr lang="en-US" altLang="zh-CN" sz="3200">
                  <a:solidFill>
                    <a:schemeClr val="bg2"/>
                  </a:solidFill>
                  <a:effectLst>
                    <a:outerShdw blurRad="38100" dist="38100" dir="2700000">
                      <a:srgbClr val="C0C0C0"/>
                    </a:outerShdw>
                  </a:effectLst>
                  <a:latin typeface="华文细黑" pitchFamily="2" charset="-122"/>
                  <a:ea typeface="华文细黑" pitchFamily="2" charset="-122"/>
                </a:rPr>
                <a:t> β</a:t>
              </a:r>
              <a:r>
                <a:rPr lang="zh-CN" altLang="en-US" sz="3200" dirty="0">
                  <a:solidFill>
                    <a:schemeClr val="bg2"/>
                  </a:solidFill>
                  <a:effectLst>
                    <a:outerShdw blurRad="38100" dist="38100" dir="2700000">
                      <a:srgbClr val="C0C0C0"/>
                    </a:outerShdw>
                  </a:effectLst>
                  <a:latin typeface="华文细黑" pitchFamily="2" charset="-122"/>
                  <a:ea typeface="华文细黑" pitchFamily="2" charset="-122"/>
                </a:rPr>
                <a:t>射线</a:t>
              </a:r>
              <a:endParaRPr lang="zh-CN" altLang="en-US" sz="3200" dirty="0">
                <a:solidFill>
                  <a:schemeClr val="bg2"/>
                </a:solidFill>
                <a:effectLst>
                  <a:outerShdw blurRad="38100" dist="38100" dir="2700000">
                    <a:srgbClr val="C0C0C0"/>
                  </a:outerShdw>
                </a:effectLst>
                <a:latin typeface="华文细黑" pitchFamily="2" charset="-122"/>
                <a:ea typeface="华文细黑" pitchFamily="2" charset="-122"/>
              </a:endParaRPr>
            </a:p>
          </p:txBody>
        </p:sp>
        <p:sp>
          <p:nvSpPr>
            <p:cNvPr id="307210" name="文本框 307209"/>
            <p:cNvSpPr txBox="1"/>
            <p:nvPr/>
          </p:nvSpPr>
          <p:spPr>
            <a:xfrm>
              <a:off x="1968" y="1584"/>
              <a:ext cx="960" cy="365"/>
            </a:xfrm>
            <a:prstGeom prst="rect">
              <a:avLst/>
            </a:prstGeom>
            <a:noFill/>
            <a:ln w="9525">
              <a:noFill/>
            </a:ln>
          </p:spPr>
          <p:txBody>
            <a:bodyPr lIns="92075" tIns="46038" rIns="92075" bIns="46038">
              <a:spAutoFit/>
            </a:bodyPr>
            <a:p>
              <a:pPr eaLnBrk="0" hangingPunct="0">
                <a:spcBef>
                  <a:spcPct val="50000"/>
                </a:spcBef>
              </a:pPr>
              <a:r>
                <a:rPr lang="en-US" altLang="zh-CN" sz="3200">
                  <a:solidFill>
                    <a:schemeClr val="bg2"/>
                  </a:solidFill>
                  <a:effectLst>
                    <a:outerShdw blurRad="38100" dist="38100" dir="2700000">
                      <a:srgbClr val="C0C0C0"/>
                    </a:outerShdw>
                  </a:effectLst>
                  <a:latin typeface="华文细黑" pitchFamily="2" charset="-122"/>
                  <a:ea typeface="华文细黑" pitchFamily="2" charset="-122"/>
                </a:rPr>
                <a:t> γ</a:t>
              </a:r>
              <a:r>
                <a:rPr lang="zh-CN" altLang="en-US" sz="3200" dirty="0">
                  <a:solidFill>
                    <a:schemeClr val="bg2"/>
                  </a:solidFill>
                  <a:effectLst>
                    <a:outerShdw blurRad="38100" dist="38100" dir="2700000">
                      <a:srgbClr val="C0C0C0"/>
                    </a:outerShdw>
                  </a:effectLst>
                  <a:latin typeface="华文细黑" pitchFamily="2" charset="-122"/>
                  <a:ea typeface="华文细黑" pitchFamily="2" charset="-122"/>
                </a:rPr>
                <a:t>射线</a:t>
              </a:r>
              <a:endParaRPr lang="zh-CN" altLang="en-US" sz="3200" dirty="0">
                <a:solidFill>
                  <a:schemeClr val="bg2"/>
                </a:solidFill>
                <a:effectLst>
                  <a:outerShdw blurRad="38100" dist="38100" dir="2700000">
                    <a:srgbClr val="C0C0C0"/>
                  </a:outerShdw>
                </a:effectLst>
                <a:latin typeface="华文细黑" pitchFamily="2" charset="-122"/>
                <a:ea typeface="华文细黑" pitchFamily="2" charset="-122"/>
              </a:endParaRPr>
            </a:p>
          </p:txBody>
        </p:sp>
        <p:sp>
          <p:nvSpPr>
            <p:cNvPr id="307211" name="文本框 307210"/>
            <p:cNvSpPr txBox="1"/>
            <p:nvPr/>
          </p:nvSpPr>
          <p:spPr>
            <a:xfrm>
              <a:off x="1968" y="0"/>
              <a:ext cx="1008" cy="365"/>
            </a:xfrm>
            <a:prstGeom prst="rect">
              <a:avLst/>
            </a:prstGeom>
            <a:noFill/>
            <a:ln w="9525">
              <a:noFill/>
            </a:ln>
          </p:spPr>
          <p:txBody>
            <a:bodyPr lIns="92075" tIns="46038" rIns="92075" bIns="46038">
              <a:spAutoFit/>
            </a:bodyPr>
            <a:p>
              <a:pPr eaLnBrk="0" hangingPunct="0">
                <a:spcBef>
                  <a:spcPct val="50000"/>
                </a:spcBef>
              </a:pPr>
              <a:r>
                <a:rPr lang="zh-CN" altLang="en-US" sz="3200" dirty="0">
                  <a:solidFill>
                    <a:srgbClr val="FF0000"/>
                  </a:solidFill>
                  <a:effectLst>
                    <a:outerShdw blurRad="38100" dist="38100" dir="2700000">
                      <a:srgbClr val="C0C0C0"/>
                    </a:outerShdw>
                  </a:effectLst>
                  <a:latin typeface="Times New Roman" panose="02020603050405020304" pitchFamily="18" charset="0"/>
                  <a:ea typeface="楷体_GB2312" pitchFamily="49" charset="-122"/>
                </a:rPr>
                <a:t>穿不透</a:t>
              </a:r>
              <a:endParaRPr lang="zh-CN" altLang="en-US" sz="3200" dirty="0">
                <a:solidFill>
                  <a:srgbClr val="FF0000"/>
                </a:solidFill>
                <a:effectLst>
                  <a:outerShdw blurRad="38100" dist="38100" dir="2700000">
                    <a:srgbClr val="C0C0C0"/>
                  </a:outerShdw>
                </a:effectLst>
                <a:latin typeface="Times New Roman" panose="02020603050405020304" pitchFamily="18" charset="0"/>
                <a:ea typeface="楷体_GB2312" pitchFamily="49" charset="-122"/>
              </a:endParaRPr>
            </a:p>
          </p:txBody>
        </p:sp>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7203">
                                            <p:txEl>
                                              <p:charRg st="0" end="22"/>
                                            </p:txEl>
                                          </p:spTgt>
                                        </p:tgtEl>
                                        <p:attrNameLst>
                                          <p:attrName>style.visibility</p:attrName>
                                        </p:attrNameLst>
                                      </p:cBhvr>
                                      <p:to>
                                        <p:strVal val="visible"/>
                                      </p:to>
                                    </p:set>
                                    <p:animEffect transition="in" filter="box(out)">
                                      <p:cBhvr>
                                        <p:cTn id="7" dur="500"/>
                                        <p:tgtEl>
                                          <p:spTgt spid="307203">
                                            <p:txEl>
                                              <p:charRg st="0" end="2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7203">
                                            <p:txEl>
                                              <p:charRg st="22" end="52"/>
                                            </p:txEl>
                                          </p:spTgt>
                                        </p:tgtEl>
                                        <p:attrNameLst>
                                          <p:attrName>style.visibility</p:attrName>
                                        </p:attrNameLst>
                                      </p:cBhvr>
                                      <p:to>
                                        <p:strVal val="visible"/>
                                      </p:to>
                                    </p:set>
                                    <p:animEffect transition="in" filter="box(out)">
                                      <p:cBhvr>
                                        <p:cTn id="12" dur="500"/>
                                        <p:tgtEl>
                                          <p:spTgt spid="307203">
                                            <p:txEl>
                                              <p:charRg st="22" end="5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07203">
                                            <p:txEl>
                                              <p:charRg st="52" end="65"/>
                                            </p:txEl>
                                          </p:spTgt>
                                        </p:tgtEl>
                                        <p:attrNameLst>
                                          <p:attrName>style.visibility</p:attrName>
                                        </p:attrNameLst>
                                      </p:cBhvr>
                                      <p:to>
                                        <p:strVal val="visible"/>
                                      </p:to>
                                    </p:set>
                                    <p:animEffect transition="in" filter="box(out)">
                                      <p:cBhvr>
                                        <p:cTn id="17" dur="500"/>
                                        <p:tgtEl>
                                          <p:spTgt spid="307203">
                                            <p:txEl>
                                              <p:charRg st="52" end="6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307206"/>
                                        </p:tgtEl>
                                        <p:attrNameLst>
                                          <p:attrName>style.visibility</p:attrName>
                                        </p:attrNameLst>
                                      </p:cBhvr>
                                      <p:to>
                                        <p:strVal val="visible"/>
                                      </p:to>
                                    </p:set>
                                    <p:animEffect transition="in" filter="wipe(right)">
                                      <p:cBhvr>
                                        <p:cTn id="22" dur="500"/>
                                        <p:tgtEl>
                                          <p:spTgt spid="307206"/>
                                        </p:tgtEl>
                                      </p:cBhvr>
                                    </p:animEffect>
                                  </p:childTnLst>
                                  <p:subTnLst>
                                    <p:set>
                                      <p:cBhvr override="childStyle">
                                        <p:cTn dur="1" fill="hold" display="0" masterRel="nextClick" afterEffect="1"/>
                                        <p:tgtEl>
                                          <p:spTgt spid="30720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07205">
                                            <p:txEl>
                                              <p:charRg st="0" end="23"/>
                                            </p:txEl>
                                          </p:spTgt>
                                        </p:tgtEl>
                                        <p:attrNameLst>
                                          <p:attrName>style.visibility</p:attrName>
                                        </p:attrNameLst>
                                      </p:cBhvr>
                                      <p:to>
                                        <p:strVal val="visible"/>
                                      </p:to>
                                    </p:set>
                                    <p:animEffect transition="in" filter="box(out)">
                                      <p:cBhvr>
                                        <p:cTn id="27" dur="500"/>
                                        <p:tgtEl>
                                          <p:spTgt spid="307205">
                                            <p:txEl>
                                              <p:charRg st="0" end="2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07205">
                                            <p:txEl>
                                              <p:charRg st="23" end="31"/>
                                            </p:txEl>
                                          </p:spTgt>
                                        </p:tgtEl>
                                        <p:attrNameLst>
                                          <p:attrName>style.visibility</p:attrName>
                                        </p:attrNameLst>
                                      </p:cBhvr>
                                      <p:to>
                                        <p:strVal val="visible"/>
                                      </p:to>
                                    </p:set>
                                    <p:animEffect transition="in" filter="box(out)">
                                      <p:cBhvr>
                                        <p:cTn id="32" dur="500"/>
                                        <p:tgtEl>
                                          <p:spTgt spid="307205">
                                            <p:txEl>
                                              <p:charRg st="23" end="3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07205">
                                            <p:txEl>
                                              <p:charRg st="31" end="58"/>
                                            </p:txEl>
                                          </p:spTgt>
                                        </p:tgtEl>
                                        <p:attrNameLst>
                                          <p:attrName>style.visibility</p:attrName>
                                        </p:attrNameLst>
                                      </p:cBhvr>
                                      <p:to>
                                        <p:strVal val="visible"/>
                                      </p:to>
                                    </p:set>
                                    <p:animEffect transition="in" filter="box(out)">
                                      <p:cBhvr>
                                        <p:cTn id="37" dur="500"/>
                                        <p:tgtEl>
                                          <p:spTgt spid="307205">
                                            <p:txEl>
                                              <p:charRg st="31" end="5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07205">
                                            <p:txEl>
                                              <p:charRg st="58" end="65"/>
                                            </p:txEl>
                                          </p:spTgt>
                                        </p:tgtEl>
                                        <p:attrNameLst>
                                          <p:attrName>style.visibility</p:attrName>
                                        </p:attrNameLst>
                                      </p:cBhvr>
                                      <p:to>
                                        <p:strVal val="visible"/>
                                      </p:to>
                                    </p:set>
                                    <p:animEffect transition="in" filter="box(out)">
                                      <p:cBhvr>
                                        <p:cTn id="42" dur="500"/>
                                        <p:tgtEl>
                                          <p:spTgt spid="307205">
                                            <p:txEl>
                                              <p:charRg st="58" end="6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307205">
                                            <p:txEl>
                                              <p:charRg st="65" end="89"/>
                                            </p:txEl>
                                          </p:spTgt>
                                        </p:tgtEl>
                                        <p:attrNameLst>
                                          <p:attrName>style.visibility</p:attrName>
                                        </p:attrNameLst>
                                      </p:cBhvr>
                                      <p:to>
                                        <p:strVal val="visible"/>
                                      </p:to>
                                    </p:set>
                                    <p:animEffect transition="in" filter="box(out)">
                                      <p:cBhvr>
                                        <p:cTn id="47" dur="500"/>
                                        <p:tgtEl>
                                          <p:spTgt spid="307205">
                                            <p:txEl>
                                              <p:charRg st="65" end="8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3" grpId="0" build="p"/>
      <p:bldP spid="307205"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4" name="内容占位符 151553"/>
          <p:cNvSpPr>
            <a:spLocks noGrp="1"/>
          </p:cNvSpPr>
          <p:nvPr>
            <p:ph/>
          </p:nvPr>
        </p:nvSpPr>
        <p:spPr>
          <a:xfrm>
            <a:off x="684213" y="1828800"/>
            <a:ext cx="8002587" cy="4303713"/>
          </a:xfrm>
          <a:ln/>
        </p:spPr>
        <p:txBody>
          <a:bodyPr/>
          <a:p>
            <a:r>
              <a:rPr lang="zh-CN" altLang="en-US" sz="4000" b="1" dirty="0">
                <a:solidFill>
                  <a:srgbClr val="FF0000"/>
                </a:solidFill>
                <a:latin typeface="宋体" panose="02010600030101010101" pitchFamily="2" charset="-122"/>
              </a:rPr>
              <a:t>用辐射保存</a:t>
            </a:r>
            <a:r>
              <a:rPr lang="zh-CN" altLang="en-US" sz="4000" b="1" dirty="0">
                <a:solidFill>
                  <a:srgbClr val="0000FF"/>
                </a:solidFill>
                <a:latin typeface="宋体" panose="02010600030101010101" pitchFamily="2" charset="-122"/>
              </a:rPr>
              <a:t>粮食、蔬菜、畜禽产品及饮料,又能保持食物的营养和风味.</a:t>
            </a:r>
            <a:endParaRPr lang="zh-CN" altLang="en-US" sz="4000" b="1" dirty="0">
              <a:solidFill>
                <a:srgbClr val="0000FF"/>
              </a:solidFill>
              <a:latin typeface="宋体" panose="02010600030101010101" pitchFamily="2" charset="-122"/>
            </a:endParaRPr>
          </a:p>
          <a:p>
            <a:r>
              <a:rPr lang="zh-CN" altLang="en-US" sz="4000" b="1" dirty="0">
                <a:solidFill>
                  <a:srgbClr val="FF0000"/>
                </a:solidFill>
                <a:latin typeface="宋体" panose="02010600030101010101" pitchFamily="2" charset="-122"/>
              </a:rPr>
              <a:t>电离辐射:</a:t>
            </a:r>
            <a:r>
              <a:rPr lang="zh-CN" altLang="en-US" sz="4000" b="1" dirty="0">
                <a:solidFill>
                  <a:srgbClr val="0000FF"/>
                </a:solidFill>
                <a:latin typeface="宋体" panose="02010600030101010101" pitchFamily="2" charset="-122"/>
              </a:rPr>
              <a:t>低剂量(500伦琴)照射可以促进微生物生长，用10万伦琴以上高剂量处理有杀菌作用.</a:t>
            </a:r>
            <a:endParaRPr lang="zh-CN" altLang="en-US" sz="4000" b="1" dirty="0">
              <a:solidFill>
                <a:srgbClr val="0000FF"/>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8226" name="标题 308225"/>
          <p:cNvSpPr>
            <a:spLocks noGrp="1"/>
          </p:cNvSpPr>
          <p:nvPr>
            <p:ph type="title"/>
          </p:nvPr>
        </p:nvSpPr>
        <p:spPr>
          <a:ln/>
        </p:spPr>
        <p:txBody>
          <a:bodyPr anchor="b"/>
          <a:p>
            <a:r>
              <a:rPr lang="zh-CN" altLang="en-US" sz="3600" b="1" dirty="0">
                <a:solidFill>
                  <a:srgbClr val="0066FF"/>
                </a:solidFill>
                <a:effectLst>
                  <a:outerShdw blurRad="38100" dist="38100" dir="2700000">
                    <a:srgbClr val="C0C0C0"/>
                  </a:outerShdw>
                </a:effectLst>
              </a:rPr>
              <a:t>4.超声波</a:t>
            </a:r>
            <a:endParaRPr lang="zh-CN" altLang="en-US" sz="3600" b="1" dirty="0">
              <a:solidFill>
                <a:srgbClr val="0066FF"/>
              </a:solidFill>
              <a:effectLst>
                <a:outerShdw blurRad="38100" dist="38100" dir="2700000">
                  <a:srgbClr val="C0C0C0"/>
                </a:outerShdw>
              </a:effectLst>
            </a:endParaRPr>
          </a:p>
        </p:txBody>
      </p:sp>
      <p:sp>
        <p:nvSpPr>
          <p:cNvPr id="308227" name="文本占位符 308226"/>
          <p:cNvSpPr>
            <a:spLocks noGrp="1"/>
          </p:cNvSpPr>
          <p:nvPr>
            <p:ph type="body" idx="1"/>
          </p:nvPr>
        </p:nvSpPr>
        <p:spPr>
          <a:xfrm>
            <a:off x="754063" y="2109788"/>
            <a:ext cx="7778750" cy="1824037"/>
          </a:xfrm>
          <a:ln/>
        </p:spPr>
        <p:txBody>
          <a:bodyPr/>
          <a:p>
            <a:pPr algn="just">
              <a:lnSpc>
                <a:spcPct val="90000"/>
              </a:lnSpc>
            </a:pPr>
            <a:r>
              <a:rPr lang="zh-CN" altLang="en-US" sz="2800" b="1" dirty="0">
                <a:solidFill>
                  <a:srgbClr val="0066FF"/>
                </a:solidFill>
                <a:effectLst>
                  <a:outerShdw blurRad="38100" dist="38100" dir="2700000">
                    <a:srgbClr val="C0C0C0"/>
                  </a:outerShdw>
                </a:effectLst>
              </a:rPr>
              <a:t>提问：</a:t>
            </a:r>
            <a:r>
              <a:rPr lang="zh-CN" altLang="en-US" sz="2800" b="1" dirty="0">
                <a:effectLst>
                  <a:outerShdw blurRad="38100" dist="38100" dir="2700000">
                    <a:srgbClr val="C0C0C0"/>
                  </a:outerShdw>
                </a:effectLst>
              </a:rPr>
              <a:t>超声波</a:t>
            </a:r>
            <a:r>
              <a:rPr lang="zh-CN" altLang="en-US" sz="2800" b="1" dirty="0">
                <a:effectLst>
                  <a:outerShdw blurRad="38100" dist="38100" dir="2700000">
                    <a:srgbClr val="C0C0C0"/>
                  </a:outerShdw>
                </a:effectLst>
                <a:latin typeface="Times New Roman" panose="02020603050405020304" pitchFamily="18" charset="0"/>
              </a:rPr>
              <a:t>——</a:t>
            </a:r>
            <a:r>
              <a:rPr lang="zh-CN" altLang="en-US" sz="2800" b="1" dirty="0">
                <a:effectLst>
                  <a:outerShdw blurRad="38100" dist="38100" dir="2700000">
                    <a:srgbClr val="C0C0C0"/>
                  </a:outerShdw>
                </a:effectLst>
              </a:rPr>
              <a:t>？</a:t>
            </a:r>
            <a:endParaRPr lang="zh-CN" altLang="en-US" sz="2800" b="1" dirty="0">
              <a:solidFill>
                <a:schemeClr val="accent2"/>
              </a:solidFill>
              <a:effectLst>
                <a:outerShdw blurRad="38100" dist="38100" dir="2700000">
                  <a:srgbClr val="C0C0C0"/>
                </a:outerShdw>
              </a:effectLst>
            </a:endParaRPr>
          </a:p>
          <a:p>
            <a:pPr algn="just">
              <a:lnSpc>
                <a:spcPct val="90000"/>
              </a:lnSpc>
            </a:pPr>
            <a:r>
              <a:rPr lang="zh-CN" altLang="en-US" sz="2800" b="1" dirty="0">
                <a:effectLst>
                  <a:outerShdw blurRad="38100" dist="38100" dir="2700000">
                    <a:srgbClr val="C0C0C0"/>
                  </a:outerShdw>
                </a:effectLst>
              </a:rPr>
              <a:t>超过人的听觉能力上限</a:t>
            </a:r>
            <a:r>
              <a:rPr lang="zh-CN" altLang="en-US" sz="4000" b="1" dirty="0">
                <a:solidFill>
                  <a:srgbClr val="0066FF"/>
                </a:solidFill>
                <a:effectLst>
                  <a:outerShdw blurRad="38100" dist="38100" dir="2700000">
                    <a:srgbClr val="C0C0C0"/>
                  </a:outerShdw>
                </a:effectLst>
              </a:rPr>
              <a:t>20千</a:t>
            </a:r>
            <a:r>
              <a:rPr lang="en-US" altLang="zh-CN" sz="4000" b="1">
                <a:solidFill>
                  <a:srgbClr val="0066FF"/>
                </a:solidFill>
                <a:effectLst>
                  <a:outerShdw blurRad="38100" dist="38100" dir="2700000">
                    <a:srgbClr val="C0C0C0"/>
                  </a:outerShdw>
                </a:effectLst>
              </a:rPr>
              <a:t>Hz（</a:t>
            </a:r>
            <a:r>
              <a:rPr lang="zh-CN" altLang="en-US" sz="4000" b="1" dirty="0">
                <a:solidFill>
                  <a:srgbClr val="0066FF"/>
                </a:solidFill>
                <a:effectLst>
                  <a:outerShdw blurRad="38100" dist="38100" dir="2700000">
                    <a:srgbClr val="C0C0C0"/>
                  </a:outerShdw>
                </a:effectLst>
              </a:rPr>
              <a:t>波长小于1.6</a:t>
            </a:r>
            <a:r>
              <a:rPr lang="en-US" altLang="zh-CN" sz="4000" b="1">
                <a:solidFill>
                  <a:srgbClr val="0066FF"/>
                </a:solidFill>
                <a:effectLst>
                  <a:outerShdw blurRad="38100" dist="38100" dir="2700000">
                    <a:srgbClr val="C0C0C0"/>
                  </a:outerShdw>
                </a:effectLst>
              </a:rPr>
              <a:t>cm)</a:t>
            </a:r>
            <a:r>
              <a:rPr lang="zh-CN" altLang="en-US" sz="2800" b="1" dirty="0">
                <a:effectLst>
                  <a:outerShdw blurRad="38100" dist="38100" dir="2700000">
                    <a:srgbClr val="C0C0C0"/>
                  </a:outerShdw>
                </a:effectLst>
              </a:rPr>
              <a:t>的声波</a:t>
            </a:r>
            <a:endParaRPr lang="zh-CN" altLang="en-US" sz="2800" b="1" dirty="0">
              <a:solidFill>
                <a:schemeClr val="accent2"/>
              </a:solidFill>
              <a:effectLst>
                <a:outerShdw blurRad="38100" dist="38100" dir="2700000">
                  <a:srgbClr val="C0C0C0"/>
                </a:outerShdw>
              </a:effectLst>
            </a:endParaRPr>
          </a:p>
        </p:txBody>
      </p:sp>
      <p:pic>
        <p:nvPicPr>
          <p:cNvPr id="308228" name="图片 308227" descr="eko2h"/>
          <p:cNvPicPr>
            <a:picLocks noChangeAspect="1"/>
          </p:cNvPicPr>
          <p:nvPr/>
        </p:nvPicPr>
        <p:blipFill>
          <a:blip r:embed="rId1"/>
          <a:stretch>
            <a:fillRect/>
          </a:stretch>
        </p:blipFill>
        <p:spPr>
          <a:xfrm>
            <a:off x="6477000" y="0"/>
            <a:ext cx="2667000" cy="1941513"/>
          </a:xfrm>
          <a:prstGeom prst="rect">
            <a:avLst/>
          </a:prstGeom>
          <a:noFill/>
          <a:ln w="9525">
            <a:noFill/>
          </a:ln>
        </p:spPr>
      </p:pic>
      <p:sp>
        <p:nvSpPr>
          <p:cNvPr id="308229" name="文本框 308228"/>
          <p:cNvSpPr txBox="1"/>
          <p:nvPr/>
        </p:nvSpPr>
        <p:spPr>
          <a:xfrm>
            <a:off x="3200400" y="1143000"/>
            <a:ext cx="1219200" cy="579438"/>
          </a:xfrm>
          <a:prstGeom prst="rect">
            <a:avLst/>
          </a:prstGeom>
          <a:noFill/>
          <a:ln w="9525">
            <a:noFill/>
          </a:ln>
        </p:spPr>
        <p:txBody>
          <a:bodyPr lIns="92075" tIns="46038" rIns="92075" bIns="46038">
            <a:spAutoFit/>
          </a:bodyPr>
          <a:p>
            <a:pPr eaLnBrk="0" hangingPunct="0">
              <a:spcBef>
                <a:spcPct val="50000"/>
              </a:spcBef>
            </a:pPr>
            <a:r>
              <a:rPr lang="en-US" altLang="zh-CN" sz="3200" b="0">
                <a:latin typeface="Times New Roman" panose="02020603050405020304" pitchFamily="18" charset="0"/>
              </a:rPr>
              <a:t>(B</a:t>
            </a:r>
            <a:r>
              <a:rPr lang="zh-CN" altLang="en-US" sz="3200" b="0" dirty="0">
                <a:latin typeface="Times New Roman" panose="02020603050405020304" pitchFamily="18" charset="0"/>
              </a:rPr>
              <a:t>超)</a:t>
            </a:r>
            <a:endParaRPr lang="zh-CN" altLang="en-US" sz="3200" b="0" dirty="0">
              <a:latin typeface="Times New Roman" panose="02020603050405020304" pitchFamily="18" charset="0"/>
            </a:endParaRPr>
          </a:p>
        </p:txBody>
      </p:sp>
      <p:pic>
        <p:nvPicPr>
          <p:cNvPr id="308230" name="图片 308229" descr="96-2"/>
          <p:cNvPicPr>
            <a:picLocks noChangeAspect="1"/>
          </p:cNvPicPr>
          <p:nvPr/>
        </p:nvPicPr>
        <p:blipFill>
          <a:blip r:embed="rId2"/>
          <a:stretch>
            <a:fillRect/>
          </a:stretch>
        </p:blipFill>
        <p:spPr>
          <a:xfrm>
            <a:off x="5105400" y="0"/>
            <a:ext cx="4038600" cy="2178050"/>
          </a:xfrm>
          <a:prstGeom prst="rect">
            <a:avLst/>
          </a:prstGeom>
          <a:noFill/>
          <a:ln w="9525">
            <a:noFill/>
          </a:ln>
        </p:spPr>
      </p:pic>
      <p:pic>
        <p:nvPicPr>
          <p:cNvPr id="308231" name="图片 308230" descr="3-2"/>
          <p:cNvPicPr>
            <a:picLocks noChangeAspect="1"/>
          </p:cNvPicPr>
          <p:nvPr/>
        </p:nvPicPr>
        <p:blipFill>
          <a:blip r:embed="rId3"/>
          <a:stretch>
            <a:fillRect/>
          </a:stretch>
        </p:blipFill>
        <p:spPr>
          <a:xfrm>
            <a:off x="6961188" y="3657600"/>
            <a:ext cx="2182812" cy="3200400"/>
          </a:xfrm>
          <a:prstGeom prst="rect">
            <a:avLst/>
          </a:prstGeom>
          <a:noFill/>
          <a:ln w="9525">
            <a:noFill/>
          </a:ln>
        </p:spPr>
      </p:pic>
      <p:sp>
        <p:nvSpPr>
          <p:cNvPr id="308232" name="矩形 308231"/>
          <p:cNvSpPr/>
          <p:nvPr/>
        </p:nvSpPr>
        <p:spPr>
          <a:xfrm>
            <a:off x="847725" y="3862388"/>
            <a:ext cx="6172200" cy="2590800"/>
          </a:xfrm>
          <a:prstGeom prst="rect">
            <a:avLst/>
          </a:prstGeom>
          <a:noFill/>
          <a:ln w="9525">
            <a:noFill/>
          </a:ln>
        </p:spPr>
        <p:txBody>
          <a:bodyPr lIns="92075" tIns="46038" rIns="92075" bIns="46038"/>
          <a:p>
            <a:pPr marL="342900" indent="-342900" algn="just">
              <a:spcBef>
                <a:spcPct val="20000"/>
              </a:spcBef>
              <a:buChar char="•"/>
            </a:pPr>
            <a:r>
              <a:rPr lang="zh-CN" altLang="en-US" sz="2800" dirty="0">
                <a:solidFill>
                  <a:srgbClr val="0066FF"/>
                </a:solidFill>
                <a:effectLst>
                  <a:outerShdw blurRad="38100" dist="38100" dir="2700000">
                    <a:srgbClr val="C0C0C0"/>
                  </a:outerShdw>
                </a:effectLst>
                <a:latin typeface="Times New Roman" panose="02020603050405020304" pitchFamily="18" charset="0"/>
              </a:rPr>
              <a:t>人工来源</a:t>
            </a:r>
            <a:r>
              <a:rPr lang="zh-CN" altLang="en-US" sz="2800" b="0" dirty="0">
                <a:latin typeface="Times New Roman" panose="02020603050405020304" pitchFamily="18" charset="0"/>
              </a:rPr>
              <a:t>—</a:t>
            </a:r>
            <a:r>
              <a:rPr lang="zh-CN" altLang="en-US" sz="2800" dirty="0">
                <a:latin typeface="Times New Roman" panose="02020603050405020304" pitchFamily="18" charset="0"/>
              </a:rPr>
              <a:t>振动头</a:t>
            </a:r>
            <a:endParaRPr lang="zh-CN" altLang="en-US" sz="2800" dirty="0">
              <a:latin typeface="Times New Roman" panose="02020603050405020304" pitchFamily="18" charset="0"/>
            </a:endParaRPr>
          </a:p>
          <a:p>
            <a:pPr marL="342900" indent="-342900" algn="just">
              <a:spcBef>
                <a:spcPct val="20000"/>
              </a:spcBef>
              <a:buChar char="•"/>
            </a:pPr>
            <a:r>
              <a:rPr lang="zh-CN" altLang="en-US" dirty="0">
                <a:latin typeface="隶书" pitchFamily="49" charset="-122"/>
                <a:ea typeface="隶书" pitchFamily="49" charset="-122"/>
              </a:rPr>
              <a:t>超声波(2000赫兹以上)使细胞破裂,其效果与频率、处理时间,微生物种类,细胞大小,形状及数量等均有关系。</a:t>
            </a:r>
            <a:endParaRPr lang="zh-CN" altLang="en-US" dirty="0">
              <a:solidFill>
                <a:srgbClr val="FF0000"/>
              </a:solidFill>
              <a:latin typeface="隶书" pitchFamily="49" charset="-122"/>
              <a:ea typeface="隶书" pitchFamily="49" charset="-122"/>
            </a:endParaRPr>
          </a:p>
          <a:p>
            <a:pPr marL="342900" indent="-342900">
              <a:spcBef>
                <a:spcPct val="20000"/>
              </a:spcBef>
              <a:buClr>
                <a:schemeClr val="folHlink"/>
              </a:buClr>
              <a:buSzPct val="60000"/>
              <a:buFont typeface="Wingdings" panose="05000000000000000000" pitchFamily="2" charset="2"/>
              <a:buChar char="n"/>
            </a:pPr>
            <a:r>
              <a:rPr lang="zh-CN" altLang="en-US" dirty="0">
                <a:solidFill>
                  <a:srgbClr val="FF0000"/>
                </a:solidFill>
                <a:latin typeface="隶书" pitchFamily="49" charset="-122"/>
                <a:ea typeface="隶书" pitchFamily="49" charset="-122"/>
              </a:rPr>
              <a:t>除芽孢外，几乎所有的微生物都受超声波的破坏,大多数情况下，芽孢不受影响</a:t>
            </a:r>
            <a:r>
              <a:rPr lang="zh-CN" altLang="en-US" b="0" dirty="0">
                <a:solidFill>
                  <a:srgbClr val="FF0000"/>
                </a:solidFill>
                <a:latin typeface="隶书" pitchFamily="49" charset="-122"/>
                <a:ea typeface="隶书" pitchFamily="49" charset="-122"/>
              </a:rPr>
              <a:t>。</a:t>
            </a:r>
            <a:endParaRPr lang="zh-CN" altLang="en-US" b="0" dirty="0">
              <a:solidFill>
                <a:srgbClr val="FF0000"/>
              </a:solidFill>
              <a:latin typeface="隶书" pitchFamily="49" charset="-122"/>
              <a:ea typeface="隶书" pitchFamily="49" charset="-122"/>
            </a:endParaRPr>
          </a:p>
        </p:txBody>
      </p:sp>
      <p:grpSp>
        <p:nvGrpSpPr>
          <p:cNvPr id="308233" name="组合 308232"/>
          <p:cNvGrpSpPr/>
          <p:nvPr/>
        </p:nvGrpSpPr>
        <p:grpSpPr>
          <a:xfrm>
            <a:off x="6715125" y="800100"/>
            <a:ext cx="2438400" cy="5448300"/>
            <a:chOff x="4230" y="504"/>
            <a:chExt cx="1536" cy="3432"/>
          </a:xfrm>
        </p:grpSpPr>
        <p:sp>
          <p:nvSpPr>
            <p:cNvPr id="308234" name="椭圆 308233"/>
            <p:cNvSpPr/>
            <p:nvPr/>
          </p:nvSpPr>
          <p:spPr>
            <a:xfrm rot="-1864374">
              <a:off x="4230" y="504"/>
              <a:ext cx="1536" cy="672"/>
            </a:xfrm>
            <a:prstGeom prst="ellipse">
              <a:avLst/>
            </a:prstGeom>
            <a:noFill/>
            <a:ln w="76200" cap="flat" cmpd="sng">
              <a:solidFill>
                <a:srgbClr val="FF0000"/>
              </a:solidFill>
              <a:prstDash val="solid"/>
              <a:headEnd type="none" w="med" len="med"/>
              <a:tailEnd type="none" w="med" len="med"/>
            </a:ln>
          </p:spPr>
          <p:txBody>
            <a:bodyPr/>
            <a:p>
              <a:endParaRPr lang="zh-CN" altLang="en-US"/>
            </a:p>
          </p:txBody>
        </p:sp>
        <p:sp>
          <p:nvSpPr>
            <p:cNvPr id="308235" name="椭圆 308234"/>
            <p:cNvSpPr/>
            <p:nvPr/>
          </p:nvSpPr>
          <p:spPr>
            <a:xfrm rot="-5344300">
              <a:off x="4320" y="2832"/>
              <a:ext cx="1536" cy="672"/>
            </a:xfrm>
            <a:prstGeom prst="ellipse">
              <a:avLst/>
            </a:prstGeom>
            <a:noFill/>
            <a:ln w="76200" cap="flat" cmpd="sng">
              <a:solidFill>
                <a:srgbClr val="FF0000"/>
              </a:solidFill>
              <a:prstDash val="solid"/>
              <a:headEnd type="none" w="med" len="med"/>
              <a:tailEnd type="none" w="med" len="med"/>
            </a:ln>
          </p:spPr>
          <p:txBody>
            <a:bodyPr/>
            <a:p>
              <a:endParaRPr lang="zh-CN" altLang="en-US"/>
            </a:p>
          </p:txBody>
        </p:sp>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8227">
                                            <p:txEl>
                                              <p:charRg st="0" end="10"/>
                                            </p:txEl>
                                          </p:spTgt>
                                        </p:tgtEl>
                                        <p:attrNameLst>
                                          <p:attrName>style.visibility</p:attrName>
                                        </p:attrNameLst>
                                      </p:cBhvr>
                                      <p:to>
                                        <p:strVal val="visible"/>
                                      </p:to>
                                    </p:set>
                                    <p:animEffect transition="in" filter="dissolve">
                                      <p:cBhvr>
                                        <p:cTn id="7" dur="500"/>
                                        <p:tgtEl>
                                          <p:spTgt spid="308227">
                                            <p:txEl>
                                              <p:charRg st="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8227">
                                            <p:txEl>
                                              <p:charRg st="10" end="40"/>
                                            </p:txEl>
                                          </p:spTgt>
                                        </p:tgtEl>
                                        <p:attrNameLst>
                                          <p:attrName>style.visibility</p:attrName>
                                        </p:attrNameLst>
                                      </p:cBhvr>
                                      <p:to>
                                        <p:strVal val="visible"/>
                                      </p:to>
                                    </p:set>
                                    <p:animEffect transition="in" filter="dissolve">
                                      <p:cBhvr>
                                        <p:cTn id="12" dur="500"/>
                                        <p:tgtEl>
                                          <p:spTgt spid="308227">
                                            <p:txEl>
                                              <p:charRg st="10" end="4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08230"/>
                                        </p:tgtEl>
                                        <p:attrNameLst>
                                          <p:attrName>style.visibility</p:attrName>
                                        </p:attrNameLst>
                                      </p:cBhvr>
                                      <p:to>
                                        <p:strVal val="visible"/>
                                      </p:to>
                                    </p:set>
                                    <p:animEffect transition="in" filter="wipe(right)">
                                      <p:cBhvr>
                                        <p:cTn id="17" dur="500"/>
                                        <p:tgtEl>
                                          <p:spTgt spid="3082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308231"/>
                                        </p:tgtEl>
                                        <p:attrNameLst>
                                          <p:attrName>style.visibility</p:attrName>
                                        </p:attrNameLst>
                                      </p:cBhvr>
                                      <p:to>
                                        <p:strVal val="visible"/>
                                      </p:to>
                                    </p:set>
                                    <p:animEffect transition="in" filter="wipe(right)">
                                      <p:cBhvr>
                                        <p:cTn id="22" dur="500"/>
                                        <p:tgtEl>
                                          <p:spTgt spid="30823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3082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82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7" grpId="0" build="p"/>
      <p:bldP spid="30823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2" name="标题 153601"/>
          <p:cNvSpPr>
            <a:spLocks noGrp="1"/>
          </p:cNvSpPr>
          <p:nvPr>
            <p:ph type="title"/>
          </p:nvPr>
        </p:nvSpPr>
        <p:spPr>
          <a:xfrm>
            <a:off x="838200" y="1371600"/>
            <a:ext cx="7772400" cy="990600"/>
          </a:xfrm>
          <a:ln/>
        </p:spPr>
        <p:txBody>
          <a:bodyPr anchor="b"/>
          <a:p>
            <a:r>
              <a:rPr lang="zh-CN" altLang="en-US" sz="3200" dirty="0">
                <a:solidFill>
                  <a:srgbClr val="0000CC"/>
                </a:solidFill>
                <a:latin typeface="宋体" panose="02010600030101010101" pitchFamily="2" charset="-122"/>
              </a:rPr>
              <a:t>(一)</a:t>
            </a:r>
            <a:r>
              <a:rPr lang="zh-CN" altLang="en-US" sz="3200" b="1" dirty="0">
                <a:solidFill>
                  <a:srgbClr val="FF0000"/>
                </a:solidFill>
                <a:latin typeface="宋体" panose="02010600030101010101" pitchFamily="2" charset="-122"/>
              </a:rPr>
              <a:t>重金属及盐类</a:t>
            </a:r>
            <a:endParaRPr lang="zh-CN" altLang="en-US" sz="3200" dirty="0">
              <a:solidFill>
                <a:schemeClr val="tx1"/>
              </a:solidFill>
              <a:latin typeface="宋体" panose="02010600030101010101" pitchFamily="2" charset="-122"/>
            </a:endParaRPr>
          </a:p>
        </p:txBody>
      </p:sp>
      <p:sp>
        <p:nvSpPr>
          <p:cNvPr id="153603" name="内容占位符 153602"/>
          <p:cNvSpPr>
            <a:spLocks noGrp="1"/>
          </p:cNvSpPr>
          <p:nvPr>
            <p:ph idx="1"/>
          </p:nvPr>
        </p:nvSpPr>
        <p:spPr>
          <a:xfrm>
            <a:off x="838200" y="2438400"/>
            <a:ext cx="7772400" cy="4038600"/>
          </a:xfrm>
          <a:ln/>
        </p:spPr>
        <p:txBody>
          <a:bodyPr/>
          <a:p>
            <a:r>
              <a:rPr lang="zh-CN" altLang="en-US" b="1" dirty="0">
                <a:solidFill>
                  <a:srgbClr val="FF0000"/>
                </a:solidFill>
                <a:latin typeface="隶书" pitchFamily="49" charset="-122"/>
                <a:ea typeface="隶书" pitchFamily="49" charset="-122"/>
              </a:rPr>
              <a:t>大多数重金属及其所形成的化合物，都是有效的杀菌剂或防腐剂。</a:t>
            </a:r>
            <a:endParaRPr lang="zh-CN" altLang="en-US" b="1" dirty="0">
              <a:solidFill>
                <a:srgbClr val="FF0000"/>
              </a:solidFill>
              <a:latin typeface="隶书" pitchFamily="49" charset="-122"/>
              <a:ea typeface="隶书" pitchFamily="49" charset="-122"/>
            </a:endParaRPr>
          </a:p>
          <a:p>
            <a:r>
              <a:rPr lang="zh-CN" altLang="en-US" b="1" dirty="0">
                <a:latin typeface="隶书" pitchFamily="49" charset="-122"/>
                <a:ea typeface="隶书" pitchFamily="49" charset="-122"/>
              </a:rPr>
              <a:t>重金属离子带阳电荷，易与带阴电荷的菌体蛋白质结合，使蛋白质变性，有较强的杀菌作用。</a:t>
            </a:r>
            <a:endParaRPr lang="zh-CN" altLang="en-US" b="1" dirty="0">
              <a:latin typeface="隶书" pitchFamily="49" charset="-122"/>
              <a:ea typeface="隶书" pitchFamily="49" charset="-122"/>
            </a:endParaRPr>
          </a:p>
          <a:p>
            <a:r>
              <a:rPr lang="en-US" altLang="zh-CN" b="1">
                <a:latin typeface="隶书" pitchFamily="49" charset="-122"/>
                <a:ea typeface="隶书" pitchFamily="49" charset="-122"/>
              </a:rPr>
              <a:t>Hg、Ag、</a:t>
            </a:r>
            <a:r>
              <a:rPr lang="zh-CN" altLang="en-US" b="1" dirty="0">
                <a:latin typeface="隶书" pitchFamily="49" charset="-122"/>
                <a:ea typeface="隶书" pitchFamily="49" charset="-122"/>
              </a:rPr>
              <a:t>砷与细菌酶蛋白的-</a:t>
            </a:r>
            <a:r>
              <a:rPr lang="en-US" altLang="zh-CN" b="1">
                <a:latin typeface="隶书" pitchFamily="49" charset="-122"/>
                <a:ea typeface="隶书" pitchFamily="49" charset="-122"/>
              </a:rPr>
              <a:t>SH</a:t>
            </a:r>
            <a:r>
              <a:rPr lang="zh-CN" altLang="en-US" b="1" dirty="0">
                <a:latin typeface="隶书" pitchFamily="49" charset="-122"/>
                <a:ea typeface="隶书" pitchFamily="49" charset="-122"/>
              </a:rPr>
              <a:t>结合，使蛋白质变性，妨碍细菌代谢活动。</a:t>
            </a:r>
            <a:endParaRPr lang="zh-CN" altLang="en-US" b="1" dirty="0">
              <a:latin typeface="隶书" pitchFamily="49" charset="-122"/>
              <a:ea typeface="隶书" pitchFamily="49" charset="-122"/>
            </a:endParaRPr>
          </a:p>
        </p:txBody>
      </p:sp>
      <p:sp>
        <p:nvSpPr>
          <p:cNvPr id="153604" name="矩形 153603"/>
          <p:cNvSpPr/>
          <p:nvPr/>
        </p:nvSpPr>
        <p:spPr>
          <a:xfrm>
            <a:off x="1066800" y="838200"/>
            <a:ext cx="7620000" cy="762000"/>
          </a:xfrm>
          <a:prstGeom prst="rect">
            <a:avLst/>
          </a:prstGeom>
          <a:noFill/>
          <a:ln w="9525">
            <a:noFill/>
          </a:ln>
        </p:spPr>
        <p:txBody>
          <a:bodyPr>
            <a:spAutoFit/>
          </a:bodyPr>
          <a:p>
            <a:r>
              <a:rPr lang="zh-CN" altLang="en-US" sz="4400" b="0" dirty="0">
                <a:solidFill>
                  <a:srgbClr val="FF0000"/>
                </a:solidFill>
                <a:latin typeface="宋体" panose="02010600030101010101" pitchFamily="2" charset="-122"/>
              </a:rPr>
              <a:t>八.</a:t>
            </a:r>
            <a:r>
              <a:rPr lang="zh-CN" altLang="en-US" sz="4400" dirty="0">
                <a:solidFill>
                  <a:srgbClr val="0000FF"/>
                </a:solidFill>
                <a:latin typeface="宋体" panose="02010600030101010101" pitchFamily="2" charset="-122"/>
              </a:rPr>
              <a:t>化学药剂</a:t>
            </a:r>
            <a:endParaRPr lang="zh-CN" altLang="en-US" sz="4400" dirty="0">
              <a:solidFill>
                <a:srgbClr val="0000FF"/>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0274" name="文本占位符 310273"/>
          <p:cNvSpPr>
            <a:spLocks noGrp="1"/>
          </p:cNvSpPr>
          <p:nvPr>
            <p:ph type="body" idx="1"/>
          </p:nvPr>
        </p:nvSpPr>
        <p:spPr>
          <a:xfrm>
            <a:off x="762000" y="1600200"/>
            <a:ext cx="7772400" cy="4114800"/>
          </a:xfrm>
          <a:ln/>
        </p:spPr>
        <p:txBody>
          <a:bodyPr/>
          <a:p>
            <a:pPr algn="just"/>
            <a:r>
              <a:rPr lang="zh-CN" altLang="en-US" sz="2800" b="1" dirty="0">
                <a:solidFill>
                  <a:srgbClr val="FFFF00"/>
                </a:solidFill>
                <a:effectLst>
                  <a:outerShdw blurRad="38100" dist="38100" dir="2700000">
                    <a:srgbClr val="C0C0C0"/>
                  </a:outerShdw>
                </a:effectLst>
              </a:rPr>
              <a:t>铜</a:t>
            </a:r>
            <a:endParaRPr lang="zh-CN" altLang="en-US" sz="2800" dirty="0">
              <a:solidFill>
                <a:srgbClr val="FFFF00"/>
              </a:solidFill>
            </a:endParaRPr>
          </a:p>
          <a:p>
            <a:pPr algn="just"/>
            <a:r>
              <a:rPr lang="zh-CN" altLang="en-US" sz="2800" dirty="0"/>
              <a:t>   </a:t>
            </a:r>
            <a:r>
              <a:rPr lang="zh-CN" altLang="en-US" sz="2800" b="1" u="sng" dirty="0">
                <a:solidFill>
                  <a:schemeClr val="accent2"/>
                </a:solidFill>
                <a:effectLst>
                  <a:outerShdw blurRad="38100" dist="38100" dir="2700000">
                    <a:srgbClr val="C0C0C0"/>
                  </a:outerShdw>
                </a:effectLst>
              </a:rPr>
              <a:t> </a:t>
            </a:r>
            <a:r>
              <a:rPr lang="zh-CN" altLang="en-US" sz="2800" b="1" u="sng" dirty="0">
                <a:solidFill>
                  <a:srgbClr val="FFFF00"/>
                </a:solidFill>
                <a:effectLst>
                  <a:outerShdw blurRad="38100" dist="38100" dir="2700000">
                    <a:srgbClr val="C0C0C0"/>
                  </a:outerShdw>
                </a:effectLst>
              </a:rPr>
              <a:t>硫酸铜对真菌和藻类的杀伤力比细菌强</a:t>
            </a:r>
            <a:r>
              <a:rPr lang="zh-CN" altLang="en-US" sz="2800" dirty="0"/>
              <a:t>。常用硫酸铜与石灰配制成的</a:t>
            </a:r>
            <a:r>
              <a:rPr lang="zh-CN" altLang="en-US" sz="4400" b="1" u="sng" dirty="0">
                <a:solidFill>
                  <a:srgbClr val="FFFF00"/>
                </a:solidFill>
                <a:effectLst>
                  <a:outerShdw blurRad="38100" dist="38100" dir="2700000">
                    <a:srgbClr val="C0C0C0"/>
                  </a:outerShdw>
                </a:effectLst>
              </a:rPr>
              <a:t>波尔多液</a:t>
            </a:r>
            <a:r>
              <a:rPr lang="zh-CN" altLang="en-US" sz="2800" dirty="0"/>
              <a:t>，在农业上可用以防治某些植物病毒。</a:t>
            </a:r>
            <a:endParaRPr lang="zh-CN" altLang="en-US" sz="2800" dirty="0"/>
          </a:p>
          <a:p>
            <a:pPr algn="just"/>
            <a:endParaRPr lang="zh-CN" altLang="en-US" sz="3600" dirty="0"/>
          </a:p>
          <a:p>
            <a:endParaRPr lang="zh-CN" altLang="en-US" sz="3600" dirty="0"/>
          </a:p>
        </p:txBody>
      </p:sp>
      <p:pic>
        <p:nvPicPr>
          <p:cNvPr id="310275" name="图片 310274"/>
          <p:cNvPicPr>
            <a:picLocks noChangeAspect="1"/>
          </p:cNvPicPr>
          <p:nvPr/>
        </p:nvPicPr>
        <p:blipFill>
          <a:blip r:embed="rId1"/>
          <a:stretch>
            <a:fillRect/>
          </a:stretch>
        </p:blipFill>
        <p:spPr>
          <a:xfrm>
            <a:off x="228600" y="0"/>
            <a:ext cx="9144000" cy="6858000"/>
          </a:xfrm>
          <a:prstGeom prst="rect">
            <a:avLst/>
          </a:prstGeom>
          <a:noFill/>
          <a:ln w="9525">
            <a:noFill/>
          </a:ln>
        </p:spPr>
      </p:pic>
      <p:pic>
        <p:nvPicPr>
          <p:cNvPr id="310276" name="图片 310275"/>
          <p:cNvPicPr>
            <a:picLocks noChangeAspect="1"/>
          </p:cNvPicPr>
          <p:nvPr/>
        </p:nvPicPr>
        <p:blipFill>
          <a:blip r:embed="rId2"/>
          <a:stretch>
            <a:fillRect/>
          </a:stretch>
        </p:blipFill>
        <p:spPr>
          <a:xfrm>
            <a:off x="0" y="0"/>
            <a:ext cx="9144000" cy="6858000"/>
          </a:xfrm>
          <a:prstGeom prst="rect">
            <a:avLst/>
          </a:prstGeom>
          <a:noFill/>
          <a:ln w="9525">
            <a:noFill/>
          </a:ln>
        </p:spPr>
      </p:pic>
      <p:sp>
        <p:nvSpPr>
          <p:cNvPr id="310277" name="直接连接符 310276"/>
          <p:cNvSpPr/>
          <p:nvPr/>
        </p:nvSpPr>
        <p:spPr>
          <a:xfrm>
            <a:off x="1219200" y="1447800"/>
            <a:ext cx="6629400" cy="0"/>
          </a:xfrm>
          <a:prstGeom prst="line">
            <a:avLst/>
          </a:prstGeom>
          <a:ln w="57150" cap="flat" cmpd="sng">
            <a:solidFill>
              <a:srgbClr val="FF0000"/>
            </a:solidFill>
            <a:prstDash val="solid"/>
            <a:headEnd type="none" w="med" len="med"/>
            <a:tailEnd type="none" w="med" len="med"/>
          </a:ln>
        </p:spPr>
      </p:sp>
      <p:sp>
        <p:nvSpPr>
          <p:cNvPr id="310278" name="直接连接符 310277"/>
          <p:cNvSpPr/>
          <p:nvPr/>
        </p:nvSpPr>
        <p:spPr>
          <a:xfrm>
            <a:off x="914400" y="1828800"/>
            <a:ext cx="6629400" cy="0"/>
          </a:xfrm>
          <a:prstGeom prst="line">
            <a:avLst/>
          </a:prstGeom>
          <a:ln w="57150" cap="flat" cmpd="sng">
            <a:solidFill>
              <a:srgbClr val="FF0000"/>
            </a:solidFill>
            <a:prstDash val="solid"/>
            <a:headEnd type="none" w="med" len="med"/>
            <a:tailEnd type="none" w="med" len="med"/>
          </a:ln>
        </p:spPr>
      </p:sp>
      <p:sp>
        <p:nvSpPr>
          <p:cNvPr id="310279" name="直接连接符 310278"/>
          <p:cNvSpPr/>
          <p:nvPr/>
        </p:nvSpPr>
        <p:spPr>
          <a:xfrm>
            <a:off x="2514600" y="2819400"/>
            <a:ext cx="5410200" cy="0"/>
          </a:xfrm>
          <a:prstGeom prst="line">
            <a:avLst/>
          </a:prstGeom>
          <a:ln w="57150" cap="flat" cmpd="sng">
            <a:solidFill>
              <a:srgbClr val="FF0000"/>
            </a:solidFill>
            <a:prstDash val="solid"/>
            <a:headEnd type="none" w="med" len="med"/>
            <a:tailEnd type="none" w="med" len="med"/>
          </a:ln>
        </p:spPr>
      </p:sp>
      <p:sp>
        <p:nvSpPr>
          <p:cNvPr id="310280" name="直接连接符 310279"/>
          <p:cNvSpPr/>
          <p:nvPr/>
        </p:nvSpPr>
        <p:spPr>
          <a:xfrm>
            <a:off x="838200" y="3048000"/>
            <a:ext cx="6705600" cy="0"/>
          </a:xfrm>
          <a:prstGeom prst="line">
            <a:avLst/>
          </a:prstGeom>
          <a:ln w="57150" cap="flat" cmpd="sng">
            <a:solidFill>
              <a:srgbClr val="FF0000"/>
            </a:solidFill>
            <a:prstDash val="solid"/>
            <a:headEnd type="none" w="med" len="med"/>
            <a:tailEnd type="none" w="med" len="med"/>
          </a:ln>
        </p:spPr>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0274">
                                            <p:txEl>
                                              <p:charRg st="0" end="2"/>
                                            </p:txEl>
                                          </p:spTgt>
                                        </p:tgtEl>
                                        <p:attrNameLst>
                                          <p:attrName>style.visibility</p:attrName>
                                        </p:attrNameLst>
                                      </p:cBhvr>
                                      <p:to>
                                        <p:strVal val="visible"/>
                                      </p:to>
                                    </p:set>
                                    <p:animEffect transition="in" filter="box(out)">
                                      <p:cBhvr>
                                        <p:cTn id="7" dur="500"/>
                                        <p:tgtEl>
                                          <p:spTgt spid="310274">
                                            <p:txEl>
                                              <p:charRg st="0"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0274">
                                            <p:txEl>
                                              <p:charRg st="2" end="58"/>
                                            </p:txEl>
                                          </p:spTgt>
                                        </p:tgtEl>
                                        <p:attrNameLst>
                                          <p:attrName>style.visibility</p:attrName>
                                        </p:attrNameLst>
                                      </p:cBhvr>
                                      <p:to>
                                        <p:strVal val="visible"/>
                                      </p:to>
                                    </p:set>
                                    <p:animEffect transition="in" filter="box(out)">
                                      <p:cBhvr>
                                        <p:cTn id="12" dur="500"/>
                                        <p:tgtEl>
                                          <p:spTgt spid="310274">
                                            <p:txEl>
                                              <p:charRg st="2" end="5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31027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3102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10277"/>
                                        </p:tgtEl>
                                        <p:attrNameLst>
                                          <p:attrName>style.visibility</p:attrName>
                                        </p:attrNameLst>
                                      </p:cBhvr>
                                      <p:to>
                                        <p:strVal val="visible"/>
                                      </p:to>
                                    </p:set>
                                    <p:animEffect transition="in" filter="wipe(left)">
                                      <p:cBhvr>
                                        <p:cTn id="25" dur="500"/>
                                        <p:tgtEl>
                                          <p:spTgt spid="31027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10278"/>
                                        </p:tgtEl>
                                        <p:attrNameLst>
                                          <p:attrName>style.visibility</p:attrName>
                                        </p:attrNameLst>
                                      </p:cBhvr>
                                      <p:to>
                                        <p:strVal val="visible"/>
                                      </p:to>
                                    </p:set>
                                    <p:animEffect transition="in" filter="wipe(left)">
                                      <p:cBhvr>
                                        <p:cTn id="30" dur="500"/>
                                        <p:tgtEl>
                                          <p:spTgt spid="31027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10279"/>
                                        </p:tgtEl>
                                        <p:attrNameLst>
                                          <p:attrName>style.visibility</p:attrName>
                                        </p:attrNameLst>
                                      </p:cBhvr>
                                      <p:to>
                                        <p:strVal val="visible"/>
                                      </p:to>
                                    </p:set>
                                    <p:animEffect transition="in" filter="wipe(left)">
                                      <p:cBhvr>
                                        <p:cTn id="35" dur="500"/>
                                        <p:tgtEl>
                                          <p:spTgt spid="31027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10280"/>
                                        </p:tgtEl>
                                        <p:attrNameLst>
                                          <p:attrName>style.visibility</p:attrName>
                                        </p:attrNameLst>
                                      </p:cBhvr>
                                      <p:to>
                                        <p:strVal val="visible"/>
                                      </p:to>
                                    </p:set>
                                    <p:animEffect transition="in" filter="wipe(left)">
                                      <p:cBhvr>
                                        <p:cTn id="40" dur="500"/>
                                        <p:tgtEl>
                                          <p:spTgt spid="310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4"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1298" name="文本占位符 311297"/>
          <p:cNvSpPr>
            <a:spLocks noGrp="1"/>
          </p:cNvSpPr>
          <p:nvPr>
            <p:ph type="body" idx="1"/>
          </p:nvPr>
        </p:nvSpPr>
        <p:spPr>
          <a:xfrm>
            <a:off x="609600" y="1981200"/>
            <a:ext cx="7772400" cy="4114800"/>
          </a:xfrm>
          <a:ln/>
        </p:spPr>
        <p:txBody>
          <a:bodyPr/>
          <a:p>
            <a:pPr algn="just"/>
            <a:r>
              <a:rPr lang="zh-CN" altLang="en-US" b="1" dirty="0">
                <a:solidFill>
                  <a:schemeClr val="tx2"/>
                </a:solidFill>
                <a:latin typeface="宋体" panose="02010600030101010101" pitchFamily="2" charset="-122"/>
              </a:rPr>
              <a:t>在远距离取水样作检测时，一般1</a:t>
            </a:r>
            <a:r>
              <a:rPr lang="en-US" altLang="zh-CN" b="1">
                <a:solidFill>
                  <a:schemeClr val="tx2"/>
                </a:solidFill>
                <a:latin typeface="宋体" panose="02010600030101010101" pitchFamily="2" charset="-122"/>
              </a:rPr>
              <a:t>L</a:t>
            </a:r>
            <a:r>
              <a:rPr lang="zh-CN" altLang="en-US" b="1" dirty="0">
                <a:solidFill>
                  <a:schemeClr val="tx2"/>
                </a:solidFill>
                <a:latin typeface="宋体" panose="02010600030101010101" pitchFamily="2" charset="-122"/>
              </a:rPr>
              <a:t>混合液中加10</a:t>
            </a:r>
            <a:r>
              <a:rPr lang="en-US" altLang="zh-CN" b="1">
                <a:solidFill>
                  <a:schemeClr val="tx2"/>
                </a:solidFill>
                <a:latin typeface="宋体" panose="02010600030101010101" pitchFamily="2" charset="-122"/>
              </a:rPr>
              <a:t>ml</a:t>
            </a:r>
            <a:r>
              <a:rPr lang="zh-CN" altLang="en-US" b="1" dirty="0">
                <a:solidFill>
                  <a:schemeClr val="tx2"/>
                </a:solidFill>
                <a:latin typeface="宋体" panose="02010600030101010101" pitchFamily="2" charset="-122"/>
              </a:rPr>
              <a:t>质量浓度为1</a:t>
            </a:r>
            <a:r>
              <a:rPr lang="en-US" altLang="zh-CN" b="1">
                <a:solidFill>
                  <a:schemeClr val="tx2"/>
                </a:solidFill>
                <a:latin typeface="宋体" panose="02010600030101010101" pitchFamily="2" charset="-122"/>
              </a:rPr>
              <a:t>g／L</a:t>
            </a:r>
            <a:r>
              <a:rPr lang="zh-CN" altLang="en-US" b="1" dirty="0">
                <a:solidFill>
                  <a:schemeClr val="tx2"/>
                </a:solidFill>
                <a:latin typeface="宋体" panose="02010600030101010101" pitchFamily="2" charset="-122"/>
              </a:rPr>
              <a:t>的硫酸铜，原因何在？</a:t>
            </a:r>
            <a:endParaRPr lang="zh-CN" altLang="en-US" b="1" dirty="0">
              <a:solidFill>
                <a:schemeClr val="tx2"/>
              </a:solidFill>
              <a:latin typeface="宋体" panose="02010600030101010101" pitchFamily="2" charset="-122"/>
            </a:endParaRPr>
          </a:p>
          <a:p>
            <a:pPr algn="just"/>
            <a:r>
              <a:rPr lang="zh-CN" altLang="en-US" dirty="0">
                <a:solidFill>
                  <a:schemeClr val="tx2"/>
                </a:solidFill>
              </a:rPr>
              <a:t>抑制携带过程中微生物的呼吸，尽量保持水质不变。</a:t>
            </a:r>
            <a:endParaRPr lang="zh-CN" altLang="en-US" sz="4000" dirty="0">
              <a:solidFill>
                <a:srgbClr val="FF3300"/>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1298">
                                            <p:txEl>
                                              <p:charRg st="0" end="4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1298">
                                            <p:txEl>
                                              <p:charRg st="45" end="6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8"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1539" name="文本占位符 321538"/>
          <p:cNvSpPr>
            <a:spLocks noGrp="1"/>
          </p:cNvSpPr>
          <p:nvPr>
            <p:ph type="body" idx="1"/>
          </p:nvPr>
        </p:nvSpPr>
        <p:spPr>
          <a:xfrm>
            <a:off x="914400" y="1981200"/>
            <a:ext cx="7772400" cy="4114800"/>
          </a:xfrm>
          <a:ln/>
        </p:spPr>
        <p:txBody>
          <a:bodyPr/>
          <a:p>
            <a:pPr algn="just"/>
            <a:r>
              <a:rPr lang="zh-CN" altLang="en-US" b="1" dirty="0">
                <a:solidFill>
                  <a:srgbClr val="0066FF"/>
                </a:solidFill>
                <a:effectLst>
                  <a:outerShdw blurRad="38100" dist="38100" dir="2700000">
                    <a:srgbClr val="C0C0C0"/>
                  </a:outerShdw>
                </a:effectLst>
              </a:rPr>
              <a:t>铅</a:t>
            </a:r>
            <a:endParaRPr lang="zh-CN" altLang="en-US" dirty="0">
              <a:solidFill>
                <a:srgbClr val="0066FF"/>
              </a:solidFill>
            </a:endParaRPr>
          </a:p>
          <a:p>
            <a:pPr algn="just"/>
            <a:r>
              <a:rPr lang="zh-CN" altLang="en-US" sz="2800" dirty="0">
                <a:solidFill>
                  <a:srgbClr val="FF3300"/>
                </a:solidFill>
              </a:rPr>
              <a:t>铅对细菌等各类微生物也有毒害。</a:t>
            </a:r>
            <a:r>
              <a:rPr lang="zh-CN" altLang="en-US" sz="2800" b="1" dirty="0">
                <a:solidFill>
                  <a:srgbClr val="FF3300"/>
                </a:solidFill>
                <a:effectLst>
                  <a:outerShdw blurRad="38100" dist="38100" dir="2700000">
                    <a:srgbClr val="C0C0C0"/>
                  </a:outerShdw>
                </a:effectLst>
              </a:rPr>
              <a:t>将微生物浸在质量浓度为1～5</a:t>
            </a:r>
            <a:r>
              <a:rPr lang="en-US" altLang="zh-CN" sz="2800" b="1">
                <a:solidFill>
                  <a:srgbClr val="FF3300"/>
                </a:solidFill>
                <a:effectLst>
                  <a:outerShdw blurRad="38100" dist="38100" dir="2700000">
                    <a:srgbClr val="C0C0C0"/>
                  </a:outerShdw>
                </a:effectLst>
              </a:rPr>
              <a:t>g／L</a:t>
            </a:r>
            <a:r>
              <a:rPr lang="zh-CN" altLang="en-US" sz="2800" b="1" dirty="0">
                <a:solidFill>
                  <a:srgbClr val="FF3300"/>
                </a:solidFill>
                <a:effectLst>
                  <a:outerShdw blurRad="38100" dist="38100" dir="2700000">
                    <a:srgbClr val="C0C0C0"/>
                  </a:outerShdw>
                </a:effectLst>
              </a:rPr>
              <a:t>的铅盐溶液中几分钟内就会死亡</a:t>
            </a:r>
            <a:r>
              <a:rPr lang="zh-CN" altLang="en-US" sz="2800" dirty="0">
                <a:solidFill>
                  <a:srgbClr val="FF3300"/>
                </a:solidFill>
              </a:rPr>
              <a:t>。</a:t>
            </a:r>
            <a:endParaRPr lang="zh-CN" altLang="en-US" sz="2800" dirty="0">
              <a:solidFill>
                <a:srgbClr val="FF3300"/>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6" name="标题 154625"/>
          <p:cNvSpPr>
            <a:spLocks noGrp="1"/>
          </p:cNvSpPr>
          <p:nvPr>
            <p:ph type="title"/>
          </p:nvPr>
        </p:nvSpPr>
        <p:spPr>
          <a:xfrm>
            <a:off x="1219200" y="457200"/>
            <a:ext cx="7772400" cy="990600"/>
          </a:xfrm>
          <a:ln/>
        </p:spPr>
        <p:txBody>
          <a:bodyPr anchor="b"/>
          <a:p>
            <a:r>
              <a:rPr lang="zh-CN" altLang="en-US" dirty="0">
                <a:solidFill>
                  <a:srgbClr val="0000CC"/>
                </a:solidFill>
                <a:latin typeface="宋体" panose="02010600030101010101" pitchFamily="2" charset="-122"/>
              </a:rPr>
              <a:t>（二）</a:t>
            </a:r>
            <a:r>
              <a:rPr lang="zh-CN" altLang="en-US" b="1" dirty="0">
                <a:solidFill>
                  <a:srgbClr val="FF0000"/>
                </a:solidFill>
                <a:latin typeface="宋体" panose="02010600030101010101" pitchFamily="2" charset="-122"/>
              </a:rPr>
              <a:t>有机化合物</a:t>
            </a:r>
            <a:endParaRPr lang="zh-CN" altLang="en-US" dirty="0">
              <a:solidFill>
                <a:schemeClr val="tx1"/>
              </a:solidFill>
              <a:latin typeface="宋体" panose="02010600030101010101" pitchFamily="2" charset="-122"/>
            </a:endParaRPr>
          </a:p>
        </p:txBody>
      </p:sp>
      <p:sp>
        <p:nvSpPr>
          <p:cNvPr id="154627" name="内容占位符 154626"/>
          <p:cNvSpPr>
            <a:spLocks noGrp="1"/>
          </p:cNvSpPr>
          <p:nvPr>
            <p:ph idx="1"/>
          </p:nvPr>
        </p:nvSpPr>
        <p:spPr>
          <a:xfrm>
            <a:off x="1066800" y="1905000"/>
            <a:ext cx="8001000" cy="4191000"/>
          </a:xfrm>
          <a:ln/>
        </p:spPr>
        <p:txBody>
          <a:bodyPr/>
          <a:p>
            <a:r>
              <a:rPr lang="zh-CN" altLang="en-US" b="1" dirty="0">
                <a:solidFill>
                  <a:srgbClr val="FF0000"/>
                </a:solidFill>
                <a:latin typeface="宋体" panose="02010600030101010101" pitchFamily="2" charset="-122"/>
              </a:rPr>
              <a:t>酚、醇（对芽孢无效，细胞脱水剂，蛋白质变性剂）;</a:t>
            </a:r>
            <a:endParaRPr lang="zh-CN" altLang="en-US" b="1" dirty="0">
              <a:solidFill>
                <a:srgbClr val="FF0000"/>
              </a:solidFill>
              <a:latin typeface="宋体" panose="02010600030101010101" pitchFamily="2" charset="-122"/>
            </a:endParaRPr>
          </a:p>
          <a:p>
            <a:r>
              <a:rPr lang="zh-CN" altLang="en-US" b="1" dirty="0">
                <a:solidFill>
                  <a:srgbClr val="FF0000"/>
                </a:solidFill>
                <a:latin typeface="宋体" panose="02010600030101010101" pitchFamily="2" charset="-122"/>
              </a:rPr>
              <a:t>醛（对芽孢有效），常用杀菌剂。</a:t>
            </a:r>
            <a:endParaRPr lang="zh-CN" altLang="en-US" dirty="0">
              <a:solidFill>
                <a:srgbClr val="FF0000"/>
              </a:solidFill>
              <a:latin typeface="宋体" panose="02010600030101010101" pitchFamily="2" charset="-122"/>
            </a:endParaRPr>
          </a:p>
          <a:p>
            <a:r>
              <a:rPr lang="zh-CN" altLang="en-US" sz="4000" b="1" dirty="0">
                <a:latin typeface="宋体" panose="02010600030101010101" pitchFamily="2" charset="-122"/>
              </a:rPr>
              <a:t>杀菌原理：</a:t>
            </a:r>
            <a:endParaRPr lang="zh-CN" altLang="en-US" sz="4000" b="1" dirty="0">
              <a:latin typeface="宋体" panose="02010600030101010101" pitchFamily="2" charset="-122"/>
            </a:endParaRPr>
          </a:p>
          <a:p>
            <a:r>
              <a:rPr lang="en-US" altLang="zh-CN" sz="3600" b="1">
                <a:latin typeface="宋体" panose="02010600030101010101" pitchFamily="2" charset="-122"/>
              </a:rPr>
              <a:t>A.</a:t>
            </a:r>
            <a:r>
              <a:rPr lang="zh-CN" altLang="en-US" sz="3600" b="1" dirty="0">
                <a:latin typeface="宋体" panose="02010600030101010101" pitchFamily="2" charset="-122"/>
              </a:rPr>
              <a:t>损伤细胞膜和壁</a:t>
            </a:r>
            <a:endParaRPr lang="zh-CN" altLang="en-US" sz="3600" b="1" dirty="0">
              <a:latin typeface="宋体" panose="02010600030101010101" pitchFamily="2" charset="-122"/>
            </a:endParaRPr>
          </a:p>
          <a:p>
            <a:r>
              <a:rPr lang="en-US" altLang="zh-CN" sz="3600" b="1">
                <a:latin typeface="宋体" panose="02010600030101010101" pitchFamily="2" charset="-122"/>
              </a:rPr>
              <a:t>B.</a:t>
            </a:r>
            <a:r>
              <a:rPr lang="zh-CN" altLang="en-US" sz="3600" b="1" dirty="0">
                <a:latin typeface="宋体" panose="02010600030101010101" pitchFamily="2" charset="-122"/>
              </a:rPr>
              <a:t>抑制某些酶系统，使蛋白质变性。</a:t>
            </a:r>
            <a:endParaRPr lang="zh-CN" altLang="en-US" sz="3600" b="1" dirty="0">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标题 155649"/>
          <p:cNvSpPr>
            <a:spLocks noGrp="1"/>
          </p:cNvSpPr>
          <p:nvPr>
            <p:ph type="title"/>
          </p:nvPr>
        </p:nvSpPr>
        <p:spPr>
          <a:ln/>
        </p:spPr>
        <p:txBody>
          <a:bodyPr anchor="b"/>
          <a:p>
            <a:r>
              <a:rPr lang="zh-CN" altLang="en-US" dirty="0">
                <a:solidFill>
                  <a:srgbClr val="0000CC"/>
                </a:solidFill>
                <a:latin typeface="宋体" panose="02010600030101010101" pitchFamily="2" charset="-122"/>
              </a:rPr>
              <a:t>（三）</a:t>
            </a:r>
            <a:r>
              <a:rPr lang="zh-CN" altLang="en-US" b="1" dirty="0">
                <a:solidFill>
                  <a:srgbClr val="FF0000"/>
                </a:solidFill>
                <a:latin typeface="宋体" panose="02010600030101010101" pitchFamily="2" charset="-122"/>
              </a:rPr>
              <a:t>氧化剂</a:t>
            </a:r>
            <a:endParaRPr lang="zh-CN" altLang="en-US" dirty="0">
              <a:solidFill>
                <a:srgbClr val="FF0000"/>
              </a:solidFill>
              <a:latin typeface="宋体" panose="02010600030101010101" pitchFamily="2" charset="-122"/>
            </a:endParaRPr>
          </a:p>
        </p:txBody>
      </p:sp>
      <p:sp>
        <p:nvSpPr>
          <p:cNvPr id="155651" name="内容占位符 155650"/>
          <p:cNvSpPr>
            <a:spLocks noGrp="1"/>
          </p:cNvSpPr>
          <p:nvPr>
            <p:ph idx="1"/>
          </p:nvPr>
        </p:nvSpPr>
        <p:spPr>
          <a:xfrm>
            <a:off x="684213" y="2017713"/>
            <a:ext cx="8116887" cy="4114800"/>
          </a:xfrm>
          <a:ln/>
        </p:spPr>
        <p:txBody>
          <a:bodyPr/>
          <a:p>
            <a:r>
              <a:rPr lang="en-US" altLang="zh-CN" b="1">
                <a:solidFill>
                  <a:srgbClr val="0000FF"/>
                </a:solidFill>
                <a:latin typeface="黑体" panose="02010609060101010101" pitchFamily="2" charset="-122"/>
                <a:ea typeface="黑体" panose="02010609060101010101" pitchFamily="2" charset="-122"/>
              </a:rPr>
              <a:t>KMnO</a:t>
            </a:r>
            <a:r>
              <a:rPr lang="en-US" altLang="zh-CN" b="1" baseline="-25000">
                <a:solidFill>
                  <a:srgbClr val="0000FF"/>
                </a:solidFill>
                <a:latin typeface="黑体" panose="02010609060101010101" pitchFamily="2" charset="-122"/>
                <a:ea typeface="黑体" panose="02010609060101010101" pitchFamily="2" charset="-122"/>
              </a:rPr>
              <a:t>4</a:t>
            </a:r>
            <a:r>
              <a:rPr lang="en-US" altLang="zh-CN" b="1">
                <a:solidFill>
                  <a:srgbClr val="0000FF"/>
                </a:solidFill>
                <a:latin typeface="黑体" panose="02010609060101010101" pitchFamily="2" charset="-122"/>
                <a:ea typeface="黑体" panose="02010609060101010101" pitchFamily="2" charset="-122"/>
              </a:rPr>
              <a:t>、</a:t>
            </a:r>
            <a:r>
              <a:rPr lang="zh-CN" altLang="en-US" b="1" dirty="0">
                <a:solidFill>
                  <a:srgbClr val="0000FF"/>
                </a:solidFill>
                <a:latin typeface="黑体" panose="02010609060101010101" pitchFamily="2" charset="-122"/>
                <a:ea typeface="黑体" panose="02010609060101010101" pitchFamily="2" charset="-122"/>
              </a:rPr>
              <a:t>过氧化氢、过氧乙酸等，能使菌体酶蛋白中的巯基，氧化成-</a:t>
            </a:r>
            <a:r>
              <a:rPr lang="en-US" altLang="zh-CN" b="1">
                <a:solidFill>
                  <a:srgbClr val="0000FF"/>
                </a:solidFill>
                <a:latin typeface="黑体" panose="02010609060101010101" pitchFamily="2" charset="-122"/>
                <a:ea typeface="黑体" panose="02010609060101010101" pitchFamily="2" charset="-122"/>
              </a:rPr>
              <a:t>S-S</a:t>
            </a:r>
            <a:r>
              <a:rPr lang="zh-CN" altLang="en-US" b="1" dirty="0">
                <a:solidFill>
                  <a:srgbClr val="0000FF"/>
                </a:solidFill>
                <a:latin typeface="黑体" panose="02010609060101010101" pitchFamily="2" charset="-122"/>
                <a:ea typeface="黑体" panose="02010609060101010101" pitchFamily="2" charset="-122"/>
              </a:rPr>
              <a:t>基，使酶失活而达到杀菌、防腐、消毒。</a:t>
            </a:r>
            <a:endParaRPr lang="zh-CN" altLang="en-US" b="1" dirty="0">
              <a:solidFill>
                <a:srgbClr val="FF0000"/>
              </a:solidFill>
              <a:latin typeface="黑体" panose="02010609060101010101" pitchFamily="2" charset="-122"/>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4" name="标题 156673"/>
          <p:cNvSpPr>
            <a:spLocks noGrp="1"/>
          </p:cNvSpPr>
          <p:nvPr>
            <p:ph type="title"/>
          </p:nvPr>
        </p:nvSpPr>
        <p:spPr>
          <a:ln/>
        </p:spPr>
        <p:txBody>
          <a:bodyPr anchor="b"/>
          <a:p>
            <a:r>
              <a:rPr lang="zh-CN" altLang="en-US" dirty="0">
                <a:solidFill>
                  <a:srgbClr val="0000CC"/>
                </a:solidFill>
                <a:latin typeface="宋体" panose="02010600030101010101" pitchFamily="2" charset="-122"/>
              </a:rPr>
              <a:t>（四）</a:t>
            </a:r>
            <a:r>
              <a:rPr lang="zh-CN" altLang="en-US" b="1" dirty="0">
                <a:solidFill>
                  <a:srgbClr val="FF0000"/>
                </a:solidFill>
                <a:latin typeface="宋体" panose="02010600030101010101" pitchFamily="2" charset="-122"/>
              </a:rPr>
              <a:t>卤素</a:t>
            </a:r>
            <a:endParaRPr lang="zh-CN" altLang="en-US" dirty="0">
              <a:solidFill>
                <a:srgbClr val="FF0000"/>
              </a:solidFill>
              <a:latin typeface="宋体" panose="02010600030101010101" pitchFamily="2" charset="-122"/>
            </a:endParaRPr>
          </a:p>
        </p:txBody>
      </p:sp>
      <p:sp>
        <p:nvSpPr>
          <p:cNvPr id="156675" name="内容占位符 156674"/>
          <p:cNvSpPr>
            <a:spLocks noGrp="1"/>
          </p:cNvSpPr>
          <p:nvPr>
            <p:ph idx="1"/>
          </p:nvPr>
        </p:nvSpPr>
        <p:spPr>
          <a:xfrm>
            <a:off x="755650" y="2017713"/>
            <a:ext cx="8040688" cy="4114800"/>
          </a:xfrm>
          <a:ln/>
        </p:spPr>
        <p:txBody>
          <a:bodyPr/>
          <a:p>
            <a:r>
              <a:rPr lang="zh-CN" altLang="en-US" b="1">
                <a:solidFill>
                  <a:srgbClr val="0000FF"/>
                </a:solidFill>
                <a:latin typeface="宋体" panose="02010600030101010101" pitchFamily="2" charset="-122"/>
              </a:rPr>
              <a:t>以</a:t>
            </a:r>
            <a:r>
              <a:rPr lang="en-US" altLang="zh-CN" b="1" err="1">
                <a:solidFill>
                  <a:srgbClr val="0000FF"/>
                </a:solidFill>
                <a:latin typeface="宋体" panose="02010600030101010101" pitchFamily="2" charset="-122"/>
              </a:rPr>
              <a:t>Cl、I</a:t>
            </a:r>
            <a:r>
              <a:rPr lang="zh-CN" altLang="en-US" b="1" dirty="0">
                <a:solidFill>
                  <a:srgbClr val="0000FF"/>
                </a:solidFill>
                <a:latin typeface="宋体" panose="02010600030101010101" pitchFamily="2" charset="-122"/>
              </a:rPr>
              <a:t>最常用，</a:t>
            </a:r>
            <a:r>
              <a:rPr lang="en-US" altLang="zh-CN" b="1" err="1">
                <a:solidFill>
                  <a:srgbClr val="0000FF"/>
                </a:solidFill>
                <a:latin typeface="宋体" panose="02010600030101010101" pitchFamily="2" charset="-122"/>
              </a:rPr>
              <a:t>Cl</a:t>
            </a:r>
            <a:r>
              <a:rPr lang="zh-CN" altLang="en-US" b="1" dirty="0">
                <a:solidFill>
                  <a:srgbClr val="0000FF"/>
                </a:solidFill>
                <a:latin typeface="宋体" panose="02010600030101010101" pitchFamily="2" charset="-122"/>
              </a:rPr>
              <a:t>用于自来水，</a:t>
            </a:r>
            <a:r>
              <a:rPr lang="en-US" altLang="zh-CN" b="1">
                <a:solidFill>
                  <a:srgbClr val="0000FF"/>
                </a:solidFill>
                <a:latin typeface="宋体" panose="02010600030101010101" pitchFamily="2" charset="-122"/>
              </a:rPr>
              <a:t>I</a:t>
            </a:r>
            <a:r>
              <a:rPr lang="zh-CN" altLang="en-US" b="1" dirty="0">
                <a:solidFill>
                  <a:srgbClr val="0000FF"/>
                </a:solidFill>
                <a:latin typeface="宋体" panose="02010600030101010101" pitchFamily="2" charset="-122"/>
              </a:rPr>
              <a:t>用于皮肤消毒</a:t>
            </a:r>
            <a:r>
              <a:rPr lang="zh-CN" altLang="en-US" dirty="0">
                <a:solidFill>
                  <a:srgbClr val="0000FF"/>
                </a:solidFill>
                <a:latin typeface="宋体" panose="02010600030101010101" pitchFamily="2" charset="-122"/>
              </a:rPr>
              <a:t>。</a:t>
            </a:r>
            <a:endParaRPr lang="zh-CN" altLang="en-US" dirty="0">
              <a:solidFill>
                <a:srgbClr val="0000FF"/>
              </a:solidFill>
              <a:latin typeface="宋体" panose="02010600030101010101" pitchFamily="2" charset="-122"/>
            </a:endParaRPr>
          </a:p>
        </p:txBody>
      </p:sp>
      <p:pic>
        <p:nvPicPr>
          <p:cNvPr id="156676" name="图片 156675" descr="2"/>
          <p:cNvPicPr>
            <a:picLocks noChangeAspect="1"/>
          </p:cNvPicPr>
          <p:nvPr/>
        </p:nvPicPr>
        <p:blipFill>
          <a:blip r:embed="rId1"/>
          <a:stretch>
            <a:fillRect/>
          </a:stretch>
        </p:blipFill>
        <p:spPr>
          <a:xfrm>
            <a:off x="5029200" y="3048000"/>
            <a:ext cx="3505200" cy="3505200"/>
          </a:xfrm>
          <a:prstGeom prst="rect">
            <a:avLst/>
          </a:prstGeom>
          <a:noFill/>
          <a:ln w="9525">
            <a:noFill/>
          </a:ln>
        </p:spPr>
      </p:pic>
      <p:pic>
        <p:nvPicPr>
          <p:cNvPr id="156677" name="图片 156676" descr="84"/>
          <p:cNvPicPr>
            <a:picLocks noChangeAspect="1"/>
          </p:cNvPicPr>
          <p:nvPr/>
        </p:nvPicPr>
        <p:blipFill>
          <a:blip r:embed="rId2"/>
          <a:stretch>
            <a:fillRect/>
          </a:stretch>
        </p:blipFill>
        <p:spPr>
          <a:xfrm>
            <a:off x="1524000" y="3276600"/>
            <a:ext cx="3124200" cy="31242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7618" name="标题 367617"/>
          <p:cNvSpPr>
            <a:spLocks noGrp="1"/>
          </p:cNvSpPr>
          <p:nvPr>
            <p:ph type="ctrTitle"/>
          </p:nvPr>
        </p:nvSpPr>
        <p:spPr>
          <a:xfrm>
            <a:off x="250825" y="1206500"/>
            <a:ext cx="8497888" cy="1143000"/>
          </a:xfrm>
          <a:solidFill>
            <a:schemeClr val="bg1"/>
          </a:solidFill>
          <a:ln/>
        </p:spPr>
        <p:txBody>
          <a:bodyPr anchor="b"/>
          <a:p>
            <a:pPr algn="ctr" defTabSz="914400">
              <a:buSzPct val="100000"/>
            </a:pPr>
            <a:r>
              <a:rPr lang="zh-CN" altLang="en-US" b="1" kern="1200" baseline="0" dirty="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rPr>
              <a:t>第五章  </a:t>
            </a:r>
            <a:br>
              <a:rPr lang="zh-CN" altLang="en-US" b="1" kern="1200" baseline="0" dirty="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rPr>
            </a:br>
            <a:r>
              <a:rPr lang="zh-CN" altLang="en-US" b="1" kern="1200" baseline="0" dirty="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rPr>
              <a:t>微生物的生长繁殖与生存因子</a:t>
            </a:r>
            <a:endParaRPr lang="zh-CN" altLang="en-US" b="1" kern="1200" baseline="0">
              <a:solidFill>
                <a:srgbClr val="FF0000"/>
              </a:solidFill>
              <a:effectLst>
                <a:outerShdw blurRad="38100" dist="38100" dir="2700000">
                  <a:srgbClr val="C0C0C0"/>
                </a:outerShdw>
              </a:effectLst>
              <a:latin typeface="黑体" panose="02010609060101010101" pitchFamily="2" charset="-122"/>
              <a:ea typeface="黑体" panose="02010609060101010101" pitchFamily="2" charset="-122"/>
            </a:endParaRPr>
          </a:p>
        </p:txBody>
      </p:sp>
      <p:sp>
        <p:nvSpPr>
          <p:cNvPr id="367619" name="矩形 367618"/>
          <p:cNvSpPr/>
          <p:nvPr/>
        </p:nvSpPr>
        <p:spPr>
          <a:xfrm>
            <a:off x="1258888" y="2489200"/>
            <a:ext cx="6767512" cy="641350"/>
          </a:xfrm>
          <a:prstGeom prst="rect">
            <a:avLst/>
          </a:prstGeom>
          <a:noFill/>
          <a:ln w="9525">
            <a:noFill/>
          </a:ln>
        </p:spPr>
        <p:txBody>
          <a:bodyPr>
            <a:spAutoFit/>
          </a:bodyPr>
          <a:p>
            <a:pPr marL="342900" indent="-342900" algn="ctr">
              <a:spcBef>
                <a:spcPct val="20000"/>
              </a:spcBef>
            </a:pPr>
            <a:r>
              <a:rPr lang="zh-CN" altLang="en-US" sz="3600" dirty="0">
                <a:solidFill>
                  <a:srgbClr val="0066FF"/>
                </a:solidFill>
                <a:effectLst>
                  <a:outerShdw blurRad="38100" dist="38100" dir="2700000">
                    <a:srgbClr val="C0C0C0"/>
                  </a:outerShdw>
                </a:effectLst>
                <a:latin typeface="黑体" panose="02010609060101010101" pitchFamily="2" charset="-122"/>
                <a:ea typeface="黑体" panose="02010609060101010101" pitchFamily="2" charset="-122"/>
              </a:rPr>
              <a:t>第二节 微生物的生存因子（二）</a:t>
            </a:r>
            <a:endParaRPr lang="en-US" altLang="zh-CN" sz="3600">
              <a:solidFill>
                <a:srgbClr val="0066FF"/>
              </a:solidFill>
              <a:effectLst>
                <a:outerShdw blurRad="38100" dist="38100" dir="2700000">
                  <a:srgbClr val="C0C0C0"/>
                </a:outerShdw>
              </a:effectLst>
              <a:latin typeface="黑体" panose="02010609060101010101" pitchFamily="2" charset="-122"/>
              <a:ea typeface="黑体" panose="02010609060101010101" pitchFamily="2" charset="-122"/>
            </a:endParaRPr>
          </a:p>
        </p:txBody>
      </p:sp>
      <p:pic>
        <p:nvPicPr>
          <p:cNvPr id="367620" name="图片 367619" descr="0-285"/>
          <p:cNvPicPr>
            <a:picLocks noChangeAspect="1"/>
          </p:cNvPicPr>
          <p:nvPr/>
        </p:nvPicPr>
        <p:blipFill>
          <a:blip r:embed="rId1"/>
          <a:stretch>
            <a:fillRect/>
          </a:stretch>
        </p:blipFill>
        <p:spPr>
          <a:xfrm>
            <a:off x="2339975" y="3398838"/>
            <a:ext cx="4568825" cy="3125787"/>
          </a:xfrm>
          <a:prstGeom prst="rect">
            <a:avLst/>
          </a:prstGeom>
          <a:noFill/>
          <a:ln w="9525">
            <a:noFill/>
          </a:ln>
        </p:spPr>
      </p:pic>
      <p:sp>
        <p:nvSpPr>
          <p:cNvPr id="2" name="灯片编号占位符 1"/>
          <p:cNvSpPr/>
          <p:nvPr>
            <p:ph type="sldNum" sz="quarter" idx="4"/>
          </p:nvPr>
        </p:nvSpPr>
        <p:spPr/>
        <p:txBody>
          <a:bodyPr/>
          <a:p>
            <a:pPr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8" name="标题 157697"/>
          <p:cNvSpPr>
            <a:spLocks noGrp="1"/>
          </p:cNvSpPr>
          <p:nvPr>
            <p:ph type="title"/>
          </p:nvPr>
        </p:nvSpPr>
        <p:spPr>
          <a:xfrm>
            <a:off x="914400" y="914400"/>
            <a:ext cx="7772400" cy="762000"/>
          </a:xfrm>
          <a:ln/>
        </p:spPr>
        <p:txBody>
          <a:bodyPr anchor="b"/>
          <a:p>
            <a:r>
              <a:rPr lang="zh-CN" altLang="en-US" dirty="0">
                <a:solidFill>
                  <a:srgbClr val="0000CC"/>
                </a:solidFill>
                <a:latin typeface="宋体" panose="02010600030101010101" pitchFamily="2" charset="-122"/>
              </a:rPr>
              <a:t>（五）</a:t>
            </a:r>
            <a:r>
              <a:rPr lang="zh-CN" altLang="en-US" b="1" dirty="0">
                <a:solidFill>
                  <a:srgbClr val="FF0000"/>
                </a:solidFill>
                <a:latin typeface="宋体" panose="02010600030101010101" pitchFamily="2" charset="-122"/>
              </a:rPr>
              <a:t>表面活性物质</a:t>
            </a:r>
            <a:endParaRPr lang="en-US" altLang="zh-CN">
              <a:solidFill>
                <a:srgbClr val="0000FF"/>
              </a:solidFill>
              <a:latin typeface="宋体" panose="02010600030101010101" pitchFamily="2" charset="-122"/>
            </a:endParaRPr>
          </a:p>
        </p:txBody>
      </p:sp>
      <p:sp>
        <p:nvSpPr>
          <p:cNvPr id="157699" name="内容占位符 157698"/>
          <p:cNvSpPr>
            <a:spLocks noGrp="1"/>
          </p:cNvSpPr>
          <p:nvPr>
            <p:ph idx="1"/>
          </p:nvPr>
        </p:nvSpPr>
        <p:spPr>
          <a:xfrm>
            <a:off x="539750" y="2046288"/>
            <a:ext cx="8077200" cy="4191000"/>
          </a:xfrm>
          <a:ln/>
        </p:spPr>
        <p:txBody>
          <a:bodyPr/>
          <a:p>
            <a:r>
              <a:rPr lang="zh-CN" altLang="en-US" sz="2800" b="1" dirty="0">
                <a:solidFill>
                  <a:srgbClr val="FF0000"/>
                </a:solidFill>
                <a:latin typeface="宋体" panose="02010600030101010101" pitchFamily="2" charset="-122"/>
              </a:rPr>
              <a:t>具有降低表面张力效应的物质叫表面活性剂。</a:t>
            </a:r>
            <a:endParaRPr lang="zh-CN" altLang="en-US" sz="2800" b="1" dirty="0">
              <a:latin typeface="宋体" panose="02010600030101010101" pitchFamily="2" charset="-122"/>
            </a:endParaRPr>
          </a:p>
          <a:p>
            <a:r>
              <a:rPr lang="en-US" altLang="zh-CN" b="1">
                <a:solidFill>
                  <a:schemeClr val="folHlink"/>
                </a:solidFill>
                <a:latin typeface="宋体" panose="02010600030101010101" pitchFamily="2" charset="-122"/>
              </a:rPr>
              <a:t>1.</a:t>
            </a:r>
            <a:r>
              <a:rPr lang="zh-CN" altLang="en-US" b="1" dirty="0">
                <a:solidFill>
                  <a:schemeClr val="folHlink"/>
                </a:solidFill>
                <a:latin typeface="宋体" panose="02010600030101010101" pitchFamily="2" charset="-122"/>
              </a:rPr>
              <a:t>酚</a:t>
            </a:r>
            <a:endParaRPr lang="zh-CN" altLang="en-US" b="1" dirty="0">
              <a:solidFill>
                <a:schemeClr val="folHlink"/>
              </a:solidFill>
              <a:latin typeface="宋体" panose="02010600030101010101" pitchFamily="2" charset="-122"/>
            </a:endParaRPr>
          </a:p>
          <a:p>
            <a:pPr>
              <a:lnSpc>
                <a:spcPct val="125000"/>
              </a:lnSpc>
            </a:pPr>
            <a:r>
              <a:rPr lang="zh-CN" altLang="en-US" sz="2000" b="1" dirty="0">
                <a:solidFill>
                  <a:srgbClr val="0066FF"/>
                </a:solidFill>
                <a:latin typeface="宋体" panose="02010600030101010101" pitchFamily="2" charset="-122"/>
              </a:rPr>
              <a:t>苯酚</a:t>
            </a:r>
            <a:r>
              <a:rPr lang="en-US" altLang="zh-CN" sz="2000" b="1">
                <a:solidFill>
                  <a:srgbClr val="0066FF"/>
                </a:solidFill>
                <a:latin typeface="宋体" panose="02010600030101010101" pitchFamily="2" charset="-122"/>
              </a:rPr>
              <a:t>,</a:t>
            </a:r>
            <a:r>
              <a:rPr lang="zh-CN" altLang="en-US" sz="2000" b="1" dirty="0">
                <a:solidFill>
                  <a:srgbClr val="0066FF"/>
                </a:solidFill>
                <a:latin typeface="宋体" panose="02010600030101010101" pitchFamily="2" charset="-122"/>
              </a:rPr>
              <a:t>又名石碳酸，可引起蛋白质变性，并破坏细胞质膜。</a:t>
            </a:r>
            <a:r>
              <a:rPr lang="zh-CN" altLang="en-US" sz="2000" b="1" dirty="0">
                <a:solidFill>
                  <a:srgbClr val="0066FF"/>
                </a:solidFill>
                <a:latin typeface="Times New Roman" panose="02020603050405020304" pitchFamily="18" charset="0"/>
              </a:rPr>
              <a:t>质量浓度为</a:t>
            </a:r>
            <a:r>
              <a:rPr lang="en-US" altLang="zh-CN" sz="2000" b="1">
                <a:solidFill>
                  <a:srgbClr val="0066FF"/>
                </a:solidFill>
                <a:latin typeface="Times New Roman" panose="02020603050405020304" pitchFamily="18" charset="0"/>
              </a:rPr>
              <a:t>1g</a:t>
            </a:r>
            <a:r>
              <a:rPr lang="zh-CN" altLang="en-US" sz="2000" b="1" dirty="0">
                <a:solidFill>
                  <a:srgbClr val="0066FF"/>
                </a:solidFill>
                <a:latin typeface="Times New Roman" panose="02020603050405020304" pitchFamily="18" charset="0"/>
              </a:rPr>
              <a:t>能抑制微生物生长，</a:t>
            </a:r>
            <a:r>
              <a:rPr lang="en-US" altLang="zh-CN" sz="2000" b="1">
                <a:solidFill>
                  <a:srgbClr val="0066FF"/>
                </a:solidFill>
                <a:latin typeface="Times New Roman" panose="02020603050405020304" pitchFamily="18" charset="0"/>
              </a:rPr>
              <a:t>10g/L</a:t>
            </a:r>
            <a:r>
              <a:rPr lang="zh-CN" altLang="en-US" sz="2000" b="1" dirty="0">
                <a:solidFill>
                  <a:srgbClr val="0066FF"/>
                </a:solidFill>
                <a:latin typeface="Times New Roman" panose="02020603050405020304" pitchFamily="18" charset="0"/>
              </a:rPr>
              <a:t>的石碳酸在</a:t>
            </a:r>
            <a:r>
              <a:rPr lang="en-US" altLang="zh-CN" sz="2000" b="1">
                <a:solidFill>
                  <a:srgbClr val="0066FF"/>
                </a:solidFill>
                <a:latin typeface="Times New Roman" panose="02020603050405020304" pitchFamily="18" charset="0"/>
              </a:rPr>
              <a:t>20min</a:t>
            </a:r>
            <a:r>
              <a:rPr lang="zh-CN" altLang="en-US" sz="2000" b="1" dirty="0">
                <a:solidFill>
                  <a:srgbClr val="0066FF"/>
                </a:solidFill>
                <a:latin typeface="Times New Roman" panose="02020603050405020304" pitchFamily="18" charset="0"/>
              </a:rPr>
              <a:t>内可杀死细菌，</a:t>
            </a:r>
            <a:r>
              <a:rPr lang="en-US" altLang="zh-CN" sz="2000" b="1">
                <a:solidFill>
                  <a:srgbClr val="0066FF"/>
                </a:solidFill>
                <a:latin typeface="Times New Roman" panose="02020603050405020304" pitchFamily="18" charset="0"/>
              </a:rPr>
              <a:t>30~50g/L</a:t>
            </a:r>
            <a:r>
              <a:rPr lang="zh-CN" altLang="en-US" sz="2000" b="1" dirty="0">
                <a:solidFill>
                  <a:srgbClr val="0066FF"/>
                </a:solidFill>
                <a:latin typeface="Times New Roman" panose="02020603050405020304" pitchFamily="18" charset="0"/>
              </a:rPr>
              <a:t>的石碳酸溶液几分钟可杀死细菌；</a:t>
            </a:r>
            <a:r>
              <a:rPr lang="en-US" altLang="zh-CN" sz="2000" b="1">
                <a:solidFill>
                  <a:srgbClr val="0066FF"/>
                </a:solidFill>
                <a:latin typeface="Times New Roman" panose="02020603050405020304" pitchFamily="18" charset="0"/>
              </a:rPr>
              <a:t>50g/L</a:t>
            </a:r>
            <a:r>
              <a:rPr lang="zh-CN" altLang="en-US" sz="2000" b="1" dirty="0">
                <a:solidFill>
                  <a:srgbClr val="0066FF"/>
                </a:solidFill>
                <a:latin typeface="Times New Roman" panose="02020603050405020304" pitchFamily="18" charset="0"/>
              </a:rPr>
              <a:t>的石碳酸溶液可作喷雾消毒。芽孢和病毒在</a:t>
            </a:r>
            <a:r>
              <a:rPr lang="en-US" altLang="zh-CN" sz="2000" b="1">
                <a:solidFill>
                  <a:srgbClr val="0066FF"/>
                </a:solidFill>
                <a:latin typeface="Times New Roman" panose="02020603050405020304" pitchFamily="18" charset="0"/>
              </a:rPr>
              <a:t>50g/L</a:t>
            </a:r>
            <a:r>
              <a:rPr lang="zh-CN" altLang="en-US" sz="2000" b="1" dirty="0">
                <a:solidFill>
                  <a:srgbClr val="0066FF"/>
                </a:solidFill>
                <a:latin typeface="Times New Roman" panose="02020603050405020304" pitchFamily="18" charset="0"/>
              </a:rPr>
              <a:t>石碳酸溶液中可存活几小时。</a:t>
            </a:r>
            <a:endParaRPr lang="zh-CN" altLang="en-US" sz="2000" b="1" dirty="0">
              <a:solidFill>
                <a:srgbClr val="0066FF"/>
              </a:solidFill>
              <a:latin typeface="Times New Roman" panose="02020603050405020304" pitchFamily="18" charset="0"/>
            </a:endParaRPr>
          </a:p>
          <a:p>
            <a:pPr>
              <a:lnSpc>
                <a:spcPct val="125000"/>
              </a:lnSpc>
            </a:pPr>
            <a:r>
              <a:rPr lang="zh-CN" altLang="en-US" sz="2000" b="1" dirty="0">
                <a:solidFill>
                  <a:srgbClr val="0066FF"/>
                </a:solidFill>
                <a:latin typeface="Times New Roman" panose="02020603050405020304" pitchFamily="18" charset="0"/>
              </a:rPr>
              <a:t>甲酚的杀菌能力比其他酚强，但难溶于水，易于皂液或碱液形成乳浊液，成为来苏尔。 </a:t>
            </a:r>
            <a:r>
              <a:rPr lang="en-US" altLang="zh-CN" sz="2000" b="1">
                <a:solidFill>
                  <a:srgbClr val="0066FF"/>
                </a:solidFill>
                <a:latin typeface="Times New Roman" panose="02020603050405020304" pitchFamily="18" charset="0"/>
              </a:rPr>
              <a:t>10~20g/L</a:t>
            </a:r>
            <a:r>
              <a:rPr lang="zh-CN" altLang="en-US" sz="2000" b="1" dirty="0">
                <a:solidFill>
                  <a:srgbClr val="0066FF"/>
                </a:solidFill>
                <a:latin typeface="Times New Roman" panose="02020603050405020304" pitchFamily="18" charset="0"/>
              </a:rPr>
              <a:t>用于皮肤消毒， </a:t>
            </a:r>
            <a:r>
              <a:rPr lang="en-US" altLang="zh-CN" sz="2000" b="1">
                <a:solidFill>
                  <a:srgbClr val="0066FF"/>
                </a:solidFill>
                <a:latin typeface="Times New Roman" panose="02020603050405020304" pitchFamily="18" charset="0"/>
              </a:rPr>
              <a:t>30~50g/L</a:t>
            </a:r>
            <a:r>
              <a:rPr lang="zh-CN" altLang="en-US" sz="2000" b="1" dirty="0">
                <a:solidFill>
                  <a:srgbClr val="0066FF"/>
                </a:solidFill>
                <a:latin typeface="Times New Roman" panose="02020603050405020304" pitchFamily="18" charset="0"/>
              </a:rPr>
              <a:t>用于消毒桌面和用具。</a:t>
            </a:r>
            <a:endParaRPr lang="zh-CN" altLang="en-US" sz="2000" b="1" dirty="0">
              <a:solidFill>
                <a:srgbClr val="0066FF"/>
              </a:solidFill>
              <a:latin typeface="Times New Roman" panose="02020603050405020304" pitchFamily="18" charset="0"/>
            </a:endParaRPr>
          </a:p>
        </p:txBody>
      </p:sp>
      <p:pic>
        <p:nvPicPr>
          <p:cNvPr id="157700" name="图片 157699" descr="1"/>
          <p:cNvPicPr>
            <a:picLocks noChangeAspect="1"/>
          </p:cNvPicPr>
          <p:nvPr/>
        </p:nvPicPr>
        <p:blipFill>
          <a:blip r:embed="rId1"/>
          <a:stretch>
            <a:fillRect/>
          </a:stretch>
        </p:blipFill>
        <p:spPr>
          <a:xfrm>
            <a:off x="6096000" y="0"/>
            <a:ext cx="3048000" cy="1993900"/>
          </a:xfrm>
          <a:prstGeom prst="rect">
            <a:avLst/>
          </a:prstGeom>
          <a:noFill/>
          <a:ln w="9525">
            <a:noFill/>
          </a:ln>
        </p:spPr>
      </p:pic>
      <p:pic>
        <p:nvPicPr>
          <p:cNvPr id="157701" name="图片 157700" descr="0179f2ddede57efa77c63832"/>
          <p:cNvPicPr>
            <a:picLocks noChangeAspect="1"/>
          </p:cNvPicPr>
          <p:nvPr/>
        </p:nvPicPr>
        <p:blipFill>
          <a:blip r:embed="rId2"/>
          <a:stretch>
            <a:fillRect/>
          </a:stretch>
        </p:blipFill>
        <p:spPr>
          <a:xfrm>
            <a:off x="0" y="3590925"/>
            <a:ext cx="2505075" cy="3267075"/>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57700"/>
                                        </p:tgtEl>
                                        <p:attrNameLst>
                                          <p:attrName>style.visibility</p:attrName>
                                        </p:attrNameLst>
                                      </p:cBhvr>
                                      <p:to>
                                        <p:strVal val="visible"/>
                                      </p:to>
                                    </p:set>
                                    <p:anim calcmode="lin" valueType="num">
                                      <p:cBhvr additive="base">
                                        <p:cTn id="7" dur="500" fill="hold"/>
                                        <p:tgtEl>
                                          <p:spTgt spid="157700"/>
                                        </p:tgtEl>
                                        <p:attrNameLst>
                                          <p:attrName>ppt_x</p:attrName>
                                        </p:attrNameLst>
                                      </p:cBhvr>
                                      <p:tavLst>
                                        <p:tav tm="0">
                                          <p:val>
                                            <p:strVal val="1+#ppt_w/2"/>
                                          </p:val>
                                        </p:tav>
                                        <p:tav tm="100000">
                                          <p:val>
                                            <p:strVal val="#ppt_x"/>
                                          </p:val>
                                        </p:tav>
                                      </p:tavLst>
                                    </p:anim>
                                    <p:anim calcmode="lin" valueType="num">
                                      <p:cBhvr additive="base">
                                        <p:cTn id="8" dur="500" fill="hold"/>
                                        <p:tgtEl>
                                          <p:spTgt spid="15770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7701"/>
                                        </p:tgtEl>
                                        <p:attrNameLst>
                                          <p:attrName>style.visibility</p:attrName>
                                        </p:attrNameLst>
                                      </p:cBhvr>
                                      <p:to>
                                        <p:strVal val="visible"/>
                                      </p:to>
                                    </p:set>
                                    <p:anim calcmode="lin" valueType="num">
                                      <p:cBhvr additive="base">
                                        <p:cTn id="13" dur="500" fill="hold"/>
                                        <p:tgtEl>
                                          <p:spTgt spid="157701"/>
                                        </p:tgtEl>
                                        <p:attrNameLst>
                                          <p:attrName>ppt_x</p:attrName>
                                        </p:attrNameLst>
                                      </p:cBhvr>
                                      <p:tavLst>
                                        <p:tav tm="0">
                                          <p:val>
                                            <p:strVal val="#ppt_x"/>
                                          </p:val>
                                        </p:tav>
                                        <p:tav tm="100000">
                                          <p:val>
                                            <p:strVal val="#ppt_x"/>
                                          </p:val>
                                        </p:tav>
                                      </p:tavLst>
                                    </p:anim>
                                    <p:anim calcmode="lin" valueType="num">
                                      <p:cBhvr additive="base">
                                        <p:cTn id="14" dur="500" fill="hold"/>
                                        <p:tgtEl>
                                          <p:spTgt spid="1577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43" name="文本占位符 368642"/>
          <p:cNvSpPr>
            <a:spLocks noGrp="1"/>
          </p:cNvSpPr>
          <p:nvPr>
            <p:ph type="body" idx="1"/>
          </p:nvPr>
        </p:nvSpPr>
        <p:spPr>
          <a:xfrm>
            <a:off x="755650" y="1916113"/>
            <a:ext cx="7772400" cy="4114800"/>
          </a:xfrm>
          <a:ln/>
        </p:spPr>
        <p:txBody>
          <a:bodyPr/>
          <a:p>
            <a:r>
              <a:rPr lang="en-US" altLang="zh-CN" b="1">
                <a:solidFill>
                  <a:schemeClr val="folHlink"/>
                </a:solidFill>
                <a:latin typeface="宋体" panose="02010600030101010101" pitchFamily="2" charset="-122"/>
              </a:rPr>
              <a:t>2. </a:t>
            </a:r>
            <a:r>
              <a:rPr lang="zh-CN" altLang="en-US" b="1" dirty="0">
                <a:solidFill>
                  <a:schemeClr val="folHlink"/>
                </a:solidFill>
                <a:latin typeface="宋体" panose="02010600030101010101" pitchFamily="2" charset="-122"/>
              </a:rPr>
              <a:t>新洁尔灭</a:t>
            </a:r>
            <a:endParaRPr lang="zh-CN" altLang="en-US" b="1" dirty="0">
              <a:solidFill>
                <a:schemeClr val="folHlink"/>
              </a:solidFill>
              <a:latin typeface="宋体" panose="02010600030101010101" pitchFamily="2" charset="-122"/>
            </a:endParaRPr>
          </a:p>
          <a:p>
            <a:r>
              <a:rPr lang="zh-CN" altLang="en-US" sz="2000" b="1" dirty="0">
                <a:solidFill>
                  <a:srgbClr val="0066FF"/>
                </a:solidFill>
                <a:latin typeface="Times New Roman" panose="02020603050405020304" pitchFamily="18" charset="0"/>
              </a:rPr>
              <a:t>季铵盐的一种，对许多非芽孢型致病菌、</a:t>
            </a:r>
            <a:r>
              <a:rPr lang="en-US" altLang="zh-CN" sz="2000" b="1">
                <a:solidFill>
                  <a:srgbClr val="0066FF"/>
                </a:solidFill>
                <a:latin typeface="Times New Roman" panose="02020603050405020304" pitchFamily="18" charset="0"/>
              </a:rPr>
              <a:t>G</a:t>
            </a:r>
            <a:r>
              <a:rPr lang="en-US" altLang="zh-CN" sz="2000" b="1" baseline="30000">
                <a:solidFill>
                  <a:srgbClr val="0066FF"/>
                </a:solidFill>
                <a:latin typeface="Times New Roman" panose="02020603050405020304" pitchFamily="18" charset="0"/>
              </a:rPr>
              <a:t>+</a:t>
            </a:r>
            <a:r>
              <a:rPr lang="zh-CN" altLang="en-US" sz="2000" b="1" dirty="0">
                <a:solidFill>
                  <a:srgbClr val="0066FF"/>
                </a:solidFill>
                <a:latin typeface="Times New Roman" panose="02020603050405020304" pitchFamily="18" charset="0"/>
              </a:rPr>
              <a:t>及</a:t>
            </a:r>
            <a:r>
              <a:rPr lang="en-US" altLang="zh-CN" sz="2000" b="1">
                <a:solidFill>
                  <a:srgbClr val="0066FF"/>
                </a:solidFill>
                <a:latin typeface="Times New Roman" panose="02020603050405020304" pitchFamily="18" charset="0"/>
              </a:rPr>
              <a:t>G</a:t>
            </a:r>
            <a:r>
              <a:rPr lang="en-US" altLang="zh-CN" sz="2000" b="1" baseline="30000">
                <a:solidFill>
                  <a:srgbClr val="0066FF"/>
                </a:solidFill>
                <a:latin typeface="Times New Roman" panose="02020603050405020304" pitchFamily="18" charset="0"/>
              </a:rPr>
              <a:t>-</a:t>
            </a:r>
            <a:r>
              <a:rPr lang="zh-CN" altLang="en-US" sz="2000" b="1" dirty="0">
                <a:solidFill>
                  <a:srgbClr val="0066FF"/>
                </a:solidFill>
                <a:latin typeface="Times New Roman" panose="02020603050405020304" pitchFamily="18" charset="0"/>
              </a:rPr>
              <a:t>菌有着较强的致死作用。</a:t>
            </a:r>
            <a:endParaRPr lang="zh-CN" altLang="en-US" sz="2000" b="1" dirty="0">
              <a:solidFill>
                <a:srgbClr val="0066FF"/>
              </a:solidFill>
              <a:latin typeface="Times New Roman" panose="02020603050405020304" pitchFamily="18" charset="0"/>
            </a:endParaRPr>
          </a:p>
          <a:p>
            <a:r>
              <a:rPr lang="en-US" altLang="zh-CN" b="1">
                <a:solidFill>
                  <a:schemeClr val="folHlink"/>
                </a:solidFill>
                <a:latin typeface="宋体" panose="02010600030101010101" pitchFamily="2" charset="-122"/>
              </a:rPr>
              <a:t>3.</a:t>
            </a:r>
            <a:r>
              <a:rPr lang="zh-CN" altLang="en-US" b="1" dirty="0">
                <a:solidFill>
                  <a:schemeClr val="folHlink"/>
                </a:solidFill>
                <a:latin typeface="宋体" panose="02010600030101010101" pitchFamily="2" charset="-122"/>
              </a:rPr>
              <a:t>合成洗涤剂</a:t>
            </a:r>
            <a:endParaRPr lang="zh-CN" altLang="en-US" b="1" dirty="0">
              <a:solidFill>
                <a:schemeClr val="folHlink"/>
              </a:solidFill>
              <a:latin typeface="宋体" panose="02010600030101010101" pitchFamily="2" charset="-122"/>
            </a:endParaRPr>
          </a:p>
          <a:p>
            <a:r>
              <a:rPr lang="zh-CN" altLang="en-US" sz="2000" b="1" dirty="0">
                <a:solidFill>
                  <a:srgbClr val="0066FF"/>
                </a:solidFill>
                <a:latin typeface="Times New Roman" panose="02020603050405020304" pitchFamily="18" charset="0"/>
              </a:rPr>
              <a:t>阳离子型洗涤剂比阴离子型杀菌力强。</a:t>
            </a:r>
            <a:endParaRPr lang="zh-CN" altLang="en-US" sz="2000" b="1" dirty="0">
              <a:solidFill>
                <a:srgbClr val="0066FF"/>
              </a:solidFill>
              <a:latin typeface="Times New Roman" panose="02020603050405020304" pitchFamily="18" charset="0"/>
            </a:endParaRPr>
          </a:p>
        </p:txBody>
      </p:sp>
      <p:pic>
        <p:nvPicPr>
          <p:cNvPr id="368644" name="图片 368643" descr="20090224011757056235318485_1b"/>
          <p:cNvPicPr>
            <a:picLocks noChangeAspect="1"/>
          </p:cNvPicPr>
          <p:nvPr/>
        </p:nvPicPr>
        <p:blipFill>
          <a:blip r:embed="rId1"/>
          <a:stretch>
            <a:fillRect/>
          </a:stretch>
        </p:blipFill>
        <p:spPr>
          <a:xfrm>
            <a:off x="6227763" y="-171450"/>
            <a:ext cx="2916237" cy="2187575"/>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2" name="标题 158721"/>
          <p:cNvSpPr>
            <a:spLocks noGrp="1"/>
          </p:cNvSpPr>
          <p:nvPr>
            <p:ph type="title"/>
          </p:nvPr>
        </p:nvSpPr>
        <p:spPr>
          <a:xfrm>
            <a:off x="1371600" y="457200"/>
            <a:ext cx="7772400" cy="990600"/>
          </a:xfrm>
          <a:ln/>
        </p:spPr>
        <p:txBody>
          <a:bodyPr anchor="b"/>
          <a:p>
            <a:r>
              <a:rPr lang="zh-CN" altLang="en-US" dirty="0">
                <a:solidFill>
                  <a:srgbClr val="0000CC"/>
                </a:solidFill>
                <a:latin typeface="宋体" panose="02010600030101010101" pitchFamily="2" charset="-122"/>
              </a:rPr>
              <a:t>(六)</a:t>
            </a:r>
            <a:r>
              <a:rPr lang="zh-CN" altLang="en-US" b="1" dirty="0">
                <a:solidFill>
                  <a:srgbClr val="FF0000"/>
                </a:solidFill>
                <a:latin typeface="宋体" panose="02010600030101010101" pitchFamily="2" charset="-122"/>
              </a:rPr>
              <a:t>染料</a:t>
            </a:r>
            <a:endParaRPr lang="zh-CN" altLang="en-US" dirty="0">
              <a:solidFill>
                <a:schemeClr val="tx1"/>
              </a:solidFill>
              <a:latin typeface="宋体" panose="02010600030101010101" pitchFamily="2" charset="-122"/>
            </a:endParaRPr>
          </a:p>
        </p:txBody>
      </p:sp>
      <p:sp>
        <p:nvSpPr>
          <p:cNvPr id="158723" name="内容占位符 158722"/>
          <p:cNvSpPr>
            <a:spLocks noGrp="1"/>
          </p:cNvSpPr>
          <p:nvPr>
            <p:ph idx="1"/>
          </p:nvPr>
        </p:nvSpPr>
        <p:spPr>
          <a:xfrm>
            <a:off x="611188" y="1905000"/>
            <a:ext cx="7921625" cy="4191000"/>
          </a:xfrm>
          <a:ln/>
        </p:spPr>
        <p:txBody>
          <a:bodyPr/>
          <a:p>
            <a:pPr algn="just">
              <a:lnSpc>
                <a:spcPct val="125000"/>
              </a:lnSpc>
            </a:pPr>
            <a:r>
              <a:rPr lang="zh-CN" altLang="en-US" sz="2400" b="1" dirty="0">
                <a:solidFill>
                  <a:schemeClr val="hlink"/>
                </a:solidFill>
                <a:effectLst>
                  <a:outerShdw blurRad="38100" dist="38100" dir="2700000">
                    <a:srgbClr val="C0C0C0"/>
                  </a:outerShdw>
                </a:effectLst>
                <a:latin typeface="宋体" panose="02010600030101010101" pitchFamily="2" charset="-122"/>
              </a:rPr>
              <a:t>许多染料如孔雀绿、亮绿、结晶紫都有杀菌作用</a:t>
            </a:r>
            <a:r>
              <a:rPr lang="zh-CN" altLang="en-US" sz="2400" b="1" dirty="0">
                <a:solidFill>
                  <a:schemeClr val="hlink"/>
                </a:solidFill>
                <a:latin typeface="宋体" panose="02010600030101010101" pitchFamily="2" charset="-122"/>
              </a:rPr>
              <a:t>。</a:t>
            </a:r>
            <a:endParaRPr lang="zh-CN" altLang="en-US" sz="2400" b="1" dirty="0">
              <a:solidFill>
                <a:schemeClr val="hlink"/>
              </a:solidFill>
              <a:latin typeface="宋体" panose="02010600030101010101" pitchFamily="2" charset="-122"/>
            </a:endParaRPr>
          </a:p>
          <a:p>
            <a:pPr algn="just">
              <a:lnSpc>
                <a:spcPct val="125000"/>
              </a:lnSpc>
            </a:pPr>
            <a:r>
              <a:rPr lang="zh-CN" altLang="en-US" sz="2400" b="1" dirty="0">
                <a:solidFill>
                  <a:schemeClr val="hlink"/>
                </a:solidFill>
                <a:latin typeface="宋体" panose="02010600030101010101" pitchFamily="2" charset="-122"/>
              </a:rPr>
              <a:t>染料要达到一定浓度时才具有对细菌抑制和杀死的作用。</a:t>
            </a:r>
            <a:endParaRPr lang="zh-CN" altLang="en-US" sz="2400" b="1" dirty="0">
              <a:solidFill>
                <a:schemeClr val="hlink"/>
              </a:solidFill>
              <a:latin typeface="宋体" panose="02010600030101010101" pitchFamily="2" charset="-122"/>
            </a:endParaRPr>
          </a:p>
          <a:p>
            <a:pPr algn="just">
              <a:lnSpc>
                <a:spcPct val="125000"/>
              </a:lnSpc>
            </a:pPr>
            <a:r>
              <a:rPr lang="zh-CN" altLang="en-US" sz="2400" b="1" dirty="0">
                <a:solidFill>
                  <a:schemeClr val="hlink"/>
                </a:solidFill>
                <a:effectLst>
                  <a:outerShdw blurRad="38100" dist="38100" dir="2700000">
                    <a:srgbClr val="C0C0C0"/>
                  </a:outerShdw>
                </a:effectLst>
                <a:latin typeface="宋体" panose="02010600030101010101" pitchFamily="2" charset="-122"/>
              </a:rPr>
              <a:t>常用的皮肤消毒剂紫药水就是1％浓度的结晶紫溶液</a:t>
            </a:r>
            <a:r>
              <a:rPr lang="zh-CN" altLang="en-US" sz="2400" b="1" dirty="0">
                <a:solidFill>
                  <a:schemeClr val="hlink"/>
                </a:solidFill>
                <a:latin typeface="宋体" panose="02010600030101010101" pitchFamily="2" charset="-122"/>
              </a:rPr>
              <a:t>。细菌染色用的染料浓度一般在0.1％-5％范围内。</a:t>
            </a:r>
            <a:endParaRPr lang="zh-CN" altLang="en-US" sz="2400" b="1" dirty="0">
              <a:solidFill>
                <a:schemeClr val="hlink"/>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2322" name="标题 312321"/>
          <p:cNvSpPr>
            <a:spLocks noGrp="1"/>
          </p:cNvSpPr>
          <p:nvPr>
            <p:ph type="title"/>
          </p:nvPr>
        </p:nvSpPr>
        <p:spPr>
          <a:xfrm>
            <a:off x="1066800" y="457200"/>
            <a:ext cx="7793038" cy="1143000"/>
          </a:xfrm>
          <a:ln/>
        </p:spPr>
        <p:txBody>
          <a:bodyPr anchor="b"/>
          <a:p>
            <a:r>
              <a:rPr lang="zh-CN" altLang="en-US" dirty="0"/>
              <a:t>(七) 抗生素</a:t>
            </a:r>
            <a:endParaRPr lang="zh-CN" altLang="en-US" dirty="0"/>
          </a:p>
        </p:txBody>
      </p:sp>
      <p:sp>
        <p:nvSpPr>
          <p:cNvPr id="312323" name="文本占位符 312322"/>
          <p:cNvSpPr>
            <a:spLocks noGrp="1"/>
          </p:cNvSpPr>
          <p:nvPr>
            <p:ph type="body" idx="1"/>
          </p:nvPr>
        </p:nvSpPr>
        <p:spPr>
          <a:xfrm>
            <a:off x="685800" y="1828800"/>
            <a:ext cx="7848600" cy="4495800"/>
          </a:xfrm>
          <a:ln/>
        </p:spPr>
        <p:txBody>
          <a:bodyPr/>
          <a:p>
            <a:pPr algn="just">
              <a:lnSpc>
                <a:spcPct val="125000"/>
              </a:lnSpc>
            </a:pPr>
            <a:r>
              <a:rPr lang="zh-CN" altLang="en-US" sz="2800" b="1" dirty="0">
                <a:solidFill>
                  <a:srgbClr val="0066FF"/>
                </a:solidFill>
                <a:ea typeface="黑体" panose="02010609060101010101" pitchFamily="2" charset="-122"/>
              </a:rPr>
              <a:t>许多微生物在代谢过程中产生能杀死其他微生物或抑制其他微生物生长的化学物质，即抗生素。抗生素有广谱和狭谱之分。</a:t>
            </a:r>
            <a:endParaRPr lang="zh-CN" altLang="en-US" sz="2800" b="1" dirty="0">
              <a:solidFill>
                <a:srgbClr val="0066FF"/>
              </a:solidFill>
              <a:ea typeface="黑体" panose="02010609060101010101" pitchFamily="2" charset="-122"/>
            </a:endParaRPr>
          </a:p>
          <a:p>
            <a:pPr algn="just">
              <a:lnSpc>
                <a:spcPct val="125000"/>
              </a:lnSpc>
            </a:pPr>
            <a:r>
              <a:rPr lang="zh-CN" altLang="en-US" sz="2800" b="1" dirty="0">
                <a:solidFill>
                  <a:srgbClr val="0066FF"/>
                </a:solidFill>
                <a:ea typeface="黑体" panose="02010609060101010101" pitchFamily="2" charset="-122"/>
              </a:rPr>
              <a:t>氯霉素、金霉素、土霉素和四环素可抑制许多不同种类的微生物，叫广谱抗生素。青霉素只能杀死或抑制革兰氏阳性菌，多粘菌素只能杀死革兰氏阴性菌，叫狭谱抗生素。</a:t>
            </a:r>
            <a:endParaRPr lang="zh-CN" altLang="en-US" sz="2800" b="1" dirty="0">
              <a:solidFill>
                <a:srgbClr val="0066FF"/>
              </a:solidFill>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12322">
                                            <p:txEl>
                                              <p:charRg st="0" end="8"/>
                                            </p:txEl>
                                          </p:spTgt>
                                        </p:tgtEl>
                                        <p:attrNameLst>
                                          <p:attrName>style.visibility</p:attrName>
                                        </p:attrNameLst>
                                      </p:cBhvr>
                                      <p:to>
                                        <p:strVal val="visible"/>
                                      </p:to>
                                    </p:set>
                                    <p:anim calcmode="lin" valueType="num">
                                      <p:cBhvr additive="base">
                                        <p:cTn id="7" dur="500" fill="hold"/>
                                        <p:tgtEl>
                                          <p:spTgt spid="312322">
                                            <p:txEl>
                                              <p:charRg st="0" end="8"/>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12322">
                                            <p:txEl>
                                              <p:charRg st="0" end="8"/>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12323">
                                            <p:txEl>
                                              <p:charRg st="0" end="55"/>
                                            </p:txEl>
                                          </p:spTgt>
                                        </p:tgtEl>
                                        <p:attrNameLst>
                                          <p:attrName>style.visibility</p:attrName>
                                        </p:attrNameLst>
                                      </p:cBhvr>
                                      <p:to>
                                        <p:strVal val="visible"/>
                                      </p:to>
                                    </p:set>
                                    <p:animEffect transition="in" filter="dissolve">
                                      <p:cBhvr>
                                        <p:cTn id="13" dur="500"/>
                                        <p:tgtEl>
                                          <p:spTgt spid="312323">
                                            <p:txEl>
                                              <p:charRg st="0" end="5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12323">
                                            <p:txEl>
                                              <p:charRg st="55" end="131"/>
                                            </p:txEl>
                                          </p:spTgt>
                                        </p:tgtEl>
                                        <p:attrNameLst>
                                          <p:attrName>style.visibility</p:attrName>
                                        </p:attrNameLst>
                                      </p:cBhvr>
                                      <p:to>
                                        <p:strVal val="visible"/>
                                      </p:to>
                                    </p:set>
                                    <p:animEffect transition="in" filter="dissolve">
                                      <p:cBhvr>
                                        <p:cTn id="18" dur="500"/>
                                        <p:tgtEl>
                                          <p:spTgt spid="312323">
                                            <p:txEl>
                                              <p:charRg st="55" end="1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2" grpId="0" build="p"/>
      <p:bldP spid="31232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6290" name="标题 396289"/>
          <p:cNvSpPr>
            <a:spLocks noGrp="1"/>
          </p:cNvSpPr>
          <p:nvPr>
            <p:ph type="title"/>
          </p:nvPr>
        </p:nvSpPr>
        <p:spPr>
          <a:ln/>
        </p:spPr>
        <p:txBody>
          <a:bodyPr anchor="b"/>
          <a:p>
            <a:r>
              <a:rPr lang="zh-CN" altLang="en-US" b="1" dirty="0">
                <a:solidFill>
                  <a:srgbClr val="0066FF"/>
                </a:solidFill>
                <a:ea typeface="黑体" panose="02010609060101010101" pitchFamily="2" charset="-122"/>
              </a:rPr>
              <a:t>作用机制：</a:t>
            </a:r>
            <a:endParaRPr lang="zh-CN" altLang="en-US" b="1" dirty="0">
              <a:solidFill>
                <a:srgbClr val="0066FF"/>
              </a:solidFill>
              <a:ea typeface="黑体" panose="02010609060101010101" pitchFamily="2" charset="-122"/>
            </a:endParaRPr>
          </a:p>
        </p:txBody>
      </p:sp>
      <p:sp>
        <p:nvSpPr>
          <p:cNvPr id="396291" name="文本占位符 396290"/>
          <p:cNvSpPr>
            <a:spLocks noGrp="1"/>
          </p:cNvSpPr>
          <p:nvPr>
            <p:ph type="body" idx="1"/>
          </p:nvPr>
        </p:nvSpPr>
        <p:spPr>
          <a:ln/>
        </p:spPr>
        <p:txBody>
          <a:bodyPr/>
          <a:p>
            <a:pPr algn="just">
              <a:lnSpc>
                <a:spcPct val="125000"/>
              </a:lnSpc>
            </a:pPr>
            <a:r>
              <a:rPr lang="zh-CN" altLang="en-US" b="1" dirty="0">
                <a:solidFill>
                  <a:schemeClr val="hlink"/>
                </a:solidFill>
                <a:ea typeface="黑体" panose="02010609060101010101" pitchFamily="2" charset="-122"/>
              </a:rPr>
              <a:t>抑制微生物细胞壁的合成</a:t>
            </a:r>
            <a:endParaRPr lang="zh-CN" altLang="en-US" b="1" dirty="0">
              <a:solidFill>
                <a:schemeClr val="hlink"/>
              </a:solidFill>
              <a:ea typeface="黑体" panose="02010609060101010101" pitchFamily="2" charset="-122"/>
            </a:endParaRPr>
          </a:p>
          <a:p>
            <a:pPr algn="just">
              <a:lnSpc>
                <a:spcPct val="125000"/>
              </a:lnSpc>
            </a:pPr>
            <a:r>
              <a:rPr lang="zh-CN" altLang="en-US" b="1" dirty="0">
                <a:solidFill>
                  <a:schemeClr val="hlink"/>
                </a:solidFill>
                <a:ea typeface="黑体" panose="02010609060101010101" pitchFamily="2" charset="-122"/>
              </a:rPr>
              <a:t>破坏微生物的细胞质膜</a:t>
            </a:r>
            <a:endParaRPr lang="zh-CN" altLang="en-US" b="1" dirty="0">
              <a:solidFill>
                <a:schemeClr val="hlink"/>
              </a:solidFill>
              <a:ea typeface="黑体" panose="02010609060101010101" pitchFamily="2" charset="-122"/>
            </a:endParaRPr>
          </a:p>
          <a:p>
            <a:pPr algn="just">
              <a:lnSpc>
                <a:spcPct val="125000"/>
              </a:lnSpc>
            </a:pPr>
            <a:r>
              <a:rPr lang="zh-CN" altLang="en-US" b="1" dirty="0">
                <a:solidFill>
                  <a:schemeClr val="hlink"/>
                </a:solidFill>
                <a:ea typeface="黑体" panose="02010609060101010101" pitchFamily="2" charset="-122"/>
              </a:rPr>
              <a:t>抑制蛋白质合成</a:t>
            </a:r>
            <a:endParaRPr lang="zh-CN" altLang="en-US" b="1" dirty="0">
              <a:solidFill>
                <a:schemeClr val="hlink"/>
              </a:solidFill>
              <a:ea typeface="黑体" panose="02010609060101010101" pitchFamily="2" charset="-122"/>
            </a:endParaRPr>
          </a:p>
          <a:p>
            <a:pPr algn="just">
              <a:lnSpc>
                <a:spcPct val="125000"/>
              </a:lnSpc>
            </a:pPr>
            <a:r>
              <a:rPr lang="zh-CN" altLang="en-US" b="1" dirty="0">
                <a:solidFill>
                  <a:schemeClr val="hlink"/>
                </a:solidFill>
                <a:ea typeface="黑体" panose="02010609060101010101" pitchFamily="2" charset="-122"/>
              </a:rPr>
              <a:t>干扰核酸的合成</a:t>
            </a:r>
            <a:endParaRPr lang="zh-CN" altLang="en-US" dirty="0"/>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318469" name="图片 318468" descr="_OLE1113"/>
          <p:cNvPicPr>
            <a:picLocks noChangeAspect="1"/>
          </p:cNvPicPr>
          <p:nvPr/>
        </p:nvPicPr>
        <p:blipFill>
          <a:blip r:embed="rId1"/>
          <a:stretch>
            <a:fillRect/>
          </a:stretch>
        </p:blipFill>
        <p:spPr>
          <a:xfrm>
            <a:off x="1905000" y="152400"/>
            <a:ext cx="5280025" cy="6503988"/>
          </a:xfrm>
          <a:prstGeom prst="rect">
            <a:avLst/>
          </a:prstGeom>
          <a:noFill/>
          <a:ln w="9525">
            <a:noFill/>
          </a:ln>
        </p:spPr>
      </p:pic>
      <p:sp>
        <p:nvSpPr>
          <p:cNvPr id="318470" name="文本框 318469"/>
          <p:cNvSpPr txBox="1"/>
          <p:nvPr/>
        </p:nvSpPr>
        <p:spPr>
          <a:xfrm>
            <a:off x="2590800" y="152400"/>
            <a:ext cx="1219200" cy="457200"/>
          </a:xfrm>
          <a:prstGeom prst="rect">
            <a:avLst/>
          </a:prstGeom>
          <a:solidFill>
            <a:srgbClr val="FFFFFF"/>
          </a:solidFill>
          <a:ln w="9525">
            <a:noFill/>
          </a:ln>
        </p:spPr>
        <p:txBody>
          <a:bodyPr>
            <a:spAutoFit/>
          </a:bodyPr>
          <a:p>
            <a:pPr>
              <a:spcBef>
                <a:spcPct val="50000"/>
              </a:spcBef>
            </a:pPr>
            <a:endParaRPr lang="zh-CN" altLang="en-US" dirty="0">
              <a:latin typeface="Tahoma" panose="020B0604030504040204" pitchFamily="34"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319493" name="图表占位符 319492" descr="_OLE1114"/>
          <p:cNvPicPr>
            <a:picLocks noChangeAspect="1"/>
          </p:cNvPicPr>
          <p:nvPr>
            <p:ph type="chart" idx="1"/>
          </p:nvPr>
        </p:nvPicPr>
        <p:blipFill>
          <a:blip r:embed="rId1"/>
          <a:stretch>
            <a:fillRect/>
          </a:stretch>
        </p:blipFill>
        <p:spPr>
          <a:xfrm>
            <a:off x="1524000" y="533400"/>
            <a:ext cx="6324600" cy="5749925"/>
          </a:xfrm>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7858" name="标题 377857"/>
          <p:cNvSpPr>
            <a:spLocks noGrp="1"/>
          </p:cNvSpPr>
          <p:nvPr>
            <p:ph type="title"/>
          </p:nvPr>
        </p:nvSpPr>
        <p:spPr>
          <a:xfrm>
            <a:off x="666750" y="990600"/>
            <a:ext cx="7793038" cy="533400"/>
          </a:xfrm>
          <a:ln/>
        </p:spPr>
        <p:txBody>
          <a:bodyPr anchor="b"/>
          <a:p>
            <a:pPr marL="342900" indent="-342900" algn="ctr">
              <a:spcBef>
                <a:spcPct val="20000"/>
              </a:spcBef>
              <a:buNone/>
            </a:pPr>
            <a:r>
              <a:rPr lang="zh-CN" altLang="en-US" sz="3600" b="1" dirty="0">
                <a:solidFill>
                  <a:srgbClr val="0066FF"/>
                </a:solidFill>
                <a:effectLst>
                  <a:outerShdw blurRad="38100" dist="38100" dir="2700000">
                    <a:srgbClr val="C0C0C0"/>
                  </a:outerShdw>
                </a:effectLst>
                <a:latin typeface="黑体" panose="02010609060101010101" pitchFamily="2" charset="-122"/>
                <a:ea typeface="黑体" panose="02010609060101010101" pitchFamily="2" charset="-122"/>
              </a:rPr>
              <a:t>第四节 微生物与微生物之间的关系</a:t>
            </a:r>
            <a:endParaRPr lang="zh-CN" altLang="en-US" sz="3600" b="1" dirty="0">
              <a:solidFill>
                <a:srgbClr val="0066FF"/>
              </a:solidFill>
              <a:effectLst>
                <a:outerShdw blurRad="38100" dist="38100" dir="2700000">
                  <a:srgbClr val="C0C0C0"/>
                </a:outerShdw>
              </a:effectLst>
              <a:latin typeface="黑体" panose="02010609060101010101" pitchFamily="2" charset="-122"/>
              <a:ea typeface="黑体" panose="02010609060101010101" pitchFamily="2" charset="-122"/>
            </a:endParaRPr>
          </a:p>
        </p:txBody>
      </p:sp>
      <p:sp>
        <p:nvSpPr>
          <p:cNvPr id="377859" name="文本占位符 377858"/>
          <p:cNvSpPr>
            <a:spLocks noGrp="1"/>
          </p:cNvSpPr>
          <p:nvPr>
            <p:ph type="body" idx="1"/>
          </p:nvPr>
        </p:nvSpPr>
        <p:spPr>
          <a:xfrm>
            <a:off x="611188" y="1773238"/>
            <a:ext cx="7986712" cy="3892550"/>
          </a:xfrm>
          <a:solidFill>
            <a:srgbClr val="99CCFF"/>
          </a:solidFill>
          <a:ln/>
        </p:spPr>
        <p:txBody>
          <a:bodyPr/>
          <a:p>
            <a:r>
              <a:rPr lang="zh-CN" altLang="en-US" sz="2000" b="1" dirty="0">
                <a:latin typeface="宋体" panose="02010600030101010101" pitchFamily="2" charset="-122"/>
              </a:rPr>
              <a:t>（1）既利甲又利乙（+ +）例如共生</a:t>
            </a:r>
            <a:r>
              <a:rPr lang="en-US" altLang="zh-CN" sz="2000" b="1">
                <a:latin typeface="宋体" panose="02010600030101010101" pitchFamily="2" charset="-122"/>
              </a:rPr>
              <a:t>、</a:t>
            </a:r>
            <a:r>
              <a:rPr lang="zh-CN" altLang="en-US" sz="2000" b="1" dirty="0">
                <a:latin typeface="宋体" panose="02010600030101010101" pitchFamily="2" charset="-122"/>
              </a:rPr>
              <a:t>互利共栖</a:t>
            </a:r>
            <a:r>
              <a:rPr lang="en-US" altLang="zh-CN" sz="2000" b="1">
                <a:latin typeface="宋体" panose="02010600030101010101" pitchFamily="2" charset="-122"/>
              </a:rPr>
              <a:t>、</a:t>
            </a:r>
            <a:r>
              <a:rPr lang="zh-CN" altLang="en-US" sz="2000" b="1" dirty="0">
                <a:latin typeface="宋体" panose="02010600030101010101" pitchFamily="2" charset="-122"/>
              </a:rPr>
              <a:t>互养共栖和协同共栖等。</a:t>
            </a:r>
            <a:endParaRPr lang="zh-CN" altLang="en-US" sz="2000" b="1" dirty="0">
              <a:latin typeface="宋体" panose="02010600030101010101" pitchFamily="2" charset="-122"/>
            </a:endParaRPr>
          </a:p>
          <a:p>
            <a:r>
              <a:rPr lang="zh-CN" altLang="en-US" sz="2000" b="1" dirty="0">
                <a:latin typeface="宋体" panose="02010600030101010101" pitchFamily="2" charset="-122"/>
              </a:rPr>
              <a:t>（2）利甲而损乙（+ -）例如寄生、捕食和拮抗等。</a:t>
            </a:r>
            <a:endParaRPr lang="zh-CN" altLang="en-US" sz="2000" b="1" dirty="0">
              <a:latin typeface="宋体" panose="02010600030101010101" pitchFamily="2" charset="-122"/>
            </a:endParaRPr>
          </a:p>
          <a:p>
            <a:r>
              <a:rPr lang="zh-CN" altLang="en-US" sz="2000" b="1" dirty="0">
                <a:latin typeface="宋体" panose="02010600030101010101" pitchFamily="2" charset="-122"/>
              </a:rPr>
              <a:t>（3）利甲而不损乙（+ 0）例如偏利共栖</a:t>
            </a:r>
            <a:r>
              <a:rPr lang="en-US" altLang="zh-CN" sz="2000" b="1">
                <a:latin typeface="宋体" panose="02010600030101010101" pitchFamily="2" charset="-122"/>
              </a:rPr>
              <a:t>、</a:t>
            </a:r>
            <a:r>
              <a:rPr lang="zh-CN" altLang="en-US" sz="2000" b="1" dirty="0">
                <a:latin typeface="宋体" panose="02010600030101010101" pitchFamily="2" charset="-122"/>
              </a:rPr>
              <a:t>卫星状共栖和互生等。</a:t>
            </a:r>
            <a:endParaRPr lang="zh-CN" altLang="en-US" sz="2000" b="1" dirty="0">
              <a:latin typeface="宋体" panose="02010600030101010101" pitchFamily="2" charset="-122"/>
            </a:endParaRPr>
          </a:p>
          <a:p>
            <a:r>
              <a:rPr lang="zh-CN" altLang="en-US" sz="2000" b="1" dirty="0">
                <a:latin typeface="宋体" panose="02010600030101010101" pitchFamily="2" charset="-122"/>
              </a:rPr>
              <a:t>（4）不损甲而利乙（0 +）例同（3）。</a:t>
            </a:r>
            <a:endParaRPr lang="zh-CN" altLang="en-US" sz="2000" b="1" dirty="0">
              <a:latin typeface="宋体" panose="02010600030101010101" pitchFamily="2" charset="-122"/>
            </a:endParaRPr>
          </a:p>
          <a:p>
            <a:r>
              <a:rPr lang="zh-CN" altLang="en-US" sz="2000" b="1" dirty="0">
                <a:latin typeface="宋体" panose="02010600030101010101" pitchFamily="2" charset="-122"/>
              </a:rPr>
              <a:t>（5）既不损甲也不损乙，既不利甲也不利乙（0 0）例如无关共栖</a:t>
            </a:r>
            <a:r>
              <a:rPr lang="en-US" altLang="zh-CN" sz="2000" b="1">
                <a:latin typeface="宋体" panose="02010600030101010101" pitchFamily="2" charset="-122"/>
              </a:rPr>
              <a:t>。</a:t>
            </a:r>
            <a:endParaRPr lang="en-US" altLang="zh-CN" sz="2000" b="1">
              <a:latin typeface="宋体" panose="02010600030101010101" pitchFamily="2" charset="-122"/>
            </a:endParaRPr>
          </a:p>
          <a:p>
            <a:r>
              <a:rPr lang="en-US" altLang="zh-CN" sz="2000" b="1">
                <a:latin typeface="宋体" panose="02010600030101010101" pitchFamily="2" charset="-122"/>
              </a:rPr>
              <a:t>（6）</a:t>
            </a:r>
            <a:r>
              <a:rPr lang="zh-CN" altLang="en-US" sz="2000" b="1" dirty="0">
                <a:latin typeface="宋体" panose="02010600030101010101" pitchFamily="2" charset="-122"/>
              </a:rPr>
              <a:t>不利甲而损乙（0 -）例如偏害共栖。</a:t>
            </a:r>
            <a:endParaRPr lang="en-US" altLang="zh-CN" sz="2000" b="1">
              <a:latin typeface="宋体" panose="02010600030101010101" pitchFamily="2" charset="-122"/>
            </a:endParaRPr>
          </a:p>
          <a:p>
            <a:r>
              <a:rPr lang="en-US" altLang="zh-CN" sz="2000" b="1">
                <a:latin typeface="宋体" panose="02010600030101010101" pitchFamily="2" charset="-122"/>
              </a:rPr>
              <a:t>（7）</a:t>
            </a:r>
            <a:r>
              <a:rPr lang="zh-CN" altLang="en-US" sz="2000" b="1" dirty="0">
                <a:latin typeface="宋体" panose="02010600030101010101" pitchFamily="2" charset="-122"/>
              </a:rPr>
              <a:t>损甲而不利乙（- 0）例同（6）。</a:t>
            </a:r>
            <a:endParaRPr lang="zh-CN" altLang="en-US" sz="2000" b="1" dirty="0">
              <a:latin typeface="宋体" panose="02010600030101010101" pitchFamily="2" charset="-122"/>
            </a:endParaRPr>
          </a:p>
          <a:p>
            <a:r>
              <a:rPr lang="zh-CN" altLang="en-US" sz="2000" b="1" dirty="0">
                <a:latin typeface="宋体" panose="02010600030101010101" pitchFamily="2" charset="-122"/>
              </a:rPr>
              <a:t>（8）损甲而利乙（- +）例同（2）。</a:t>
            </a:r>
            <a:endParaRPr lang="zh-CN" altLang="en-US" sz="2000" b="1" dirty="0">
              <a:latin typeface="宋体" panose="02010600030101010101" pitchFamily="2" charset="-122"/>
            </a:endParaRPr>
          </a:p>
          <a:p>
            <a:r>
              <a:rPr lang="zh-CN" altLang="en-US" sz="2000" b="1" dirty="0">
                <a:latin typeface="宋体" panose="02010600030101010101" pitchFamily="2" charset="-122"/>
              </a:rPr>
              <a:t>（9）既损甲又损乙（- -）例如竞争共栖</a:t>
            </a:r>
            <a:r>
              <a:rPr lang="en-US" altLang="zh-CN" sz="2000" b="1">
                <a:latin typeface="宋体" panose="02010600030101010101" pitchFamily="2" charset="-122"/>
              </a:rPr>
              <a:t>。</a:t>
            </a:r>
            <a:r>
              <a:rPr lang="en-US" altLang="zh-CN" sz="2400" b="1">
                <a:latin typeface="宋体" panose="02010600030101010101" pitchFamily="2" charset="-122"/>
              </a:rPr>
              <a:t>　　</a:t>
            </a:r>
            <a:endParaRPr lang="zh-CN" altLang="en-US" sz="2400" b="1">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9906" name="文本占位符 379905"/>
          <p:cNvSpPr>
            <a:spLocks noGrp="1"/>
          </p:cNvSpPr>
          <p:nvPr>
            <p:ph type="body" idx="1"/>
          </p:nvPr>
        </p:nvSpPr>
        <p:spPr>
          <a:xfrm>
            <a:off x="468313" y="657225"/>
            <a:ext cx="8229600" cy="3276600"/>
          </a:xfrm>
          <a:solidFill>
            <a:schemeClr val="bg1"/>
          </a:solidFill>
          <a:ln/>
        </p:spPr>
        <p:txBody>
          <a:bodyPr/>
          <a:p>
            <a:pPr algn="just">
              <a:lnSpc>
                <a:spcPct val="120000"/>
              </a:lnSpc>
            </a:pPr>
            <a:r>
              <a:rPr lang="zh-CN" altLang="en-US" sz="2400" b="1" u="sng" dirty="0">
                <a:solidFill>
                  <a:schemeClr val="tx2"/>
                </a:solidFill>
                <a:effectLst>
                  <a:outerShdw blurRad="38100" dist="38100" dir="2700000">
                    <a:srgbClr val="C0C0C0"/>
                  </a:outerShdw>
                </a:effectLst>
              </a:rPr>
              <a:t>互生</a:t>
            </a:r>
            <a:r>
              <a:rPr lang="zh-CN" altLang="en-US" sz="2400" b="1" u="sng" dirty="0">
                <a:solidFill>
                  <a:schemeClr val="tx2"/>
                </a:solidFill>
                <a:effectLst>
                  <a:outerShdw blurRad="38100" dist="38100" dir="2700000">
                    <a:srgbClr val="C0C0C0"/>
                  </a:outerShdw>
                </a:effectLst>
                <a:latin typeface="Times New Roman" panose="02020603050405020304" pitchFamily="18" charset="0"/>
              </a:rPr>
              <a:t>—</a:t>
            </a:r>
            <a:r>
              <a:rPr lang="zh-CN" altLang="en-US" sz="2400" b="1" u="sng" dirty="0">
                <a:solidFill>
                  <a:srgbClr val="FF0000"/>
                </a:solidFill>
                <a:effectLst>
                  <a:outerShdw blurRad="38100" dist="38100" dir="2700000">
                    <a:srgbClr val="C0C0C0"/>
                  </a:outerShdw>
                </a:effectLst>
              </a:rPr>
              <a:t>互惠互利</a:t>
            </a:r>
            <a:endParaRPr lang="zh-CN" altLang="en-US" sz="2400" b="1" u="sng" dirty="0">
              <a:solidFill>
                <a:srgbClr val="FF0000"/>
              </a:solidFill>
              <a:effectLst>
                <a:outerShdw blurRad="38100" dist="38100" dir="2700000">
                  <a:srgbClr val="C0C0C0"/>
                </a:outerShdw>
              </a:effectLst>
            </a:endParaRPr>
          </a:p>
          <a:p>
            <a:pPr algn="just">
              <a:lnSpc>
                <a:spcPct val="120000"/>
              </a:lnSpc>
            </a:pPr>
            <a:r>
              <a:rPr lang="zh-CN" altLang="en-US" sz="2000" b="1" dirty="0">
                <a:effectLst>
                  <a:outerShdw blurRad="38100" dist="38100" dir="2700000">
                    <a:srgbClr val="C0C0C0"/>
                  </a:outerShdw>
                </a:effectLst>
                <a:ea typeface="楷体_GB2312" pitchFamily="49" charset="-122"/>
              </a:rPr>
              <a:t>互生关系分为</a:t>
            </a:r>
            <a:r>
              <a:rPr lang="zh-CN" altLang="en-US" sz="2000" b="1" u="sng" dirty="0">
                <a:solidFill>
                  <a:srgbClr val="FF0000"/>
                </a:solidFill>
                <a:effectLst>
                  <a:outerShdw blurRad="38100" dist="38100" dir="2700000">
                    <a:srgbClr val="C0C0C0"/>
                  </a:outerShdw>
                </a:effectLst>
                <a:ea typeface="楷体_GB2312" pitchFamily="49" charset="-122"/>
              </a:rPr>
              <a:t>偏利关系和互利关系</a:t>
            </a:r>
            <a:r>
              <a:rPr lang="zh-CN" altLang="en-US" sz="2000" b="1" dirty="0">
                <a:effectLst>
                  <a:outerShdw blurRad="38100" dist="38100" dir="2700000">
                    <a:srgbClr val="C0C0C0"/>
                  </a:outerShdw>
                </a:effectLst>
                <a:ea typeface="楷体_GB2312" pitchFamily="49" charset="-122"/>
              </a:rPr>
              <a:t>，</a:t>
            </a:r>
            <a:r>
              <a:rPr lang="zh-CN" altLang="en-US" sz="2000" b="1" dirty="0">
                <a:solidFill>
                  <a:srgbClr val="008000"/>
                </a:solidFill>
                <a:effectLst>
                  <a:outerShdw blurRad="38100" dist="38100" dir="2700000">
                    <a:srgbClr val="C0C0C0"/>
                  </a:outerShdw>
                </a:effectLst>
                <a:ea typeface="楷体_GB2312" pitchFamily="49" charset="-122"/>
              </a:rPr>
              <a:t>偏利关系</a:t>
            </a:r>
            <a:r>
              <a:rPr lang="zh-CN" altLang="en-US" sz="2000" b="1" dirty="0">
                <a:effectLst>
                  <a:outerShdw blurRad="38100" dist="38100" dir="2700000">
                    <a:srgbClr val="C0C0C0"/>
                  </a:outerShdw>
                </a:effectLst>
                <a:ea typeface="楷体_GB2312" pitchFamily="49" charset="-122"/>
              </a:rPr>
              <a:t>指只有</a:t>
            </a:r>
            <a:r>
              <a:rPr lang="zh-CN" altLang="en-US" sz="2000" b="1" dirty="0">
                <a:solidFill>
                  <a:srgbClr val="008000"/>
                </a:solidFill>
                <a:effectLst>
                  <a:outerShdw blurRad="38100" dist="38100" dir="2700000">
                    <a:srgbClr val="C0C0C0"/>
                  </a:outerShdw>
                </a:effectLst>
                <a:ea typeface="楷体_GB2312" pitchFamily="49" charset="-122"/>
              </a:rPr>
              <a:t>一方获利</a:t>
            </a:r>
            <a:r>
              <a:rPr lang="zh-CN" altLang="en-US" sz="2000" b="1" dirty="0">
                <a:solidFill>
                  <a:srgbClr val="FF0000"/>
                </a:solidFill>
                <a:effectLst>
                  <a:outerShdw blurRad="38100" dist="38100" dir="2700000">
                    <a:srgbClr val="C0C0C0"/>
                  </a:outerShdw>
                </a:effectLst>
                <a:ea typeface="楷体_GB2312" pitchFamily="49" charset="-122"/>
              </a:rPr>
              <a:t>（奉献）</a:t>
            </a:r>
            <a:r>
              <a:rPr lang="zh-CN" altLang="en-US" sz="2000" b="1" dirty="0">
                <a:effectLst>
                  <a:outerShdw blurRad="38100" dist="38100" dir="2700000">
                    <a:srgbClr val="C0C0C0"/>
                  </a:outerShdw>
                </a:effectLst>
                <a:ea typeface="楷体_GB2312" pitchFamily="49" charset="-122"/>
              </a:rPr>
              <a:t>，</a:t>
            </a:r>
            <a:r>
              <a:rPr lang="zh-CN" altLang="en-US" sz="2000" b="1" dirty="0">
                <a:solidFill>
                  <a:srgbClr val="008000"/>
                </a:solidFill>
                <a:effectLst>
                  <a:outerShdw blurRad="38100" dist="38100" dir="2700000">
                    <a:srgbClr val="C0C0C0"/>
                  </a:outerShdw>
                </a:effectLst>
                <a:ea typeface="楷体_GB2312" pitchFamily="49" charset="-122"/>
              </a:rPr>
              <a:t>互利</a:t>
            </a:r>
            <a:r>
              <a:rPr lang="zh-CN" altLang="en-US" sz="2000" b="1" dirty="0">
                <a:effectLst>
                  <a:outerShdw blurRad="38100" dist="38100" dir="2700000">
                    <a:srgbClr val="C0C0C0"/>
                  </a:outerShdw>
                </a:effectLst>
                <a:ea typeface="楷体_GB2312" pitchFamily="49" charset="-122"/>
              </a:rPr>
              <a:t>则是</a:t>
            </a:r>
            <a:r>
              <a:rPr lang="zh-CN" altLang="en-US" sz="2000" b="1" dirty="0">
                <a:solidFill>
                  <a:srgbClr val="008000"/>
                </a:solidFill>
                <a:effectLst>
                  <a:outerShdw blurRad="38100" dist="38100" dir="2700000">
                    <a:srgbClr val="C0C0C0"/>
                  </a:outerShdw>
                </a:effectLst>
                <a:ea typeface="楷体_GB2312" pitchFamily="49" charset="-122"/>
              </a:rPr>
              <a:t>互惠</a:t>
            </a:r>
            <a:r>
              <a:rPr lang="zh-CN" altLang="en-US" sz="2000" b="1" dirty="0">
                <a:effectLst>
                  <a:outerShdw blurRad="38100" dist="38100" dir="2700000">
                    <a:srgbClr val="C0C0C0"/>
                  </a:outerShdw>
                </a:effectLst>
                <a:ea typeface="楷体_GB2312" pitchFamily="49" charset="-122"/>
              </a:rPr>
              <a:t>互利。</a:t>
            </a:r>
            <a:endParaRPr lang="zh-CN" altLang="en-US" sz="2000" b="1" dirty="0">
              <a:effectLst>
                <a:outerShdw blurRad="38100" dist="38100" dir="2700000">
                  <a:srgbClr val="C0C0C0"/>
                </a:outerShdw>
              </a:effectLst>
              <a:ea typeface="楷体_GB2312" pitchFamily="49" charset="-122"/>
            </a:endParaRPr>
          </a:p>
          <a:p>
            <a:pPr>
              <a:lnSpc>
                <a:spcPct val="120000"/>
              </a:lnSpc>
            </a:pPr>
            <a:r>
              <a:rPr lang="zh-CN" altLang="en-US" sz="2400" b="1" u="sng" dirty="0">
                <a:solidFill>
                  <a:schemeClr val="tx2"/>
                </a:solidFill>
                <a:effectLst>
                  <a:outerShdw blurRad="38100" dist="38100" dir="2700000">
                    <a:srgbClr val="C0C0C0"/>
                  </a:outerShdw>
                </a:effectLst>
              </a:rPr>
              <a:t>共生</a:t>
            </a:r>
            <a:r>
              <a:rPr lang="zh-CN" altLang="en-US" sz="2400" b="1" u="sng" dirty="0">
                <a:solidFill>
                  <a:schemeClr val="tx2"/>
                </a:solidFill>
                <a:effectLst>
                  <a:outerShdw blurRad="38100" dist="38100" dir="2700000">
                    <a:srgbClr val="C0C0C0"/>
                  </a:outerShdw>
                </a:effectLst>
                <a:latin typeface="Times New Roman" panose="02020603050405020304" pitchFamily="18" charset="0"/>
              </a:rPr>
              <a:t>—</a:t>
            </a:r>
            <a:r>
              <a:rPr lang="zh-CN" altLang="en-US" sz="2400" b="1" u="sng" dirty="0">
                <a:solidFill>
                  <a:srgbClr val="FF0000"/>
                </a:solidFill>
                <a:effectLst>
                  <a:outerShdw blurRad="38100" dist="38100" dir="2700000">
                    <a:srgbClr val="C0C0C0"/>
                  </a:outerShdw>
                </a:effectLst>
              </a:rPr>
              <a:t>共同依存</a:t>
            </a:r>
            <a:endParaRPr lang="zh-CN" altLang="en-US" sz="2400" b="1" u="sng" dirty="0">
              <a:solidFill>
                <a:srgbClr val="FF0000"/>
              </a:solidFill>
              <a:effectLst>
                <a:outerShdw blurRad="38100" dist="38100" dir="2700000">
                  <a:srgbClr val="C0C0C0"/>
                </a:outerShdw>
              </a:effectLst>
            </a:endParaRPr>
          </a:p>
          <a:p>
            <a:pPr>
              <a:lnSpc>
                <a:spcPct val="120000"/>
              </a:lnSpc>
            </a:pPr>
            <a:r>
              <a:rPr lang="zh-CN" altLang="en-US" sz="2000" b="1" dirty="0">
                <a:solidFill>
                  <a:srgbClr val="FF0000"/>
                </a:solidFill>
                <a:ea typeface="楷体_GB2312" pitchFamily="49" charset="-122"/>
              </a:rPr>
              <a:t>互生关系的极端表现，形成特殊的共生体，不能分开独自生活</a:t>
            </a:r>
            <a:endParaRPr lang="zh-CN" altLang="en-US" sz="2000" b="1" dirty="0">
              <a:solidFill>
                <a:srgbClr val="FF0000"/>
              </a:solidFill>
              <a:ea typeface="楷体_GB2312" pitchFamily="49" charset="-122"/>
            </a:endParaRPr>
          </a:p>
          <a:p>
            <a:pPr>
              <a:lnSpc>
                <a:spcPct val="120000"/>
              </a:lnSpc>
            </a:pPr>
            <a:r>
              <a:rPr lang="zh-CN" altLang="en-US" sz="2400" b="1" u="sng" dirty="0">
                <a:solidFill>
                  <a:schemeClr val="tx2"/>
                </a:solidFill>
              </a:rPr>
              <a:t>拮抗(对抗)</a:t>
            </a:r>
            <a:r>
              <a:rPr lang="zh-CN" altLang="en-US" sz="2400" b="1" dirty="0">
                <a:solidFill>
                  <a:srgbClr val="FF0000"/>
                </a:solidFill>
                <a:latin typeface="Times New Roman" panose="02020603050405020304" pitchFamily="18" charset="0"/>
              </a:rPr>
              <a:t>——</a:t>
            </a:r>
            <a:r>
              <a:rPr lang="zh-CN" altLang="en-US" sz="2400" b="1" dirty="0">
                <a:solidFill>
                  <a:srgbClr val="FF0000"/>
                </a:solidFill>
              </a:rPr>
              <a:t>“竞争、斗争、战争”，</a:t>
            </a:r>
            <a:r>
              <a:rPr lang="zh-CN" altLang="en-US" sz="2400" b="1" dirty="0"/>
              <a:t>包括</a:t>
            </a:r>
            <a:r>
              <a:rPr lang="zh-CN" altLang="en-US" sz="2400" b="1" u="sng" dirty="0">
                <a:solidFill>
                  <a:schemeClr val="tx2"/>
                </a:solidFill>
              </a:rPr>
              <a:t>竞争、毒害、捕食</a:t>
            </a:r>
            <a:r>
              <a:rPr lang="zh-CN" altLang="en-US" sz="2400" b="1" dirty="0"/>
              <a:t>三种类型。</a:t>
            </a:r>
            <a:endParaRPr lang="zh-CN" altLang="en-US" sz="2000" b="1" dirty="0"/>
          </a:p>
        </p:txBody>
      </p:sp>
      <p:pic>
        <p:nvPicPr>
          <p:cNvPr id="379907" name="图片 379906" descr="池塘の秋２"/>
          <p:cNvPicPr>
            <a:picLocks noChangeAspect="1"/>
          </p:cNvPicPr>
          <p:nvPr/>
        </p:nvPicPr>
        <p:blipFill>
          <a:blip r:embed="rId1"/>
          <a:stretch>
            <a:fillRect/>
          </a:stretch>
        </p:blipFill>
        <p:spPr>
          <a:xfrm>
            <a:off x="990600" y="3886200"/>
            <a:ext cx="3505200" cy="2349500"/>
          </a:xfrm>
          <a:prstGeom prst="rect">
            <a:avLst/>
          </a:prstGeom>
          <a:noFill/>
          <a:ln w="9525">
            <a:noFill/>
          </a:ln>
        </p:spPr>
      </p:pic>
      <p:sp>
        <p:nvSpPr>
          <p:cNvPr id="379908" name="矩形 379907"/>
          <p:cNvSpPr/>
          <p:nvPr/>
        </p:nvSpPr>
        <p:spPr>
          <a:xfrm>
            <a:off x="4724400" y="3733800"/>
            <a:ext cx="3721100" cy="822325"/>
          </a:xfrm>
          <a:prstGeom prst="rect">
            <a:avLst/>
          </a:prstGeom>
          <a:solidFill>
            <a:schemeClr val="bg1"/>
          </a:solidFill>
          <a:ln w="9525">
            <a:noFill/>
          </a:ln>
        </p:spPr>
        <p:txBody>
          <a:bodyPr>
            <a:spAutoFit/>
          </a:bodyPr>
          <a:p>
            <a:pPr eaLnBrk="0" hangingPunct="0"/>
            <a:r>
              <a:rPr lang="zh-CN" altLang="en-US" dirty="0">
                <a:solidFill>
                  <a:schemeClr val="tx2"/>
                </a:solidFill>
                <a:latin typeface="Times New Roman" panose="02020603050405020304" pitchFamily="18" charset="0"/>
              </a:rPr>
              <a:t>提问：</a:t>
            </a:r>
            <a:r>
              <a:rPr lang="zh-CN" altLang="en-US" dirty="0">
                <a:solidFill>
                  <a:srgbClr val="FF0000"/>
                </a:solidFill>
                <a:latin typeface="Times New Roman" panose="02020603050405020304" pitchFamily="18" charset="0"/>
              </a:rPr>
              <a:t>藻类、好氧菌与厌氧菌之间是何关系？</a:t>
            </a:r>
            <a:endParaRPr lang="zh-CN" altLang="en-US" dirty="0">
              <a:solidFill>
                <a:srgbClr val="FF0000"/>
              </a:solidFill>
              <a:latin typeface="Times New Roman" panose="02020603050405020304" pitchFamily="18" charset="0"/>
            </a:endParaRPr>
          </a:p>
        </p:txBody>
      </p:sp>
      <p:sp>
        <p:nvSpPr>
          <p:cNvPr id="379909" name="文本框 379908"/>
          <p:cNvSpPr txBox="1"/>
          <p:nvPr/>
        </p:nvSpPr>
        <p:spPr>
          <a:xfrm>
            <a:off x="4953000" y="4876800"/>
            <a:ext cx="1676400" cy="457200"/>
          </a:xfrm>
          <a:prstGeom prst="rect">
            <a:avLst/>
          </a:prstGeom>
          <a:noFill/>
          <a:ln w="9525">
            <a:noFill/>
          </a:ln>
        </p:spPr>
        <p:txBody>
          <a:bodyPr>
            <a:spAutoFit/>
          </a:bodyPr>
          <a:p>
            <a:pPr eaLnBrk="0" hangingPunct="0">
              <a:spcBef>
                <a:spcPct val="50000"/>
              </a:spcBef>
            </a:pPr>
            <a:r>
              <a:rPr lang="zh-CN" altLang="en-US" dirty="0">
                <a:latin typeface="Times New Roman" panose="02020603050405020304" pitchFamily="18" charset="0"/>
              </a:rPr>
              <a:t>互生为主</a:t>
            </a:r>
            <a:endParaRPr lang="zh-CN" altLang="en-US" dirty="0">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9906">
                                            <p:txEl>
                                              <p:charRg st="0"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79906">
                                            <p:txEl>
                                              <p:charRg st="8" end="5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79906">
                                            <p:txEl>
                                              <p:charRg st="50" end="5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79906">
                                            <p:txEl>
                                              <p:charRg st="58" end="8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79906">
                                            <p:txEl>
                                              <p:charRg st="86" end="12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379907"/>
                                        </p:tgtEl>
                                        <p:attrNameLst>
                                          <p:attrName>style.visibility</p:attrName>
                                        </p:attrNameLst>
                                      </p:cBhvr>
                                      <p:to>
                                        <p:strVal val="visible"/>
                                      </p:to>
                                    </p:set>
                                    <p:animEffect transition="in" filter="box(out)">
                                      <p:cBhvr>
                                        <p:cTn id="27" dur="500"/>
                                        <p:tgtEl>
                                          <p:spTgt spid="379907"/>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7990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379909">
                                            <p:txEl>
                                              <p:charRg st="0"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6" grpId="0" build="p"/>
      <p:bldP spid="379908" grpId="0" animBg="1"/>
      <p:bldP spid="379909"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0930" name="文本占位符 380929"/>
          <p:cNvSpPr>
            <a:spLocks noGrp="1"/>
          </p:cNvSpPr>
          <p:nvPr>
            <p:ph type="body" idx="1"/>
          </p:nvPr>
        </p:nvSpPr>
        <p:spPr>
          <a:xfrm>
            <a:off x="6211888" y="4075113"/>
            <a:ext cx="2743200" cy="2057400"/>
          </a:xfrm>
          <a:ln/>
        </p:spPr>
        <p:txBody>
          <a:bodyPr/>
          <a:p>
            <a:r>
              <a:rPr lang="zh-CN" altLang="en-US" sz="2800" b="1" dirty="0">
                <a:solidFill>
                  <a:srgbClr val="FF0000"/>
                </a:solidFill>
                <a:ea typeface="华文细黑" pitchFamily="2" charset="-122"/>
              </a:rPr>
              <a:t>提问：</a:t>
            </a:r>
            <a:r>
              <a:rPr lang="zh-CN" altLang="en-US" sz="2800" b="1" dirty="0">
                <a:ea typeface="华文细黑" pitchFamily="2" charset="-122"/>
              </a:rPr>
              <a:t>地衣中的真菌与藻类是何关系？</a:t>
            </a:r>
            <a:endParaRPr lang="zh-CN" altLang="en-US" sz="2800" b="1" dirty="0">
              <a:ea typeface="华文细黑" pitchFamily="2" charset="-122"/>
            </a:endParaRPr>
          </a:p>
          <a:p>
            <a:r>
              <a:rPr lang="zh-CN" altLang="en-US" sz="2800" b="1" dirty="0">
                <a:solidFill>
                  <a:srgbClr val="FF0000"/>
                </a:solidFill>
                <a:ea typeface="华文细黑" pitchFamily="2" charset="-122"/>
              </a:rPr>
              <a:t>共生</a:t>
            </a:r>
            <a:endParaRPr lang="zh-CN" altLang="en-US" sz="2800" b="1" dirty="0">
              <a:solidFill>
                <a:srgbClr val="FF0000"/>
              </a:solidFill>
              <a:ea typeface="华文细黑" pitchFamily="2" charset="-122"/>
            </a:endParaRPr>
          </a:p>
        </p:txBody>
      </p:sp>
      <p:pic>
        <p:nvPicPr>
          <p:cNvPr id="380931" name="图片 380930" descr="ant10201b_pic"/>
          <p:cNvPicPr>
            <a:picLocks noChangeAspect="1"/>
          </p:cNvPicPr>
          <p:nvPr/>
        </p:nvPicPr>
        <p:blipFill>
          <a:blip r:embed="rId1"/>
          <a:stretch>
            <a:fillRect/>
          </a:stretch>
        </p:blipFill>
        <p:spPr>
          <a:xfrm>
            <a:off x="685800" y="609600"/>
            <a:ext cx="4835525" cy="5565775"/>
          </a:xfrm>
          <a:prstGeom prst="rect">
            <a:avLst/>
          </a:prstGeom>
          <a:noFill/>
          <a:ln w="9525">
            <a:noFill/>
          </a:ln>
        </p:spPr>
      </p:pic>
      <p:sp>
        <p:nvSpPr>
          <p:cNvPr id="380932" name="下箭头 380931"/>
          <p:cNvSpPr/>
          <p:nvPr/>
        </p:nvSpPr>
        <p:spPr>
          <a:xfrm>
            <a:off x="2133600" y="2743200"/>
            <a:ext cx="533400" cy="1066800"/>
          </a:xfrm>
          <a:prstGeom prst="downArrow">
            <a:avLst>
              <a:gd name="adj1" fmla="val 50000"/>
              <a:gd name="adj2" fmla="val 50000"/>
            </a:avLst>
          </a:prstGeom>
          <a:solidFill>
            <a:srgbClr val="FFFF00"/>
          </a:solidFill>
          <a:ln w="38100" cap="flat" cmpd="sng">
            <a:solidFill>
              <a:srgbClr val="FF0000"/>
            </a:solidFill>
            <a:prstDash val="solid"/>
            <a:miter/>
            <a:headEnd type="none" w="med" len="med"/>
            <a:tailEnd type="none" w="med" len="med"/>
          </a:ln>
        </p:spPr>
        <p:txBody>
          <a:bodyPr vert="eaVert" wrap="none" anchor="ctr"/>
          <a:p>
            <a:pPr algn="ctr" eaLnBrk="0" hangingPunct="0"/>
            <a:endParaRPr lang="zh-CN" altLang="en-US" dirty="0">
              <a:solidFill>
                <a:srgbClr val="FF0000"/>
              </a:solidFill>
              <a:latin typeface="Times New Roman" panose="02020603050405020304" pitchFamily="18" charset="0"/>
            </a:endParaRPr>
          </a:p>
        </p:txBody>
      </p:sp>
      <p:sp>
        <p:nvSpPr>
          <p:cNvPr id="380933" name="标题 380932"/>
          <p:cNvSpPr>
            <a:spLocks noGrp="1"/>
          </p:cNvSpPr>
          <p:nvPr>
            <p:ph type="title"/>
          </p:nvPr>
        </p:nvSpPr>
        <p:spPr>
          <a:xfrm>
            <a:off x="1150938" y="617538"/>
            <a:ext cx="2597150" cy="1143000"/>
          </a:xfrm>
          <a:solidFill>
            <a:schemeClr val="bg1"/>
          </a:solidFill>
          <a:ln/>
        </p:spPr>
        <p:txBody>
          <a:bodyPr anchor="b"/>
          <a:p>
            <a:r>
              <a:rPr lang="zh-CN" altLang="en-US" sz="3600" b="1" dirty="0">
                <a:ea typeface="华文细黑" pitchFamily="2" charset="-122"/>
              </a:rPr>
              <a:t>南极岩石上的地衣</a:t>
            </a:r>
            <a:endParaRPr lang="zh-CN" altLang="en-US" sz="3600" b="1" dirty="0">
              <a:ea typeface="华文细黑" pitchFamily="2" charset="-122"/>
            </a:endParaRPr>
          </a:p>
        </p:txBody>
      </p:sp>
      <p:grpSp>
        <p:nvGrpSpPr>
          <p:cNvPr id="380934" name="组合 380933"/>
          <p:cNvGrpSpPr/>
          <p:nvPr/>
        </p:nvGrpSpPr>
        <p:grpSpPr>
          <a:xfrm>
            <a:off x="685800" y="609600"/>
            <a:ext cx="4800600" cy="5229225"/>
            <a:chOff x="432" y="384"/>
            <a:chExt cx="3024" cy="3294"/>
          </a:xfrm>
        </p:grpSpPr>
        <p:pic>
          <p:nvPicPr>
            <p:cNvPr id="380935" name="图片 380934" descr="abc10510b_pic"/>
            <p:cNvPicPr>
              <a:picLocks noChangeAspect="1"/>
            </p:cNvPicPr>
            <p:nvPr/>
          </p:nvPicPr>
          <p:blipFill>
            <a:blip r:embed="rId2"/>
            <a:stretch>
              <a:fillRect/>
            </a:stretch>
          </p:blipFill>
          <p:spPr>
            <a:xfrm>
              <a:off x="432" y="384"/>
              <a:ext cx="3024" cy="2544"/>
            </a:xfrm>
            <a:prstGeom prst="rect">
              <a:avLst/>
            </a:prstGeom>
            <a:noFill/>
            <a:ln w="9525">
              <a:noFill/>
            </a:ln>
          </p:spPr>
        </p:pic>
        <p:sp>
          <p:nvSpPr>
            <p:cNvPr id="380936" name="文本框 380935"/>
            <p:cNvSpPr txBox="1"/>
            <p:nvPr/>
          </p:nvSpPr>
          <p:spPr>
            <a:xfrm>
              <a:off x="432" y="2928"/>
              <a:ext cx="2496" cy="750"/>
            </a:xfrm>
            <a:prstGeom prst="rect">
              <a:avLst/>
            </a:prstGeom>
            <a:solidFill>
              <a:schemeClr val="bg1"/>
            </a:solidFill>
            <a:ln w="9525">
              <a:noFill/>
            </a:ln>
          </p:spPr>
          <p:txBody>
            <a:bodyPr>
              <a:spAutoFit/>
            </a:bodyPr>
            <a:p>
              <a:pPr algn="ctr" eaLnBrk="0" hangingPunct="0">
                <a:spcBef>
                  <a:spcPct val="50000"/>
                </a:spcBef>
              </a:pPr>
              <a:r>
                <a:rPr lang="zh-CN" altLang="en-US" sz="3600" dirty="0">
                  <a:solidFill>
                    <a:srgbClr val="FF0000"/>
                  </a:solidFill>
                  <a:latin typeface="Times New Roman" panose="02020603050405020304" pitchFamily="18" charset="0"/>
                  <a:ea typeface="华文细黑" pitchFamily="2" charset="-122"/>
                </a:rPr>
                <a:t>北极岩石上的地衣和苔藓</a:t>
              </a:r>
              <a:endParaRPr lang="zh-CN" altLang="en-US" sz="3600" dirty="0">
                <a:solidFill>
                  <a:srgbClr val="FF0000"/>
                </a:solidFill>
                <a:latin typeface="Times New Roman" panose="02020603050405020304" pitchFamily="18" charset="0"/>
                <a:ea typeface="华文细黑" pitchFamily="2" charset="-122"/>
              </a:endParaRPr>
            </a:p>
          </p:txBody>
        </p:sp>
      </p:grpSp>
      <p:pic>
        <p:nvPicPr>
          <p:cNvPr id="380937" name="图片 380936" descr="PS0401A"/>
          <p:cNvPicPr>
            <a:picLocks noChangeAspect="1"/>
          </p:cNvPicPr>
          <p:nvPr/>
        </p:nvPicPr>
        <p:blipFill>
          <a:blip r:embed="rId3"/>
          <a:stretch>
            <a:fillRect/>
          </a:stretch>
        </p:blipFill>
        <p:spPr>
          <a:xfrm>
            <a:off x="685800" y="609600"/>
            <a:ext cx="5562600" cy="3611563"/>
          </a:xfrm>
          <a:prstGeom prst="rect">
            <a:avLst/>
          </a:prstGeom>
          <a:noFill/>
          <a:ln w="9525">
            <a:noFill/>
          </a:ln>
        </p:spPr>
      </p:pic>
      <p:grpSp>
        <p:nvGrpSpPr>
          <p:cNvPr id="380938" name="组合 380937"/>
          <p:cNvGrpSpPr/>
          <p:nvPr/>
        </p:nvGrpSpPr>
        <p:grpSpPr>
          <a:xfrm>
            <a:off x="4876800" y="1143000"/>
            <a:ext cx="3505200" cy="2743200"/>
            <a:chOff x="3072" y="720"/>
            <a:chExt cx="2208" cy="1728"/>
          </a:xfrm>
        </p:grpSpPr>
        <p:grpSp>
          <p:nvGrpSpPr>
            <p:cNvPr id="380939" name="组合 380938"/>
            <p:cNvGrpSpPr/>
            <p:nvPr/>
          </p:nvGrpSpPr>
          <p:grpSpPr>
            <a:xfrm>
              <a:off x="3744" y="1296"/>
              <a:ext cx="1536" cy="1152"/>
              <a:chOff x="3744" y="1296"/>
              <a:chExt cx="1536" cy="1152"/>
            </a:xfrm>
          </p:grpSpPr>
          <p:sp>
            <p:nvSpPr>
              <p:cNvPr id="380940" name="右大括号 380939"/>
              <p:cNvSpPr/>
              <p:nvPr/>
            </p:nvSpPr>
            <p:spPr>
              <a:xfrm>
                <a:off x="3744" y="1296"/>
                <a:ext cx="144" cy="1152"/>
              </a:xfrm>
              <a:prstGeom prst="rightBrace">
                <a:avLst>
                  <a:gd name="adj1" fmla="val 66666"/>
                  <a:gd name="adj2" fmla="val 50000"/>
                </a:avLst>
              </a:prstGeom>
              <a:noFill/>
              <a:ln w="57150" cap="flat" cmpd="sng">
                <a:solidFill>
                  <a:srgbClr val="FF0000"/>
                </a:solidFill>
                <a:prstDash val="solid"/>
                <a:headEnd type="none" w="med" len="med"/>
                <a:tailEnd type="none" w="med" len="med"/>
              </a:ln>
            </p:spPr>
            <p:txBody>
              <a:bodyPr/>
              <a:p>
                <a:endParaRPr lang="zh-CN" altLang="en-US"/>
              </a:p>
            </p:txBody>
          </p:sp>
          <p:sp>
            <p:nvSpPr>
              <p:cNvPr id="380941" name="文本框 380940"/>
              <p:cNvSpPr txBox="1"/>
              <p:nvPr/>
            </p:nvSpPr>
            <p:spPr>
              <a:xfrm>
                <a:off x="3984" y="1632"/>
                <a:ext cx="1296" cy="518"/>
              </a:xfrm>
              <a:prstGeom prst="rect">
                <a:avLst/>
              </a:prstGeom>
              <a:noFill/>
              <a:ln w="9525">
                <a:noFill/>
              </a:ln>
            </p:spPr>
            <p:txBody>
              <a:bodyPr>
                <a:spAutoFit/>
              </a:bodyPr>
              <a:p>
                <a:pPr eaLnBrk="0" hangingPunct="0">
                  <a:spcBef>
                    <a:spcPct val="50000"/>
                  </a:spcBef>
                </a:pPr>
                <a:r>
                  <a:rPr lang="zh-CN" altLang="en-US" dirty="0">
                    <a:latin typeface="Times New Roman" panose="02020603050405020304" pitchFamily="18" charset="0"/>
                  </a:rPr>
                  <a:t>真菌酸化岩石吸收矿物质</a:t>
                </a:r>
                <a:endParaRPr lang="zh-CN" altLang="en-US" dirty="0">
                  <a:latin typeface="Times New Roman" panose="02020603050405020304" pitchFamily="18" charset="0"/>
                </a:endParaRPr>
              </a:p>
            </p:txBody>
          </p:sp>
        </p:grpSp>
        <p:sp>
          <p:nvSpPr>
            <p:cNvPr id="380942" name="矩形 380941"/>
            <p:cNvSpPr/>
            <p:nvPr/>
          </p:nvSpPr>
          <p:spPr>
            <a:xfrm>
              <a:off x="3072" y="720"/>
              <a:ext cx="864" cy="288"/>
            </a:xfrm>
            <a:prstGeom prst="rect">
              <a:avLst/>
            </a:prstGeom>
            <a:noFill/>
            <a:ln w="38100" cap="flat" cmpd="sng">
              <a:solidFill>
                <a:srgbClr val="FF0000"/>
              </a:solidFill>
              <a:prstDash val="solid"/>
              <a:miter/>
              <a:headEnd type="none" w="med" len="med"/>
              <a:tailEnd type="none" w="med" len="med"/>
            </a:ln>
          </p:spPr>
          <p:txBody>
            <a:bodyPr/>
            <a:p>
              <a:endParaRPr lang="zh-CN" altLang="en-US"/>
            </a:p>
          </p:txBody>
        </p:sp>
      </p:grpSp>
      <p:sp>
        <p:nvSpPr>
          <p:cNvPr id="380943" name="圆角矩形标注 380942"/>
          <p:cNvSpPr/>
          <p:nvPr/>
        </p:nvSpPr>
        <p:spPr>
          <a:xfrm>
            <a:off x="5715000" y="990600"/>
            <a:ext cx="1981200" cy="838200"/>
          </a:xfrm>
          <a:prstGeom prst="wedgeRoundRectCallout">
            <a:avLst>
              <a:gd name="adj1" fmla="val -108653"/>
              <a:gd name="adj2" fmla="val 35986"/>
              <a:gd name="adj3" fmla="val 16667"/>
            </a:avLst>
          </a:prstGeom>
          <a:solidFill>
            <a:schemeClr val="accent1"/>
          </a:solidFill>
          <a:ln w="28575" cap="flat" cmpd="sng">
            <a:solidFill>
              <a:srgbClr val="008000"/>
            </a:solidFill>
            <a:prstDash val="solid"/>
            <a:miter/>
            <a:headEnd type="none" w="med" len="med"/>
            <a:tailEnd type="none" w="med" len="med"/>
          </a:ln>
        </p:spPr>
        <p:txBody>
          <a:bodyPr/>
          <a:p>
            <a:pPr algn="ctr" eaLnBrk="0" hangingPunct="0"/>
            <a:r>
              <a:rPr lang="zh-CN" altLang="en-US" dirty="0">
                <a:solidFill>
                  <a:srgbClr val="FF0000"/>
                </a:solidFill>
                <a:latin typeface="Times New Roman" panose="02020603050405020304" pitchFamily="18" charset="0"/>
              </a:rPr>
              <a:t>藻类光合作用制造糖</a:t>
            </a:r>
            <a:endParaRPr lang="zh-CN" altLang="en-US" dirty="0">
              <a:solidFill>
                <a:srgbClr val="FF0000"/>
              </a:solidFill>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0934"/>
                                        </p:tgtEl>
                                        <p:attrNameLst>
                                          <p:attrName>style.visibility</p:attrName>
                                        </p:attrNameLst>
                                      </p:cBhvr>
                                      <p:to>
                                        <p:strVal val="visible"/>
                                      </p:to>
                                    </p:set>
                                    <p:animEffect transition="in" filter="wipe(left)">
                                      <p:cBhvr>
                                        <p:cTn id="7" dur="500"/>
                                        <p:tgtEl>
                                          <p:spTgt spid="38093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38093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80938"/>
                                        </p:tgtEl>
                                        <p:attrNameLst>
                                          <p:attrName>style.visibility</p:attrName>
                                        </p:attrNameLst>
                                      </p:cBhvr>
                                      <p:to>
                                        <p:strVal val="visible"/>
                                      </p:to>
                                    </p:set>
                                    <p:animEffect transition="in" filter="wipe(left)">
                                      <p:cBhvr>
                                        <p:cTn id="16" dur="500"/>
                                        <p:tgtEl>
                                          <p:spTgt spid="38093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80943"/>
                                        </p:tgtEl>
                                        <p:attrNameLst>
                                          <p:attrName>style.visibility</p:attrName>
                                        </p:attrNameLst>
                                      </p:cBhvr>
                                      <p:to>
                                        <p:strVal val="visible"/>
                                      </p:to>
                                    </p:set>
                                    <p:animEffect transition="in" filter="wipe(left)">
                                      <p:cBhvr>
                                        <p:cTn id="21" dur="500"/>
                                        <p:tgtEl>
                                          <p:spTgt spid="38094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380930">
                                            <p:txEl>
                                              <p:charRg st="0" end="1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380930">
                                            <p:txEl>
                                              <p:charRg st="18"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0" grpId="0" build="p"/>
      <p:bldP spid="380943"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81954" name="组合 381953"/>
          <p:cNvGrpSpPr/>
          <p:nvPr/>
        </p:nvGrpSpPr>
        <p:grpSpPr>
          <a:xfrm>
            <a:off x="0" y="1588"/>
            <a:ext cx="9144000" cy="6856412"/>
            <a:chOff x="0" y="0"/>
            <a:chExt cx="5760" cy="4319"/>
          </a:xfrm>
        </p:grpSpPr>
        <p:pic>
          <p:nvPicPr>
            <p:cNvPr id="381955" name="图片 381954" descr="光合细菌1"/>
            <p:cNvPicPr>
              <a:picLocks noChangeAspect="1"/>
            </p:cNvPicPr>
            <p:nvPr/>
          </p:nvPicPr>
          <p:blipFill>
            <a:blip r:embed="rId1"/>
            <a:stretch>
              <a:fillRect/>
            </a:stretch>
          </p:blipFill>
          <p:spPr>
            <a:xfrm>
              <a:off x="0" y="0"/>
              <a:ext cx="5760" cy="4319"/>
            </a:xfrm>
            <a:prstGeom prst="rect">
              <a:avLst/>
            </a:prstGeom>
            <a:noFill/>
            <a:ln w="9525">
              <a:noFill/>
            </a:ln>
          </p:spPr>
        </p:pic>
        <p:sp>
          <p:nvSpPr>
            <p:cNvPr id="381956" name="直接连接符 381955"/>
            <p:cNvSpPr/>
            <p:nvPr/>
          </p:nvSpPr>
          <p:spPr>
            <a:xfrm>
              <a:off x="1824" y="2976"/>
              <a:ext cx="3312" cy="0"/>
            </a:xfrm>
            <a:prstGeom prst="line">
              <a:avLst/>
            </a:prstGeom>
            <a:ln w="57150" cap="flat" cmpd="sng">
              <a:solidFill>
                <a:srgbClr val="FF0000"/>
              </a:solidFill>
              <a:prstDash val="solid"/>
              <a:headEnd type="none" w="med" len="med"/>
              <a:tailEnd type="none" w="med" len="med"/>
            </a:ln>
          </p:spPr>
        </p:sp>
        <p:sp>
          <p:nvSpPr>
            <p:cNvPr id="381957" name="直接连接符 381956"/>
            <p:cNvSpPr/>
            <p:nvPr/>
          </p:nvSpPr>
          <p:spPr>
            <a:xfrm>
              <a:off x="1392" y="3216"/>
              <a:ext cx="3648" cy="0"/>
            </a:xfrm>
            <a:prstGeom prst="line">
              <a:avLst/>
            </a:prstGeom>
            <a:ln w="57150" cap="flat" cmpd="sng">
              <a:solidFill>
                <a:srgbClr val="FF0000"/>
              </a:solidFill>
              <a:prstDash val="solid"/>
              <a:headEnd type="none" w="med" len="med"/>
              <a:tailEnd type="none" w="med" len="med"/>
            </a:ln>
          </p:spPr>
        </p:sp>
        <p:sp>
          <p:nvSpPr>
            <p:cNvPr id="381958" name="直接连接符 381957"/>
            <p:cNvSpPr/>
            <p:nvPr/>
          </p:nvSpPr>
          <p:spPr>
            <a:xfrm>
              <a:off x="1440" y="3456"/>
              <a:ext cx="1680" cy="0"/>
            </a:xfrm>
            <a:prstGeom prst="line">
              <a:avLst/>
            </a:prstGeom>
            <a:ln w="57150" cap="flat" cmpd="sng">
              <a:solidFill>
                <a:srgbClr val="FF0000"/>
              </a:solidFill>
              <a:prstDash val="solid"/>
              <a:headEnd type="none" w="med" len="med"/>
              <a:tailEnd type="none" w="med" len="med"/>
            </a:ln>
          </p:spPr>
        </p:sp>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81954"/>
                                        </p:tgtEl>
                                        <p:attrNameLst>
                                          <p:attrName>style.visibility</p:attrName>
                                        </p:attrNameLst>
                                      </p:cBhvr>
                                      <p:to>
                                        <p:strVal val="visible"/>
                                      </p:to>
                                    </p:set>
                                    <p:animEffect transition="in" filter="wipe(up)">
                                      <p:cBhvr>
                                        <p:cTn id="7" dur="500"/>
                                        <p:tgtEl>
                                          <p:spTgt spid="381954"/>
                                        </p:tgtEl>
                                      </p:cBhvr>
                                    </p:animEffect>
                                  </p:childTnLst>
                                  <p:subTnLst>
                                    <p:set>
                                      <p:cBhvr override="childStyle">
                                        <p:cTn dur="1" fill="hold" display="0" masterRel="nextClick" afterEffect="1"/>
                                        <p:tgtEl>
                                          <p:spTgt spid="38195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2978" name="标题 382977"/>
          <p:cNvSpPr>
            <a:spLocks noGrp="1"/>
          </p:cNvSpPr>
          <p:nvPr>
            <p:ph type="title"/>
          </p:nvPr>
        </p:nvSpPr>
        <p:spPr>
          <a:ln/>
        </p:spPr>
        <p:txBody>
          <a:bodyPr anchor="b"/>
          <a:p>
            <a:endParaRPr lang="zh-CN" altLang="en-US" dirty="0"/>
          </a:p>
        </p:txBody>
      </p:sp>
      <p:sp>
        <p:nvSpPr>
          <p:cNvPr id="382979" name="文本占位符 382978"/>
          <p:cNvSpPr>
            <a:spLocks noGrp="1"/>
          </p:cNvSpPr>
          <p:nvPr>
            <p:ph type="body" sz="half" idx="1"/>
          </p:nvPr>
        </p:nvSpPr>
        <p:spPr>
          <a:xfrm>
            <a:off x="1182688" y="2017713"/>
            <a:ext cx="3810000" cy="4114800"/>
          </a:xfrm>
          <a:ln/>
        </p:spPr>
        <p:txBody>
          <a:bodyPr/>
          <a:p>
            <a:pPr/>
            <a:endParaRPr lang="zh-CN" altLang="en-US" sz="2800" dirty="0"/>
          </a:p>
        </p:txBody>
      </p:sp>
      <p:sp>
        <p:nvSpPr>
          <p:cNvPr id="382980" name="文本占位符 382979"/>
          <p:cNvSpPr>
            <a:spLocks noGrp="1"/>
          </p:cNvSpPr>
          <p:nvPr>
            <p:ph type="body" sz="half" idx="2"/>
          </p:nvPr>
        </p:nvSpPr>
        <p:spPr>
          <a:xfrm>
            <a:off x="5145088" y="2017713"/>
            <a:ext cx="3810000" cy="4114800"/>
          </a:xfrm>
          <a:ln/>
        </p:spPr>
        <p:txBody>
          <a:bodyPr/>
          <a:p>
            <a:pPr/>
            <a:endParaRPr lang="zh-CN" altLang="en-US" sz="2800" dirty="0"/>
          </a:p>
        </p:txBody>
      </p:sp>
      <p:grpSp>
        <p:nvGrpSpPr>
          <p:cNvPr id="382981" name="组合 382980"/>
          <p:cNvGrpSpPr/>
          <p:nvPr/>
        </p:nvGrpSpPr>
        <p:grpSpPr>
          <a:xfrm>
            <a:off x="0" y="0"/>
            <a:ext cx="9144000" cy="6858000"/>
            <a:chOff x="0" y="0"/>
            <a:chExt cx="5760" cy="4320"/>
          </a:xfrm>
        </p:grpSpPr>
        <p:pic>
          <p:nvPicPr>
            <p:cNvPr id="382982" name="图片 382981"/>
            <p:cNvPicPr>
              <a:picLocks noChangeAspect="1"/>
            </p:cNvPicPr>
            <p:nvPr/>
          </p:nvPicPr>
          <p:blipFill>
            <a:blip r:embed="rId1"/>
            <a:stretch>
              <a:fillRect/>
            </a:stretch>
          </p:blipFill>
          <p:spPr>
            <a:xfrm>
              <a:off x="0" y="0"/>
              <a:ext cx="5760" cy="4320"/>
            </a:xfrm>
            <a:prstGeom prst="rect">
              <a:avLst/>
            </a:prstGeom>
            <a:noFill/>
            <a:ln w="9525">
              <a:noFill/>
            </a:ln>
          </p:spPr>
        </p:pic>
        <p:sp>
          <p:nvSpPr>
            <p:cNvPr id="382983" name="矩形 382982"/>
            <p:cNvSpPr/>
            <p:nvPr/>
          </p:nvSpPr>
          <p:spPr>
            <a:xfrm>
              <a:off x="3120" y="1296"/>
              <a:ext cx="2448" cy="624"/>
            </a:xfrm>
            <a:prstGeom prst="rect">
              <a:avLst/>
            </a:prstGeom>
            <a:noFill/>
            <a:ln w="76200" cap="flat" cmpd="sng">
              <a:solidFill>
                <a:srgbClr val="FF0000"/>
              </a:solidFill>
              <a:prstDash val="solid"/>
              <a:miter/>
              <a:headEnd type="none" w="med" len="med"/>
              <a:tailEnd type="none" w="med" len="med"/>
            </a:ln>
          </p:spPr>
          <p:txBody>
            <a:bodyPr/>
            <a:p>
              <a:endParaRPr lang="zh-CN" altLang="en-US"/>
            </a:p>
          </p:txBody>
        </p:sp>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4002" name="文本占位符 384001"/>
          <p:cNvSpPr>
            <a:spLocks noGrp="1"/>
          </p:cNvSpPr>
          <p:nvPr>
            <p:ph type="body" sz="half" idx="2"/>
          </p:nvPr>
        </p:nvSpPr>
        <p:spPr>
          <a:xfrm>
            <a:off x="4648200" y="1295400"/>
            <a:ext cx="4244975" cy="1524000"/>
          </a:xfrm>
          <a:solidFill>
            <a:schemeClr val="bg1"/>
          </a:solidFill>
          <a:ln/>
        </p:spPr>
        <p:txBody>
          <a:bodyPr/>
          <a:p>
            <a:pPr/>
            <a:r>
              <a:rPr lang="zh-CN" altLang="en-US" sz="2800" b="1" dirty="0">
                <a:solidFill>
                  <a:srgbClr val="FF0000"/>
                </a:solidFill>
              </a:rPr>
              <a:t>提问：</a:t>
            </a:r>
            <a:r>
              <a:rPr lang="zh-CN" altLang="en-US" sz="2800" b="1" dirty="0"/>
              <a:t>青霉菌与其周围细菌的关系是什么？</a:t>
            </a:r>
            <a:endParaRPr lang="zh-CN" altLang="en-US" sz="2800" b="1" dirty="0"/>
          </a:p>
          <a:p>
            <a:pPr/>
            <a:r>
              <a:rPr lang="zh-CN" altLang="en-US" sz="2800" b="1" dirty="0">
                <a:solidFill>
                  <a:srgbClr val="FF0000"/>
                </a:solidFill>
              </a:rPr>
              <a:t>拮抗</a:t>
            </a:r>
            <a:endParaRPr lang="zh-CN" altLang="en-US" sz="2800" b="1" dirty="0">
              <a:solidFill>
                <a:srgbClr val="FF0000"/>
              </a:solidFill>
            </a:endParaRPr>
          </a:p>
        </p:txBody>
      </p:sp>
      <p:pic>
        <p:nvPicPr>
          <p:cNvPr id="384003" name="图片 384002" descr="青霉菌的拮抗圈"/>
          <p:cNvPicPr>
            <a:picLocks noChangeAspect="1"/>
          </p:cNvPicPr>
          <p:nvPr/>
        </p:nvPicPr>
        <p:blipFill>
          <a:blip r:embed="rId1"/>
          <a:stretch>
            <a:fillRect/>
          </a:stretch>
        </p:blipFill>
        <p:spPr>
          <a:xfrm>
            <a:off x="533400" y="0"/>
            <a:ext cx="4038600" cy="4572000"/>
          </a:xfrm>
          <a:prstGeom prst="rect">
            <a:avLst/>
          </a:prstGeom>
          <a:noFill/>
          <a:ln w="9525">
            <a:noFill/>
          </a:ln>
        </p:spPr>
      </p:pic>
      <p:pic>
        <p:nvPicPr>
          <p:cNvPr id="384004" name="01.mpg">
            <a:hlinkClick r:id="" action="ppaction://media"/>
          </p:cNvPr>
          <p:cNvPicPr>
            <a:picLocks noRot="1" noChangeAspect="1"/>
          </p:cNvPicPr>
          <p:nvPr>
            <a:videoFile r:link="rId2"/>
            <p:extLst>
              <p:ext uri="{DAA4B4D4-6D71-4841-9C94-3DE7FCFB9230}">
                <p14:media xmlns:p14="http://schemas.microsoft.com/office/powerpoint/2010/main" r:link="rId3"/>
              </p:ext>
            </p:extLst>
          </p:nvPr>
        </p:nvPicPr>
        <p:blipFill>
          <a:blip r:embed="rId4"/>
          <a:stretch>
            <a:fillRect/>
          </a:stretch>
        </p:blipFill>
        <p:spPr>
          <a:xfrm>
            <a:off x="4800600" y="2819400"/>
            <a:ext cx="3733800" cy="3302000"/>
          </a:xfrm>
          <a:prstGeom prst="rect">
            <a:avLst/>
          </a:prstGeom>
          <a:noFill/>
          <a:ln w="9525">
            <a:noFill/>
          </a:ln>
        </p:spPr>
      </p:pic>
      <p:sp>
        <p:nvSpPr>
          <p:cNvPr id="384005" name="矩形 384004"/>
          <p:cNvSpPr/>
          <p:nvPr/>
        </p:nvSpPr>
        <p:spPr>
          <a:xfrm>
            <a:off x="304800" y="4648200"/>
            <a:ext cx="4483100" cy="1587500"/>
          </a:xfrm>
          <a:prstGeom prst="rect">
            <a:avLst/>
          </a:prstGeom>
          <a:noFill/>
          <a:ln w="9525">
            <a:noFill/>
          </a:ln>
        </p:spPr>
        <p:txBody>
          <a:bodyPr>
            <a:spAutoFit/>
          </a:bodyPr>
          <a:p>
            <a:pPr>
              <a:spcBef>
                <a:spcPct val="50000"/>
              </a:spcBef>
              <a:buChar char="•"/>
            </a:pPr>
            <a:r>
              <a:rPr lang="zh-CN" altLang="en-US" sz="2800" dirty="0">
                <a:solidFill>
                  <a:srgbClr val="FF0000"/>
                </a:solidFill>
                <a:latin typeface="Times New Roman" panose="02020603050405020304" pitchFamily="18" charset="0"/>
              </a:rPr>
              <a:t>提问：</a:t>
            </a:r>
            <a:r>
              <a:rPr lang="zh-CN" altLang="en-US" sz="2800" dirty="0">
                <a:latin typeface="Times New Roman" panose="02020603050405020304" pitchFamily="18" charset="0"/>
              </a:rPr>
              <a:t>原生动物与细菌间关系？</a:t>
            </a:r>
            <a:endParaRPr lang="zh-CN" altLang="en-US" sz="2800" dirty="0">
              <a:latin typeface="Times New Roman" panose="02020603050405020304" pitchFamily="18" charset="0"/>
            </a:endParaRPr>
          </a:p>
          <a:p>
            <a:pPr>
              <a:spcBef>
                <a:spcPct val="50000"/>
              </a:spcBef>
              <a:buChar char="•"/>
            </a:pPr>
            <a:r>
              <a:rPr lang="zh-CN" altLang="en-US" sz="2800" dirty="0">
                <a:solidFill>
                  <a:srgbClr val="FF0000"/>
                </a:solidFill>
                <a:latin typeface="Times New Roman" panose="02020603050405020304" pitchFamily="18" charset="0"/>
              </a:rPr>
              <a:t>拮抗及偏利互生</a:t>
            </a:r>
            <a:endParaRPr lang="zh-CN" altLang="en-US" sz="2800" dirty="0">
              <a:solidFill>
                <a:srgbClr val="FF0000"/>
              </a:solidFill>
              <a:latin typeface="Times New Roman" panose="02020603050405020304" pitchFamily="18" charset="0"/>
            </a:endParaRPr>
          </a:p>
        </p:txBody>
      </p:sp>
      <p:sp>
        <p:nvSpPr>
          <p:cNvPr id="384006" name="椭圆形标注 384005"/>
          <p:cNvSpPr/>
          <p:nvPr/>
        </p:nvSpPr>
        <p:spPr>
          <a:xfrm>
            <a:off x="3048000" y="533400"/>
            <a:ext cx="2895600" cy="685800"/>
          </a:xfrm>
          <a:prstGeom prst="wedgeEllipseCallout">
            <a:avLst>
              <a:gd name="adj1" fmla="val -56579"/>
              <a:gd name="adj2" fmla="val 89352"/>
            </a:avLst>
          </a:prstGeom>
          <a:solidFill>
            <a:schemeClr val="accent1"/>
          </a:solidFill>
          <a:ln w="9525" cap="flat" cmpd="sng">
            <a:solidFill>
              <a:schemeClr val="tx1"/>
            </a:solidFill>
            <a:prstDash val="solid"/>
            <a:miter/>
            <a:headEnd type="none" w="med" len="med"/>
            <a:tailEnd type="none" w="med" len="med"/>
          </a:ln>
        </p:spPr>
        <p:txBody>
          <a:bodyPr/>
          <a:p>
            <a:pPr algn="ctr" eaLnBrk="0" hangingPunct="0"/>
            <a:r>
              <a:rPr lang="zh-CN" altLang="en-US" dirty="0">
                <a:solidFill>
                  <a:srgbClr val="FF0000"/>
                </a:solidFill>
                <a:latin typeface="Times New Roman" panose="02020603050405020304" pitchFamily="18" charset="0"/>
                <a:ea typeface="黑体" panose="02010609060101010101" pitchFamily="2" charset="-122"/>
              </a:rPr>
              <a:t>此处没有细菌</a:t>
            </a:r>
            <a:endParaRPr lang="zh-CN" altLang="en-US" dirty="0">
              <a:solidFill>
                <a:srgbClr val="FF0000"/>
              </a:solidFill>
              <a:latin typeface="Times New Roman" panose="02020603050405020304" pitchFamily="18" charset="0"/>
              <a:ea typeface="黑体" panose="02010609060101010101" pitchFamily="2" charset="-122"/>
            </a:endParaRPr>
          </a:p>
        </p:txBody>
      </p:sp>
      <p:sp>
        <p:nvSpPr>
          <p:cNvPr id="384007" name="椭圆形标注 384006"/>
          <p:cNvSpPr/>
          <p:nvPr/>
        </p:nvSpPr>
        <p:spPr>
          <a:xfrm>
            <a:off x="0" y="1447800"/>
            <a:ext cx="2209800" cy="685800"/>
          </a:xfrm>
          <a:prstGeom prst="wedgeEllipseCallout">
            <a:avLst>
              <a:gd name="adj1" fmla="val 62069"/>
              <a:gd name="adj2" fmla="val 81019"/>
            </a:avLst>
          </a:prstGeom>
          <a:solidFill>
            <a:schemeClr val="accent1"/>
          </a:solidFill>
          <a:ln w="9525" cap="flat" cmpd="sng">
            <a:solidFill>
              <a:schemeClr val="tx1"/>
            </a:solidFill>
            <a:prstDash val="solid"/>
            <a:miter/>
            <a:headEnd type="none" w="med" len="med"/>
            <a:tailEnd type="none" w="med" len="med"/>
          </a:ln>
        </p:spPr>
        <p:txBody>
          <a:bodyPr/>
          <a:p>
            <a:pPr algn="ctr" eaLnBrk="0" hangingPunct="0"/>
            <a:r>
              <a:rPr lang="zh-CN" altLang="en-US" dirty="0">
                <a:solidFill>
                  <a:srgbClr val="FF0000"/>
                </a:solidFill>
                <a:latin typeface="Times New Roman" panose="02020603050405020304" pitchFamily="18" charset="0"/>
                <a:ea typeface="黑体" panose="02010609060101010101" pitchFamily="2" charset="-122"/>
              </a:rPr>
              <a:t>细菌菌落</a:t>
            </a:r>
            <a:endParaRPr lang="zh-CN" altLang="en-US" dirty="0">
              <a:solidFill>
                <a:srgbClr val="FF0000"/>
              </a:solidFill>
              <a:latin typeface="Times New Roman" panose="02020603050405020304" pitchFamily="18" charset="0"/>
              <a:ea typeface="黑体" panose="02010609060101010101" pitchFamily="2" charset="-122"/>
            </a:endParaRPr>
          </a:p>
        </p:txBody>
      </p:sp>
      <p:grpSp>
        <p:nvGrpSpPr>
          <p:cNvPr id="384008" name="组合 384007"/>
          <p:cNvGrpSpPr/>
          <p:nvPr/>
        </p:nvGrpSpPr>
        <p:grpSpPr>
          <a:xfrm>
            <a:off x="0" y="0"/>
            <a:ext cx="3124200" cy="1600200"/>
            <a:chOff x="0" y="0"/>
            <a:chExt cx="1968" cy="1008"/>
          </a:xfrm>
        </p:grpSpPr>
        <p:pic>
          <p:nvPicPr>
            <p:cNvPr id="384009" name="图片 384008" descr="penicillium"/>
            <p:cNvPicPr>
              <a:picLocks noChangeAspect="1"/>
            </p:cNvPicPr>
            <p:nvPr/>
          </p:nvPicPr>
          <p:blipFill>
            <a:blip r:embed="rId5"/>
            <a:stretch>
              <a:fillRect/>
            </a:stretch>
          </p:blipFill>
          <p:spPr>
            <a:xfrm>
              <a:off x="0" y="0"/>
              <a:ext cx="775" cy="813"/>
            </a:xfrm>
            <a:prstGeom prst="rect">
              <a:avLst/>
            </a:prstGeom>
            <a:noFill/>
            <a:ln w="9525">
              <a:noFill/>
            </a:ln>
          </p:spPr>
        </p:pic>
        <p:sp>
          <p:nvSpPr>
            <p:cNvPr id="384010" name="椭圆 384009"/>
            <p:cNvSpPr/>
            <p:nvPr/>
          </p:nvSpPr>
          <p:spPr>
            <a:xfrm>
              <a:off x="1200" y="288"/>
              <a:ext cx="768" cy="720"/>
            </a:xfrm>
            <a:prstGeom prst="ellipse">
              <a:avLst/>
            </a:prstGeom>
            <a:noFill/>
            <a:ln w="9525" cap="flat" cmpd="sng">
              <a:solidFill>
                <a:srgbClr val="FF0000"/>
              </a:solidFill>
              <a:prstDash val="solid"/>
              <a:headEnd type="none" w="med" len="med"/>
              <a:tailEnd type="none" w="med" len="med"/>
            </a:ln>
          </p:spPr>
          <p:txBody>
            <a:bodyPr/>
            <a:p>
              <a:endParaRPr lang="zh-CN" altLang="en-US"/>
            </a:p>
          </p:txBody>
        </p:sp>
        <p:sp>
          <p:nvSpPr>
            <p:cNvPr id="384011" name="文本框 384010"/>
            <p:cNvSpPr txBox="1"/>
            <p:nvPr/>
          </p:nvSpPr>
          <p:spPr>
            <a:xfrm>
              <a:off x="768" y="0"/>
              <a:ext cx="336" cy="518"/>
            </a:xfrm>
            <a:prstGeom prst="rect">
              <a:avLst/>
            </a:prstGeom>
            <a:solidFill>
              <a:schemeClr val="bg2"/>
            </a:solidFill>
            <a:ln w="9525">
              <a:noFill/>
            </a:ln>
          </p:spPr>
          <p:txBody>
            <a:bodyPr>
              <a:spAutoFit/>
            </a:bodyPr>
            <a:p>
              <a:pPr algn="ctr" eaLnBrk="0" hangingPunct="0">
                <a:spcBef>
                  <a:spcPct val="50000"/>
                </a:spcBef>
              </a:pPr>
              <a:r>
                <a:rPr lang="zh-CN" altLang="en-US" dirty="0">
                  <a:latin typeface="Times New Roman" panose="02020603050405020304" pitchFamily="18" charset="0"/>
                </a:rPr>
                <a:t>青霉</a:t>
              </a:r>
              <a:endParaRPr lang="zh-CN" altLang="en-US" dirty="0">
                <a:latin typeface="Times New Roman" panose="02020603050405020304" pitchFamily="18" charset="0"/>
              </a:endParaRPr>
            </a:p>
          </p:txBody>
        </p:sp>
      </p:grpSp>
      <p:sp>
        <p:nvSpPr>
          <p:cNvPr id="384012" name="文本框 384011"/>
          <p:cNvSpPr txBox="1"/>
          <p:nvPr/>
        </p:nvSpPr>
        <p:spPr>
          <a:xfrm>
            <a:off x="6096000" y="304800"/>
            <a:ext cx="914400" cy="1098550"/>
          </a:xfrm>
          <a:prstGeom prst="rect">
            <a:avLst/>
          </a:prstGeom>
          <a:noFill/>
          <a:ln w="9525">
            <a:noFill/>
          </a:ln>
        </p:spPr>
        <p:txBody>
          <a:bodyPr>
            <a:spAutoFit/>
          </a:bodyPr>
          <a:p>
            <a:pPr algn="ctr" eaLnBrk="0" hangingPunct="0">
              <a:spcBef>
                <a:spcPct val="50000"/>
              </a:spcBef>
            </a:pPr>
            <a:r>
              <a:rPr lang="zh-CN" altLang="en-US" sz="6600" dirty="0">
                <a:solidFill>
                  <a:schemeClr val="tx2"/>
                </a:solidFill>
                <a:effectLst>
                  <a:outerShdw blurRad="38100" dist="38100" dir="2700000">
                    <a:srgbClr val="C0C0C0"/>
                  </a:outerShdw>
                </a:effectLst>
                <a:latin typeface="Times New Roman" panose="02020603050405020304" pitchFamily="18" charset="0"/>
              </a:rPr>
              <a:t>？</a:t>
            </a:r>
            <a:endParaRPr lang="zh-CN" altLang="en-US" sz="6600" dirty="0">
              <a:solidFill>
                <a:schemeClr val="tx2"/>
              </a:solidFill>
              <a:effectLst>
                <a:outerShdw blurRad="38100" dist="38100" dir="2700000">
                  <a:srgbClr val="C0C0C0"/>
                </a:outerShdw>
              </a:effectLst>
              <a:latin typeface="Times New Roman" panose="02020603050405020304" pitchFamily="18" charset="0"/>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840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384008"/>
                                        </p:tgtEl>
                                        <p:attrNameLst>
                                          <p:attrName>style.visibility</p:attrName>
                                        </p:attrNameLst>
                                      </p:cBhvr>
                                      <p:to>
                                        <p:strVal val="visible"/>
                                      </p:to>
                                    </p:set>
                                    <p:animEffect transition="in" filter="wipe(right)">
                                      <p:cBhvr>
                                        <p:cTn id="11" dur="500"/>
                                        <p:tgtEl>
                                          <p:spTgt spid="38400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384007"/>
                                        </p:tgtEl>
                                        <p:attrNameLst>
                                          <p:attrName>style.visibility</p:attrName>
                                        </p:attrNameLst>
                                      </p:cBhvr>
                                      <p:to>
                                        <p:strVal val="visible"/>
                                      </p:to>
                                    </p:set>
                                    <p:animEffect transition="in" filter="wipe(right)">
                                      <p:cBhvr>
                                        <p:cTn id="16" dur="500"/>
                                        <p:tgtEl>
                                          <p:spTgt spid="38400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84006"/>
                                        </p:tgtEl>
                                        <p:attrNameLst>
                                          <p:attrName>style.visibility</p:attrName>
                                        </p:attrNameLst>
                                      </p:cBhvr>
                                      <p:to>
                                        <p:strVal val="visible"/>
                                      </p:to>
                                    </p:set>
                                    <p:animEffect transition="in" filter="wipe(left)">
                                      <p:cBhvr>
                                        <p:cTn id="21" dur="500"/>
                                        <p:tgtEl>
                                          <p:spTgt spid="38400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3840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384002">
                                            <p:txEl>
                                              <p:charRg st="0" end="2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384002">
                                            <p:txEl>
                                              <p:charRg st="20" end="23"/>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499"/>
                                          </p:stCondLst>
                                        </p:cTn>
                                        <p:tgtEl>
                                          <p:spTgt spid="384004"/>
                                        </p:tgtEl>
                                        <p:attrNameLst>
                                          <p:attrName>style.visibility</p:attrName>
                                        </p:attrNameLst>
                                      </p:cBhvr>
                                      <p:to>
                                        <p:strVal val="visible"/>
                                      </p:to>
                                    </p:set>
                                  </p:childTnLst>
                                </p:cTn>
                              </p:par>
                            </p:childTnLst>
                          </p:cTn>
                        </p:par>
                        <p:par>
                          <p:cTn id="38" fill="hold">
                            <p:stCondLst>
                              <p:cond delay="500"/>
                            </p:stCondLst>
                            <p:childTnLst>
                              <p:par>
                                <p:cTn id="39" presetID="1" presetClass="mediacall" presetSubtype="0" fill="hold" nodeType="afterEffect">
                                  <p:stCondLst>
                                    <p:cond delay="0"/>
                                  </p:stCondLst>
                                  <p:childTnLst>
                                    <p:cmd type="call" cmd="playFrom(0.0)">
                                      <p:cBhvr>
                                        <p:cTn id="40" dur="1" fill="hold"/>
                                        <p:tgtEl>
                                          <p:spTgt spid="384004"/>
                                        </p:tgtEl>
                                      </p:cBhvr>
                                    </p:cmd>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384005">
                                            <p:txEl>
                                              <p:charRg st="0" end="1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384005">
                                            <p:txEl>
                                              <p:charRg st="15" end="2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49" fill="hold" display="0">
                  <p:stCondLst>
                    <p:cond delay="indefinite"/>
                  </p:stCondLst>
                  <p:endCondLst>
                    <p:cond evt="onNext" delay="0">
                      <p:tgtEl>
                        <p:sldTgt/>
                      </p:tgtEl>
                    </p:cond>
                    <p:cond evt="onPrev" delay="0">
                      <p:tgtEl>
                        <p:sldTgt/>
                      </p:tgtEl>
                    </p:cond>
                  </p:endCondLst>
                </p:cTn>
                <p:tgtEl>
                  <p:spTgt spid="384004"/>
                </p:tgtEl>
              </p:cMediaNode>
            </p:video>
          </p:childTnLst>
        </p:cTn>
      </p:par>
    </p:tnLst>
    <p:bldLst>
      <p:bldP spid="384002" grpId="0" build="p"/>
      <p:bldP spid="384005" grpId="0" build="p"/>
      <p:bldP spid="384006" grpId="0" animBg="1"/>
      <p:bldP spid="384007" grpId="0" animBg="1"/>
      <p:bldP spid="384012"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5026" name="文本占位符 385025"/>
          <p:cNvSpPr>
            <a:spLocks noGrp="1"/>
          </p:cNvSpPr>
          <p:nvPr>
            <p:ph type="body" sz="half" idx="2"/>
          </p:nvPr>
        </p:nvSpPr>
        <p:spPr>
          <a:xfrm>
            <a:off x="5486400" y="1295400"/>
            <a:ext cx="3276600" cy="4800600"/>
          </a:xfrm>
          <a:ln/>
        </p:spPr>
        <p:txBody>
          <a:bodyPr/>
          <a:p>
            <a:pPr/>
            <a:r>
              <a:rPr lang="zh-CN" altLang="en-US" sz="2800" b="1" dirty="0">
                <a:solidFill>
                  <a:srgbClr val="FF0000"/>
                </a:solidFill>
              </a:rPr>
              <a:t>提问：</a:t>
            </a:r>
            <a:r>
              <a:rPr lang="zh-CN" altLang="en-US" sz="2800" b="1" dirty="0"/>
              <a:t>活性污泥中细菌间的相互关系是什么？</a:t>
            </a:r>
            <a:endParaRPr lang="zh-CN" altLang="en-US" sz="2800" b="1" dirty="0"/>
          </a:p>
          <a:p>
            <a:pPr/>
            <a:r>
              <a:rPr lang="zh-CN" altLang="en-US" sz="2800" b="1" dirty="0">
                <a:solidFill>
                  <a:srgbClr val="FF0000"/>
                </a:solidFill>
              </a:rPr>
              <a:t>竞争、互生（同种）等</a:t>
            </a:r>
            <a:endParaRPr lang="zh-CN" altLang="en-US" sz="2800" b="1" dirty="0">
              <a:solidFill>
                <a:srgbClr val="FF0000"/>
              </a:solidFill>
            </a:endParaRPr>
          </a:p>
          <a:p>
            <a:pPr/>
            <a:endParaRPr lang="zh-CN" altLang="en-US" sz="2800" dirty="0"/>
          </a:p>
        </p:txBody>
      </p:sp>
      <p:pic>
        <p:nvPicPr>
          <p:cNvPr id="385027" name="图片 385026" descr="Belebtschlamm-Flocken mit Sphaeotilus natans (&quot;Blähschlamm&quot;)"/>
          <p:cNvPicPr>
            <a:picLocks noChangeAspect="1"/>
          </p:cNvPicPr>
          <p:nvPr/>
        </p:nvPicPr>
        <p:blipFill>
          <a:blip r:embed="rId1"/>
          <a:stretch>
            <a:fillRect/>
          </a:stretch>
        </p:blipFill>
        <p:spPr>
          <a:xfrm>
            <a:off x="304800" y="1371600"/>
            <a:ext cx="4953000" cy="442595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85027"/>
                                        </p:tgtEl>
                                        <p:attrNameLst>
                                          <p:attrName>style.visibility</p:attrName>
                                        </p:attrNameLst>
                                      </p:cBhvr>
                                      <p:to>
                                        <p:strVal val="visible"/>
                                      </p:to>
                                    </p:set>
                                    <p:animEffect transition="in" filter="blinds(horizontal)">
                                      <p:cBhvr>
                                        <p:cTn id="7" dur="500"/>
                                        <p:tgtEl>
                                          <p:spTgt spid="3850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85026">
                                            <p:txEl>
                                              <p:charRg st="0" end="2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85026">
                                            <p:txEl>
                                              <p:charRg st="21" end="3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6"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86050" name="组合 386049"/>
          <p:cNvGrpSpPr/>
          <p:nvPr/>
        </p:nvGrpSpPr>
        <p:grpSpPr>
          <a:xfrm>
            <a:off x="0" y="1219200"/>
            <a:ext cx="9144000" cy="3657600"/>
            <a:chOff x="0" y="1200"/>
            <a:chExt cx="5760" cy="2304"/>
          </a:xfrm>
        </p:grpSpPr>
        <p:pic>
          <p:nvPicPr>
            <p:cNvPr id="386051" name="图片 386050" descr="菌体2"/>
            <p:cNvPicPr>
              <a:picLocks noChangeAspect="1"/>
            </p:cNvPicPr>
            <p:nvPr/>
          </p:nvPicPr>
          <p:blipFill>
            <a:blip r:embed="rId1"/>
            <a:stretch>
              <a:fillRect/>
            </a:stretch>
          </p:blipFill>
          <p:spPr>
            <a:xfrm>
              <a:off x="0" y="1920"/>
              <a:ext cx="5760" cy="1584"/>
            </a:xfrm>
            <a:prstGeom prst="rect">
              <a:avLst/>
            </a:prstGeom>
            <a:solidFill>
              <a:schemeClr val="bg1"/>
            </a:solidFill>
            <a:ln w="9525">
              <a:noFill/>
            </a:ln>
          </p:spPr>
        </p:pic>
        <p:sp>
          <p:nvSpPr>
            <p:cNvPr id="386052" name="文本框 386051"/>
            <p:cNvSpPr txBox="1"/>
            <p:nvPr/>
          </p:nvSpPr>
          <p:spPr>
            <a:xfrm>
              <a:off x="0" y="1200"/>
              <a:ext cx="4320" cy="480"/>
            </a:xfrm>
            <a:prstGeom prst="rect">
              <a:avLst/>
            </a:prstGeom>
            <a:solidFill>
              <a:schemeClr val="bg1"/>
            </a:solidFill>
            <a:ln w="9525">
              <a:noFill/>
            </a:ln>
          </p:spPr>
          <p:txBody>
            <a:bodyPr>
              <a:spAutoFit/>
            </a:bodyPr>
            <a:p>
              <a:pPr eaLnBrk="0" hangingPunct="0">
                <a:spcBef>
                  <a:spcPct val="50000"/>
                </a:spcBef>
              </a:pPr>
              <a:r>
                <a:rPr lang="zh-CN" altLang="en-US" sz="4400" dirty="0">
                  <a:solidFill>
                    <a:srgbClr val="FF0000"/>
                  </a:solidFill>
                  <a:latin typeface="Times New Roman" panose="02020603050405020304" pitchFamily="18" charset="0"/>
                </a:rPr>
                <a:t>               寄生关系</a:t>
              </a:r>
              <a:endParaRPr lang="zh-CN" altLang="en-US" sz="4400" dirty="0">
                <a:solidFill>
                  <a:srgbClr val="FF0000"/>
                </a:solidFill>
                <a:latin typeface="Times New Roman" panose="02020603050405020304" pitchFamily="18" charset="0"/>
              </a:endParaRPr>
            </a:p>
          </p:txBody>
        </p:sp>
      </p:grpSp>
      <p:pic>
        <p:nvPicPr>
          <p:cNvPr id="386053" name="图片 386052" descr="寄生1"/>
          <p:cNvPicPr>
            <a:picLocks noChangeAspect="1"/>
          </p:cNvPicPr>
          <p:nvPr/>
        </p:nvPicPr>
        <p:blipFill>
          <a:blip r:embed="rId2"/>
          <a:stretch>
            <a:fillRect/>
          </a:stretch>
        </p:blipFill>
        <p:spPr>
          <a:xfrm>
            <a:off x="4930775" y="0"/>
            <a:ext cx="4213225" cy="63246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86050"/>
                                        </p:tgtEl>
                                        <p:attrNameLst>
                                          <p:attrName>style.visibility</p:attrName>
                                        </p:attrNameLst>
                                      </p:cBhvr>
                                      <p:to>
                                        <p:strVal val="visible"/>
                                      </p:to>
                                    </p:set>
                                    <p:animEffect transition="in" filter="wipe(up)">
                                      <p:cBhvr>
                                        <p:cTn id="7" dur="500"/>
                                        <p:tgtEl>
                                          <p:spTgt spid="3860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3"/>
                                        </p:tgtEl>
                                        <p:attrNameLst>
                                          <p:attrName>style.visibility</p:attrName>
                                        </p:attrNameLst>
                                      </p:cBhvr>
                                      <p:to>
                                        <p:strVal val="visible"/>
                                      </p:to>
                                    </p:set>
                                    <p:animEffect transition="in" filter="wipe(left)">
                                      <p:cBhvr>
                                        <p:cTn id="12" dur="500"/>
                                        <p:tgtEl>
                                          <p:spTgt spid="386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7074" name="文本占位符 387073"/>
          <p:cNvSpPr>
            <a:spLocks noGrp="1"/>
          </p:cNvSpPr>
          <p:nvPr>
            <p:ph type="body" sz="half" idx="1"/>
          </p:nvPr>
        </p:nvSpPr>
        <p:spPr>
          <a:xfrm>
            <a:off x="381000" y="1371600"/>
            <a:ext cx="4343400" cy="3581400"/>
          </a:xfrm>
          <a:solidFill>
            <a:schemeClr val="bg2"/>
          </a:solidFill>
          <a:ln/>
        </p:spPr>
        <p:txBody>
          <a:bodyPr/>
          <a:p>
            <a:pPr/>
            <a:r>
              <a:rPr lang="zh-CN" altLang="en-US" sz="2400" b="1" dirty="0">
                <a:solidFill>
                  <a:srgbClr val="FF0000"/>
                </a:solidFill>
              </a:rPr>
              <a:t>冬虫夏草</a:t>
            </a:r>
            <a:r>
              <a:rPr lang="zh-CN" altLang="en-US" sz="2400" b="1" dirty="0"/>
              <a:t>，</a:t>
            </a:r>
            <a:r>
              <a:rPr lang="zh-CN" altLang="en-US" sz="2400" b="1" dirty="0">
                <a:solidFill>
                  <a:srgbClr val="FF0000"/>
                </a:solidFill>
              </a:rPr>
              <a:t>是子囊菌寄生于鳞翅目幼虫而形成的。</a:t>
            </a:r>
            <a:endParaRPr lang="zh-CN" altLang="en-US" sz="2400" b="1" dirty="0">
              <a:solidFill>
                <a:srgbClr val="FF0000"/>
              </a:solidFill>
            </a:endParaRPr>
          </a:p>
          <a:p>
            <a:pPr/>
            <a:r>
              <a:rPr lang="zh-CN" altLang="en-US" sz="2400" b="1" dirty="0">
                <a:solidFill>
                  <a:schemeClr val="bg1"/>
                </a:solidFill>
                <a:ea typeface="楷体_GB2312" pitchFamily="49" charset="-122"/>
              </a:rPr>
              <a:t>冬季，虫体蛰伏在土中，真菌孢子侵入虫体，并生长发育，使虫体内充满菌丝，幼虫死亡。来年温暖潮湿时，自幼虫的头部长出棒状子实体露出土面，形似野草，故谓“冬虫夏草”。</a:t>
            </a:r>
            <a:endParaRPr lang="zh-CN" altLang="en-US" dirty="0">
              <a:solidFill>
                <a:schemeClr val="bg1"/>
              </a:solidFill>
            </a:endParaRPr>
          </a:p>
        </p:txBody>
      </p:sp>
      <p:pic>
        <p:nvPicPr>
          <p:cNvPr id="387075" name="图片 387074" descr="totyukaso">
            <a:hlinkClick r:id="rId1"/>
          </p:cNvPr>
          <p:cNvPicPr>
            <a:picLocks noChangeAspect="1"/>
          </p:cNvPicPr>
          <p:nvPr/>
        </p:nvPicPr>
        <p:blipFill>
          <a:blip r:embed="rId2"/>
          <a:stretch>
            <a:fillRect/>
          </a:stretch>
        </p:blipFill>
        <p:spPr>
          <a:xfrm>
            <a:off x="4876800" y="1905000"/>
            <a:ext cx="3635375" cy="4267200"/>
          </a:xfrm>
          <a:prstGeom prst="rect">
            <a:avLst/>
          </a:prstGeom>
          <a:noFill/>
          <a:ln w="9525">
            <a:noFill/>
          </a:ln>
        </p:spPr>
      </p:pic>
      <p:grpSp>
        <p:nvGrpSpPr>
          <p:cNvPr id="387076" name="组合 387075"/>
          <p:cNvGrpSpPr/>
          <p:nvPr/>
        </p:nvGrpSpPr>
        <p:grpSpPr>
          <a:xfrm>
            <a:off x="4724400" y="0"/>
            <a:ext cx="4419600" cy="1779588"/>
            <a:chOff x="2976" y="0"/>
            <a:chExt cx="2784" cy="1121"/>
          </a:xfrm>
        </p:grpSpPr>
        <p:pic>
          <p:nvPicPr>
            <p:cNvPr id="387077" name="图片 387076" descr="图6—12—1 冬虫夏草"/>
            <p:cNvPicPr>
              <a:picLocks noChangeAspect="1"/>
            </p:cNvPicPr>
            <p:nvPr/>
          </p:nvPicPr>
          <p:blipFill>
            <a:blip r:embed="rId3"/>
            <a:stretch>
              <a:fillRect/>
            </a:stretch>
          </p:blipFill>
          <p:spPr>
            <a:xfrm>
              <a:off x="4608" y="0"/>
              <a:ext cx="1152" cy="1104"/>
            </a:xfrm>
            <a:prstGeom prst="rect">
              <a:avLst/>
            </a:prstGeom>
            <a:noFill/>
            <a:ln w="9525">
              <a:noFill/>
            </a:ln>
          </p:spPr>
        </p:pic>
        <p:pic>
          <p:nvPicPr>
            <p:cNvPr id="387078" name="图片 387077" descr="tuku11">
              <a:hlinkClick r:id="rId4"/>
            </p:cNvPr>
            <p:cNvPicPr>
              <a:picLocks noChangeAspect="1"/>
            </p:cNvPicPr>
            <p:nvPr/>
          </p:nvPicPr>
          <p:blipFill>
            <a:blip r:embed="rId5"/>
            <a:stretch>
              <a:fillRect/>
            </a:stretch>
          </p:blipFill>
          <p:spPr>
            <a:xfrm>
              <a:off x="2976" y="0"/>
              <a:ext cx="1680" cy="1121"/>
            </a:xfrm>
            <a:prstGeom prst="rect">
              <a:avLst/>
            </a:prstGeom>
            <a:noFill/>
            <a:ln w="9525">
              <a:noFill/>
            </a:ln>
          </p:spPr>
        </p:pic>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8098" name="文本占位符 388097"/>
          <p:cNvSpPr>
            <a:spLocks noGrp="1"/>
          </p:cNvSpPr>
          <p:nvPr>
            <p:ph type="body" sz="half" idx="2"/>
          </p:nvPr>
        </p:nvSpPr>
        <p:spPr>
          <a:xfrm>
            <a:off x="3962400" y="914400"/>
            <a:ext cx="4713288" cy="5181600"/>
          </a:xfrm>
          <a:solidFill>
            <a:schemeClr val="bg1"/>
          </a:solidFill>
          <a:ln/>
        </p:spPr>
        <p:txBody>
          <a:bodyPr/>
          <a:p>
            <a:pPr/>
            <a:r>
              <a:rPr lang="zh-CN" altLang="en-US" sz="2800" b="1" dirty="0">
                <a:solidFill>
                  <a:srgbClr val="FF0000"/>
                </a:solidFill>
              </a:rPr>
              <a:t>*  </a:t>
            </a:r>
            <a:r>
              <a:rPr lang="zh-CN" altLang="en-US" sz="4000" b="1" dirty="0">
                <a:ea typeface="楷体_GB2312" pitchFamily="49" charset="-122"/>
              </a:rPr>
              <a:t>综合分析一下活性污泥中各种生物内部及之间的相互关系及对水处理效果的影响？</a:t>
            </a:r>
            <a:endParaRPr lang="zh-CN" altLang="en-US" sz="4000" b="1" dirty="0">
              <a:ea typeface="楷体_GB2312" pitchFamily="49" charset="-122"/>
            </a:endParaRPr>
          </a:p>
        </p:txBody>
      </p:sp>
      <p:pic>
        <p:nvPicPr>
          <p:cNvPr id="388099" name="图片 388098" descr="mikrosko"/>
          <p:cNvPicPr>
            <a:picLocks noChangeAspect="1"/>
          </p:cNvPicPr>
          <p:nvPr/>
        </p:nvPicPr>
        <p:blipFill>
          <a:blip r:embed="rId1"/>
          <a:stretch>
            <a:fillRect/>
          </a:stretch>
        </p:blipFill>
        <p:spPr>
          <a:xfrm>
            <a:off x="304800" y="609600"/>
            <a:ext cx="3343275" cy="5410200"/>
          </a:xfrm>
          <a:prstGeom prst="rect">
            <a:avLst/>
          </a:prstGeom>
          <a:noFill/>
          <a:ln w="9525">
            <a:noFill/>
          </a:ln>
        </p:spPr>
      </p:pic>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88099"/>
                                        </p:tgtEl>
                                        <p:attrNameLst>
                                          <p:attrName>style.visibility</p:attrName>
                                        </p:attrNameLst>
                                      </p:cBhvr>
                                      <p:to>
                                        <p:strVal val="visible"/>
                                      </p:to>
                                    </p:set>
                                    <p:animEffect transition="in" filter="slide(fromLeft)">
                                      <p:cBhvr>
                                        <p:cTn id="7" dur="500"/>
                                        <p:tgtEl>
                                          <p:spTgt spid="38809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88098">
                                            <p:txEl>
                                              <p:charRg st="0" end="4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8"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5268" name="矩形 395267"/>
          <p:cNvSpPr/>
          <p:nvPr/>
        </p:nvSpPr>
        <p:spPr>
          <a:xfrm>
            <a:off x="971550" y="981075"/>
            <a:ext cx="7359650" cy="762000"/>
          </a:xfrm>
          <a:prstGeom prst="rect">
            <a:avLst/>
          </a:prstGeom>
          <a:solidFill>
            <a:schemeClr val="accent1"/>
          </a:solidFill>
          <a:ln w="28575" cap="flat" cmpd="sng">
            <a:solidFill>
              <a:schemeClr val="accent1"/>
            </a:solidFill>
            <a:prstDash val="solid"/>
            <a:miter/>
            <a:headEnd type="none" w="med" len="med"/>
            <a:tailEnd type="none" w="med" len="med"/>
          </a:ln>
        </p:spPr>
        <p:txBody>
          <a:bodyPr anchor="b"/>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lgn="ctr"/>
            <a:r>
              <a:rPr lang="zh-CN" altLang="en-US" sz="3200" b="1" dirty="0"/>
              <a:t>第五节  菌种的衰退、复壮与保藏</a:t>
            </a:r>
            <a:endParaRPr lang="zh-CN" altLang="en-US" sz="3200" b="1" dirty="0"/>
          </a:p>
        </p:txBody>
      </p:sp>
      <p:grpSp>
        <p:nvGrpSpPr>
          <p:cNvPr id="395272" name="组合 395271"/>
          <p:cNvGrpSpPr/>
          <p:nvPr/>
        </p:nvGrpSpPr>
        <p:grpSpPr>
          <a:xfrm>
            <a:off x="1258888" y="2212975"/>
            <a:ext cx="6516687" cy="3879850"/>
            <a:chOff x="960" y="1214"/>
            <a:chExt cx="4105" cy="2444"/>
          </a:xfrm>
        </p:grpSpPr>
        <p:pic>
          <p:nvPicPr>
            <p:cNvPr id="395269" name="图片 395268" descr="incubator"/>
            <p:cNvPicPr>
              <a:picLocks noChangeAspect="1"/>
            </p:cNvPicPr>
            <p:nvPr/>
          </p:nvPicPr>
          <p:blipFill>
            <a:blip r:embed="rId1"/>
            <a:stretch>
              <a:fillRect/>
            </a:stretch>
          </p:blipFill>
          <p:spPr>
            <a:xfrm>
              <a:off x="3093" y="2178"/>
              <a:ext cx="1972" cy="1480"/>
            </a:xfrm>
            <a:prstGeom prst="rect">
              <a:avLst/>
            </a:prstGeom>
            <a:noFill/>
            <a:ln w="9525">
              <a:noFill/>
            </a:ln>
          </p:spPr>
        </p:pic>
        <p:pic>
          <p:nvPicPr>
            <p:cNvPr id="395270" name="图片 395269" descr="TN_13-7-2"/>
            <p:cNvPicPr>
              <a:picLocks noChangeAspect="1"/>
            </p:cNvPicPr>
            <p:nvPr/>
          </p:nvPicPr>
          <p:blipFill>
            <a:blip r:embed="rId2"/>
            <a:stretch>
              <a:fillRect/>
            </a:stretch>
          </p:blipFill>
          <p:spPr>
            <a:xfrm>
              <a:off x="3334" y="1253"/>
              <a:ext cx="1286" cy="854"/>
            </a:xfrm>
            <a:prstGeom prst="rect">
              <a:avLst/>
            </a:prstGeom>
            <a:noFill/>
            <a:ln w="9525">
              <a:noFill/>
            </a:ln>
          </p:spPr>
        </p:pic>
        <p:pic>
          <p:nvPicPr>
            <p:cNvPr id="395271" name="图片 395270" descr="boli"/>
            <p:cNvPicPr>
              <a:picLocks noChangeAspect="1"/>
            </p:cNvPicPr>
            <p:nvPr/>
          </p:nvPicPr>
          <p:blipFill>
            <a:blip r:embed="rId3"/>
            <a:stretch>
              <a:fillRect/>
            </a:stretch>
          </p:blipFill>
          <p:spPr>
            <a:xfrm>
              <a:off x="960" y="1214"/>
              <a:ext cx="2150" cy="2443"/>
            </a:xfrm>
            <a:prstGeom prst="rect">
              <a:avLst/>
            </a:prstGeom>
            <a:noFill/>
            <a:ln w="9525">
              <a:noFill/>
            </a:ln>
          </p:spPr>
        </p:pic>
      </p:gr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5090" name="矩形 345089"/>
          <p:cNvSpPr/>
          <p:nvPr/>
        </p:nvSpPr>
        <p:spPr>
          <a:xfrm>
            <a:off x="971550" y="1219200"/>
            <a:ext cx="7848600" cy="4908550"/>
          </a:xfrm>
          <a:prstGeom prst="rect">
            <a:avLst/>
          </a:prstGeom>
          <a:noFill/>
          <a:ln w="9525">
            <a:noFill/>
          </a:ln>
        </p:spPr>
        <p:txBody>
          <a:bodyPr>
            <a:spAutoFit/>
          </a:bodyPr>
          <a:p>
            <a:pPr marL="386080" indent="-386080">
              <a:spcBef>
                <a:spcPct val="20000"/>
              </a:spcBef>
            </a:pPr>
            <a:r>
              <a:rPr lang="zh-CN" altLang="en-US" sz="2800" dirty="0">
                <a:solidFill>
                  <a:schemeClr val="folHlink"/>
                </a:solidFill>
                <a:latin typeface="楷体_GB2312" pitchFamily="49" charset="-122"/>
                <a:ea typeface="楷体_GB2312" pitchFamily="49" charset="-122"/>
              </a:rPr>
              <a:t>一、菌种的衰退与复壮的概念</a:t>
            </a:r>
            <a:endParaRPr lang="zh-CN" altLang="en-US" sz="2800" dirty="0">
              <a:solidFill>
                <a:schemeClr val="folHlink"/>
              </a:solidFill>
              <a:latin typeface="楷体_GB2312" pitchFamily="49" charset="-122"/>
              <a:ea typeface="楷体_GB2312" pitchFamily="49" charset="-122"/>
            </a:endParaRPr>
          </a:p>
          <a:p>
            <a:pPr marL="386080" indent="-386080">
              <a:spcBef>
                <a:spcPct val="20000"/>
              </a:spcBef>
            </a:pPr>
            <a:r>
              <a:rPr lang="en-US" altLang="zh-CN" sz="2800">
                <a:solidFill>
                  <a:schemeClr val="hlink"/>
                </a:solidFill>
                <a:latin typeface="楷体_GB2312" pitchFamily="49" charset="-122"/>
                <a:ea typeface="楷体_GB2312" pitchFamily="49" charset="-122"/>
              </a:rPr>
              <a:t>1.</a:t>
            </a:r>
            <a:r>
              <a:rPr lang="zh-CN" altLang="en-US" sz="2800" dirty="0">
                <a:solidFill>
                  <a:schemeClr val="hlink"/>
                </a:solidFill>
                <a:latin typeface="楷体_GB2312" pitchFamily="49" charset="-122"/>
                <a:ea typeface="楷体_GB2312" pitchFamily="49" charset="-122"/>
              </a:rPr>
              <a:t>衰退（</a:t>
            </a:r>
            <a:r>
              <a:rPr lang="en-US" altLang="zh-CN" sz="2800">
                <a:solidFill>
                  <a:schemeClr val="hlink"/>
                </a:solidFill>
                <a:latin typeface="楷体_GB2312" pitchFamily="49" charset="-122"/>
                <a:ea typeface="楷体_GB2312" pitchFamily="49" charset="-122"/>
              </a:rPr>
              <a:t>degeneration</a:t>
            </a:r>
            <a:r>
              <a:rPr lang="zh-CN" altLang="en-US" sz="2800" dirty="0">
                <a:solidFill>
                  <a:schemeClr val="hlink"/>
                </a:solidFill>
                <a:latin typeface="楷体_GB2312" pitchFamily="49" charset="-122"/>
                <a:ea typeface="楷体_GB2312" pitchFamily="49" charset="-122"/>
              </a:rPr>
              <a:t>）</a:t>
            </a:r>
            <a:r>
              <a:rPr lang="zh-CN" altLang="en-US" sz="2800" dirty="0">
                <a:solidFill>
                  <a:srgbClr val="000000"/>
                </a:solidFill>
                <a:latin typeface="楷体_GB2312" pitchFamily="49" charset="-122"/>
                <a:ea typeface="楷体_GB2312" pitchFamily="49" charset="-122"/>
              </a:rPr>
              <a:t>：</a:t>
            </a:r>
            <a:endParaRPr lang="zh-CN" altLang="en-US" sz="2800" dirty="0">
              <a:solidFill>
                <a:srgbClr val="000000"/>
              </a:solidFill>
              <a:latin typeface="楷体_GB2312" pitchFamily="49" charset="-122"/>
              <a:ea typeface="楷体_GB2312" pitchFamily="49" charset="-122"/>
            </a:endParaRPr>
          </a:p>
          <a:p>
            <a:pPr marL="386080" indent="-386080">
              <a:spcBef>
                <a:spcPct val="20000"/>
              </a:spcBef>
            </a:pPr>
            <a:r>
              <a:rPr lang="zh-CN" altLang="en-US" sz="2800" dirty="0">
                <a:solidFill>
                  <a:srgbClr val="000000"/>
                </a:solidFill>
                <a:latin typeface="楷体_GB2312" pitchFamily="49" charset="-122"/>
                <a:ea typeface="楷体_GB2312" pitchFamily="49" charset="-122"/>
              </a:rPr>
              <a:t>  </a:t>
            </a:r>
            <a:r>
              <a:rPr lang="zh-CN" altLang="en-US" dirty="0">
                <a:solidFill>
                  <a:srgbClr val="000000"/>
                </a:solidFill>
                <a:latin typeface="楷体_GB2312" pitchFamily="49" charset="-122"/>
                <a:ea typeface="楷体_GB2312" pitchFamily="49" charset="-122"/>
              </a:rPr>
              <a:t>菌种在培养或保藏过程中，由于自发突变的存在，出现某些原有优良生产性状的劣化、遗传标记的丢失等现象，称为菌种的衰退。</a:t>
            </a:r>
            <a:endParaRPr lang="zh-CN" altLang="en-US" dirty="0">
              <a:solidFill>
                <a:srgbClr val="000000"/>
              </a:solidFill>
              <a:latin typeface="楷体_GB2312" pitchFamily="49" charset="-122"/>
              <a:ea typeface="楷体_GB2312" pitchFamily="49" charset="-122"/>
            </a:endParaRPr>
          </a:p>
          <a:p>
            <a:pPr marL="386080" indent="-386080">
              <a:spcBef>
                <a:spcPct val="20000"/>
              </a:spcBef>
            </a:pPr>
            <a:r>
              <a:rPr lang="zh-CN" altLang="en-US" sz="2800" dirty="0">
                <a:solidFill>
                  <a:srgbClr val="FF00FF"/>
                </a:solidFill>
                <a:latin typeface="楷体_GB2312" pitchFamily="49" charset="-122"/>
                <a:ea typeface="楷体_GB2312" pitchFamily="49" charset="-122"/>
              </a:rPr>
              <a:t>衰退的原因：</a:t>
            </a:r>
            <a:r>
              <a:rPr lang="zh-CN" altLang="en-US" sz="2800" dirty="0">
                <a:solidFill>
                  <a:srgbClr val="000000"/>
                </a:solidFill>
                <a:latin typeface="楷体_GB2312" pitchFamily="49" charset="-122"/>
                <a:ea typeface="楷体_GB2312" pitchFamily="49" charset="-122"/>
              </a:rPr>
              <a:t>①基因突变，②分离现象。</a:t>
            </a:r>
            <a:endParaRPr lang="zh-CN" altLang="en-US" sz="2800" dirty="0">
              <a:solidFill>
                <a:srgbClr val="000000"/>
              </a:solidFill>
              <a:latin typeface="楷体_GB2312" pitchFamily="49" charset="-122"/>
              <a:ea typeface="楷体_GB2312" pitchFamily="49" charset="-122"/>
            </a:endParaRPr>
          </a:p>
          <a:p>
            <a:pPr marL="386080" indent="-386080">
              <a:spcBef>
                <a:spcPct val="20000"/>
              </a:spcBef>
            </a:pPr>
            <a:r>
              <a:rPr lang="zh-CN" altLang="en-US" sz="2800" dirty="0">
                <a:solidFill>
                  <a:srgbClr val="FF00FF"/>
                </a:solidFill>
                <a:latin typeface="楷体_GB2312" pitchFamily="49" charset="-122"/>
                <a:ea typeface="楷体_GB2312" pitchFamily="49" charset="-122"/>
              </a:rPr>
              <a:t>常见的衰退现象：</a:t>
            </a:r>
            <a:endParaRPr lang="zh-CN" altLang="en-US" sz="2800" dirty="0">
              <a:solidFill>
                <a:srgbClr val="FF00FF"/>
              </a:solidFill>
              <a:latin typeface="楷体_GB2312" pitchFamily="49" charset="-122"/>
              <a:ea typeface="楷体_GB2312" pitchFamily="49" charset="-122"/>
            </a:endParaRPr>
          </a:p>
          <a:p>
            <a:pPr marL="386080" indent="-386080">
              <a:spcBef>
                <a:spcPct val="20000"/>
              </a:spcBef>
            </a:pPr>
            <a:r>
              <a:rPr lang="zh-CN" altLang="en-US" sz="2800" dirty="0">
                <a:solidFill>
                  <a:srgbClr val="FF00FF"/>
                </a:solidFill>
                <a:latin typeface="楷体_GB2312" pitchFamily="49" charset="-122"/>
                <a:ea typeface="楷体_GB2312" pitchFamily="49" charset="-122"/>
              </a:rPr>
              <a:t>   </a:t>
            </a:r>
            <a:r>
              <a:rPr lang="zh-CN" altLang="en-US" dirty="0">
                <a:solidFill>
                  <a:srgbClr val="000000"/>
                </a:solidFill>
                <a:latin typeface="楷体_GB2312" pitchFamily="49" charset="-122"/>
                <a:ea typeface="楷体_GB2312" pitchFamily="49" charset="-122"/>
              </a:rPr>
              <a:t>菌落和细胞形态的改变； </a:t>
            </a:r>
            <a:endParaRPr lang="zh-CN" altLang="en-US" dirty="0">
              <a:solidFill>
                <a:srgbClr val="000000"/>
              </a:solidFill>
              <a:latin typeface="楷体_GB2312" pitchFamily="49" charset="-122"/>
              <a:ea typeface="楷体_GB2312" pitchFamily="49" charset="-122"/>
            </a:endParaRPr>
          </a:p>
          <a:p>
            <a:pPr marL="952500" lvl="1" indent="-375920" eaLnBrk="1" hangingPunct="1">
              <a:buClr>
                <a:srgbClr val="FF3300"/>
              </a:buClr>
              <a:buFont typeface="Wingdings" panose="05000000000000000000" pitchFamily="2" charset="2"/>
              <a:buNone/>
            </a:pPr>
            <a:r>
              <a:rPr lang="zh-CN" altLang="en-US" b="1" dirty="0">
                <a:solidFill>
                  <a:srgbClr val="000000"/>
                </a:solidFill>
                <a:latin typeface="楷体_GB2312" pitchFamily="49" charset="-122"/>
                <a:ea typeface="楷体_GB2312" pitchFamily="49" charset="-122"/>
              </a:rPr>
              <a:t>生长速度缓慢，产孢子越来越少； </a:t>
            </a:r>
            <a:endParaRPr lang="zh-CN" altLang="en-US" b="1" dirty="0">
              <a:solidFill>
                <a:srgbClr val="000000"/>
              </a:solidFill>
              <a:latin typeface="楷体_GB2312" pitchFamily="49" charset="-122"/>
              <a:ea typeface="楷体_GB2312" pitchFamily="49" charset="-122"/>
            </a:endParaRPr>
          </a:p>
          <a:p>
            <a:pPr marL="952500" lvl="1" indent="-375920" eaLnBrk="1" hangingPunct="1">
              <a:buClr>
                <a:srgbClr val="FF3300"/>
              </a:buClr>
              <a:buFont typeface="Wingdings" panose="05000000000000000000" pitchFamily="2" charset="2"/>
              <a:buNone/>
            </a:pPr>
            <a:r>
              <a:rPr lang="zh-CN" altLang="en-US" b="1" dirty="0">
                <a:solidFill>
                  <a:srgbClr val="000000"/>
                </a:solidFill>
                <a:latin typeface="楷体_GB2312" pitchFamily="49" charset="-122"/>
                <a:ea typeface="楷体_GB2312" pitchFamily="49" charset="-122"/>
              </a:rPr>
              <a:t>抵抗力、抗不良环境能力减弱等。</a:t>
            </a:r>
            <a:endParaRPr lang="zh-CN" altLang="en-US" b="1" dirty="0">
              <a:solidFill>
                <a:srgbClr val="000000"/>
              </a:solidFill>
              <a:latin typeface="楷体_GB2312" pitchFamily="49" charset="-122"/>
              <a:ea typeface="楷体_GB2312" pitchFamily="49" charset="-122"/>
            </a:endParaRPr>
          </a:p>
          <a:p>
            <a:pPr marL="952500" lvl="1" indent="-375920" eaLnBrk="1" hangingPunct="1">
              <a:buClr>
                <a:srgbClr val="FF3300"/>
              </a:buClr>
              <a:buFont typeface="Wingdings" panose="05000000000000000000" pitchFamily="2" charset="2"/>
              <a:buNone/>
            </a:pPr>
            <a:r>
              <a:rPr lang="zh-CN" altLang="en-US" b="1" dirty="0">
                <a:solidFill>
                  <a:srgbClr val="000000"/>
                </a:solidFill>
                <a:latin typeface="楷体_GB2312" pitchFamily="49" charset="-122"/>
                <a:ea typeface="楷体_GB2312" pitchFamily="49" charset="-122"/>
              </a:rPr>
              <a:t>代谢产物生产能力或其对宿主寄生能力下降；</a:t>
            </a:r>
            <a:endParaRPr lang="zh-CN" altLang="en-US" b="1" dirty="0">
              <a:solidFill>
                <a:srgbClr val="000000"/>
              </a:solidFill>
              <a:latin typeface="楷体_GB2312" pitchFamily="49" charset="-122"/>
              <a:ea typeface="楷体_GB2312" pitchFamily="49"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7138" name="矩形 347137"/>
          <p:cNvSpPr/>
          <p:nvPr/>
        </p:nvSpPr>
        <p:spPr>
          <a:xfrm>
            <a:off x="900113" y="1066800"/>
            <a:ext cx="7848600" cy="4883150"/>
          </a:xfrm>
          <a:noFill/>
          <a:ln w="9525">
            <a:noFill/>
          </a:ln>
        </p:spPr>
        <p:txBody>
          <a:bodyPr/>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lnSpc>
                <a:spcPct val="145000"/>
              </a:lnSpc>
              <a:spcBef>
                <a:spcPct val="25000"/>
              </a:spcBef>
            </a:pPr>
            <a:r>
              <a:rPr lang="en-US" altLang="zh-CN" sz="2800" b="1">
                <a:solidFill>
                  <a:schemeClr val="hlink"/>
                </a:solidFill>
                <a:latin typeface="楷体_GB2312" pitchFamily="49" charset="-122"/>
                <a:ea typeface="楷体_GB2312" pitchFamily="49" charset="-122"/>
              </a:rPr>
              <a:t>2.</a:t>
            </a:r>
            <a:r>
              <a:rPr lang="zh-CN" altLang="en-US" sz="2800" b="1" dirty="0">
                <a:solidFill>
                  <a:schemeClr val="hlink"/>
                </a:solidFill>
                <a:latin typeface="楷体_GB2312" pitchFamily="49" charset="-122"/>
                <a:ea typeface="楷体_GB2312" pitchFamily="49" charset="-122"/>
              </a:rPr>
              <a:t>菌种的复壮（</a:t>
            </a:r>
            <a:r>
              <a:rPr lang="en-US" altLang="zh-CN" sz="2800" b="1">
                <a:solidFill>
                  <a:schemeClr val="hlink"/>
                </a:solidFill>
                <a:latin typeface="楷体_GB2312" pitchFamily="49" charset="-122"/>
                <a:ea typeface="楷体_GB2312" pitchFamily="49" charset="-122"/>
              </a:rPr>
              <a:t>rejuvenation</a:t>
            </a:r>
            <a:r>
              <a:rPr lang="zh-CN" altLang="en-US" sz="2800" b="1" dirty="0">
                <a:solidFill>
                  <a:schemeClr val="hlink"/>
                </a:solidFill>
                <a:latin typeface="楷体_GB2312" pitchFamily="49" charset="-122"/>
                <a:ea typeface="楷体_GB2312" pitchFamily="49" charset="-122"/>
              </a:rPr>
              <a:t>）：</a:t>
            </a:r>
            <a:br>
              <a:rPr lang="zh-CN" altLang="en-US" sz="2400" b="1" dirty="0">
                <a:solidFill>
                  <a:srgbClr val="000000"/>
                </a:solidFill>
              </a:rPr>
            </a:br>
            <a:br>
              <a:rPr lang="zh-CN" altLang="en-US" sz="2400" b="1" dirty="0">
                <a:solidFill>
                  <a:srgbClr val="000000"/>
                </a:solidFill>
              </a:rPr>
            </a:br>
            <a:r>
              <a:rPr lang="zh-CN" altLang="en-US" sz="2400" b="1" dirty="0">
                <a:solidFill>
                  <a:srgbClr val="000000"/>
                </a:solidFill>
              </a:rPr>
              <a:t>使衰退的菌种恢复原来优良性状。</a:t>
            </a:r>
            <a:br>
              <a:rPr lang="zh-CN" altLang="en-US" sz="2400" b="1" dirty="0">
                <a:solidFill>
                  <a:srgbClr val="000000"/>
                </a:solidFill>
              </a:rPr>
            </a:br>
            <a:r>
              <a:rPr lang="zh-CN" altLang="en-US" sz="2000" b="1" u="sng" dirty="0">
                <a:solidFill>
                  <a:srgbClr val="9900CC"/>
                </a:solidFill>
                <a:effectLst>
                  <a:outerShdw blurRad="38100" dist="38100" dir="2700000">
                    <a:srgbClr val="C0C0C0"/>
                  </a:outerShdw>
                </a:effectLst>
              </a:rPr>
              <a:t>狭义的复壮</a:t>
            </a:r>
            <a:r>
              <a:rPr lang="zh-CN" altLang="en-US" sz="2000" b="1" dirty="0">
                <a:solidFill>
                  <a:srgbClr val="000000"/>
                </a:solidFill>
              </a:rPr>
              <a:t>是指在菌种已发生衰退的情况下，通过纯种分离和生产性能测定等方法，从衰退的群体中找出未衰退的个体，以达到恢复该菌原有典型性状的措施；</a:t>
            </a:r>
            <a:br>
              <a:rPr lang="zh-CN" altLang="en-US" sz="2000" b="1" dirty="0">
                <a:solidFill>
                  <a:srgbClr val="000000"/>
                </a:solidFill>
              </a:rPr>
            </a:br>
            <a:r>
              <a:rPr lang="zh-CN" altLang="en-US" sz="2000" b="1" u="sng" dirty="0">
                <a:solidFill>
                  <a:srgbClr val="9900CC"/>
                </a:solidFill>
                <a:effectLst>
                  <a:outerShdw blurRad="38100" dist="38100" dir="2700000">
                    <a:srgbClr val="C0C0C0"/>
                  </a:outerShdw>
                </a:effectLst>
              </a:rPr>
              <a:t>广义的复壮</a:t>
            </a:r>
            <a:r>
              <a:rPr lang="zh-CN" altLang="en-US" sz="2000" b="1" dirty="0">
                <a:solidFill>
                  <a:srgbClr val="000000"/>
                </a:solidFill>
              </a:rPr>
              <a:t>是指在菌种的生产性能未衰退前就有意识的经常、进行纯种的分离和生产性能测定工作，以期菌种的生产性能逐步提高。实际上是利用自发突变（正变）不断地从生产中选种。</a:t>
            </a:r>
            <a:br>
              <a:rPr lang="zh-CN" altLang="en-US" sz="2000" b="1" dirty="0">
                <a:solidFill>
                  <a:srgbClr val="000000"/>
                </a:solidFill>
              </a:rPr>
            </a:br>
            <a:endParaRPr lang="zh-CN" altLang="en-US" sz="2400" b="1" dirty="0">
              <a:solidFill>
                <a:srgbClr val="000000"/>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6835" name="文本占位符 376834"/>
          <p:cNvSpPr>
            <a:spLocks noGrp="1"/>
          </p:cNvSpPr>
          <p:nvPr>
            <p:ph type="body" idx="1"/>
          </p:nvPr>
        </p:nvSpPr>
        <p:spPr>
          <a:xfrm>
            <a:off x="468313" y="1916113"/>
            <a:ext cx="8135937" cy="4114800"/>
          </a:xfrm>
          <a:ln/>
        </p:spPr>
        <p:txBody>
          <a:bodyPr/>
          <a:p>
            <a:pPr>
              <a:lnSpc>
                <a:spcPct val="145000"/>
              </a:lnSpc>
              <a:spcBef>
                <a:spcPct val="35000"/>
              </a:spcBef>
            </a:pPr>
            <a:r>
              <a:rPr lang="zh-CN" altLang="en-US" sz="2800" b="1" dirty="0">
                <a:solidFill>
                  <a:schemeClr val="hlink"/>
                </a:solidFill>
                <a:latin typeface="楷体_GB2312" pitchFamily="49" charset="-122"/>
                <a:ea typeface="楷体_GB2312" pitchFamily="49" charset="-122"/>
              </a:rPr>
              <a:t>菌种的复壮措施：</a:t>
            </a:r>
            <a:br>
              <a:rPr lang="zh-CN" altLang="en-US" sz="2800" b="1" dirty="0">
                <a:solidFill>
                  <a:schemeClr val="hlink"/>
                </a:solidFill>
                <a:latin typeface="楷体_GB2312" pitchFamily="49" charset="-122"/>
                <a:ea typeface="楷体_GB2312" pitchFamily="49" charset="-122"/>
              </a:rPr>
            </a:br>
            <a:r>
              <a:rPr lang="zh-CN" altLang="en-US" sz="2000" b="1" u="sng" dirty="0">
                <a:solidFill>
                  <a:srgbClr val="9900CC"/>
                </a:solidFill>
                <a:effectLst>
                  <a:outerShdw blurRad="38100" dist="38100" dir="2700000">
                    <a:srgbClr val="C0C0C0"/>
                  </a:outerShdw>
                </a:effectLst>
              </a:rPr>
              <a:t>①纯种分离：（</a:t>
            </a:r>
            <a:r>
              <a:rPr lang="zh-CN" altLang="en-US" sz="2000" b="1" dirty="0">
                <a:solidFill>
                  <a:srgbClr val="000000"/>
                </a:solidFill>
              </a:rPr>
              <a:t>平板划线法、涂布法等）。 </a:t>
            </a:r>
            <a:br>
              <a:rPr lang="zh-CN" altLang="en-US" sz="2000" b="1" dirty="0">
                <a:solidFill>
                  <a:srgbClr val="000000"/>
                </a:solidFill>
              </a:rPr>
            </a:br>
            <a:r>
              <a:rPr lang="zh-CN" altLang="en-US" sz="2000" b="1" u="sng" dirty="0">
                <a:solidFill>
                  <a:srgbClr val="9900CC"/>
                </a:solidFill>
                <a:effectLst>
                  <a:outerShdw blurRad="38100" dist="38100" dir="2700000">
                    <a:srgbClr val="C0C0C0"/>
                  </a:outerShdw>
                </a:effectLst>
              </a:rPr>
              <a:t>②通过寄主体内生长进行复壮</a:t>
            </a:r>
            <a:r>
              <a:rPr lang="zh-CN" altLang="en-US" sz="2000" b="1" dirty="0">
                <a:solidFill>
                  <a:srgbClr val="000000"/>
                </a:solidFill>
              </a:rPr>
              <a:t>（如</a:t>
            </a:r>
            <a:r>
              <a:rPr lang="en-US" altLang="zh-CN" sz="2000" b="1" i="1">
                <a:solidFill>
                  <a:srgbClr val="000000"/>
                </a:solidFill>
              </a:rPr>
              <a:t>Bacillus </a:t>
            </a:r>
            <a:r>
              <a:rPr lang="en-US" altLang="zh-CN" sz="2000" b="1" i="1" err="1">
                <a:solidFill>
                  <a:srgbClr val="000000"/>
                </a:solidFill>
              </a:rPr>
              <a:t>thuringiensis</a:t>
            </a:r>
            <a:r>
              <a:rPr lang="zh-CN" altLang="en-US" sz="2000" b="1" dirty="0">
                <a:solidFill>
                  <a:srgbClr val="000000"/>
                </a:solidFill>
              </a:rPr>
              <a:t>复壮）； </a:t>
            </a:r>
            <a:br>
              <a:rPr lang="zh-CN" altLang="en-US" sz="2000" b="1" dirty="0">
                <a:solidFill>
                  <a:srgbClr val="000000"/>
                </a:solidFill>
              </a:rPr>
            </a:br>
            <a:r>
              <a:rPr lang="zh-CN" altLang="en-US" sz="2000" b="1" u="sng" dirty="0">
                <a:solidFill>
                  <a:srgbClr val="9900CC"/>
                </a:solidFill>
                <a:effectLst>
                  <a:outerShdw blurRad="38100" dist="38100" dir="2700000">
                    <a:srgbClr val="C0C0C0"/>
                  </a:outerShdw>
                </a:effectLst>
              </a:rPr>
              <a:t>③淘汰已衰退的个体</a:t>
            </a:r>
            <a:r>
              <a:rPr lang="zh-CN" altLang="en-US" sz="2000" b="1" dirty="0">
                <a:solidFill>
                  <a:srgbClr val="000000"/>
                </a:solidFill>
              </a:rPr>
              <a:t>（采用比较激烈的理化条件进行处理，以杀死生命力较差的已衰退个体）。</a:t>
            </a:r>
            <a:br>
              <a:rPr lang="zh-CN" altLang="en-US" sz="2000" b="1" dirty="0">
                <a:solidFill>
                  <a:srgbClr val="000000"/>
                </a:solidFill>
              </a:rPr>
            </a:br>
            <a:r>
              <a:rPr lang="zh-CN" altLang="en-US" sz="2000" b="1" u="sng" dirty="0">
                <a:solidFill>
                  <a:srgbClr val="9900CC"/>
                </a:solidFill>
                <a:effectLst>
                  <a:outerShdw blurRad="38100" dist="38100" dir="2700000">
                    <a:srgbClr val="C0C0C0"/>
                  </a:outerShdw>
                </a:effectLst>
              </a:rPr>
              <a:t>④采用有效的菌种保藏方法。</a:t>
            </a:r>
            <a:endParaRPr lang="zh-CN" altLang="en-US" sz="2000" b="1" u="sng" dirty="0">
              <a:solidFill>
                <a:srgbClr val="9900CC"/>
              </a:solidFill>
              <a:effectLst>
                <a:outerShdw blurRad="38100" dist="38100" dir="2700000">
                  <a:srgbClr val="C0C0C0"/>
                </a:outerShdw>
              </a:effectLst>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9186" name="矩形 349185"/>
          <p:cNvSpPr/>
          <p:nvPr/>
        </p:nvSpPr>
        <p:spPr>
          <a:xfrm>
            <a:off x="827088" y="1125538"/>
            <a:ext cx="7861300" cy="5111750"/>
          </a:xfrm>
          <a:noFill/>
          <a:ln w="9525">
            <a:noFill/>
          </a:ln>
        </p:spPr>
        <p:txBody>
          <a:bodyPr/>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lnSpc>
                <a:spcPct val="120000"/>
              </a:lnSpc>
              <a:spcBef>
                <a:spcPct val="25000"/>
              </a:spcBef>
            </a:pPr>
            <a:r>
              <a:rPr lang="en-US" altLang="zh-CN" sz="2800" b="1">
                <a:solidFill>
                  <a:schemeClr val="hlink"/>
                </a:solidFill>
                <a:latin typeface="楷体_GB2312" pitchFamily="49" charset="-122"/>
                <a:ea typeface="楷体_GB2312" pitchFamily="49" charset="-122"/>
              </a:rPr>
              <a:t>3.</a:t>
            </a:r>
            <a:r>
              <a:rPr lang="zh-CN" altLang="en-US" sz="2800" b="1" dirty="0">
                <a:solidFill>
                  <a:schemeClr val="hlink"/>
                </a:solidFill>
                <a:latin typeface="楷体_GB2312" pitchFamily="49" charset="-122"/>
                <a:ea typeface="楷体_GB2312" pitchFamily="49" charset="-122"/>
              </a:rPr>
              <a:t>防止菌种衰退的方法：</a:t>
            </a:r>
            <a:br>
              <a:rPr lang="zh-CN" altLang="en-US" sz="2000" b="1" u="sng" dirty="0">
                <a:solidFill>
                  <a:srgbClr val="9900CC"/>
                </a:solidFill>
                <a:effectLst>
                  <a:outerShdw blurRad="38100" dist="38100" dir="2700000">
                    <a:srgbClr val="C0C0C0"/>
                  </a:outerShdw>
                </a:effectLst>
              </a:rPr>
            </a:br>
            <a:r>
              <a:rPr lang="zh-CN" altLang="en-US" sz="2000" b="1" u="sng" dirty="0">
                <a:solidFill>
                  <a:srgbClr val="9900CC"/>
                </a:solidFill>
                <a:effectLst>
                  <a:outerShdw blurRad="38100" dist="38100" dir="2700000">
                    <a:srgbClr val="C0C0C0"/>
                  </a:outerShdw>
                </a:effectLst>
              </a:rPr>
              <a:t>   </a:t>
            </a:r>
            <a:br>
              <a:rPr lang="zh-CN" altLang="en-US" sz="2000" b="1" u="sng" dirty="0">
                <a:solidFill>
                  <a:srgbClr val="9900CC"/>
                </a:solidFill>
                <a:effectLst>
                  <a:outerShdw blurRad="38100" dist="38100" dir="2700000">
                    <a:srgbClr val="C0C0C0"/>
                  </a:outerShdw>
                </a:effectLst>
              </a:rPr>
            </a:br>
            <a:br>
              <a:rPr lang="zh-CN" altLang="en-US" sz="2000" b="1" u="sng" dirty="0">
                <a:solidFill>
                  <a:srgbClr val="9900CC"/>
                </a:solidFill>
                <a:effectLst>
                  <a:outerShdw blurRad="38100" dist="38100" dir="2700000">
                    <a:srgbClr val="C0C0C0"/>
                  </a:outerShdw>
                </a:effectLst>
              </a:rPr>
            </a:br>
            <a:r>
              <a:rPr lang="zh-CN" altLang="en-US" sz="2000" b="1" u="sng" dirty="0">
                <a:solidFill>
                  <a:srgbClr val="9900CC"/>
                </a:solidFill>
                <a:effectLst>
                  <a:outerShdw blurRad="38100" dist="38100" dir="2700000">
                    <a:srgbClr val="C0C0C0"/>
                  </a:outerShdw>
                </a:effectLst>
              </a:rPr>
              <a:t>   ①控制传代次数</a:t>
            </a:r>
            <a:r>
              <a:rPr lang="zh-CN" altLang="en-US" sz="2000" b="0" dirty="0">
                <a:solidFill>
                  <a:srgbClr val="003300"/>
                </a:solidFill>
              </a:rPr>
              <a:t>（</a:t>
            </a:r>
            <a:r>
              <a:rPr lang="en-US" altLang="zh-CN" sz="2000" b="0">
                <a:solidFill>
                  <a:srgbClr val="003300"/>
                </a:solidFill>
              </a:rPr>
              <a:t>DNA</a:t>
            </a:r>
            <a:r>
              <a:rPr lang="zh-CN" altLang="en-US" sz="2000" b="0" dirty="0">
                <a:solidFill>
                  <a:srgbClr val="003300"/>
                </a:solidFill>
              </a:rPr>
              <a:t>复制过程中，碱基的错配率</a:t>
            </a:r>
            <a:r>
              <a:rPr lang="en-US" altLang="zh-CN" sz="2000" b="0">
                <a:solidFill>
                  <a:srgbClr val="003300"/>
                </a:solidFill>
              </a:rPr>
              <a:t>5x10</a:t>
            </a:r>
            <a:r>
              <a:rPr lang="en-US" altLang="zh-CN" sz="2000" b="0" baseline="30000">
                <a:solidFill>
                  <a:srgbClr val="003300"/>
                </a:solidFill>
              </a:rPr>
              <a:t>-4</a:t>
            </a:r>
            <a:r>
              <a:rPr lang="zh-CN" altLang="en-US" sz="2000" b="0">
                <a:solidFill>
                  <a:srgbClr val="003300"/>
                </a:solidFill>
              </a:rPr>
              <a:t>，</a:t>
            </a:r>
            <a:r>
              <a:rPr lang="zh-CN" altLang="en-US" sz="2000" b="0" dirty="0">
                <a:solidFill>
                  <a:srgbClr val="003300"/>
                </a:solidFill>
              </a:rPr>
              <a:t>自发突变率</a:t>
            </a:r>
            <a:r>
              <a:rPr lang="en-US" altLang="zh-CN" sz="2000" b="0">
                <a:solidFill>
                  <a:srgbClr val="003300"/>
                </a:solidFill>
              </a:rPr>
              <a:t>10</a:t>
            </a:r>
            <a:r>
              <a:rPr lang="en-US" altLang="zh-CN" sz="2000" b="0" baseline="30000">
                <a:solidFill>
                  <a:srgbClr val="003300"/>
                </a:solidFill>
              </a:rPr>
              <a:t>-8</a:t>
            </a:r>
            <a:r>
              <a:rPr lang="en-US" altLang="zh-CN" sz="2000" b="0">
                <a:solidFill>
                  <a:srgbClr val="003300"/>
                </a:solidFill>
              </a:rPr>
              <a:t>~10</a:t>
            </a:r>
            <a:r>
              <a:rPr lang="en-US" altLang="zh-CN" sz="2000" b="0" baseline="30000">
                <a:solidFill>
                  <a:srgbClr val="003300"/>
                </a:solidFill>
              </a:rPr>
              <a:t>-9</a:t>
            </a:r>
            <a:r>
              <a:rPr lang="zh-CN" altLang="en-US" sz="2000" b="0" dirty="0">
                <a:solidFill>
                  <a:srgbClr val="003300"/>
                </a:solidFill>
              </a:rPr>
              <a:t>，采用良好的菌种保藏方法，可减少移种和传代数）</a:t>
            </a:r>
            <a:r>
              <a:rPr lang="zh-CN" altLang="en-US" sz="2000" b="1" dirty="0">
                <a:solidFill>
                  <a:srgbClr val="000000"/>
                </a:solidFill>
              </a:rPr>
              <a:t>； </a:t>
            </a:r>
            <a:br>
              <a:rPr lang="zh-CN" altLang="en-US" sz="2000" b="1" dirty="0">
                <a:solidFill>
                  <a:srgbClr val="000000"/>
                </a:solidFill>
              </a:rPr>
            </a:br>
            <a:r>
              <a:rPr lang="zh-CN" altLang="en-US" sz="3200" b="1" dirty="0">
                <a:solidFill>
                  <a:srgbClr val="000000"/>
                </a:solidFill>
              </a:rPr>
              <a:t>  </a:t>
            </a:r>
            <a:r>
              <a:rPr lang="zh-CN" altLang="en-US" sz="2000" b="1" u="sng" dirty="0">
                <a:solidFill>
                  <a:srgbClr val="9900CC"/>
                </a:solidFill>
                <a:effectLst>
                  <a:outerShdw blurRad="38100" dist="38100" dir="2700000">
                    <a:srgbClr val="C0C0C0"/>
                  </a:outerShdw>
                </a:effectLst>
              </a:rPr>
              <a:t>②选择合适的培养条件；</a:t>
            </a:r>
            <a:r>
              <a:rPr lang="zh-CN" altLang="en-US" sz="3200" b="1" dirty="0">
                <a:solidFill>
                  <a:srgbClr val="000000"/>
                </a:solidFill>
              </a:rPr>
              <a:t> </a:t>
            </a:r>
            <a:br>
              <a:rPr lang="zh-CN" altLang="en-US" sz="3200" b="1" dirty="0">
                <a:solidFill>
                  <a:srgbClr val="000000"/>
                </a:solidFill>
              </a:rPr>
            </a:br>
            <a:r>
              <a:rPr lang="zh-CN" altLang="en-US" sz="3200" b="1" dirty="0">
                <a:solidFill>
                  <a:srgbClr val="000000"/>
                </a:solidFill>
              </a:rPr>
              <a:t>  </a:t>
            </a:r>
            <a:r>
              <a:rPr lang="zh-CN" altLang="en-US" sz="2000" b="1" u="sng" dirty="0">
                <a:solidFill>
                  <a:srgbClr val="9900CC"/>
                </a:solidFill>
                <a:effectLst>
                  <a:outerShdw blurRad="38100" dist="38100" dir="2700000">
                    <a:srgbClr val="C0C0C0"/>
                  </a:outerShdw>
                </a:effectLst>
              </a:rPr>
              <a:t>③采用不同类型的细胞进行传代</a:t>
            </a:r>
            <a:r>
              <a:rPr lang="zh-CN" altLang="en-US" sz="2000" b="0" dirty="0">
                <a:solidFill>
                  <a:srgbClr val="003300"/>
                </a:solidFill>
              </a:rPr>
              <a:t>（对丝状微生物而言，通常采用稳定的单核孢子进行接种）</a:t>
            </a:r>
            <a:r>
              <a:rPr lang="zh-CN" altLang="en-US" sz="3200" b="1" dirty="0">
                <a:solidFill>
                  <a:srgbClr val="000000"/>
                </a:solidFill>
              </a:rPr>
              <a:t>； </a:t>
            </a:r>
            <a:br>
              <a:rPr lang="zh-CN" altLang="en-US" sz="3200" b="1" dirty="0">
                <a:solidFill>
                  <a:srgbClr val="000000"/>
                </a:solidFill>
              </a:rPr>
            </a:br>
            <a:r>
              <a:rPr lang="zh-CN" altLang="en-US" sz="3200" b="1" dirty="0">
                <a:solidFill>
                  <a:srgbClr val="000000"/>
                </a:solidFill>
              </a:rPr>
              <a:t>  </a:t>
            </a:r>
            <a:r>
              <a:rPr lang="zh-CN" altLang="en-US" sz="2000" b="1" u="sng" dirty="0">
                <a:solidFill>
                  <a:srgbClr val="9900CC"/>
                </a:solidFill>
                <a:effectLst>
                  <a:outerShdw blurRad="38100" dist="38100" dir="2700000">
                    <a:srgbClr val="C0C0C0"/>
                  </a:outerShdw>
                </a:effectLst>
              </a:rPr>
              <a:t>④采用有效的菌种保藏方法。</a:t>
            </a:r>
            <a:endParaRPr lang="zh-CN" altLang="en-US" sz="2000" b="1" u="sng" dirty="0">
              <a:solidFill>
                <a:srgbClr val="9900CC"/>
              </a:solidFill>
              <a:effectLst>
                <a:outerShdw blurRad="38100" dist="38100" dir="2700000">
                  <a:srgbClr val="C0C0C0"/>
                </a:outerShdw>
              </a:effectLst>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1234" name="矩形 351233"/>
          <p:cNvSpPr/>
          <p:nvPr/>
        </p:nvSpPr>
        <p:spPr>
          <a:xfrm>
            <a:off x="755650" y="728663"/>
            <a:ext cx="7777163" cy="5440362"/>
          </a:xfrm>
          <a:noFill/>
          <a:ln w="9525">
            <a:noFill/>
          </a:ln>
        </p:spPr>
        <p:txBody>
          <a:bodyPr/>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lnSpc>
                <a:spcPct val="125000"/>
              </a:lnSpc>
              <a:spcBef>
                <a:spcPct val="25000"/>
              </a:spcBef>
              <a:buClr>
                <a:srgbClr val="CC3300"/>
              </a:buClr>
              <a:buFont typeface="Wingdings" panose="05000000000000000000" pitchFamily="2" charset="2"/>
              <a:buNone/>
            </a:pPr>
            <a:r>
              <a:rPr lang="zh-CN" altLang="en-US" sz="2800" b="1" dirty="0">
                <a:solidFill>
                  <a:schemeClr val="folHlink"/>
                </a:solidFill>
                <a:latin typeface="楷体_GB2312" pitchFamily="49" charset="-122"/>
                <a:ea typeface="楷体_GB2312" pitchFamily="49" charset="-122"/>
              </a:rPr>
              <a:t>二、菌种保藏：</a:t>
            </a:r>
            <a:br>
              <a:rPr lang="zh-CN" altLang="en-US" sz="2800" b="1" dirty="0">
                <a:solidFill>
                  <a:srgbClr val="000000"/>
                </a:solidFill>
                <a:latin typeface="楷体_GB2312" pitchFamily="49" charset="-122"/>
              </a:rPr>
            </a:br>
            <a:br>
              <a:rPr lang="zh-CN" altLang="en-US" sz="2800" b="1" dirty="0">
                <a:solidFill>
                  <a:srgbClr val="000000"/>
                </a:solidFill>
                <a:latin typeface="楷体_GB2312" pitchFamily="49" charset="-122"/>
              </a:rPr>
            </a:br>
            <a:r>
              <a:rPr lang="en-US" altLang="zh-CN" sz="2800" b="1">
                <a:solidFill>
                  <a:schemeClr val="hlink"/>
                </a:solidFill>
                <a:latin typeface="楷体_GB2312" pitchFamily="49" charset="-122"/>
                <a:ea typeface="楷体_GB2312" pitchFamily="49" charset="-122"/>
              </a:rPr>
              <a:t>1.</a:t>
            </a:r>
            <a:r>
              <a:rPr lang="zh-CN" altLang="en-US" sz="2800" b="1" dirty="0">
                <a:solidFill>
                  <a:schemeClr val="hlink"/>
                </a:solidFill>
                <a:latin typeface="楷体_GB2312" pitchFamily="49" charset="-122"/>
                <a:ea typeface="楷体_GB2312" pitchFamily="49" charset="-122"/>
              </a:rPr>
              <a:t>目的：</a:t>
            </a:r>
            <a:br>
              <a:rPr lang="zh-CN" altLang="en-US" sz="2800" b="1" dirty="0">
                <a:solidFill>
                  <a:srgbClr val="000000"/>
                </a:solidFill>
              </a:rPr>
            </a:br>
            <a:r>
              <a:rPr lang="zh-CN" altLang="en-US" sz="2000" b="1" u="sng" dirty="0">
                <a:solidFill>
                  <a:srgbClr val="9900CC"/>
                </a:solidFill>
                <a:effectLst>
                  <a:outerShdw blurRad="38100" dist="38100" dir="2700000">
                    <a:srgbClr val="C0C0C0"/>
                  </a:outerShdw>
                </a:effectLst>
              </a:rPr>
              <a:t>①存活，不丢失，不污染 </a:t>
            </a:r>
            <a:br>
              <a:rPr lang="zh-CN" altLang="en-US" sz="2000" b="1" u="sng" dirty="0">
                <a:solidFill>
                  <a:srgbClr val="9900CC"/>
                </a:solidFill>
                <a:effectLst>
                  <a:outerShdw blurRad="38100" dist="38100" dir="2700000">
                    <a:srgbClr val="C0C0C0"/>
                  </a:outerShdw>
                </a:effectLst>
              </a:rPr>
            </a:br>
            <a:r>
              <a:rPr lang="zh-CN" altLang="en-US" sz="2000" b="1" u="sng" dirty="0">
                <a:solidFill>
                  <a:srgbClr val="9900CC"/>
                </a:solidFill>
                <a:effectLst>
                  <a:outerShdw blurRad="38100" dist="38100" dir="2700000">
                    <a:srgbClr val="C0C0C0"/>
                  </a:outerShdw>
                </a:effectLst>
              </a:rPr>
              <a:t>②防止优良性状丧失 </a:t>
            </a:r>
            <a:br>
              <a:rPr lang="zh-CN" altLang="en-US" sz="2000" b="1" u="sng" dirty="0">
                <a:solidFill>
                  <a:srgbClr val="9900CC"/>
                </a:solidFill>
                <a:effectLst>
                  <a:outerShdw blurRad="38100" dist="38100" dir="2700000">
                    <a:srgbClr val="C0C0C0"/>
                  </a:outerShdw>
                </a:effectLst>
              </a:rPr>
            </a:br>
            <a:r>
              <a:rPr lang="zh-CN" altLang="en-US" sz="2000" b="1" u="sng" dirty="0">
                <a:solidFill>
                  <a:srgbClr val="9900CC"/>
                </a:solidFill>
                <a:effectLst>
                  <a:outerShdw blurRad="38100" dist="38100" dir="2700000">
                    <a:srgbClr val="C0C0C0"/>
                  </a:outerShdw>
                </a:effectLst>
              </a:rPr>
              <a:t>③随时为生产、科研提供优良菌种</a:t>
            </a:r>
            <a:br>
              <a:rPr lang="zh-CN" altLang="en-US" sz="2000" b="1" u="sng" dirty="0">
                <a:solidFill>
                  <a:srgbClr val="9900CC"/>
                </a:solidFill>
                <a:effectLst>
                  <a:outerShdw blurRad="38100" dist="38100" dir="2700000">
                    <a:srgbClr val="C0C0C0"/>
                  </a:outerShdw>
                </a:effectLst>
              </a:rPr>
            </a:br>
            <a:r>
              <a:rPr lang="en-US" altLang="zh-CN" sz="2800" b="1">
                <a:solidFill>
                  <a:schemeClr val="hlink"/>
                </a:solidFill>
                <a:latin typeface="楷体_GB2312" pitchFamily="49" charset="-122"/>
                <a:ea typeface="楷体_GB2312" pitchFamily="49" charset="-122"/>
              </a:rPr>
              <a:t>2. </a:t>
            </a:r>
            <a:r>
              <a:rPr lang="zh-CN" altLang="en-US" sz="2800" b="1" dirty="0">
                <a:solidFill>
                  <a:schemeClr val="hlink"/>
                </a:solidFill>
                <a:latin typeface="楷体_GB2312" pitchFamily="49" charset="-122"/>
                <a:ea typeface="楷体_GB2312" pitchFamily="49" charset="-122"/>
              </a:rPr>
              <a:t>原理：</a:t>
            </a:r>
            <a:br>
              <a:rPr lang="zh-CN" altLang="en-US" sz="2800" b="1" dirty="0">
                <a:solidFill>
                  <a:schemeClr val="hlink"/>
                </a:solidFill>
                <a:latin typeface="楷体_GB2312" pitchFamily="49" charset="-122"/>
                <a:ea typeface="楷体_GB2312" pitchFamily="49" charset="-122"/>
              </a:rPr>
            </a:br>
            <a:r>
              <a:rPr lang="zh-CN" altLang="en-US" sz="2000" b="1" u="sng" dirty="0">
                <a:solidFill>
                  <a:srgbClr val="9900CC"/>
                </a:solidFill>
                <a:effectLst>
                  <a:outerShdw blurRad="38100" dist="38100" dir="2700000">
                    <a:srgbClr val="C0C0C0"/>
                  </a:outerShdw>
                </a:effectLst>
              </a:rPr>
              <a:t>选用优良的纯种，（最好是休眠体，如分生孢子、芽胞等），创造降低微生物代谢活动强度，生长繁殖受抑制，难以发生突变的环境条件。（干燥、低温、缺氧、缺营养 以及添加保护剂等）</a:t>
            </a:r>
            <a:endParaRPr lang="zh-CN" altLang="en-US" sz="2000" b="1" u="sng" dirty="0">
              <a:solidFill>
                <a:srgbClr val="9900CC"/>
              </a:solidFill>
              <a:effectLst>
                <a:outerShdw blurRad="38100" dist="38100" dir="2700000">
                  <a:srgbClr val="C0C0C0"/>
                </a:outerShdw>
              </a:effectLst>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0147" name="文本占位符 390146"/>
          <p:cNvSpPr>
            <a:spLocks noGrp="1"/>
          </p:cNvSpPr>
          <p:nvPr>
            <p:ph type="body" sz="half" idx="2"/>
          </p:nvPr>
        </p:nvSpPr>
        <p:spPr>
          <a:xfrm>
            <a:off x="755650" y="1196975"/>
            <a:ext cx="7710488" cy="4183063"/>
          </a:xfrm>
          <a:ln/>
        </p:spPr>
        <p:txBody>
          <a:bodyPr/>
          <a:p>
            <a:pPr algn="just"/>
            <a:r>
              <a:rPr lang="en-US" altLang="zh-CN" b="1">
                <a:solidFill>
                  <a:schemeClr val="accent1"/>
                </a:solidFill>
                <a:effectLst>
                  <a:outerShdw blurRad="38100" dist="38100" dir="2700000">
                    <a:srgbClr val="C0C0C0"/>
                  </a:outerShdw>
                </a:effectLst>
              </a:rPr>
              <a:t>1</a:t>
            </a:r>
            <a:r>
              <a:rPr lang="zh-CN" altLang="en-US" b="1" dirty="0">
                <a:solidFill>
                  <a:schemeClr val="accent1"/>
                </a:solidFill>
                <a:effectLst>
                  <a:outerShdw blurRad="38100" dist="38100" dir="2700000">
                    <a:srgbClr val="C0C0C0"/>
                  </a:outerShdw>
                </a:effectLst>
              </a:rPr>
              <a:t>．定期移植法</a:t>
            </a:r>
            <a:endParaRPr lang="zh-CN" altLang="en-US" dirty="0"/>
          </a:p>
          <a:p>
            <a:pPr algn="just"/>
            <a:r>
              <a:rPr lang="zh-CN" altLang="en-US" sz="2400" b="1" dirty="0">
                <a:solidFill>
                  <a:schemeClr val="folHlink"/>
                </a:solidFill>
                <a:latin typeface="宋体" panose="02010600030101010101" pitchFamily="2" charset="-122"/>
              </a:rPr>
              <a:t>简便易行，不需要特殊设备，能随时发现所保存的菌种是否死亡、变异、退化和受杂菌污染。斜面培养、液体培养及穿刺培养均可。</a:t>
            </a:r>
            <a:endParaRPr lang="zh-CN" altLang="en-US" sz="2400" b="1" dirty="0">
              <a:solidFill>
                <a:schemeClr val="folHlink"/>
              </a:solidFill>
              <a:latin typeface="宋体" panose="02010600030101010101" pitchFamily="2" charset="-122"/>
            </a:endParaRPr>
          </a:p>
          <a:p>
            <a:pPr algn="just"/>
            <a:r>
              <a:rPr lang="zh-CN" altLang="en-US" sz="2800" b="1" dirty="0">
                <a:solidFill>
                  <a:srgbClr val="00CC66"/>
                </a:solidFill>
                <a:latin typeface="宋体" panose="02010600030101010101" pitchFamily="2" charset="-122"/>
              </a:rPr>
              <a:t>保存的温度和时间。</a:t>
            </a:r>
            <a:endParaRPr lang="zh-CN" altLang="en-US" sz="2800" b="1" dirty="0">
              <a:solidFill>
                <a:srgbClr val="00CC66"/>
              </a:solidFill>
              <a:latin typeface="宋体" panose="02010600030101010101" pitchFamily="2" charset="-122"/>
            </a:endParaRPr>
          </a:p>
          <a:p>
            <a:pPr algn="just"/>
            <a:r>
              <a:rPr lang="zh-CN" altLang="en-US" sz="2400" b="1" dirty="0">
                <a:solidFill>
                  <a:schemeClr val="folHlink"/>
                </a:solidFill>
                <a:latin typeface="宋体" panose="02010600030101010101" pitchFamily="2" charset="-122"/>
              </a:rPr>
              <a:t>细菌</a:t>
            </a:r>
            <a:r>
              <a:rPr lang="en-US" altLang="zh-CN" sz="2400" b="1">
                <a:solidFill>
                  <a:schemeClr val="folHlink"/>
                </a:solidFill>
              </a:rPr>
              <a:t>4~6</a:t>
            </a:r>
            <a:r>
              <a:rPr lang="en-US" altLang="zh-CN" sz="2400" b="1">
                <a:solidFill>
                  <a:schemeClr val="folHlink"/>
                </a:solidFill>
                <a:latin typeface="宋体" panose="02010600030101010101" pitchFamily="2" charset="-122"/>
              </a:rPr>
              <a:t>℃</a:t>
            </a:r>
            <a:r>
              <a:rPr lang="zh-CN" altLang="en-US" sz="2400" b="1" dirty="0">
                <a:solidFill>
                  <a:schemeClr val="folHlink"/>
                </a:solidFill>
                <a:latin typeface="宋体" panose="02010600030101010101" pitchFamily="2" charset="-122"/>
              </a:rPr>
              <a:t>保存，每月移植一次，芽孢杆菌</a:t>
            </a:r>
            <a:r>
              <a:rPr lang="en-US" altLang="zh-CN" sz="2400" b="1">
                <a:solidFill>
                  <a:schemeClr val="folHlink"/>
                </a:solidFill>
              </a:rPr>
              <a:t>3~6</a:t>
            </a:r>
            <a:r>
              <a:rPr lang="zh-CN" altLang="en-US" sz="2400" b="1" dirty="0">
                <a:solidFill>
                  <a:schemeClr val="folHlink"/>
                </a:solidFill>
                <a:latin typeface="宋体" panose="02010600030101010101" pitchFamily="2" charset="-122"/>
              </a:rPr>
              <a:t>个月移植一次；放线菌</a:t>
            </a:r>
            <a:r>
              <a:rPr lang="en-US" altLang="zh-CN" sz="2400" b="1">
                <a:solidFill>
                  <a:schemeClr val="folHlink"/>
                </a:solidFill>
              </a:rPr>
              <a:t>4~6</a:t>
            </a:r>
            <a:r>
              <a:rPr lang="en-US" altLang="zh-CN" sz="2400" b="1">
                <a:solidFill>
                  <a:schemeClr val="folHlink"/>
                </a:solidFill>
                <a:latin typeface="宋体" panose="02010600030101010101" pitchFamily="2" charset="-122"/>
              </a:rPr>
              <a:t>℃</a:t>
            </a:r>
            <a:r>
              <a:rPr lang="zh-CN" altLang="en-US" sz="2400" b="1" dirty="0">
                <a:solidFill>
                  <a:schemeClr val="folHlink"/>
                </a:solidFill>
                <a:latin typeface="宋体" panose="02010600030101010101" pitchFamily="2" charset="-122"/>
              </a:rPr>
              <a:t>保存，每</a:t>
            </a:r>
            <a:r>
              <a:rPr lang="en-US" altLang="zh-CN" sz="2400" b="1">
                <a:solidFill>
                  <a:schemeClr val="folHlink"/>
                </a:solidFill>
                <a:latin typeface="宋体" panose="02010600030101010101" pitchFamily="2" charset="-122"/>
              </a:rPr>
              <a:t>3</a:t>
            </a:r>
            <a:r>
              <a:rPr lang="zh-CN" altLang="en-US" sz="2400" b="1" dirty="0">
                <a:solidFill>
                  <a:schemeClr val="folHlink"/>
                </a:solidFill>
                <a:latin typeface="宋体" panose="02010600030101010101" pitchFamily="2" charset="-122"/>
              </a:rPr>
              <a:t>个月移植一次；酵母菌</a:t>
            </a:r>
            <a:r>
              <a:rPr lang="en-US" altLang="zh-CN" sz="2400" b="1">
                <a:solidFill>
                  <a:schemeClr val="folHlink"/>
                </a:solidFill>
              </a:rPr>
              <a:t>4~6</a:t>
            </a:r>
            <a:r>
              <a:rPr lang="en-US" altLang="zh-CN" sz="2400" b="1">
                <a:solidFill>
                  <a:schemeClr val="folHlink"/>
                </a:solidFill>
                <a:latin typeface="宋体" panose="02010600030101010101" pitchFamily="2" charset="-122"/>
              </a:rPr>
              <a:t>℃</a:t>
            </a:r>
            <a:r>
              <a:rPr lang="zh-CN" altLang="en-US" sz="2400" b="1" dirty="0">
                <a:solidFill>
                  <a:schemeClr val="folHlink"/>
                </a:solidFill>
                <a:latin typeface="宋体" panose="02010600030101010101" pitchFamily="2" charset="-122"/>
              </a:rPr>
              <a:t>保存，每</a:t>
            </a:r>
            <a:r>
              <a:rPr lang="en-US" altLang="zh-CN" sz="2400" b="1">
                <a:solidFill>
                  <a:schemeClr val="folHlink"/>
                </a:solidFill>
              </a:rPr>
              <a:t>4~6</a:t>
            </a:r>
            <a:r>
              <a:rPr lang="zh-CN" altLang="en-US" sz="2400" b="1" dirty="0">
                <a:solidFill>
                  <a:schemeClr val="folHlink"/>
                </a:solidFill>
                <a:latin typeface="宋体" panose="02010600030101010101" pitchFamily="2" charset="-122"/>
              </a:rPr>
              <a:t>月移植一次；霉菌</a:t>
            </a:r>
            <a:r>
              <a:rPr lang="en-US" altLang="zh-CN" sz="2400" b="1">
                <a:solidFill>
                  <a:schemeClr val="folHlink"/>
                </a:solidFill>
              </a:rPr>
              <a:t>4~6</a:t>
            </a:r>
            <a:r>
              <a:rPr lang="en-US" altLang="zh-CN" sz="2400" b="1">
                <a:solidFill>
                  <a:schemeClr val="folHlink"/>
                </a:solidFill>
                <a:latin typeface="宋体" panose="02010600030101010101" pitchFamily="2" charset="-122"/>
              </a:rPr>
              <a:t>℃</a:t>
            </a:r>
            <a:r>
              <a:rPr lang="zh-CN" altLang="en-US" sz="2400" b="1" dirty="0">
                <a:solidFill>
                  <a:schemeClr val="folHlink"/>
                </a:solidFill>
                <a:latin typeface="宋体" panose="02010600030101010101" pitchFamily="2" charset="-122"/>
              </a:rPr>
              <a:t>保存，每</a:t>
            </a:r>
            <a:r>
              <a:rPr lang="en-US" altLang="zh-CN" sz="2400" b="1">
                <a:solidFill>
                  <a:schemeClr val="folHlink"/>
                </a:solidFill>
                <a:latin typeface="宋体" panose="02010600030101010101" pitchFamily="2" charset="-122"/>
              </a:rPr>
              <a:t>6</a:t>
            </a:r>
            <a:r>
              <a:rPr lang="zh-CN" altLang="en-US" sz="2400" b="1" dirty="0">
                <a:solidFill>
                  <a:schemeClr val="folHlink"/>
                </a:solidFill>
                <a:latin typeface="宋体" panose="02010600030101010101" pitchFamily="2" charset="-122"/>
              </a:rPr>
              <a:t>个月移植一次，</a:t>
            </a:r>
            <a:r>
              <a:rPr lang="en-US" altLang="zh-CN" sz="2400" b="1">
                <a:solidFill>
                  <a:schemeClr val="folHlink"/>
                </a:solidFill>
                <a:latin typeface="宋体" panose="02010600030101010101" pitchFamily="2" charset="-122"/>
              </a:rPr>
              <a:t>20℃</a:t>
            </a:r>
            <a:r>
              <a:rPr lang="zh-CN" altLang="en-US" sz="2400" b="1" dirty="0">
                <a:solidFill>
                  <a:schemeClr val="folHlink"/>
                </a:solidFill>
                <a:latin typeface="宋体" panose="02010600030101010101" pitchFamily="2" charset="-122"/>
              </a:rPr>
              <a:t>保存，</a:t>
            </a:r>
            <a:r>
              <a:rPr lang="en-US" altLang="zh-CN" sz="2400" b="1">
                <a:solidFill>
                  <a:schemeClr val="folHlink"/>
                </a:solidFill>
                <a:latin typeface="宋体" panose="02010600030101010101" pitchFamily="2" charset="-122"/>
              </a:rPr>
              <a:t>2</a:t>
            </a:r>
            <a:r>
              <a:rPr lang="zh-CN" altLang="en-US" sz="2400" b="1" dirty="0">
                <a:solidFill>
                  <a:schemeClr val="folHlink"/>
                </a:solidFill>
                <a:latin typeface="宋体" panose="02010600030101010101" pitchFamily="2" charset="-122"/>
              </a:rPr>
              <a:t>周移植一次。</a:t>
            </a:r>
            <a:endParaRPr lang="zh-CN" altLang="en-US" sz="2400" b="1" dirty="0">
              <a:solidFill>
                <a:schemeClr val="folHlink"/>
              </a:solidFill>
              <a:latin typeface="宋体" panose="0201060003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0147">
                                            <p:txEl>
                                              <p:charRg st="0" end="8"/>
                                            </p:txEl>
                                          </p:spTgt>
                                        </p:tgtEl>
                                        <p:attrNameLst>
                                          <p:attrName>style.visibility</p:attrName>
                                        </p:attrNameLst>
                                      </p:cBhvr>
                                      <p:to>
                                        <p:strVal val="visible"/>
                                      </p:to>
                                    </p:set>
                                    <p:animEffect transition="in" filter="dissolve">
                                      <p:cBhvr>
                                        <p:cTn id="7" dur="500"/>
                                        <p:tgtEl>
                                          <p:spTgt spid="390147">
                                            <p:txEl>
                                              <p:charRg st="0"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0147">
                                            <p:txEl>
                                              <p:charRg st="8" end="67"/>
                                            </p:txEl>
                                          </p:spTgt>
                                        </p:tgtEl>
                                        <p:attrNameLst>
                                          <p:attrName>style.visibility</p:attrName>
                                        </p:attrNameLst>
                                      </p:cBhvr>
                                      <p:to>
                                        <p:strVal val="visible"/>
                                      </p:to>
                                    </p:set>
                                    <p:animEffect transition="in" filter="dissolve">
                                      <p:cBhvr>
                                        <p:cTn id="12" dur="500"/>
                                        <p:tgtEl>
                                          <p:spTgt spid="390147">
                                            <p:txEl>
                                              <p:charRg st="8" end="6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0147">
                                            <p:txEl>
                                              <p:charRg st="67" end="77"/>
                                            </p:txEl>
                                          </p:spTgt>
                                        </p:tgtEl>
                                        <p:attrNameLst>
                                          <p:attrName>style.visibility</p:attrName>
                                        </p:attrNameLst>
                                      </p:cBhvr>
                                      <p:to>
                                        <p:strVal val="visible"/>
                                      </p:to>
                                    </p:set>
                                    <p:animEffect transition="in" filter="dissolve">
                                      <p:cBhvr>
                                        <p:cTn id="17" dur="500"/>
                                        <p:tgtEl>
                                          <p:spTgt spid="390147">
                                            <p:txEl>
                                              <p:charRg st="67" end="7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0147">
                                            <p:txEl>
                                              <p:charRg st="77" end="178"/>
                                            </p:txEl>
                                          </p:spTgt>
                                        </p:tgtEl>
                                        <p:attrNameLst>
                                          <p:attrName>style.visibility</p:attrName>
                                        </p:attrNameLst>
                                      </p:cBhvr>
                                      <p:to>
                                        <p:strVal val="visible"/>
                                      </p:to>
                                    </p:set>
                                    <p:animEffect transition="in" filter="dissolve">
                                      <p:cBhvr>
                                        <p:cTn id="22" dur="500"/>
                                        <p:tgtEl>
                                          <p:spTgt spid="390147">
                                            <p:txEl>
                                              <p:charRg st="77" end="17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7"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1170" name="文本占位符 391169"/>
          <p:cNvSpPr>
            <a:spLocks noGrp="1"/>
          </p:cNvSpPr>
          <p:nvPr>
            <p:ph type="body" idx="1"/>
          </p:nvPr>
        </p:nvSpPr>
        <p:spPr>
          <a:xfrm>
            <a:off x="685800" y="1219200"/>
            <a:ext cx="7772400" cy="4114800"/>
          </a:xfrm>
          <a:ln/>
        </p:spPr>
        <p:txBody>
          <a:bodyPr/>
          <a:p>
            <a:pPr algn="just"/>
            <a:r>
              <a:rPr lang="en-US" altLang="zh-CN" b="1">
                <a:solidFill>
                  <a:srgbClr val="FF0000"/>
                </a:solidFill>
              </a:rPr>
              <a:t>2</a:t>
            </a:r>
            <a:r>
              <a:rPr lang="zh-CN" altLang="en-US" b="1" dirty="0">
                <a:solidFill>
                  <a:srgbClr val="FF0000"/>
                </a:solidFill>
              </a:rPr>
              <a:t>．干燥法</a:t>
            </a:r>
            <a:endParaRPr lang="zh-CN" altLang="en-US" dirty="0"/>
          </a:p>
          <a:p>
            <a:pPr algn="just"/>
            <a:r>
              <a:rPr lang="zh-CN" altLang="en-US" sz="2800" b="1" dirty="0">
                <a:solidFill>
                  <a:srgbClr val="0000CC"/>
                </a:solidFill>
              </a:rPr>
              <a:t>将菌种接种到干燥载体上，如河沙、土壤、硅胶、滤纸及麸皮等，以保藏菌种。</a:t>
            </a:r>
            <a:endParaRPr lang="zh-CN" altLang="en-US" sz="2800" b="1" dirty="0">
              <a:solidFill>
                <a:srgbClr val="0000CC"/>
              </a:solidFill>
            </a:endParaRPr>
          </a:p>
          <a:p>
            <a:pPr algn="just"/>
            <a:r>
              <a:rPr lang="zh-CN" altLang="en-US" sz="2800" b="1" dirty="0">
                <a:solidFill>
                  <a:srgbClr val="0000CC"/>
                </a:solidFill>
              </a:rPr>
              <a:t>以砂土保藏法用得较普遍，通常把接种菌种的砂土放在干燥器内，于常温或低温下保藏，芽孢杆菌、梭状芽孢杆菌、放线菌及霉菌均可用此法保藏。</a:t>
            </a:r>
            <a:endParaRPr lang="zh-CN" altLang="en-US" sz="2800" b="1" dirty="0">
              <a:solidFill>
                <a:srgbClr val="0000CC"/>
              </a:solidFill>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1170">
                                            <p:txEl>
                                              <p:charRg st="0" end="6"/>
                                            </p:txEl>
                                          </p:spTgt>
                                        </p:tgtEl>
                                        <p:attrNameLst>
                                          <p:attrName>style.visibility</p:attrName>
                                        </p:attrNameLst>
                                      </p:cBhvr>
                                      <p:to>
                                        <p:strVal val="visible"/>
                                      </p:to>
                                    </p:set>
                                    <p:animEffect transition="in" filter="dissolve">
                                      <p:cBhvr>
                                        <p:cTn id="7" dur="500"/>
                                        <p:tgtEl>
                                          <p:spTgt spid="391170">
                                            <p:txEl>
                                              <p:charRg st="0"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1170">
                                            <p:txEl>
                                              <p:charRg st="6" end="42"/>
                                            </p:txEl>
                                          </p:spTgt>
                                        </p:tgtEl>
                                        <p:attrNameLst>
                                          <p:attrName>style.visibility</p:attrName>
                                        </p:attrNameLst>
                                      </p:cBhvr>
                                      <p:to>
                                        <p:strVal val="visible"/>
                                      </p:to>
                                    </p:set>
                                    <p:animEffect transition="in" filter="dissolve">
                                      <p:cBhvr>
                                        <p:cTn id="12" dur="500"/>
                                        <p:tgtEl>
                                          <p:spTgt spid="391170">
                                            <p:txEl>
                                              <p:charRg st="6" end="4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1170">
                                            <p:txEl>
                                              <p:charRg st="42" end="108"/>
                                            </p:txEl>
                                          </p:spTgt>
                                        </p:tgtEl>
                                        <p:attrNameLst>
                                          <p:attrName>style.visibility</p:attrName>
                                        </p:attrNameLst>
                                      </p:cBhvr>
                                      <p:to>
                                        <p:strVal val="visible"/>
                                      </p:to>
                                    </p:set>
                                    <p:animEffect transition="in" filter="dissolve">
                                      <p:cBhvr>
                                        <p:cTn id="17" dur="500"/>
                                        <p:tgtEl>
                                          <p:spTgt spid="391170">
                                            <p:txEl>
                                              <p:charRg st="42" end="10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0" grpId="0" build="p"/>
    </p:bld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92194" name="文本占位符 392193"/>
          <p:cNvSpPr>
            <a:spLocks noGrp="1"/>
          </p:cNvSpPr>
          <p:nvPr>
            <p:ph type="body" sz="half" idx="1"/>
          </p:nvPr>
        </p:nvSpPr>
        <p:spPr>
          <a:xfrm>
            <a:off x="611188" y="1219200"/>
            <a:ext cx="4113212" cy="4343400"/>
          </a:xfrm>
          <a:ln/>
        </p:spPr>
        <p:txBody>
          <a:bodyPr/>
          <a:p>
            <a:pPr algn="just"/>
            <a:r>
              <a:rPr lang="en-US" altLang="zh-CN" sz="2800" b="1">
                <a:solidFill>
                  <a:schemeClr val="accent1"/>
                </a:solidFill>
                <a:effectLst>
                  <a:outerShdw blurRad="38100" dist="38100" dir="2700000">
                    <a:srgbClr val="C0C0C0"/>
                  </a:outerShdw>
                </a:effectLst>
              </a:rPr>
              <a:t>3</a:t>
            </a:r>
            <a:r>
              <a:rPr lang="zh-CN" altLang="en-US" sz="2800" b="1" dirty="0">
                <a:solidFill>
                  <a:schemeClr val="accent1"/>
                </a:solidFill>
                <a:effectLst>
                  <a:outerShdw blurRad="38100" dist="38100" dir="2700000">
                    <a:srgbClr val="C0C0C0"/>
                  </a:outerShdw>
                </a:effectLst>
              </a:rPr>
              <a:t>．隔绝空气法</a:t>
            </a:r>
            <a:endParaRPr lang="zh-CN" altLang="en-US" sz="2800" dirty="0"/>
          </a:p>
          <a:p>
            <a:pPr algn="just">
              <a:lnSpc>
                <a:spcPct val="135000"/>
              </a:lnSpc>
            </a:pPr>
            <a:r>
              <a:rPr lang="zh-CN" altLang="en-US" sz="2000" b="1" dirty="0">
                <a:solidFill>
                  <a:srgbClr val="0000CC"/>
                </a:solidFill>
              </a:rPr>
              <a:t>该法是定期移植法的辅助方法。用液体石蜡封住半固体培养物来保藏菌种。将待保存的斜面菌种用橡皮塞代替原有的棉塞塞紧，这样可使菌种保藏较长时间。</a:t>
            </a:r>
            <a:endParaRPr lang="zh-CN" altLang="en-US" sz="2000" b="1" dirty="0">
              <a:solidFill>
                <a:srgbClr val="0000CC"/>
              </a:solidFill>
            </a:endParaRPr>
          </a:p>
          <a:p>
            <a:pPr algn="dist">
              <a:lnSpc>
                <a:spcPct val="135000"/>
              </a:lnSpc>
            </a:pPr>
            <a:r>
              <a:rPr lang="zh-CN" altLang="en-US" sz="2000" b="1" dirty="0">
                <a:solidFill>
                  <a:srgbClr val="0000CC"/>
                </a:solidFill>
              </a:rPr>
              <a:t>原理：抑制微生物代谢，推迟细胞老化，防止培养基水分蒸发，从而延长微生物的寿命。</a:t>
            </a:r>
            <a:endParaRPr lang="zh-CN" altLang="en-US" sz="2000" b="1" dirty="0">
              <a:solidFill>
                <a:srgbClr val="0000CC"/>
              </a:solidFill>
            </a:endParaRPr>
          </a:p>
        </p:txBody>
      </p:sp>
      <p:sp>
        <p:nvSpPr>
          <p:cNvPr id="392195" name="文本占位符 392194"/>
          <p:cNvSpPr>
            <a:spLocks noGrp="1"/>
          </p:cNvSpPr>
          <p:nvPr>
            <p:ph type="body" sz="half" idx="2"/>
          </p:nvPr>
        </p:nvSpPr>
        <p:spPr>
          <a:xfrm>
            <a:off x="4953000" y="1371600"/>
            <a:ext cx="3810000" cy="4419600"/>
          </a:xfrm>
          <a:ln/>
        </p:spPr>
        <p:txBody>
          <a:bodyPr/>
          <a:p>
            <a:pPr algn="just"/>
            <a:r>
              <a:rPr lang="en-US" altLang="zh-CN" sz="2800" b="1">
                <a:solidFill>
                  <a:schemeClr val="accent1"/>
                </a:solidFill>
                <a:effectLst>
                  <a:outerShdw blurRad="38100" dist="38100" dir="2700000">
                    <a:srgbClr val="C0C0C0"/>
                  </a:outerShdw>
                </a:effectLst>
              </a:rPr>
              <a:t>4</a:t>
            </a:r>
            <a:r>
              <a:rPr lang="zh-CN" altLang="en-US" sz="2800" b="1" dirty="0">
                <a:solidFill>
                  <a:schemeClr val="accent1"/>
                </a:solidFill>
                <a:effectLst>
                  <a:outerShdw blurRad="38100" dist="38100" dir="2700000">
                    <a:srgbClr val="C0C0C0"/>
                  </a:outerShdw>
                </a:effectLst>
              </a:rPr>
              <a:t>．蒸馏水悬浮法</a:t>
            </a:r>
            <a:endParaRPr lang="zh-CN" altLang="en-US" sz="2800" dirty="0"/>
          </a:p>
          <a:p>
            <a:pPr algn="just"/>
            <a:r>
              <a:rPr lang="zh-CN" altLang="en-US" sz="2400" b="1" dirty="0">
                <a:solidFill>
                  <a:srgbClr val="0000CC"/>
                </a:solidFill>
              </a:rPr>
              <a:t>这是一种最简单的保藏法，只要将菌种悬浮于无菌蒸馏水中，将容器封好便可达到目的。</a:t>
            </a:r>
            <a:endParaRPr lang="zh-CN" altLang="en-US" sz="2400" b="1" dirty="0">
              <a:solidFill>
                <a:srgbClr val="0000CC"/>
              </a:solidFill>
            </a:endParaRPr>
          </a:p>
          <a:p>
            <a:pPr algn="just"/>
            <a:r>
              <a:rPr lang="zh-CN" altLang="en-US" sz="2400" b="1" dirty="0">
                <a:solidFill>
                  <a:srgbClr val="0000CC"/>
                </a:solidFill>
              </a:rPr>
              <a:t>球衣菌就可用此法保藏。</a:t>
            </a:r>
            <a:endParaRPr lang="zh-CN" altLang="en-US" sz="2400" b="1" dirty="0">
              <a:solidFill>
                <a:srgbClr val="0000CC"/>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2194">
                                            <p:txEl>
                                              <p:charRg st="0" end="8"/>
                                            </p:txEl>
                                          </p:spTgt>
                                        </p:tgtEl>
                                        <p:attrNameLst>
                                          <p:attrName>style.visibility</p:attrName>
                                        </p:attrNameLst>
                                      </p:cBhvr>
                                      <p:to>
                                        <p:strVal val="visible"/>
                                      </p:to>
                                    </p:set>
                                    <p:animEffect transition="in" filter="dissolve">
                                      <p:cBhvr>
                                        <p:cTn id="7" dur="500"/>
                                        <p:tgtEl>
                                          <p:spTgt spid="392194">
                                            <p:txEl>
                                              <p:charRg st="0"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2194">
                                            <p:txEl>
                                              <p:charRg st="8" end="78"/>
                                            </p:txEl>
                                          </p:spTgt>
                                        </p:tgtEl>
                                        <p:attrNameLst>
                                          <p:attrName>style.visibility</p:attrName>
                                        </p:attrNameLst>
                                      </p:cBhvr>
                                      <p:to>
                                        <p:strVal val="visible"/>
                                      </p:to>
                                    </p:set>
                                    <p:animEffect transition="in" filter="dissolve">
                                      <p:cBhvr>
                                        <p:cTn id="12" dur="500"/>
                                        <p:tgtEl>
                                          <p:spTgt spid="392194">
                                            <p:txEl>
                                              <p:charRg st="8" end="7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2194">
                                            <p:txEl>
                                              <p:charRg st="78" end="118"/>
                                            </p:txEl>
                                          </p:spTgt>
                                        </p:tgtEl>
                                        <p:attrNameLst>
                                          <p:attrName>style.visibility</p:attrName>
                                        </p:attrNameLst>
                                      </p:cBhvr>
                                      <p:to>
                                        <p:strVal val="visible"/>
                                      </p:to>
                                    </p:set>
                                    <p:animEffect transition="in" filter="dissolve">
                                      <p:cBhvr>
                                        <p:cTn id="17" dur="500"/>
                                        <p:tgtEl>
                                          <p:spTgt spid="392194">
                                            <p:txEl>
                                              <p:charRg st="78" end="11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2195">
                                            <p:txEl>
                                              <p:charRg st="0" end="9"/>
                                            </p:txEl>
                                          </p:spTgt>
                                        </p:tgtEl>
                                        <p:attrNameLst>
                                          <p:attrName>style.visibility</p:attrName>
                                        </p:attrNameLst>
                                      </p:cBhvr>
                                      <p:to>
                                        <p:strVal val="visible"/>
                                      </p:to>
                                    </p:set>
                                    <p:animEffect transition="in" filter="dissolve">
                                      <p:cBhvr>
                                        <p:cTn id="22" dur="500"/>
                                        <p:tgtEl>
                                          <p:spTgt spid="392195">
                                            <p:txEl>
                                              <p:charRg st="0"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2195">
                                            <p:txEl>
                                              <p:charRg st="9" end="49"/>
                                            </p:txEl>
                                          </p:spTgt>
                                        </p:tgtEl>
                                        <p:attrNameLst>
                                          <p:attrName>style.visibility</p:attrName>
                                        </p:attrNameLst>
                                      </p:cBhvr>
                                      <p:to>
                                        <p:strVal val="visible"/>
                                      </p:to>
                                    </p:set>
                                    <p:animEffect transition="in" filter="dissolve">
                                      <p:cBhvr>
                                        <p:cTn id="27" dur="500"/>
                                        <p:tgtEl>
                                          <p:spTgt spid="392195">
                                            <p:txEl>
                                              <p:charRg st="9" end="4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92195">
                                            <p:txEl>
                                              <p:charRg st="49" end="61"/>
                                            </p:txEl>
                                          </p:spTgt>
                                        </p:tgtEl>
                                        <p:attrNameLst>
                                          <p:attrName>style.visibility</p:attrName>
                                        </p:attrNameLst>
                                      </p:cBhvr>
                                      <p:to>
                                        <p:strVal val="visible"/>
                                      </p:to>
                                    </p:set>
                                    <p:animEffect transition="in" filter="dissolve">
                                      <p:cBhvr>
                                        <p:cTn id="32" dur="500"/>
                                        <p:tgtEl>
                                          <p:spTgt spid="392195">
                                            <p:txEl>
                                              <p:charRg st="49" end="6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4" grpId="0" build="p"/>
      <p:bldP spid="392195"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3218" name="文本占位符 393217"/>
          <p:cNvSpPr>
            <a:spLocks noGrp="1"/>
          </p:cNvSpPr>
          <p:nvPr>
            <p:ph type="body" idx="1"/>
          </p:nvPr>
        </p:nvSpPr>
        <p:spPr>
          <a:xfrm>
            <a:off x="762000" y="1906588"/>
            <a:ext cx="7924800" cy="4114800"/>
          </a:xfrm>
          <a:ln/>
        </p:spPr>
        <p:txBody>
          <a:bodyPr/>
          <a:p>
            <a:pPr algn="just">
              <a:lnSpc>
                <a:spcPct val="125000"/>
              </a:lnSpc>
            </a:pPr>
            <a:r>
              <a:rPr lang="zh-CN" altLang="en-US" sz="1800" b="1" dirty="0">
                <a:solidFill>
                  <a:srgbClr val="0000CC"/>
                </a:solidFill>
                <a:latin typeface="宋体" panose="02010600030101010101" pitchFamily="2" charset="-122"/>
              </a:rPr>
              <a:t>利用低温、干燥和隔绝空气等几个保藏菌种的重要方法的综合作用。</a:t>
            </a:r>
            <a:endParaRPr lang="zh-CN" altLang="en-US" sz="1800" b="1" dirty="0">
              <a:solidFill>
                <a:srgbClr val="0000CC"/>
              </a:solidFill>
              <a:latin typeface="宋体" panose="02010600030101010101" pitchFamily="2" charset="-122"/>
            </a:endParaRPr>
          </a:p>
          <a:p>
            <a:pPr algn="just">
              <a:lnSpc>
                <a:spcPct val="125000"/>
              </a:lnSpc>
            </a:pPr>
            <a:r>
              <a:rPr lang="en-US" altLang="zh-CN" sz="1800" b="1">
                <a:solidFill>
                  <a:srgbClr val="0000CC"/>
                </a:solidFill>
                <a:latin typeface="宋体" panose="02010600030101010101" pitchFamily="2" charset="-122"/>
              </a:rPr>
              <a:t>A.</a:t>
            </a:r>
            <a:r>
              <a:rPr lang="zh-CN" altLang="en-US" sz="1800" b="1" dirty="0">
                <a:solidFill>
                  <a:srgbClr val="0000CC"/>
                </a:solidFill>
                <a:latin typeface="宋体" panose="02010600030101010101" pitchFamily="2" charset="-122"/>
              </a:rPr>
              <a:t>先用保护剂制成细胞悬液并分装于安瓶内。</a:t>
            </a:r>
            <a:endParaRPr lang="zh-CN" altLang="en-US" sz="1800" b="1" dirty="0">
              <a:solidFill>
                <a:srgbClr val="0000CC"/>
              </a:solidFill>
              <a:latin typeface="宋体" panose="02010600030101010101" pitchFamily="2" charset="-122"/>
            </a:endParaRPr>
          </a:p>
          <a:p>
            <a:pPr algn="just">
              <a:lnSpc>
                <a:spcPct val="125000"/>
              </a:lnSpc>
            </a:pPr>
            <a:r>
              <a:rPr lang="zh-CN" altLang="en-US" sz="1800" b="1" dirty="0">
                <a:solidFill>
                  <a:srgbClr val="0000CC"/>
                </a:solidFill>
                <a:latin typeface="宋体" panose="02010600030101010101" pitchFamily="2" charset="-122"/>
              </a:rPr>
              <a:t>保护剂有牛奶、甘油等，作用是进入细菌细胞保护细菌细胞在冷冻、低温水分升华时细胞组织足够的强度，不致使细菌受到伤害。</a:t>
            </a:r>
            <a:endParaRPr lang="zh-CN" altLang="en-US" sz="1800" b="1" dirty="0">
              <a:solidFill>
                <a:srgbClr val="0000CC"/>
              </a:solidFill>
              <a:latin typeface="宋体" panose="02010600030101010101" pitchFamily="2" charset="-122"/>
            </a:endParaRPr>
          </a:p>
          <a:p>
            <a:pPr algn="just">
              <a:lnSpc>
                <a:spcPct val="125000"/>
              </a:lnSpc>
            </a:pPr>
            <a:r>
              <a:rPr lang="en-US" altLang="zh-CN" sz="1800" b="1">
                <a:solidFill>
                  <a:srgbClr val="0000CC"/>
                </a:solidFill>
                <a:latin typeface="宋体" panose="02010600030101010101" pitchFamily="2" charset="-122"/>
              </a:rPr>
              <a:t>B.</a:t>
            </a:r>
            <a:r>
              <a:rPr lang="zh-CN" altLang="en-US" sz="1800" b="1" dirty="0">
                <a:solidFill>
                  <a:srgbClr val="0000CC"/>
                </a:solidFill>
                <a:latin typeface="宋体" panose="02010600030101010101" pitchFamily="2" charset="-122"/>
              </a:rPr>
              <a:t>将悬液冻结成冰。抽气进行真空干燥，样品水分大量升华，待样品水分升华</a:t>
            </a:r>
            <a:r>
              <a:rPr lang="en-US" altLang="zh-CN" sz="1800" b="1">
                <a:solidFill>
                  <a:srgbClr val="0000CC"/>
                </a:solidFill>
                <a:latin typeface="宋体" panose="02010600030101010101" pitchFamily="2" charset="-122"/>
              </a:rPr>
              <a:t>95</a:t>
            </a:r>
            <a:r>
              <a:rPr lang="zh-CN" altLang="en-US" sz="1800" b="1" dirty="0">
                <a:solidFill>
                  <a:srgbClr val="0000CC"/>
                </a:solidFill>
                <a:latin typeface="宋体" panose="02010600030101010101" pitchFamily="2" charset="-122"/>
              </a:rPr>
              <a:t>％以上时，冻干样品呈现酥状或松散的片状。</a:t>
            </a:r>
            <a:endParaRPr lang="zh-CN" altLang="en-US" sz="1800" b="1" dirty="0">
              <a:solidFill>
                <a:srgbClr val="0000CC"/>
              </a:solidFill>
              <a:latin typeface="宋体" panose="02010600030101010101" pitchFamily="2" charset="-122"/>
            </a:endParaRPr>
          </a:p>
          <a:p>
            <a:pPr algn="just">
              <a:lnSpc>
                <a:spcPct val="125000"/>
              </a:lnSpc>
            </a:pPr>
            <a:r>
              <a:rPr lang="en-US" altLang="zh-CN" sz="1800" b="1">
                <a:solidFill>
                  <a:srgbClr val="0000CC"/>
                </a:solidFill>
                <a:latin typeface="宋体" panose="02010600030101010101" pitchFamily="2" charset="-122"/>
              </a:rPr>
              <a:t>C.</a:t>
            </a:r>
            <a:r>
              <a:rPr lang="zh-CN" altLang="en-US" sz="1800" b="1" dirty="0">
                <a:solidFill>
                  <a:srgbClr val="0000CC"/>
                </a:solidFill>
                <a:latin typeface="宋体" panose="02010600030101010101" pitchFamily="2" charset="-122"/>
              </a:rPr>
              <a:t>对安瓶进行熔断封口，置室温或低温保藏。</a:t>
            </a:r>
            <a:endParaRPr lang="zh-CN" altLang="en-US" sz="1800" b="1" dirty="0">
              <a:solidFill>
                <a:srgbClr val="0000CC"/>
              </a:solidFill>
              <a:latin typeface="宋体" panose="02010600030101010101" pitchFamily="2" charset="-122"/>
            </a:endParaRPr>
          </a:p>
          <a:p>
            <a:pPr algn="just">
              <a:lnSpc>
                <a:spcPct val="120000"/>
              </a:lnSpc>
            </a:pPr>
            <a:r>
              <a:rPr lang="zh-CN" altLang="en-US" sz="2800" b="1" dirty="0">
                <a:solidFill>
                  <a:srgbClr val="FF0000"/>
                </a:solidFill>
                <a:latin typeface="宋体" panose="02010600030101010101" pitchFamily="2" charset="-122"/>
              </a:rPr>
              <a:t>这种方法可使菌种稳定保藏几年至十几年，是最好的保藏方法。</a:t>
            </a:r>
            <a:endParaRPr lang="zh-CN" altLang="en-US" sz="2800" b="1" dirty="0">
              <a:solidFill>
                <a:srgbClr val="FF0000"/>
              </a:solidFill>
              <a:latin typeface="宋体" panose="02010600030101010101" pitchFamily="2" charset="-122"/>
            </a:endParaRPr>
          </a:p>
        </p:txBody>
      </p:sp>
      <p:sp>
        <p:nvSpPr>
          <p:cNvPr id="393219" name="标题 393218"/>
          <p:cNvSpPr>
            <a:spLocks noGrp="1"/>
          </p:cNvSpPr>
          <p:nvPr>
            <p:ph type="title"/>
          </p:nvPr>
        </p:nvSpPr>
        <p:spPr>
          <a:xfrm>
            <a:off x="1227138" y="922338"/>
            <a:ext cx="4660900" cy="762000"/>
          </a:xfrm>
          <a:ln/>
        </p:spPr>
        <p:txBody>
          <a:bodyPr vert="horz" wrap="square" lIns="91440" tIns="45720" rIns="91440" bIns="45720" anchor="ctr"/>
          <a:p>
            <a:r>
              <a:rPr lang="en-US" altLang="zh-CN" sz="2800" b="1">
                <a:solidFill>
                  <a:schemeClr val="accent1"/>
                </a:solidFill>
                <a:effectLst>
                  <a:outerShdw blurRad="38100" dist="38100" dir="2700000">
                    <a:srgbClr val="C0C0C0"/>
                  </a:outerShdw>
                </a:effectLst>
              </a:rPr>
              <a:t>5</a:t>
            </a:r>
            <a:r>
              <a:rPr lang="zh-CN" altLang="en-US" sz="2800" b="1" dirty="0">
                <a:solidFill>
                  <a:schemeClr val="accent1"/>
                </a:solidFill>
                <a:effectLst>
                  <a:outerShdw blurRad="38100" dist="38100" dir="2700000">
                    <a:srgbClr val="C0C0C0"/>
                  </a:outerShdw>
                </a:effectLst>
              </a:rPr>
              <a:t>．综合法（冷冻干燥法）</a:t>
            </a:r>
            <a:endParaRPr lang="zh-CN" altLang="en-US" dirty="0"/>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3219">
                                            <p:txEl>
                                              <p:charRg st="0" end="1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3218">
                                            <p:txEl>
                                              <p:charRg st="0" end="3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3218">
                                            <p:txEl>
                                              <p:charRg st="31" end="5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3218">
                                            <p:txEl>
                                              <p:charRg st="53" end="1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3218">
                                            <p:txEl>
                                              <p:charRg st="111" end="16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93218">
                                            <p:txEl>
                                              <p:charRg st="169" end="19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93218">
                                            <p:txEl>
                                              <p:charRg st="191" end="2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8" grpId="0" build="p"/>
      <p:bldP spid="393219"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22" name="标题 389121"/>
          <p:cNvSpPr>
            <a:spLocks noGrp="1"/>
          </p:cNvSpPr>
          <p:nvPr>
            <p:ph type="title"/>
          </p:nvPr>
        </p:nvSpPr>
        <p:spPr>
          <a:xfrm>
            <a:off x="827088" y="620713"/>
            <a:ext cx="7793037" cy="852487"/>
          </a:xfrm>
          <a:ln/>
        </p:spPr>
        <p:txBody>
          <a:bodyPr anchor="b"/>
          <a:p>
            <a:r>
              <a:rPr lang="zh-CN" altLang="en-US" sz="4000" b="1" dirty="0">
                <a:solidFill>
                  <a:srgbClr val="FF0000"/>
                </a:solidFill>
              </a:rPr>
              <a:t>世界各国的菌种保藏机构</a:t>
            </a:r>
            <a:endParaRPr lang="zh-CN" altLang="en-US" sz="4000" b="1">
              <a:solidFill>
                <a:srgbClr val="FF0000"/>
              </a:solidFill>
            </a:endParaRPr>
          </a:p>
        </p:txBody>
      </p:sp>
      <p:sp>
        <p:nvSpPr>
          <p:cNvPr id="389123" name="文本占位符 389122"/>
          <p:cNvSpPr>
            <a:spLocks noGrp="1"/>
          </p:cNvSpPr>
          <p:nvPr>
            <p:ph type="body" idx="1"/>
          </p:nvPr>
        </p:nvSpPr>
        <p:spPr>
          <a:xfrm>
            <a:off x="685800" y="1557338"/>
            <a:ext cx="7918450" cy="4267200"/>
          </a:xfrm>
          <a:ln/>
        </p:spPr>
        <p:txBody>
          <a:bodyPr/>
          <a:p>
            <a:pPr>
              <a:lnSpc>
                <a:spcPct val="120000"/>
              </a:lnSpc>
            </a:pPr>
            <a:r>
              <a:rPr lang="zh-CN" altLang="en-US" sz="2000" dirty="0">
                <a:solidFill>
                  <a:srgbClr val="0000CC"/>
                </a:solidFill>
                <a:latin typeface="黑体" panose="02010609060101010101" pitchFamily="2" charset="-122"/>
                <a:ea typeface="黑体" panose="02010609060101010101" pitchFamily="2" charset="-122"/>
              </a:rPr>
              <a:t>中国微生物菌种保藏委员会</a:t>
            </a:r>
            <a:r>
              <a:rPr lang="en-US" altLang="zh-CN" sz="2000">
                <a:solidFill>
                  <a:srgbClr val="0000CC"/>
                </a:solidFill>
                <a:latin typeface="黑体" panose="02010609060101010101" pitchFamily="2" charset="-122"/>
                <a:ea typeface="黑体" panose="02010609060101010101" pitchFamily="2" charset="-122"/>
              </a:rPr>
              <a:t>(CCCCM)</a:t>
            </a:r>
            <a:endParaRPr lang="en-US" altLang="zh-CN" sz="2000">
              <a:solidFill>
                <a:srgbClr val="0000CC"/>
              </a:solidFill>
              <a:latin typeface="黑体" panose="02010609060101010101" pitchFamily="2" charset="-122"/>
              <a:ea typeface="黑体" panose="02010609060101010101" pitchFamily="2" charset="-122"/>
            </a:endParaRPr>
          </a:p>
          <a:p>
            <a:pPr>
              <a:lnSpc>
                <a:spcPct val="120000"/>
              </a:lnSpc>
            </a:pPr>
            <a:r>
              <a:rPr lang="zh-CN" altLang="en-US" sz="2000" dirty="0">
                <a:solidFill>
                  <a:srgbClr val="0000CC"/>
                </a:solidFill>
                <a:latin typeface="黑体" panose="02010609060101010101" pitchFamily="2" charset="-122"/>
                <a:ea typeface="黑体" panose="02010609060101010101" pitchFamily="2" charset="-122"/>
              </a:rPr>
              <a:t>中国典型培养物保藏中心</a:t>
            </a:r>
            <a:r>
              <a:rPr lang="en-US" altLang="zh-CN" sz="2000">
                <a:solidFill>
                  <a:srgbClr val="0000CC"/>
                </a:solidFill>
                <a:latin typeface="黑体" panose="02010609060101010101" pitchFamily="2" charset="-122"/>
                <a:ea typeface="黑体" panose="02010609060101010101" pitchFamily="2" charset="-122"/>
              </a:rPr>
              <a:t>(CCTCC)</a:t>
            </a:r>
            <a:endParaRPr lang="en-US" altLang="zh-CN" sz="2000">
              <a:solidFill>
                <a:srgbClr val="0000CC"/>
              </a:solidFill>
              <a:latin typeface="黑体" panose="02010609060101010101" pitchFamily="2" charset="-122"/>
              <a:ea typeface="黑体" panose="02010609060101010101" pitchFamily="2" charset="-122"/>
            </a:endParaRPr>
          </a:p>
          <a:p>
            <a:pPr>
              <a:lnSpc>
                <a:spcPct val="120000"/>
              </a:lnSpc>
            </a:pPr>
            <a:r>
              <a:rPr lang="zh-CN" altLang="en-US" sz="2000" dirty="0">
                <a:solidFill>
                  <a:srgbClr val="0000CC"/>
                </a:solidFill>
                <a:latin typeface="黑体" panose="02010609060101010101" pitchFamily="2" charset="-122"/>
                <a:ea typeface="黑体" panose="02010609060101010101" pitchFamily="2" charset="-122"/>
              </a:rPr>
              <a:t>美国典型菌种保藏中心</a:t>
            </a:r>
            <a:r>
              <a:rPr lang="en-US" altLang="zh-CN" sz="2000">
                <a:solidFill>
                  <a:srgbClr val="0000CC"/>
                </a:solidFill>
                <a:latin typeface="黑体" panose="02010609060101010101" pitchFamily="2" charset="-122"/>
                <a:ea typeface="黑体" panose="02010609060101010101" pitchFamily="2" charset="-122"/>
              </a:rPr>
              <a:t>(ATCC)</a:t>
            </a:r>
            <a:endParaRPr lang="en-US" altLang="zh-CN" sz="2000">
              <a:solidFill>
                <a:srgbClr val="0000CC"/>
              </a:solidFill>
              <a:latin typeface="黑体" panose="02010609060101010101" pitchFamily="2" charset="-122"/>
              <a:ea typeface="黑体" panose="02010609060101010101" pitchFamily="2" charset="-122"/>
            </a:endParaRPr>
          </a:p>
          <a:p>
            <a:pPr>
              <a:lnSpc>
                <a:spcPct val="120000"/>
              </a:lnSpc>
            </a:pPr>
            <a:r>
              <a:rPr lang="zh-CN" altLang="en-US" sz="2000" dirty="0">
                <a:solidFill>
                  <a:srgbClr val="0000CC"/>
                </a:solidFill>
                <a:latin typeface="黑体" panose="02010609060101010101" pitchFamily="2" charset="-122"/>
                <a:ea typeface="黑体" panose="02010609060101010101" pitchFamily="2" charset="-122"/>
              </a:rPr>
              <a:t>美国北部地区研究实验室</a:t>
            </a:r>
            <a:r>
              <a:rPr lang="en-US" altLang="zh-CN" sz="2000">
                <a:solidFill>
                  <a:srgbClr val="0000CC"/>
                </a:solidFill>
                <a:latin typeface="黑体" panose="02010609060101010101" pitchFamily="2" charset="-122"/>
                <a:ea typeface="黑体" panose="02010609060101010101" pitchFamily="2" charset="-122"/>
              </a:rPr>
              <a:t>(NRRL)</a:t>
            </a:r>
            <a:endParaRPr lang="en-US" altLang="zh-CN" sz="2000">
              <a:solidFill>
                <a:srgbClr val="0000CC"/>
              </a:solidFill>
              <a:latin typeface="黑体" panose="02010609060101010101" pitchFamily="2" charset="-122"/>
              <a:ea typeface="黑体" panose="02010609060101010101" pitchFamily="2" charset="-122"/>
            </a:endParaRPr>
          </a:p>
          <a:p>
            <a:pPr>
              <a:lnSpc>
                <a:spcPct val="120000"/>
              </a:lnSpc>
            </a:pPr>
            <a:r>
              <a:rPr lang="zh-CN" altLang="en-US" sz="2000" dirty="0">
                <a:solidFill>
                  <a:srgbClr val="0000CC"/>
                </a:solidFill>
                <a:latin typeface="黑体" panose="02010609060101010101" pitchFamily="2" charset="-122"/>
                <a:ea typeface="黑体" panose="02010609060101010101" pitchFamily="2" charset="-122"/>
              </a:rPr>
              <a:t>荷兰的霉菌中心保藏所</a:t>
            </a:r>
            <a:r>
              <a:rPr lang="en-US" altLang="zh-CN" sz="2000">
                <a:solidFill>
                  <a:srgbClr val="0000CC"/>
                </a:solidFill>
                <a:latin typeface="黑体" panose="02010609060101010101" pitchFamily="2" charset="-122"/>
                <a:ea typeface="黑体" panose="02010609060101010101" pitchFamily="2" charset="-122"/>
              </a:rPr>
              <a:t>(CBS)</a:t>
            </a:r>
            <a:endParaRPr lang="en-US" altLang="zh-CN" sz="2000">
              <a:solidFill>
                <a:srgbClr val="0000CC"/>
              </a:solidFill>
              <a:latin typeface="黑体" panose="02010609060101010101" pitchFamily="2" charset="-122"/>
              <a:ea typeface="黑体" panose="02010609060101010101" pitchFamily="2" charset="-122"/>
            </a:endParaRPr>
          </a:p>
          <a:p>
            <a:pPr>
              <a:lnSpc>
                <a:spcPct val="120000"/>
              </a:lnSpc>
            </a:pPr>
            <a:r>
              <a:rPr lang="zh-CN" altLang="en-US" sz="2000" dirty="0">
                <a:solidFill>
                  <a:srgbClr val="0000CC"/>
                </a:solidFill>
                <a:latin typeface="黑体" panose="02010609060101010101" pitchFamily="2" charset="-122"/>
                <a:ea typeface="黑体" panose="02010609060101010101" pitchFamily="2" charset="-122"/>
              </a:rPr>
              <a:t>英国的国家典型菌种保藏中心</a:t>
            </a:r>
            <a:r>
              <a:rPr lang="en-US" altLang="zh-CN" sz="2000">
                <a:solidFill>
                  <a:srgbClr val="0000CC"/>
                </a:solidFill>
                <a:latin typeface="黑体" panose="02010609060101010101" pitchFamily="2" charset="-122"/>
                <a:ea typeface="黑体" panose="02010609060101010101" pitchFamily="2" charset="-122"/>
              </a:rPr>
              <a:t>(NCTC)</a:t>
            </a:r>
            <a:endParaRPr lang="en-US" altLang="zh-CN" sz="2000">
              <a:solidFill>
                <a:srgbClr val="0000CC"/>
              </a:solidFill>
              <a:latin typeface="黑体" panose="02010609060101010101" pitchFamily="2" charset="-122"/>
              <a:ea typeface="黑体" panose="02010609060101010101" pitchFamily="2" charset="-122"/>
            </a:endParaRPr>
          </a:p>
          <a:p>
            <a:pPr>
              <a:lnSpc>
                <a:spcPct val="120000"/>
              </a:lnSpc>
            </a:pPr>
            <a:r>
              <a:rPr lang="zh-CN" altLang="en-US" sz="2000" dirty="0">
                <a:solidFill>
                  <a:srgbClr val="0000CC"/>
                </a:solidFill>
                <a:latin typeface="黑体" panose="02010609060101010101" pitchFamily="2" charset="-122"/>
                <a:ea typeface="黑体" panose="02010609060101010101" pitchFamily="2" charset="-122"/>
              </a:rPr>
              <a:t>日本的大阪发酵研究所</a:t>
            </a:r>
            <a:r>
              <a:rPr lang="en-US" altLang="zh-CN" sz="2000">
                <a:solidFill>
                  <a:srgbClr val="0000CC"/>
                </a:solidFill>
                <a:latin typeface="黑体" panose="02010609060101010101" pitchFamily="2" charset="-122"/>
                <a:ea typeface="黑体" panose="02010609060101010101" pitchFamily="2" charset="-122"/>
              </a:rPr>
              <a:t>(IFO)</a:t>
            </a:r>
            <a:endParaRPr lang="en-US" altLang="zh-CN" sz="2000">
              <a:solidFill>
                <a:srgbClr val="0000CC"/>
              </a:solidFill>
              <a:latin typeface="黑体" panose="02010609060101010101" pitchFamily="2" charset="-122"/>
              <a:ea typeface="黑体" panose="02010609060101010101" pitchFamily="2" charset="-122"/>
            </a:endParaRPr>
          </a:p>
          <a:p>
            <a:pPr>
              <a:lnSpc>
                <a:spcPct val="120000"/>
              </a:lnSpc>
            </a:pPr>
            <a:r>
              <a:rPr lang="zh-CN" altLang="en-US" sz="2000" dirty="0">
                <a:solidFill>
                  <a:srgbClr val="0000CC"/>
                </a:solidFill>
                <a:latin typeface="黑体" panose="02010609060101010101" pitchFamily="2" charset="-122"/>
                <a:ea typeface="黑体" panose="02010609060101010101" pitchFamily="2" charset="-122"/>
              </a:rPr>
              <a:t>国际微生物联合会</a:t>
            </a:r>
            <a:r>
              <a:rPr lang="en-US" altLang="zh-CN" sz="2000">
                <a:solidFill>
                  <a:srgbClr val="0000CC"/>
                </a:solidFill>
                <a:latin typeface="黑体" panose="02010609060101010101" pitchFamily="2" charset="-122"/>
                <a:ea typeface="黑体" panose="02010609060101010101" pitchFamily="2" charset="-122"/>
              </a:rPr>
              <a:t>(IAMS)</a:t>
            </a:r>
            <a:r>
              <a:rPr lang="zh-CN" altLang="en-US" sz="2000" dirty="0">
                <a:solidFill>
                  <a:srgbClr val="0000CC"/>
                </a:solidFill>
                <a:latin typeface="黑体" panose="02010609060101010101" pitchFamily="2" charset="-122"/>
                <a:ea typeface="黑体" panose="02010609060101010101" pitchFamily="2" charset="-122"/>
              </a:rPr>
              <a:t>还专门设立了世界菌种保藏委员会</a:t>
            </a:r>
            <a:r>
              <a:rPr lang="en-US" altLang="zh-CN" sz="2000">
                <a:solidFill>
                  <a:srgbClr val="0000CC"/>
                </a:solidFill>
                <a:latin typeface="黑体" panose="02010609060101010101" pitchFamily="2" charset="-122"/>
                <a:ea typeface="黑体" panose="02010609060101010101" pitchFamily="2" charset="-122"/>
              </a:rPr>
              <a:t>(WFGC),</a:t>
            </a:r>
            <a:r>
              <a:rPr lang="zh-CN" altLang="en-US" sz="2000" dirty="0">
                <a:solidFill>
                  <a:srgbClr val="0000CC"/>
                </a:solidFill>
                <a:latin typeface="黑体" panose="02010609060101010101" pitchFamily="2" charset="-122"/>
                <a:ea typeface="黑体" panose="02010609060101010101" pitchFamily="2" charset="-122"/>
              </a:rPr>
              <a:t>用计算机储存世界上各保藏机构提供的菌种数据资料</a:t>
            </a:r>
            <a:r>
              <a:rPr lang="en-US" altLang="zh-CN" sz="2000">
                <a:solidFill>
                  <a:srgbClr val="0000CC"/>
                </a:solidFill>
                <a:latin typeface="黑体" panose="02010609060101010101" pitchFamily="2" charset="-122"/>
                <a:ea typeface="黑体" panose="02010609060101010101" pitchFamily="2" charset="-122"/>
              </a:rPr>
              <a:t>,</a:t>
            </a:r>
            <a:r>
              <a:rPr lang="zh-CN" altLang="en-US" sz="2000" dirty="0">
                <a:solidFill>
                  <a:srgbClr val="0000CC"/>
                </a:solidFill>
                <a:latin typeface="黑体" panose="02010609060101010101" pitchFamily="2" charset="-122"/>
                <a:ea typeface="黑体" panose="02010609060101010101" pitchFamily="2" charset="-122"/>
              </a:rPr>
              <a:t>可以通过国际互联网查询和索取</a:t>
            </a:r>
            <a:r>
              <a:rPr lang="en-US" altLang="zh-CN" sz="2000">
                <a:solidFill>
                  <a:srgbClr val="0000CC"/>
                </a:solidFill>
                <a:latin typeface="黑体" panose="02010609060101010101" pitchFamily="2" charset="-122"/>
                <a:ea typeface="黑体" panose="02010609060101010101" pitchFamily="2" charset="-122"/>
              </a:rPr>
              <a:t>,</a:t>
            </a:r>
            <a:r>
              <a:rPr lang="zh-CN" altLang="en-US" sz="2000" dirty="0">
                <a:solidFill>
                  <a:srgbClr val="0000CC"/>
                </a:solidFill>
                <a:latin typeface="黑体" panose="02010609060101010101" pitchFamily="2" charset="-122"/>
                <a:ea typeface="黑体" panose="02010609060101010101" pitchFamily="2" charset="-122"/>
              </a:rPr>
              <a:t>进行微生物菌种的交流</a:t>
            </a:r>
            <a:r>
              <a:rPr lang="en-US" altLang="zh-CN" sz="2000">
                <a:solidFill>
                  <a:srgbClr val="0000CC"/>
                </a:solidFill>
                <a:latin typeface="黑体" panose="02010609060101010101" pitchFamily="2" charset="-122"/>
                <a:ea typeface="黑体" panose="02010609060101010101" pitchFamily="2" charset="-122"/>
              </a:rPr>
              <a:t>,</a:t>
            </a:r>
            <a:r>
              <a:rPr lang="zh-CN" altLang="en-US" sz="2000" dirty="0">
                <a:solidFill>
                  <a:srgbClr val="0000CC"/>
                </a:solidFill>
                <a:latin typeface="黑体" panose="02010609060101010101" pitchFamily="2" charset="-122"/>
                <a:ea typeface="黑体" panose="02010609060101010101" pitchFamily="2" charset="-122"/>
              </a:rPr>
              <a:t>研究和使用</a:t>
            </a:r>
            <a:r>
              <a:rPr lang="en-US" altLang="zh-CN" sz="2000">
                <a:solidFill>
                  <a:srgbClr val="0000CC"/>
                </a:solidFill>
                <a:latin typeface="黑体" panose="02010609060101010101" pitchFamily="2" charset="-122"/>
                <a:ea typeface="黑体" panose="02010609060101010101" pitchFamily="2" charset="-122"/>
              </a:rPr>
              <a:t>.</a:t>
            </a:r>
            <a:endParaRPr lang="en-US" altLang="zh-CN" sz="2000">
              <a:solidFill>
                <a:srgbClr val="0000CC"/>
              </a:solidFill>
              <a:latin typeface="黑体" panose="02010609060101010101" pitchFamily="2" charset="-122"/>
              <a:ea typeface="黑体" panose="02010609060101010101" pitchFamily="2" charset="-122"/>
            </a:endParaRPr>
          </a:p>
        </p:txBody>
      </p:sp>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9122"/>
                                        </p:tgtEl>
                                        <p:attrNameLst>
                                          <p:attrName>style.visibility</p:attrName>
                                        </p:attrNameLst>
                                      </p:cBhvr>
                                      <p:to>
                                        <p:strVal val="visible"/>
                                      </p:to>
                                    </p:set>
                                    <p:anim calcmode="lin" valueType="num">
                                      <p:cBhvr additive="base">
                                        <p:cTn id="7" dur="500" fill="hold"/>
                                        <p:tgtEl>
                                          <p:spTgt spid="389122"/>
                                        </p:tgtEl>
                                        <p:attrNameLst>
                                          <p:attrName>ppt_x</p:attrName>
                                        </p:attrNameLst>
                                      </p:cBhvr>
                                      <p:tavLst>
                                        <p:tav tm="0">
                                          <p:val>
                                            <p:strVal val="0-#ppt_w/2"/>
                                          </p:val>
                                        </p:tav>
                                        <p:tav tm="100000">
                                          <p:val>
                                            <p:strVal val="#ppt_x"/>
                                          </p:val>
                                        </p:tav>
                                      </p:tavLst>
                                    </p:anim>
                                    <p:anim calcmode="lin" valueType="num">
                                      <p:cBhvr additive="base">
                                        <p:cTn id="8" dur="500" fill="hold"/>
                                        <p:tgtEl>
                                          <p:spTgt spid="3891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9123">
                                            <p:txEl>
                                              <p:charRg st="0" end="20"/>
                                            </p:txEl>
                                          </p:spTgt>
                                        </p:tgtEl>
                                        <p:attrNameLst>
                                          <p:attrName>style.visibility</p:attrName>
                                        </p:attrNameLst>
                                      </p:cBhvr>
                                      <p:to>
                                        <p:strVal val="visible"/>
                                      </p:to>
                                    </p:set>
                                    <p:anim calcmode="lin" valueType="num">
                                      <p:cBhvr additive="base">
                                        <p:cTn id="13" dur="500" fill="hold"/>
                                        <p:tgtEl>
                                          <p:spTgt spid="389123">
                                            <p:txEl>
                                              <p:charRg st="0" end="2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9123">
                                            <p:txEl>
                                              <p:charRg st="0" end="2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9123">
                                            <p:txEl>
                                              <p:charRg st="20" end="39"/>
                                            </p:txEl>
                                          </p:spTgt>
                                        </p:tgtEl>
                                        <p:attrNameLst>
                                          <p:attrName>style.visibility</p:attrName>
                                        </p:attrNameLst>
                                      </p:cBhvr>
                                      <p:to>
                                        <p:strVal val="visible"/>
                                      </p:to>
                                    </p:set>
                                    <p:anim calcmode="lin" valueType="num">
                                      <p:cBhvr additive="base">
                                        <p:cTn id="19" dur="500" fill="hold"/>
                                        <p:tgtEl>
                                          <p:spTgt spid="389123">
                                            <p:txEl>
                                              <p:charRg st="20" end="39"/>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9123">
                                            <p:txEl>
                                              <p:charRg st="20" end="39"/>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89123">
                                            <p:txEl>
                                              <p:charRg st="39" end="56"/>
                                            </p:txEl>
                                          </p:spTgt>
                                        </p:tgtEl>
                                        <p:attrNameLst>
                                          <p:attrName>style.visibility</p:attrName>
                                        </p:attrNameLst>
                                      </p:cBhvr>
                                      <p:to>
                                        <p:strVal val="visible"/>
                                      </p:to>
                                    </p:set>
                                    <p:anim calcmode="lin" valueType="num">
                                      <p:cBhvr additive="base">
                                        <p:cTn id="25" dur="500" fill="hold"/>
                                        <p:tgtEl>
                                          <p:spTgt spid="389123">
                                            <p:txEl>
                                              <p:charRg st="39" end="5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89123">
                                            <p:txEl>
                                              <p:charRg st="39" end="5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89123">
                                            <p:txEl>
                                              <p:charRg st="56" end="74"/>
                                            </p:txEl>
                                          </p:spTgt>
                                        </p:tgtEl>
                                        <p:attrNameLst>
                                          <p:attrName>style.visibility</p:attrName>
                                        </p:attrNameLst>
                                      </p:cBhvr>
                                      <p:to>
                                        <p:strVal val="visible"/>
                                      </p:to>
                                    </p:set>
                                    <p:anim calcmode="lin" valueType="num">
                                      <p:cBhvr additive="base">
                                        <p:cTn id="31" dur="500" fill="hold"/>
                                        <p:tgtEl>
                                          <p:spTgt spid="389123">
                                            <p:txEl>
                                              <p:charRg st="56" end="7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89123">
                                            <p:txEl>
                                              <p:charRg st="56" end="7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89123">
                                            <p:txEl>
                                              <p:charRg st="74" end="90"/>
                                            </p:txEl>
                                          </p:spTgt>
                                        </p:tgtEl>
                                        <p:attrNameLst>
                                          <p:attrName>style.visibility</p:attrName>
                                        </p:attrNameLst>
                                      </p:cBhvr>
                                      <p:to>
                                        <p:strVal val="visible"/>
                                      </p:to>
                                    </p:set>
                                    <p:anim calcmode="lin" valueType="num">
                                      <p:cBhvr additive="base">
                                        <p:cTn id="37" dur="500" fill="hold"/>
                                        <p:tgtEl>
                                          <p:spTgt spid="389123">
                                            <p:txEl>
                                              <p:charRg st="74" end="9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89123">
                                            <p:txEl>
                                              <p:charRg st="74" end="90"/>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89123">
                                            <p:txEl>
                                              <p:charRg st="90" end="110"/>
                                            </p:txEl>
                                          </p:spTgt>
                                        </p:tgtEl>
                                        <p:attrNameLst>
                                          <p:attrName>style.visibility</p:attrName>
                                        </p:attrNameLst>
                                      </p:cBhvr>
                                      <p:to>
                                        <p:strVal val="visible"/>
                                      </p:to>
                                    </p:set>
                                    <p:anim calcmode="lin" valueType="num">
                                      <p:cBhvr additive="base">
                                        <p:cTn id="43" dur="500" fill="hold"/>
                                        <p:tgtEl>
                                          <p:spTgt spid="389123">
                                            <p:txEl>
                                              <p:charRg st="90" end="11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89123">
                                            <p:txEl>
                                              <p:charRg st="90" end="110"/>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89123">
                                            <p:txEl>
                                              <p:charRg st="110" end="126"/>
                                            </p:txEl>
                                          </p:spTgt>
                                        </p:tgtEl>
                                        <p:attrNameLst>
                                          <p:attrName>style.visibility</p:attrName>
                                        </p:attrNameLst>
                                      </p:cBhvr>
                                      <p:to>
                                        <p:strVal val="visible"/>
                                      </p:to>
                                    </p:set>
                                    <p:anim calcmode="lin" valueType="num">
                                      <p:cBhvr additive="base">
                                        <p:cTn id="49" dur="500" fill="hold"/>
                                        <p:tgtEl>
                                          <p:spTgt spid="389123">
                                            <p:txEl>
                                              <p:charRg st="110" end="12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89123">
                                            <p:txEl>
                                              <p:charRg st="110" end="12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89123">
                                            <p:txEl>
                                              <p:charRg st="126" end="219"/>
                                            </p:txEl>
                                          </p:spTgt>
                                        </p:tgtEl>
                                        <p:attrNameLst>
                                          <p:attrName>style.visibility</p:attrName>
                                        </p:attrNameLst>
                                      </p:cBhvr>
                                      <p:to>
                                        <p:strVal val="visible"/>
                                      </p:to>
                                    </p:set>
                                    <p:anim calcmode="lin" valueType="num">
                                      <p:cBhvr additive="base">
                                        <p:cTn id="55" dur="500" fill="hold"/>
                                        <p:tgtEl>
                                          <p:spTgt spid="389123">
                                            <p:txEl>
                                              <p:charRg st="126" end="219"/>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89123">
                                            <p:txEl>
                                              <p:charRg st="126" end="21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2" grpId="0"/>
      <p:bldP spid="389123"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59746" name="对象 159745"/>
          <p:cNvGraphicFramePr/>
          <p:nvPr/>
        </p:nvGraphicFramePr>
        <p:xfrm>
          <a:off x="3581400" y="1905000"/>
          <a:ext cx="2206625" cy="3194050"/>
        </p:xfrm>
        <a:graphic>
          <a:graphicData uri="http://schemas.openxmlformats.org/presentationml/2006/ole">
            <mc:AlternateContent xmlns:mc="http://schemas.openxmlformats.org/markup-compatibility/2006">
              <mc:Choice xmlns:v="urn:schemas-microsoft-com:vml" Requires="v">
                <p:oleObj spid="_x0000_s3094" name="" r:id="rId1" imgW="3467100" imgH="5018405" progId="MS_ClipArt_Gallery.2">
                  <p:embed/>
                </p:oleObj>
              </mc:Choice>
              <mc:Fallback>
                <p:oleObj name="" r:id="rId1" imgW="3467100" imgH="5018405" progId="MS_ClipArt_Gallery.2">
                  <p:embed/>
                  <p:pic>
                    <p:nvPicPr>
                      <p:cNvPr id="0" name="图片 3093"/>
                      <p:cNvPicPr/>
                      <p:nvPr/>
                    </p:nvPicPr>
                    <p:blipFill>
                      <a:blip r:embed="rId2"/>
                      <a:stretch>
                        <a:fillRect/>
                      </a:stretch>
                    </p:blipFill>
                    <p:spPr>
                      <a:xfrm>
                        <a:off x="3581400" y="1905000"/>
                        <a:ext cx="2206625" cy="3194050"/>
                      </a:xfrm>
                      <a:prstGeom prst="rect">
                        <a:avLst/>
                      </a:prstGeom>
                      <a:noFill/>
                      <a:ln w="38100">
                        <a:noFill/>
                        <a:miter/>
                      </a:ln>
                    </p:spPr>
                  </p:pic>
                </p:oleObj>
              </mc:Fallback>
            </mc:AlternateContent>
          </a:graphicData>
        </a:graphic>
      </p:graphicFrame>
      <p:sp>
        <p:nvSpPr>
          <p:cNvPr id="2" name="灯片编号占位符 1"/>
          <p:cNvSpPr/>
          <p:nvPr>
            <p:ph type="sldNum" sz="quarter" idx="12"/>
          </p:nvPr>
        </p:nvSpPr>
        <p:spPr/>
        <p:txBody>
          <a:bodyPr/>
          <a:p>
            <a:pPr lvl="0" eaLnBrk="1" hangingPunct="1"/>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
</file>

<file path=ppt/theme/theme1.xml><?xml version="1.0" encoding="utf-8"?>
<a:theme xmlns:a="http://schemas.openxmlformats.org/drawingml/2006/main" name="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00"/>
        </a:lt1>
        <a:dk2>
          <a:srgbClr val="DDDDDD"/>
        </a:dk2>
        <a:lt2>
          <a:srgbClr val="969696"/>
        </a:lt2>
        <a:accent1>
          <a:srgbClr val="00E4A8"/>
        </a:accent1>
        <a:accent2>
          <a:srgbClr val="3333CC"/>
        </a:accent2>
        <a:accent3>
          <a:srgbClr val="AAAAAA"/>
        </a:accent3>
        <a:accent4>
          <a:srgbClr val="DCDCDC"/>
        </a:accent4>
        <a:accent5>
          <a:srgbClr val="AAEFD0"/>
        </a:accent5>
        <a:accent6>
          <a:srgbClr val="2D2DB7"/>
        </a:accent6>
        <a:hlink>
          <a:srgbClr val="FF5050"/>
        </a:hlink>
        <a:folHlink>
          <a:srgbClr val="FFCF01"/>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2F2F2"/>
        </a:accent5>
        <a:accent6>
          <a:srgbClr val="727272"/>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
        <a:dk1>
          <a:srgbClr val="FFFFFF"/>
        </a:dk1>
        <a:lt1>
          <a:srgbClr val="0000CC"/>
        </a:lt1>
        <a:dk2>
          <a:srgbClr val="FFFFCC"/>
        </a:dk2>
        <a:lt2>
          <a:srgbClr val="000094"/>
        </a:lt2>
        <a:accent1>
          <a:srgbClr val="3193FF"/>
        </a:accent1>
        <a:accent2>
          <a:srgbClr val="9900FF"/>
        </a:accent2>
        <a:accent3>
          <a:srgbClr val="AAAAE2"/>
        </a:accent3>
        <a:accent4>
          <a:srgbClr val="DCDCDC"/>
        </a:accent4>
        <a:accent5>
          <a:srgbClr val="ADC8FF"/>
        </a:accent5>
        <a:accent6>
          <a:srgbClr val="8900E5"/>
        </a:accent6>
        <a:hlink>
          <a:srgbClr val="FF3399"/>
        </a:hlink>
        <a:folHlink>
          <a:srgbClr val="FF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CCA"/>
        </a:accent5>
        <a:accent6>
          <a:srgbClr val="4345A2"/>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AAB82"/>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5"/>
        </a:accent5>
        <a:accent6>
          <a:srgbClr val="ACACAC"/>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3399FF"/>
    </a:lt1>
    <a:dk2>
      <a:srgbClr val="333399"/>
    </a:dk2>
    <a:lt2>
      <a:srgbClr val="1C1C1C"/>
    </a:lt2>
    <a:accent1>
      <a:srgbClr val="00E4A8"/>
    </a:accent1>
    <a:accent2>
      <a:srgbClr val="FFCF01"/>
    </a:accent2>
    <a:accent3>
      <a:srgbClr val="ADCAFF"/>
    </a:accent3>
    <a:accent4>
      <a:srgbClr val="000000"/>
    </a:accent4>
    <a:accent5>
      <a:srgbClr val="AAEFD0"/>
    </a:accent5>
    <a:accent6>
      <a:srgbClr val="E5B900"/>
    </a:accent6>
    <a:hlink>
      <a:srgbClr val="FF0000"/>
    </a:hlink>
    <a:folHlink>
      <a:srgbClr val="3333CC"/>
    </a:folHlink>
  </a:clrScheme>
</a:themeOverride>
</file>

<file path=ppt/theme/themeOverride2.xml><?xml version="1.0" encoding="utf-8"?>
<a:themeOverride xmlns:a="http://schemas.openxmlformats.org/drawingml/2006/main">
  <a:clrScheme name="">
    <a:dk1>
      <a:srgbClr val="000000"/>
    </a:dk1>
    <a:lt1>
      <a:srgbClr val="0000FF"/>
    </a:lt1>
    <a:dk2>
      <a:srgbClr val="333399"/>
    </a:dk2>
    <a:lt2>
      <a:srgbClr val="1C1C1C"/>
    </a:lt2>
    <a:accent1>
      <a:srgbClr val="00E4A8"/>
    </a:accent1>
    <a:accent2>
      <a:srgbClr val="FFCF01"/>
    </a:accent2>
    <a:accent3>
      <a:srgbClr val="AAAAFF"/>
    </a:accent3>
    <a:accent4>
      <a:srgbClr val="000000"/>
    </a:accent4>
    <a:accent5>
      <a:srgbClr val="AAEFD0"/>
    </a:accent5>
    <a:accent6>
      <a:srgbClr val="E5B900"/>
    </a:accent6>
    <a:hlink>
      <a:srgbClr val="FF0000"/>
    </a:hlink>
    <a:folHlink>
      <a:srgbClr val="3333CC"/>
    </a:folHlink>
  </a:clrScheme>
</a:themeOverride>
</file>

<file path=ppt/theme/themeOverride3.xml><?xml version="1.0" encoding="utf-8"?>
<a:themeOverride xmlns:a="http://schemas.openxmlformats.org/drawingml/2006/main">
  <a:clrScheme name="">
    <a:dk1>
      <a:srgbClr val="000000"/>
    </a:dk1>
    <a:lt1>
      <a:srgbClr val="0066FF"/>
    </a:lt1>
    <a:dk2>
      <a:srgbClr val="333399"/>
    </a:dk2>
    <a:lt2>
      <a:srgbClr val="1C1C1C"/>
    </a:lt2>
    <a:accent1>
      <a:srgbClr val="00E4A8"/>
    </a:accent1>
    <a:accent2>
      <a:srgbClr val="FFCF01"/>
    </a:accent2>
    <a:accent3>
      <a:srgbClr val="AAB9FF"/>
    </a:accent3>
    <a:accent4>
      <a:srgbClr val="000000"/>
    </a:accent4>
    <a:accent5>
      <a:srgbClr val="AAEFD0"/>
    </a:accent5>
    <a:accent6>
      <a:srgbClr val="E5B900"/>
    </a:accent6>
    <a:hlink>
      <a:srgbClr val="FF0000"/>
    </a:hlink>
    <a:folHlink>
      <a:srgbClr val="3333CC"/>
    </a:folHlink>
  </a:clrScheme>
</a:themeOverride>
</file>

<file path=ppt/theme/themeOverride4.xml><?xml version="1.0" encoding="utf-8"?>
<a:themeOverride xmlns:a="http://schemas.openxmlformats.org/drawingml/2006/main">
  <a:clrScheme name="">
    <a:dk1>
      <a:srgbClr val="000000"/>
    </a:dk1>
    <a:lt1>
      <a:srgbClr val="0099FF"/>
    </a:lt1>
    <a:dk2>
      <a:srgbClr val="333399"/>
    </a:dk2>
    <a:lt2>
      <a:srgbClr val="1C1C1C"/>
    </a:lt2>
    <a:accent1>
      <a:srgbClr val="00E4A8"/>
    </a:accent1>
    <a:accent2>
      <a:srgbClr val="FFCF01"/>
    </a:accent2>
    <a:accent3>
      <a:srgbClr val="AACAFF"/>
    </a:accent3>
    <a:accent4>
      <a:srgbClr val="000000"/>
    </a:accent4>
    <a:accent5>
      <a:srgbClr val="AAEFD0"/>
    </a:accent5>
    <a:accent6>
      <a:srgbClr val="E5B900"/>
    </a:accent6>
    <a:hlink>
      <a:srgbClr val="FF0000"/>
    </a:hlink>
    <a:folHlink>
      <a:srgbClr val="3333CC"/>
    </a:folHlink>
  </a:clrScheme>
</a:themeOverride>
</file>

<file path=ppt/theme/themeOverride5.xml><?xml version="1.0" encoding="utf-8"?>
<a:themeOverride xmlns:a="http://schemas.openxmlformats.org/drawingml/2006/main">
  <a:clrScheme name="">
    <a:dk1>
      <a:srgbClr val="000000"/>
    </a:dk1>
    <a:lt1>
      <a:srgbClr val="0066FF"/>
    </a:lt1>
    <a:dk2>
      <a:srgbClr val="333399"/>
    </a:dk2>
    <a:lt2>
      <a:srgbClr val="1C1C1C"/>
    </a:lt2>
    <a:accent1>
      <a:srgbClr val="00E4A8"/>
    </a:accent1>
    <a:accent2>
      <a:srgbClr val="FFCF01"/>
    </a:accent2>
    <a:accent3>
      <a:srgbClr val="AAB9FF"/>
    </a:accent3>
    <a:accent4>
      <a:srgbClr val="000000"/>
    </a:accent4>
    <a:accent5>
      <a:srgbClr val="AAEFD0"/>
    </a:accent5>
    <a:accent6>
      <a:srgbClr val="E5B900"/>
    </a:accent6>
    <a:hlink>
      <a:srgbClr val="FF0000"/>
    </a:hlink>
    <a:folHlink>
      <a:srgbClr val="3333CC"/>
    </a:folHlink>
  </a:clrScheme>
</a:themeOverride>
</file>

<file path=ppt/theme/themeOverride6.xml><?xml version="1.0" encoding="utf-8"?>
<a:themeOverride xmlns:a="http://schemas.openxmlformats.org/drawingml/2006/main">
  <a:clrScheme name="">
    <a:dk1>
      <a:srgbClr val="000000"/>
    </a:dk1>
    <a:lt1>
      <a:srgbClr val="FF0066"/>
    </a:lt1>
    <a:dk2>
      <a:srgbClr val="333399"/>
    </a:dk2>
    <a:lt2>
      <a:srgbClr val="1C1C1C"/>
    </a:lt2>
    <a:accent1>
      <a:srgbClr val="00E4A8"/>
    </a:accent1>
    <a:accent2>
      <a:srgbClr val="FFCF01"/>
    </a:accent2>
    <a:accent3>
      <a:srgbClr val="FFAAB9"/>
    </a:accent3>
    <a:accent4>
      <a:srgbClr val="000000"/>
    </a:accent4>
    <a:accent5>
      <a:srgbClr val="AAEFD0"/>
    </a:accent5>
    <a:accent6>
      <a:srgbClr val="E5B900"/>
    </a:accent6>
    <a:hlink>
      <a:srgbClr val="FF0000"/>
    </a:hlink>
    <a:folHlink>
      <a:srgbClr val="3333CC"/>
    </a:folHlink>
  </a:clrScheme>
</a:themeOverride>
</file>

<file path=ppt/theme/themeOverride7.xml><?xml version="1.0" encoding="utf-8"?>
<a:themeOverride xmlns:a="http://schemas.openxmlformats.org/drawingml/2006/main">
  <a:clrScheme name="">
    <a:dk1>
      <a:srgbClr val="000000"/>
    </a:dk1>
    <a:lt1>
      <a:srgbClr val="FF6600"/>
    </a:lt1>
    <a:dk2>
      <a:srgbClr val="333399"/>
    </a:dk2>
    <a:lt2>
      <a:srgbClr val="1C1C1C"/>
    </a:lt2>
    <a:accent1>
      <a:srgbClr val="00E4A8"/>
    </a:accent1>
    <a:accent2>
      <a:srgbClr val="FFCF01"/>
    </a:accent2>
    <a:accent3>
      <a:srgbClr val="FFB9AA"/>
    </a:accent3>
    <a:accent4>
      <a:srgbClr val="000000"/>
    </a:accent4>
    <a:accent5>
      <a:srgbClr val="AAEFD0"/>
    </a:accent5>
    <a:accent6>
      <a:srgbClr val="E5B900"/>
    </a:accent6>
    <a:hlink>
      <a:srgbClr val="FF0000"/>
    </a:hlink>
    <a:folHlink>
      <a:srgbClr val="3333CC"/>
    </a:folHlink>
  </a:clrScheme>
</a:themeOverride>
</file>

<file path=ppt/theme/themeOverride8.xml><?xml version="1.0" encoding="utf-8"?>
<a:themeOverride xmlns:a="http://schemas.openxmlformats.org/drawingml/2006/main">
  <a:clrScheme name="">
    <a:dk1>
      <a:srgbClr val="000000"/>
    </a:dk1>
    <a:lt1>
      <a:srgbClr val="0033CC"/>
    </a:lt1>
    <a:dk2>
      <a:srgbClr val="333399"/>
    </a:dk2>
    <a:lt2>
      <a:srgbClr val="1C1C1C"/>
    </a:lt2>
    <a:accent1>
      <a:srgbClr val="00E4A8"/>
    </a:accent1>
    <a:accent2>
      <a:srgbClr val="FFCF01"/>
    </a:accent2>
    <a:accent3>
      <a:srgbClr val="AAADE2"/>
    </a:accent3>
    <a:accent4>
      <a:srgbClr val="000000"/>
    </a:accent4>
    <a:accent5>
      <a:srgbClr val="AAEFD0"/>
    </a:accent5>
    <a:accent6>
      <a:srgbClr val="E5B900"/>
    </a:accent6>
    <a:hlink>
      <a:srgbClr val="FF0000"/>
    </a:hlink>
    <a:folHlink>
      <a:srgbClr val="3333CC"/>
    </a:folHlink>
  </a:clrScheme>
</a:themeOverride>
</file>

<file path=ppt/theme/themeOverride9.xml><?xml version="1.0" encoding="utf-8"?>
<a:themeOverride xmlns:a="http://schemas.openxmlformats.org/drawingml/2006/main">
  <a:clrScheme name="">
    <a:dk1>
      <a:srgbClr val="000000"/>
    </a:dk1>
    <a:lt1>
      <a:srgbClr val="6600FF"/>
    </a:lt1>
    <a:dk2>
      <a:srgbClr val="333399"/>
    </a:dk2>
    <a:lt2>
      <a:srgbClr val="1C1C1C"/>
    </a:lt2>
    <a:accent1>
      <a:srgbClr val="00E4A8"/>
    </a:accent1>
    <a:accent2>
      <a:srgbClr val="FFCF01"/>
    </a:accent2>
    <a:accent3>
      <a:srgbClr val="B9AAFF"/>
    </a:accent3>
    <a:accent4>
      <a:srgbClr val="000000"/>
    </a:accent4>
    <a:accent5>
      <a:srgbClr val="AAEFD0"/>
    </a:accent5>
    <a:accent6>
      <a:srgbClr val="E5B900"/>
    </a:accent6>
    <a:hlink>
      <a:srgbClr val="FF0000"/>
    </a:hlink>
    <a:folHlink>
      <a:srgbClr val="3333CC"/>
    </a:folHlink>
  </a:clrScheme>
</a:themeOverride>
</file>

<file path=ppt/theme/themeOverride10.xml><?xml version="1.0" encoding="utf-8"?>
<a:themeOverride xmlns:a="http://schemas.openxmlformats.org/drawingml/2006/main">
  <a:clrScheme name="">
    <a:dk1>
      <a:srgbClr val="000000"/>
    </a:dk1>
    <a:lt1>
      <a:srgbClr val="FF0000"/>
    </a:lt1>
    <a:dk2>
      <a:srgbClr val="333399"/>
    </a:dk2>
    <a:lt2>
      <a:srgbClr val="1C1C1C"/>
    </a:lt2>
    <a:accent1>
      <a:srgbClr val="00E4A8"/>
    </a:accent1>
    <a:accent2>
      <a:srgbClr val="FFCF01"/>
    </a:accent2>
    <a:accent3>
      <a:srgbClr val="FFAAAA"/>
    </a:accent3>
    <a:accent4>
      <a:srgbClr val="000000"/>
    </a:accent4>
    <a:accent5>
      <a:srgbClr val="AAEFD0"/>
    </a:accent5>
    <a:accent6>
      <a:srgbClr val="E5B900"/>
    </a:accent6>
    <a:hlink>
      <a:srgbClr val="FF0000"/>
    </a:hlink>
    <a:folHlink>
      <a:srgbClr val="3333CC"/>
    </a:folHlink>
  </a:clrScheme>
</a:themeOverride>
</file>

<file path=ppt/theme/themeOverride11.xml><?xml version="1.0" encoding="utf-8"?>
<a:themeOverride xmlns:a="http://schemas.openxmlformats.org/drawingml/2006/main">
  <a:clrScheme name="">
    <a:dk1>
      <a:srgbClr val="000000"/>
    </a:dk1>
    <a:lt1>
      <a:srgbClr val="FF6699"/>
    </a:lt1>
    <a:dk2>
      <a:srgbClr val="333399"/>
    </a:dk2>
    <a:lt2>
      <a:srgbClr val="1C1C1C"/>
    </a:lt2>
    <a:accent1>
      <a:srgbClr val="00E4A8"/>
    </a:accent1>
    <a:accent2>
      <a:srgbClr val="FFCF01"/>
    </a:accent2>
    <a:accent3>
      <a:srgbClr val="FFB9CA"/>
    </a:accent3>
    <a:accent4>
      <a:srgbClr val="000000"/>
    </a:accent4>
    <a:accent5>
      <a:srgbClr val="AAEFD0"/>
    </a:accent5>
    <a:accent6>
      <a:srgbClr val="E5B900"/>
    </a:accent6>
    <a:hlink>
      <a:srgbClr val="FF0000"/>
    </a:hlink>
    <a:folHlink>
      <a:srgbClr val="3333CC"/>
    </a:folHlink>
  </a:clrScheme>
</a:themeOverride>
</file>

<file path=ppt/theme/themeOverride12.xml><?xml version="1.0" encoding="utf-8"?>
<a:themeOverride xmlns:a="http://schemas.openxmlformats.org/drawingml/2006/main">
  <a:clrScheme name="">
    <a:dk1>
      <a:srgbClr val="000000"/>
    </a:dk1>
    <a:lt1>
      <a:srgbClr val="FF33CC"/>
    </a:lt1>
    <a:dk2>
      <a:srgbClr val="333399"/>
    </a:dk2>
    <a:lt2>
      <a:srgbClr val="1C1C1C"/>
    </a:lt2>
    <a:accent1>
      <a:srgbClr val="00E4A8"/>
    </a:accent1>
    <a:accent2>
      <a:srgbClr val="FFCF01"/>
    </a:accent2>
    <a:accent3>
      <a:srgbClr val="FFADE2"/>
    </a:accent3>
    <a:accent4>
      <a:srgbClr val="000000"/>
    </a:accent4>
    <a:accent5>
      <a:srgbClr val="AAEFD0"/>
    </a:accent5>
    <a:accent6>
      <a:srgbClr val="E5B900"/>
    </a:accent6>
    <a:hlink>
      <a:srgbClr val="FF0000"/>
    </a:hlink>
    <a:folHlink>
      <a:srgbClr val="3333CC"/>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0</TotalTime>
  <Words>12567</Words>
  <Application>WPS 演示</Application>
  <PresentationFormat>在屏幕上显示</PresentationFormat>
  <Paragraphs>1103</Paragraphs>
  <Slides>136</Slides>
  <Notes>3</Notes>
  <HiddenSlides>0</HiddenSlides>
  <MMClips>1</MMClips>
  <ScaleCrop>false</ScaleCrop>
  <HeadingPairs>
    <vt:vector size="8" baseType="variant">
      <vt:variant>
        <vt:lpstr>已用的字体</vt:lpstr>
      </vt:variant>
      <vt:variant>
        <vt:i4>22</vt:i4>
      </vt:variant>
      <vt:variant>
        <vt:lpstr>主题</vt:lpstr>
      </vt:variant>
      <vt:variant>
        <vt:i4>1</vt:i4>
      </vt:variant>
      <vt:variant>
        <vt:lpstr>嵌入 OLE 服务器</vt:lpstr>
      </vt:variant>
      <vt:variant>
        <vt:i4>21</vt:i4>
      </vt:variant>
      <vt:variant>
        <vt:lpstr>幻灯片标题</vt:lpstr>
      </vt:variant>
      <vt:variant>
        <vt:i4>136</vt:i4>
      </vt:variant>
    </vt:vector>
  </HeadingPairs>
  <TitlesOfParts>
    <vt:vector size="180" baseType="lpstr">
      <vt:lpstr>Arial</vt:lpstr>
      <vt:lpstr>宋体</vt:lpstr>
      <vt:lpstr>Wingdings</vt:lpstr>
      <vt:lpstr>Times New Roman</vt:lpstr>
      <vt:lpstr>Tahoma</vt:lpstr>
      <vt:lpstr>隶书</vt:lpstr>
      <vt:lpstr>黑体</vt:lpstr>
      <vt:lpstr>Arial Rounded MT Bold</vt:lpstr>
      <vt:lpstr>Monotype Sorts</vt:lpstr>
      <vt:lpstr>华文琥珀</vt:lpstr>
      <vt:lpstr>Impact</vt:lpstr>
      <vt:lpstr>华文细黑</vt:lpstr>
      <vt:lpstr>Stencil</vt:lpstr>
      <vt:lpstr>楷体_GB2312</vt:lpstr>
      <vt:lpstr>PMingLiU</vt:lpstr>
      <vt:lpstr>_x000B__x000C_</vt:lpstr>
      <vt:lpstr>微软雅黑</vt:lpstr>
      <vt:lpstr>新宋体</vt:lpstr>
      <vt:lpstr>Segoe Print</vt:lpstr>
      <vt:lpstr>Arial Unicode MS</vt:lpstr>
      <vt:lpstr>Wingdings</vt:lpstr>
      <vt:lpstr>Stencil Std</vt:lpstr>
      <vt:lpstr>Blends</vt:lpstr>
      <vt:lpstr>Word.Document.8</vt:lpstr>
      <vt:lpstr>Word.Document.8</vt:lpstr>
      <vt:lpstr>Word.Document.8</vt:lpstr>
      <vt:lpstr>Word.Document.8</vt:lpstr>
      <vt:lpstr>Word.Document.8</vt:lpstr>
      <vt:lpstr>Word.Document.8</vt:lpstr>
      <vt:lpstr>Word.Document.8</vt:lpstr>
      <vt:lpstr>MSPhotoEd.3</vt:lpstr>
      <vt:lpstr>Word.Document.8</vt:lpstr>
      <vt:lpstr>Word.Document.8</vt:lpstr>
      <vt:lpstr>Word.Document.8</vt:lpstr>
      <vt:lpstr>Word.Document.8</vt:lpstr>
      <vt:lpstr>Word.Document.8</vt:lpstr>
      <vt:lpstr>MS_ClipArt_Gallery.2</vt:lpstr>
      <vt:lpstr>Word.Document.8</vt:lpstr>
      <vt:lpstr>Word.Document.8</vt:lpstr>
      <vt:lpstr>Word.Document.8</vt:lpstr>
      <vt:lpstr>Word.Document.8</vt:lpstr>
      <vt:lpstr>Word.Document.8</vt:lpstr>
      <vt:lpstr>Word.Document.8</vt:lpstr>
      <vt:lpstr>Word.Document.8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BMTD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第三章  细菌的生长和遗传变异</dc:title>
  <dc:creator>lu</dc:creator>
  <cp:lastModifiedBy>Administrator</cp:lastModifiedBy>
  <cp:revision>495</cp:revision>
  <dcterms:created xsi:type="dcterms:W3CDTF">2001-02-02T09:35:14Z</dcterms:created>
  <dcterms:modified xsi:type="dcterms:W3CDTF">2018-01-28T14:38:44Z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2052-10.1.0.7022</vt:lpwstr>
  </property>
</Properties>
</file>