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229" r:id="rId1"/>
    <p:sldMasterId id="2147490266" r:id="rId2"/>
  </p:sldMasterIdLst>
  <p:notesMasterIdLst>
    <p:notesMasterId r:id="rId3"/>
  </p:notesMasterIdLst>
  <p:sldIdLst>
    <p:sldId id="3212" r:id="rId4"/>
    <p:sldId id="3217" r:id="rId5"/>
    <p:sldId id="3221" r:id="rId6"/>
    <p:sldId id="3224" r:id="rId7"/>
    <p:sldId id="3227" r:id="rId8"/>
    <p:sldId id="3230" r:id="rId9"/>
    <p:sldId id="3233" r:id="rId10"/>
    <p:sldId id="3236" r:id="rId11"/>
    <p:sldId id="3239" r:id="rId12"/>
    <p:sldId id="3242" r:id="rId13"/>
    <p:sldId id="3245" r:id="rId14"/>
    <p:sldId id="3248" r:id="rId15"/>
    <p:sldId id="3251" r:id="rId16"/>
    <p:sldId id="3254" r:id="rId17"/>
    <p:sldId id="3257" r:id="rId18"/>
    <p:sldId id="3260" r:id="rId19"/>
    <p:sldId id="3263" r:id="rId20"/>
    <p:sldId id="3266" r:id="rId21"/>
    <p:sldId id="3269" r:id="rId22"/>
    <p:sldId id="3272" r:id="rId23"/>
    <p:sldId id="3275" r:id="rId24"/>
    <p:sldId id="3278" r:id="rId25"/>
    <p:sldId id="3281" r:id="rId26"/>
    <p:sldId id="3284" r:id="rId27"/>
    <p:sldId id="3287" r:id="rId28"/>
    <p:sldId id="3290" r:id="rId29"/>
    <p:sldId id="3293" r:id="rId30"/>
    <p:sldId id="329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3.jpe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4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image" Target="../media/image1.png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image" Target="../media/image2.png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61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/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11600" i="0" kern="1200" kumimoji="0" lang="en-US" noProof="1" normalizeH="0" spc="0" strike="noStrike" u="none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230" r:id="rId1"/>
    <p:sldLayoutId id="2147490231" r:id="rId2"/>
    <p:sldLayoutId id="2147490232" r:id="rId3"/>
    <p:sldLayoutId id="2147490233" r:id="rId4"/>
    <p:sldLayoutId id="2147490234" r:id="rId5"/>
    <p:sldLayoutId id="2147490235" r:id="rId6"/>
    <p:sldLayoutId id="2147490236" r:id="rId7"/>
    <p:sldLayoutId id="2147490237" r:id="rId8"/>
    <p:sldLayoutId id="2147490238" r:id="rId9"/>
    <p:sldLayoutId id="2147490239" r:id="rId10"/>
    <p:sldLayoutId id="214749024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8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0267" r:id="rId1"/>
    <p:sldLayoutId id="2147490268" r:id="rId2"/>
    <p:sldLayoutId id="2147490269" r:id="rId3"/>
    <p:sldLayoutId id="2147490270" r:id="rId4"/>
    <p:sldLayoutId id="2147490271" r:id="rId5"/>
    <p:sldLayoutId id="2147490272" r:id="rId6"/>
    <p:sldLayoutId id="2147490273" r:id="rId7"/>
    <p:sldLayoutId id="2147490274" r:id="rId8"/>
    <p:sldLayoutId id="2147490275" r:id="rId9"/>
    <p:sldLayoutId id="2147490276" r:id="rId10"/>
    <p:sldLayoutId id="2147490277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tags" Target="../tags/tag296.xml"/><Relationship Id="rId18" Type="http://schemas.openxmlformats.org/officeDocument/2006/relationships/tags" Target="../tags/tag297.xml"/><Relationship Id="rId19" Type="http://schemas.openxmlformats.org/officeDocument/2006/relationships/tags" Target="../tags/tag298.xml"/><Relationship Id="rId20" Type="http://schemas.openxmlformats.org/officeDocument/2006/relationships/tags" Target="../tags/tag299.xml"/><Relationship Id="rId21" Type="http://schemas.openxmlformats.org/officeDocument/2006/relationships/tags" Target="../tags/tag300.xml"/><Relationship Id="rId22" Type="http://schemas.openxmlformats.org/officeDocument/2006/relationships/tags" Target="../tags/tag301.xml"/><Relationship Id="rId23" Type="http://schemas.openxmlformats.org/officeDocument/2006/relationships/tags" Target="../tags/tag302.xml"/><Relationship Id="rId24" Type="http://schemas.openxmlformats.org/officeDocument/2006/relationships/tags" Target="../tags/tag303.xml"/><Relationship Id="rId25" Type="http://schemas.openxmlformats.org/officeDocument/2006/relationships/tags" Target="../tags/tag304.xml"/><Relationship Id="rId26" Type="http://schemas.openxmlformats.org/officeDocument/2006/relationships/tags" Target="../tags/tag305.xml"/><Relationship Id="rId27" Type="http://schemas.openxmlformats.org/officeDocument/2006/relationships/tags" Target="../tags/tag306.xml"/><Relationship Id="rId28" Type="http://schemas.openxmlformats.org/officeDocument/2006/relationships/tags" Target="../tags/tag307.xml"/><Relationship Id="rId29" Type="http://schemas.openxmlformats.org/officeDocument/2006/relationships/tags" Target="../tags/tag308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学科综合2024年小学教育的跨学科教学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2" name="序号"/>
          <p:cNvSpPr txBox="1"/>
          <p:nvPr>
            <p:custDataLst>
              <p:tags r:id="rId2"/>
            </p:custDataLst>
          </p:nvPr>
        </p:nvSpPr>
        <p:spPr>
          <a:xfrm>
            <a:off x="1352550" y="212407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3"/>
            </p:custDataLst>
          </p:nvPr>
        </p:nvSpPr>
        <p:spPr>
          <a:xfrm>
            <a:off x="1352550" y="286893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学科综合在小学教育中的重要性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4"/>
            </p:custDataLst>
          </p:nvPr>
        </p:nvSpPr>
        <p:spPr>
          <a:xfrm>
            <a:off x="4210685" y="2124075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5"/>
            </p:custDataLst>
          </p:nvPr>
        </p:nvSpPr>
        <p:spPr>
          <a:xfrm>
            <a:off x="4210685" y="2868930"/>
            <a:ext cx="187960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学科综合在小学教育中的实施方式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6"/>
            </p:custDataLst>
          </p:nvPr>
        </p:nvSpPr>
        <p:spPr>
          <a:xfrm>
            <a:off x="7171055" y="21240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7"/>
            </p:custDataLst>
          </p:nvPr>
        </p:nvSpPr>
        <p:spPr>
          <a:xfrm>
            <a:off x="7171055" y="2868930"/>
            <a:ext cx="1877695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学科综合在小学教育中的实践案例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8"/>
            </p:custDataLst>
          </p:nvPr>
        </p:nvSpPr>
        <p:spPr>
          <a:xfrm>
            <a:off x="2976245" y="421449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9"/>
            </p:custDataLst>
          </p:nvPr>
        </p:nvSpPr>
        <p:spPr>
          <a:xfrm>
            <a:off x="2976245" y="4959350"/>
            <a:ext cx="187706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学科综合在小学教育中的挑战与对策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0"/>
            </p:custDataLst>
          </p:nvPr>
        </p:nvSpPr>
        <p:spPr>
          <a:xfrm>
            <a:off x="5586730" y="4214495"/>
            <a:ext cx="162877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1"/>
            </p:custDataLst>
          </p:nvPr>
        </p:nvSpPr>
        <p:spPr>
          <a:xfrm>
            <a:off x="5586730" y="4959350"/>
            <a:ext cx="1840230" cy="116332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学科综合在小学教育中的未来发展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学科综合在小学教育中的重要性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培养学生综合素质</a:t>
            </a:r>
            <a:endParaRPr altLang="en-US" lang="zh-CN"/>
          </a:p>
        </p:txBody>
      </p:sp>
      <p:sp>
        <p:nvSpPr>
          <p:cNvPr id="10489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学科综合有助于提高学生的综合素质，培养学生的创新能力和实践能力。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学科综合可以促进学生对不同学科知识的整合与贯通，增强其解决问题的能力。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学科综合有助于培养学生的跨学科思维，提高其应对复杂问题的能力。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学科综合可以促进学生的全面发展，为其未来的学习和职业生涯奠定坚实基础。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增强学生创新能力</a:t>
            </a:r>
            <a:endParaRPr altLang="en-US" lang="zh-CN"/>
          </a:p>
        </p:txBody>
      </p:sp>
      <p:sp>
        <p:nvSpPr>
          <p:cNvPr id="104898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学科综合有助于培养学生的创新思维和解决问题的能力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跨学科教学能够激发学生的创造力和想象力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学科综合可以提供更加丰富的学习资源和实践机会，促进学生创新能力的提升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学科综合有助于培养学生的创新意识和创新精神，为未来的创新发展打下基础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提升学生实践能力</a:t>
            </a:r>
            <a:endParaRPr altLang="en-US" lang="zh-CN"/>
          </a:p>
        </p:txBody>
      </p:sp>
      <p:sp>
        <p:nvSpPr>
          <p:cNvPr id="104904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4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学科综合有助于培养学生的实践能力和创新思维。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跨学科教学能够提供更广泛的知识背景，提高学生的综合素质。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通过跨学科教学，学生可以更好地理解和应用所学知识，提高解决实际问题的能力。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学科综合可以促进学生的学习动力和兴趣，增强学生的自主学习能力。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促进学生全面发展</a:t>
            </a:r>
            <a:endParaRPr altLang="en-US" lang="zh-CN"/>
          </a:p>
        </p:txBody>
      </p:sp>
      <p:sp>
        <p:nvSpPr>
          <p:cNvPr id="10490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学科综合有助于培养学生的综合素质，提高解决问题的能力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跨学科教学能够激发学生的学习热情，增强学习兴趣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学科综合可以拓宽学生的知识面，增强对不同学科的理解和认识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跨学科教学能够培养学生的创新思维和创造力，为未来的发展奠定基础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1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学科综合在小学教育中的实施方式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课程设置与整合</a:t>
            </a:r>
            <a:endParaRPr altLang="en-US" lang="zh-CN"/>
          </a:p>
        </p:txBody>
      </p:sp>
      <p:sp>
        <p:nvSpPr>
          <p:cNvPr id="10492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学科综合的定义和意义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跨学科教学的实施方式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课程整合的案例分析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课程设置与整合的未来发展趋势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教学方法与手段</a:t>
            </a:r>
            <a:endParaRPr altLang="en-US" lang="zh-CN"/>
          </a:p>
        </p:txBody>
      </p:sp>
      <p:sp>
        <p:nvSpPr>
          <p:cNvPr id="104926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跨学科教学：将不同学科的知识和技能融合在一起，形成综合性的教学内容。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主题式教学：围绕一个主题展开教学，将不同学科的知识和技能整合在一起，帮助学生更好地理解和掌握知识。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探究式教学：通过引导学生进行探究活动，让他们自己发现问题、解决问题，培养他们的创新能力和实践能力。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合作学习：通过小组合作的方式，让学生共同完成任务，培养他们的团队协作能力和沟通能力。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教师培训与提升</a:t>
            </a:r>
            <a:endParaRPr altLang="en-US" lang="zh-CN"/>
          </a:p>
        </p:txBody>
      </p:sp>
      <p:sp>
        <p:nvSpPr>
          <p:cNvPr id="10493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培训目标：提高教师跨学科教学能力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培训内容：学科综合理念、教学方法和实践案例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培训方式：线上+线下，理论+实践，团队合作与交流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培训评估：教师教学成果评价与反馈，持续改进和提升教学质量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评价标准与体系</a:t>
            </a:r>
            <a:endParaRPr altLang="en-US" lang="zh-CN"/>
          </a:p>
        </p:txBody>
      </p:sp>
      <p:sp>
        <p:nvSpPr>
          <p:cNvPr id="104938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评价标准：是否符合学科综合的理念和目标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评价内容：教学内容、教学方法、教学资源等方面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评价体系：建立科学、合理的评价体系，包括教师评价、学生评价和课程评价等方面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评价方式：采用多种评价方式，如考试、作品评定、口头表达等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4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学科综合在小学教育中的实践案例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语文与美术的综合教学</a:t>
            </a:r>
            <a:endParaRPr altLang="en-US" lang="zh-CN"/>
          </a:p>
        </p:txBody>
      </p:sp>
      <p:sp>
        <p:nvSpPr>
          <p:cNvPr id="104949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案例背景：语文与美术的跨学科教学，旨在提高学生的综合素养和创新能力。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案例内容：通过将语文课文与美术创作相结合，引导学生从多个角度理解课文，并发挥想象力进行创作。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案例实施：教师需要制定详细的教学计划，整合语文和美术的教学资源，并为学生提供充足的创作空间和材料。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案例效果：通过这种教学方式，学生的语文和美术能力得到提高，同时培养了他们的创新思维和实践能力。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数学与科学的综合教学</a:t>
            </a:r>
            <a:endParaRPr altLang="en-US" lang="zh-CN"/>
          </a:p>
        </p:txBody>
      </p:sp>
      <p:sp>
        <p:nvSpPr>
          <p:cNvPr id="10495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案例实施：教师需要制定详细的教学计划和实验方案，引导学生通过观察、思考和实践，掌握相关知识和技能。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案例效果：通过数学与科学的综合教学，可以提高学生的数学和科学成绩，同时培养学生的创新能力和实践能力。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案例介绍：通过数学和科学两门学科的结合，实现跨学科教学，提高学生的学习兴趣和思维能力。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案例内容：以数学中的几何知识和科学中的物理知识为基础，通过实验和探究活动，让学生了解物体运动和力的关系。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英语与音乐的综合教学</a:t>
            </a:r>
            <a:endParaRPr altLang="en-US" lang="zh-CN"/>
          </a:p>
        </p:txBody>
      </p:sp>
      <p:sp>
        <p:nvSpPr>
          <p:cNvPr id="104959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9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英语与音乐的综合教学：通过音乐欣赏和创作，培养学生的英语听力和口语能力，同时加深对音乐的理解和欣赏。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数学与科学的综合教学：通过科学实验和探究，培养学生的数学思维和解决问题的能力，同时增强对科学的兴趣和理解。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语文与社会科学的综合教学：通过社会实践和调查，培养学生的语文表达和写作能力，同时了解社会现象和问题，培养社会责任感。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艺术与体育的综合教学：通过体育活动和艺术表演，培养学生的身体素质和审美能力，同时增强团队合作和自信心。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体育与德育的综合教学</a:t>
            </a:r>
            <a:endParaRPr altLang="en-US" lang="zh-CN"/>
          </a:p>
        </p:txBody>
      </p:sp>
      <p:sp>
        <p:nvSpPr>
          <p:cNvPr id="104965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案例背景：介绍案例发生的学校、年级和班级等基本信息。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案例目标：明确案例所追求的教学目标，如提升学生的体育素质、德育素质等。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案例实施过程：详细描述案例的实施过程，包括教学内容、教学方法、教学资源等方面的介绍。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案例效果：对案例实施后的效果进行分析和评估，包括学生的反馈、学习成绩等方面的变化。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6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学科综合在小学教育中的挑战与对策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教师观念的转变</a:t>
            </a:r>
            <a:endParaRPr altLang="en-US" lang="zh-CN"/>
          </a:p>
        </p:txBody>
      </p:sp>
      <p:sp>
        <p:nvSpPr>
          <p:cNvPr id="10497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教师需要转变传统的教学方式，注重培养学生的创新能力和实践能力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教师需要与其他教师进行合作，共同推进学科综合的教学改革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教师应树立跨学科意识，认识到学科综合的重要性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教师需要不断更新自身知识结构，以适应跨学科教学的需要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教材资源的开发</a:t>
            </a:r>
            <a:endParaRPr altLang="en-US" lang="zh-CN"/>
          </a:p>
        </p:txBody>
      </p:sp>
      <p:sp>
        <p:nvSpPr>
          <p:cNvPr id="10498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教材资源的开发：针对不同学科的特点，整合教材资源，提高教学效率。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教师素质的提高：加强教师跨学科教学能力的培训，提高教师的综合素质。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教学方法的改进：采用多种教学方法，如案例分析、小组讨论等，激发学生的学习兴趣。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教学评价的完善：建立科学的教学评价体系，对学生的学习成果进行全面、客观的评价。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教学环境的优化</a:t>
            </a:r>
            <a:endParaRPr altLang="en-US" lang="zh-CN"/>
          </a:p>
        </p:txBody>
      </p:sp>
      <p:sp>
        <p:nvSpPr>
          <p:cNvPr id="10498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加强学科间的联系，促进知识迁移和应用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整合教学资源，提供多元化的学习体验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创设跨学科的学习情境，激发学生的学习兴趣和探究欲望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建立跨学科的教师团队，提升教师的专业素养和教学能力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家校合作的加强</a:t>
            </a:r>
            <a:endParaRPr altLang="en-US" lang="zh-CN"/>
          </a:p>
        </p:txBody>
      </p:sp>
      <p:sp>
        <p:nvSpPr>
          <p:cNvPr id="10498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组织家长培训，提高家长的教育意识和能力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建立定期沟通机制，加强家校之间的信息交流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鼓励家长参与学校教育活动，促进家校共育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建立家校合作平台，实现资源共享和优势互补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9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学科综合在小学教育中的未来发展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信息技术与学科教学的融合</a:t>
            </a:r>
            <a:endParaRPr altLang="en-US" lang="zh-CN"/>
          </a:p>
        </p:txBody>
      </p:sp>
      <p:sp>
        <p:nvSpPr>
          <p:cNvPr id="10499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信息技术能够提高学生的学习兴趣和参与度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信息技术的发展为学科综合提供了更多可能性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信息技术可以促进跨学科教学的实施和推广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信息技术与学科教学的融合是未来教育发展的趋势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跨学科课程的发展与创新</a:t>
            </a:r>
            <a:endParaRPr altLang="en-US" lang="zh-CN"/>
          </a:p>
        </p:txBody>
      </p:sp>
      <p:sp>
        <p:nvSpPr>
          <p:cNvPr id="105004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跨学科课程的概念和意义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创新教学方法与手段，提高跨学科课程的教学质量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跨学科课程的发展趋势与未来展望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跨学科课程在小学教育中的实践与探索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教师专业发展的新要求</a:t>
            </a:r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学生个性化发展的支持</a:t>
            </a:r>
            <a:endParaRPr altLang="en-US" lang="zh-CN"/>
          </a:p>
        </p:txBody>
      </p:sp>
      <p:sp>
        <p:nvSpPr>
          <p:cNvPr id="105015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5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学科综合教学能够提供更加丰富的学习资源和多元化的学习方式，满足学生的个性化需求。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学科综合教学注重培养学生的综合素质和创新能力，有助于学生的个性化发展。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学科综合教学能够促进教师与学生之间的交流与互动，有助于教师更好地了解学生需求，提供更加个性化的教学支持。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学科综合教学需要教师具备跨学科的知识和技能，能够更好地指导学生进行个性化学习和发展。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12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0"/>
  <p:tag name="KSO_WM_SPECIAL_SOURCE" val="bdnull"/>
  <p:tag name="KSO_WM_TEMPLATE_THUMBS_INDEX" val="1、11"/>
</p:tagLst>
</file>

<file path=ppt/tags/tag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0_1*b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单击此处 添加文档标题"/>
</p:tagLst>
</file>

<file path=ppt/tags/tag84.xml><?xml version="1.0" encoding="utf-8"?>
<p:tagLst xmlns:p="http://schemas.openxmlformats.org/presentationml/2006/main">
  <p:tag name="KSO_WM_SLIDE_ID" val="custom2023027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48.4&quot;,&quot;top&quot;:&quot;87.45&quot;,&quot;width&quot;:&quot;505.15&quot;,&quot;height&quot;:&quot;339.1&quot;}"/>
</p:tagLst>
</file>

<file path=ppt/tags/tag8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5*a*1"/>
  <p:tag name="KSO_WM_TEMPLATE_CATEGORY" val="custom"/>
  <p:tag name="KSO_WM_TEMPLATE_INDEX" val="20230270"/>
  <p:tag name="KSO_WM_UNIT_LAYERLEVEL" val="1"/>
  <p:tag name="KSO_WM_TAG_VERSION" val="1.0"/>
  <p:tag name="KSO_WM_DIAGRAM_GROUP_CODE" val="l1-1"/>
  <p:tag name="KSO_WM_BEAUTIFY_FLAG" val="#wm#"/>
  <p:tag name="KSO_WM_UNIT_PRESET_TEXT" val="目录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70_5*l_h_i*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70_5*l_h_i*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70_5*l_h_i*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70_5*l_h_i*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70_5*l_h_i*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27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0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1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6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1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23.xml><?xml version="1.0" encoding="utf-8"?>
<p:tagLst xmlns:p="http://schemas.openxmlformats.org/presentationml/2006/main">
  <p:tag name="KSO_WM_SLIDE_ID" val="custom20230270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8.4&quot;,&quot;top&quot;:&quot;87.45&quot;,&quot;width&quot;:&quot;505.15&quot;,&quot;height&quot;:&quot;339.1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2024-01-05T13:23:19Z</dcterms:created>
  <dcterms:modified xsi:type="dcterms:W3CDTF">2024-01-05T13:23:19Z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a2ddafdc5f58419598fb1212d98a7ba5_21</vt:lpwstr>
  </property>
</Properties>
</file>