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194" r:id="rId1"/>
    <p:sldMasterId id="2147501231" r:id="rId2"/>
  </p:sldMasterIdLst>
  <p:notesMasterIdLst>
    <p:notesMasterId r:id="rId3"/>
  </p:notesMasterIdLst>
  <p:sldIdLst>
    <p:sldId id="8579" r:id="rId4"/>
    <p:sldId id="8582" r:id="rId5"/>
    <p:sldId id="8585" r:id="rId6"/>
    <p:sldId id="8588" r:id="rId7"/>
    <p:sldId id="8594" r:id="rId9"/>
    <p:sldId id="8597" r:id="rId10"/>
    <p:sldId id="8600" r:id="rId11"/>
    <p:sldId id="8603" r:id="rId12"/>
    <p:sldId id="8606" r:id="rId13"/>
    <p:sldId id="8612" r:id="rId15"/>
    <p:sldId id="8615" r:id="rId16"/>
    <p:sldId id="8618" r:id="rId17"/>
    <p:sldId id="8621" r:id="rId18"/>
    <p:sldId id="8624" r:id="rId19"/>
    <p:sldId id="8630" r:id="rId21"/>
    <p:sldId id="8633" r:id="rId22"/>
    <p:sldId id="8636" r:id="rId23"/>
    <p:sldId id="8639" r:id="rId24"/>
    <p:sldId id="864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195" r:id="rId1"/>
    <p:sldLayoutId id="2147501196" r:id="rId2"/>
    <p:sldLayoutId id="2147501197" r:id="rId3"/>
    <p:sldLayoutId id="2147501198" r:id="rId4"/>
    <p:sldLayoutId id="2147501199" r:id="rId5"/>
    <p:sldLayoutId id="2147501200" r:id="rId6"/>
    <p:sldLayoutId id="2147501201" r:id="rId7"/>
    <p:sldLayoutId id="2147501202" r:id="rId8"/>
    <p:sldLayoutId id="2147501203" r:id="rId9"/>
    <p:sldLayoutId id="2147501204" r:id="rId10"/>
    <p:sldLayoutId id="21475012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tags" Target="../tags/tag207.xml"/><Relationship Id="rId31" Type="http://schemas.openxmlformats.org/officeDocument/2006/relationships/tags" Target="../tags/tag208.xml"/><Relationship Id="rId32" Type="http://schemas.openxmlformats.org/officeDocument/2006/relationships/tags" Target="../tags/tag209.xml"/><Relationship Id="rId33" Type="http://schemas.openxmlformats.org/officeDocument/2006/relationships/tags" Target="../tags/tag210.xml"/><Relationship Id="rId34" Type="http://schemas.openxmlformats.org/officeDocument/2006/relationships/tags" Target="../tags/tag211.xml"/><Relationship Id="rId35" Type="http://schemas.openxmlformats.org/officeDocument/2006/relationships/tags" Target="../tags/tag212.xml"/><Relationship Id="rId36" Type="http://schemas.openxmlformats.org/officeDocument/2006/relationships/tags" Target="../tags/tag213.xml"/><Relationship Id="rId37" Type="http://schemas.openxmlformats.org/officeDocument/2006/relationships/tags" Target="../tags/tag214.xml"/><Relationship Id="rId38" Type="http://schemas.openxmlformats.org/officeDocument/2006/relationships/tags" Target="../tags/tag215.xml"/><Relationship Id="rId39" Type="http://schemas.openxmlformats.org/officeDocument/2006/relationships/tags" Target="../tags/tag216.xml"/><Relationship Id="rId40" Type="http://schemas.openxmlformats.org/officeDocument/2006/relationships/tags" Target="../tags/tag217.xml"/><Relationship Id="rId4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提高员工的专业能力和培训水平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培训水平的提高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员工专业能力的提升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员工专业能力与培训水平的相互促进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员工专业能力的提升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制定培训计划</a:t>
            </a:r>
            <a:endParaRPr altLang="en-US" lang="zh-CN"/>
          </a:p>
        </p:txBody>
      </p:sp>
      <p:sp>
        <p:nvSpPr>
          <p:cNvPr id="10490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确定培训方式：采用线上或线下的培训方式，结合实际工作场景进行培训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制定评估标准：对员工的学习成果进行评估，确保培训效果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确定培训目标：提高员工的专业能力和培训水平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制定培训内容：针对不同岗位和技能需求，制定相应的培训课程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定期组织培训课程</a:t>
            </a:r>
            <a:endParaRPr altLang="en-US" lang="zh-CN"/>
          </a:p>
        </p:txBody>
      </p:sp>
      <p:sp>
        <p:nvSpPr>
          <p:cNvPr id="10490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培训内容：针对员工的专业技能和知识进行培训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培训方式：线上或线下培训，结合实际工作场景进行培训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培训周期：定期组织，确保员工能够及时掌握新知识和技能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培训效果评估：对培训效果进行评估，不断改进和优化培训内容和方式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鼓励员工自主学习</a:t>
            </a:r>
            <a:endParaRPr altLang="en-US" lang="zh-CN"/>
          </a:p>
        </p:txBody>
      </p:sp>
      <p:sp>
        <p:nvSpPr>
          <p:cNvPr id="10491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鼓励员工参加培训课程：公司可以鼓励员工参加各种培训课程，提高员工的专业能力和技能水平。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提供学习资源：公司可以提供学习资源，如在线课程、学习资料等，鼓励员工自主学习。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建立学习奖励机制：公司可以设立学习奖励机制，对在学习方面取得突出成绩的员工给予奖励和晋升机会。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建立学习小组：公司可以建立学习小组，让员工之间互相学习、交流经验，共同提高。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建立学习型组织</a:t>
            </a:r>
            <a:endParaRPr altLang="en-US" lang="zh-CN"/>
          </a:p>
        </p:txBody>
      </p:sp>
      <p:sp>
        <p:nvSpPr>
          <p:cNvPr id="1049196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98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00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02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定义：学习型组织是指通过培养弥漫于整个组织的学习气氛，充分发挥员工的创造性思维能力而建立起来的一种有机的、高度柔性的、扁平的、符合人性的、能持续发展的组织。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4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06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08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10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建立方式：通过制定明确的学习目标和计划，提供必要的学习资源和支持，鼓励员工自主学习和分享知识，以及建立有效的激励机制来促进学习型组织的建立。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2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14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1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18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优点：学习型组织能够提高员工的专业能力和素质，增强组织的适应性和创新能力，提高组织的绩效和竞争力。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0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22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24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26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实践案例：许多企业已经开始尝试建立学习型组织，例如通过引入在线学习平台、开展内部培训、鼓励员工参加行业会议等方式来促进员工的学习和成长。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培训水平的提高</a:t>
            </a:r>
            <a:endParaRPr altLang="en-US" dirty="0" lang="zh-CN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培训内容与实际工作相结合</a:t>
            </a:r>
            <a:endParaRPr altLang="en-US" lang="zh-CN"/>
          </a:p>
        </p:txBody>
      </p:sp>
      <p:sp>
        <p:nvSpPr>
          <p:cNvPr id="1049338" name="六边形 7"/>
          <p:cNvSpPr/>
          <p:nvPr>
            <p:custDataLst>
              <p:tags r:id="rId1"/>
            </p:custDataLst>
          </p:nvPr>
        </p:nvSpPr>
        <p:spPr>
          <a:xfrm rot="5400000">
            <a:off x="1410940" y="1554412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40" name="任意多边形 9"/>
          <p:cNvSpPr/>
          <p:nvPr>
            <p:custDataLst>
              <p:tags r:id="rId2"/>
            </p:custDataLst>
          </p:nvPr>
        </p:nvSpPr>
        <p:spPr>
          <a:xfrm>
            <a:off x="1593514" y="2113631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42" name="任意多边形 10"/>
          <p:cNvSpPr/>
          <p:nvPr>
            <p:custDataLst>
              <p:tags r:id="rId3"/>
            </p:custDataLst>
          </p:nvPr>
        </p:nvSpPr>
        <p:spPr>
          <a:xfrm>
            <a:off x="1592838" y="2527466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44" name="任意多边形 11"/>
          <p:cNvSpPr/>
          <p:nvPr>
            <p:custDataLst>
              <p:tags r:id="rId4"/>
            </p:custDataLst>
          </p:nvPr>
        </p:nvSpPr>
        <p:spPr>
          <a:xfrm>
            <a:off x="2312316" y="2534228"/>
            <a:ext cx="728269" cy="611286"/>
          </a:xfrm>
          <a:custGeom>
            <a:avLst/>
            <a:gdLst>
              <a:gd name="connsiteX0" fmla="*/ 1 w 1279"/>
              <a:gd name="connsiteY0" fmla="*/ 744 h 1074"/>
              <a:gd name="connsiteX1" fmla="*/ 1279 w 1279"/>
              <a:gd name="connsiteY1" fmla="*/ 0 h 1074"/>
              <a:gd name="connsiteX2" fmla="*/ 1275 w 1279"/>
              <a:gd name="connsiteY2" fmla="*/ 333 h 1074"/>
              <a:gd name="connsiteX3" fmla="*/ 0 w 1279"/>
              <a:gd name="connsiteY3" fmla="*/ 1074 h 1074"/>
              <a:gd name="connsiteX4" fmla="*/ 1 w 1279"/>
              <a:gd name="connsiteY4" fmla="*/ 744 h 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" h="1074">
                <a:moveTo>
                  <a:pt x="1" y="744"/>
                </a:moveTo>
                <a:lnTo>
                  <a:pt x="1279" y="0"/>
                </a:lnTo>
                <a:lnTo>
                  <a:pt x="1275" y="333"/>
                </a:lnTo>
                <a:lnTo>
                  <a:pt x="0" y="1074"/>
                </a:lnTo>
                <a:lnTo>
                  <a:pt x="1" y="74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46" name="任意多边形 12"/>
          <p:cNvSpPr/>
          <p:nvPr>
            <p:custDataLst>
              <p:tags r:id="rId5"/>
            </p:custDataLst>
          </p:nvPr>
        </p:nvSpPr>
        <p:spPr>
          <a:xfrm>
            <a:off x="1600276" y="1749158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48" name="任意多边形 13"/>
          <p:cNvSpPr/>
          <p:nvPr>
            <p:custDataLst>
              <p:tags r:id="rId6"/>
            </p:custDataLst>
          </p:nvPr>
        </p:nvSpPr>
        <p:spPr>
          <a:xfrm>
            <a:off x="1591486" y="2162317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50" name="任意多边形 14"/>
          <p:cNvSpPr/>
          <p:nvPr>
            <p:custDataLst>
              <p:tags r:id="rId7"/>
            </p:custDataLst>
          </p:nvPr>
        </p:nvSpPr>
        <p:spPr>
          <a:xfrm>
            <a:off x="2310964" y="2169079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52" name="任意多边形 15"/>
          <p:cNvSpPr/>
          <p:nvPr>
            <p:custDataLst>
              <p:tags r:id="rId8"/>
            </p:custDataLst>
          </p:nvPr>
        </p:nvSpPr>
        <p:spPr>
          <a:xfrm>
            <a:off x="3179206" y="1868170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54" name="六边形 20"/>
          <p:cNvSpPr/>
          <p:nvPr>
            <p:custDataLst>
              <p:tags r:id="rId9"/>
            </p:custDataLst>
          </p:nvPr>
        </p:nvSpPr>
        <p:spPr>
          <a:xfrm rot="5400000">
            <a:off x="8956669" y="142931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56" name="任意多边形 23"/>
          <p:cNvSpPr/>
          <p:nvPr>
            <p:custDataLst>
              <p:tags r:id="rId10"/>
            </p:custDataLst>
          </p:nvPr>
        </p:nvSpPr>
        <p:spPr>
          <a:xfrm>
            <a:off x="9145329" y="1987857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58" name="任意多边形 29"/>
          <p:cNvSpPr/>
          <p:nvPr>
            <p:custDataLst>
              <p:tags r:id="rId11"/>
            </p:custDataLst>
          </p:nvPr>
        </p:nvSpPr>
        <p:spPr>
          <a:xfrm>
            <a:off x="9145329" y="2401693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60" name="任意多边形 33"/>
          <p:cNvSpPr/>
          <p:nvPr>
            <p:custDataLst>
              <p:tags r:id="rId12"/>
            </p:custDataLst>
          </p:nvPr>
        </p:nvSpPr>
        <p:spPr>
          <a:xfrm>
            <a:off x="9864131" y="2408455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62" name="任意多边形 34"/>
          <p:cNvSpPr/>
          <p:nvPr>
            <p:custDataLst>
              <p:tags r:id="rId13"/>
            </p:custDataLst>
          </p:nvPr>
        </p:nvSpPr>
        <p:spPr>
          <a:xfrm>
            <a:off x="9146005" y="1623385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价格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64" name="任意多边形 35"/>
          <p:cNvSpPr/>
          <p:nvPr>
            <p:custDataLst>
              <p:tags r:id="rId14"/>
            </p:custDataLst>
          </p:nvPr>
        </p:nvSpPr>
        <p:spPr>
          <a:xfrm>
            <a:off x="9137215" y="203722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66" name="任意多边形 42"/>
          <p:cNvSpPr/>
          <p:nvPr>
            <p:custDataLst>
              <p:tags r:id="rId15"/>
            </p:custDataLst>
          </p:nvPr>
        </p:nvSpPr>
        <p:spPr>
          <a:xfrm>
            <a:off x="9856693" y="204398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68" name="任意多边形 46"/>
          <p:cNvSpPr/>
          <p:nvPr>
            <p:custDataLst>
              <p:tags r:id="rId16"/>
            </p:custDataLst>
          </p:nvPr>
        </p:nvSpPr>
        <p:spPr>
          <a:xfrm>
            <a:off x="4224613" y="244767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70" name="六边形 48"/>
          <p:cNvSpPr/>
          <p:nvPr>
            <p:custDataLst>
              <p:tags r:id="rId17"/>
            </p:custDataLst>
          </p:nvPr>
        </p:nvSpPr>
        <p:spPr>
          <a:xfrm rot="5400000">
            <a:off x="1410940" y="3875811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72" name="任意多边形 55"/>
          <p:cNvSpPr/>
          <p:nvPr>
            <p:custDataLst>
              <p:tags r:id="rId18"/>
            </p:custDataLst>
          </p:nvPr>
        </p:nvSpPr>
        <p:spPr>
          <a:xfrm>
            <a:off x="1599600" y="4435030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74" name="任意多边形 59"/>
          <p:cNvSpPr/>
          <p:nvPr>
            <p:custDataLst>
              <p:tags r:id="rId19"/>
            </p:custDataLst>
          </p:nvPr>
        </p:nvSpPr>
        <p:spPr>
          <a:xfrm>
            <a:off x="1599600" y="4848865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76" name="任意多边形 60"/>
          <p:cNvSpPr/>
          <p:nvPr>
            <p:custDataLst>
              <p:tags r:id="rId20"/>
            </p:custDataLst>
          </p:nvPr>
        </p:nvSpPr>
        <p:spPr>
          <a:xfrm>
            <a:off x="2318402" y="4855627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78" name="任意多边形 61"/>
          <p:cNvSpPr/>
          <p:nvPr>
            <p:custDataLst>
              <p:tags r:id="rId21"/>
            </p:custDataLst>
          </p:nvPr>
        </p:nvSpPr>
        <p:spPr>
          <a:xfrm>
            <a:off x="1600276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流通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80" name="任意多边形 63"/>
          <p:cNvSpPr/>
          <p:nvPr>
            <p:custDataLst>
              <p:tags r:id="rId22"/>
            </p:custDataLst>
          </p:nvPr>
        </p:nvSpPr>
        <p:spPr>
          <a:xfrm>
            <a:off x="1591486" y="4483716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82" name="任意多边形 64"/>
          <p:cNvSpPr/>
          <p:nvPr>
            <p:custDataLst>
              <p:tags r:id="rId23"/>
            </p:custDataLst>
          </p:nvPr>
        </p:nvSpPr>
        <p:spPr>
          <a:xfrm>
            <a:off x="2310964" y="4490478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84" name="任意多边形 65"/>
          <p:cNvSpPr/>
          <p:nvPr>
            <p:custDataLst>
              <p:tags r:id="rId24"/>
            </p:custDataLst>
          </p:nvPr>
        </p:nvSpPr>
        <p:spPr>
          <a:xfrm>
            <a:off x="3179206" y="4189568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86" name="六边形 66"/>
          <p:cNvSpPr/>
          <p:nvPr>
            <p:custDataLst>
              <p:tags r:id="rId25"/>
            </p:custDataLst>
          </p:nvPr>
        </p:nvSpPr>
        <p:spPr>
          <a:xfrm rot="5400000">
            <a:off x="8956669" y="387513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88" name="任意多边形 68"/>
          <p:cNvSpPr/>
          <p:nvPr>
            <p:custDataLst>
              <p:tags r:id="rId26"/>
            </p:custDataLst>
          </p:nvPr>
        </p:nvSpPr>
        <p:spPr>
          <a:xfrm>
            <a:off x="9145329" y="4434353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90" name="任意多边形 69"/>
          <p:cNvSpPr/>
          <p:nvPr>
            <p:custDataLst>
              <p:tags r:id="rId27"/>
            </p:custDataLst>
          </p:nvPr>
        </p:nvSpPr>
        <p:spPr>
          <a:xfrm>
            <a:off x="9145329" y="4848188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92" name="任意多边形 70"/>
          <p:cNvSpPr/>
          <p:nvPr>
            <p:custDataLst>
              <p:tags r:id="rId28"/>
            </p:custDataLst>
          </p:nvPr>
        </p:nvSpPr>
        <p:spPr>
          <a:xfrm>
            <a:off x="9864131" y="4854950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94" name="任意多边形 71"/>
          <p:cNvSpPr/>
          <p:nvPr>
            <p:custDataLst>
              <p:tags r:id="rId29"/>
            </p:custDataLst>
          </p:nvPr>
        </p:nvSpPr>
        <p:spPr>
          <a:xfrm>
            <a:off x="9146005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促销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96" name="任意多边形 72"/>
          <p:cNvSpPr/>
          <p:nvPr>
            <p:custDataLst>
              <p:tags r:id="rId30"/>
            </p:custDataLst>
          </p:nvPr>
        </p:nvSpPr>
        <p:spPr>
          <a:xfrm>
            <a:off x="9137215" y="448304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398" name="任意多边形 73"/>
          <p:cNvSpPr/>
          <p:nvPr>
            <p:custDataLst>
              <p:tags r:id="rId31"/>
            </p:custDataLst>
          </p:nvPr>
        </p:nvSpPr>
        <p:spPr>
          <a:xfrm>
            <a:off x="9856693" y="448980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400" name="任意多边形 74"/>
          <p:cNvSpPr/>
          <p:nvPr>
            <p:custDataLst>
              <p:tags r:id="rId32"/>
            </p:custDataLst>
          </p:nvPr>
        </p:nvSpPr>
        <p:spPr>
          <a:xfrm>
            <a:off x="4224613" y="489349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02" name="正文"/>
          <p:cNvSpPr txBox="1"/>
          <p:nvPr>
            <p:custDataLst>
              <p:tags r:id="rId33"/>
            </p:custDataLst>
          </p:nvPr>
        </p:nvSpPr>
        <p:spPr>
          <a:xfrm>
            <a:off x="3814159" y="1908066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404" name="标题"/>
          <p:cNvSpPr txBox="1"/>
          <p:nvPr>
            <p:custDataLst>
              <p:tags r:id="rId34"/>
            </p:custDataLst>
          </p:nvPr>
        </p:nvSpPr>
        <p:spPr>
          <a:xfrm>
            <a:off x="3814159" y="1440134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培训内容应与实际工作需求相匹配，针对员工的具体岗位和职责进行定制化设计。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406" name="正文"/>
          <p:cNvSpPr txBox="1"/>
          <p:nvPr>
            <p:custDataLst>
              <p:tags r:id="rId35"/>
            </p:custDataLst>
          </p:nvPr>
        </p:nvSpPr>
        <p:spPr>
          <a:xfrm>
            <a:off x="4224613" y="2969702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408" name="标题"/>
          <p:cNvSpPr txBox="1"/>
          <p:nvPr>
            <p:custDataLst>
              <p:tags r:id="rId36"/>
            </p:custDataLst>
          </p:nvPr>
        </p:nvSpPr>
        <p:spPr>
          <a:xfrm>
            <a:off x="3920323" y="250177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培训课程应注重实践性和操作性，通过案例分析、角色扮演等方式，使员工更好地掌握实际操作技能。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410" name="正文"/>
          <p:cNvSpPr txBox="1"/>
          <p:nvPr>
            <p:custDataLst>
              <p:tags r:id="rId37"/>
            </p:custDataLst>
          </p:nvPr>
        </p:nvSpPr>
        <p:spPr>
          <a:xfrm>
            <a:off x="3814159" y="4236903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412" name="标题"/>
          <p:cNvSpPr txBox="1"/>
          <p:nvPr>
            <p:custDataLst>
              <p:tags r:id="rId38"/>
            </p:custDataLst>
          </p:nvPr>
        </p:nvSpPr>
        <p:spPr>
          <a:xfrm>
            <a:off x="3814159" y="3768971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培训过程中应鼓励员工提出问题和建议，及时调整培训内容和方式，确保培训效果与实际工作需求的契合度。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414" name="正文"/>
          <p:cNvSpPr txBox="1"/>
          <p:nvPr>
            <p:custDataLst>
              <p:tags r:id="rId39"/>
            </p:custDataLst>
          </p:nvPr>
        </p:nvSpPr>
        <p:spPr>
          <a:xfrm>
            <a:off x="4224613" y="5429721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416" name="标题"/>
          <p:cNvSpPr txBox="1"/>
          <p:nvPr>
            <p:custDataLst>
              <p:tags r:id="rId40"/>
            </p:custDataLst>
          </p:nvPr>
        </p:nvSpPr>
        <p:spPr>
          <a:xfrm>
            <a:off x="3920323" y="496179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培训结束后，应进行实际操作考核，确保员工真正掌握了所学知识和技能，并将其应用于实际工作中。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培训方式多样化</a:t>
            </a:r>
            <a:endParaRPr altLang="en-US" lang="zh-CN"/>
          </a:p>
        </p:txBody>
      </p:sp>
      <p:sp>
        <p:nvSpPr>
          <p:cNvPr id="10494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混合式培训：结合线上和线下培训方式，提供更加灵活和全面的学习体验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线上培训：利用互联网技术，提供远程教学和在线学习平台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线下培训：组织实地培训课程，包括研讨会、讲座、工作坊等形式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个性化培训：根据员工的不同需求和特点，定制个性化的培训计划和课程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培训师资力量增强</a:t>
            </a:r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引进优秀培训师：通过外部招聘或内部选拔，选拔具有丰富经验和专业知识的培训师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培训师专业化：对培训师进行专业化的培训，提高其教学水平和专业素养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建立培训师团队：组建一支专业化的培训师团队，共同研究和探讨培训方法和技巧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定期评估和反馈：对培训师的教学效果进行定期评估和反馈，及时发现问题并加以改进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培训效果评估与反馈</a:t>
            </a:r>
            <a:endParaRPr altLang="en-US" lang="zh-CN"/>
          </a:p>
        </p:txBody>
      </p:sp>
      <p:sp>
        <p:nvSpPr>
          <p:cNvPr id="10495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培训效果评估：对培训课程进行评估，了解员工掌握情况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培训反馈：收集员工对培训课程的意见和建议，不断改进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培训效果跟踪：定期对员工进行跟踪，了解其在工作中应用所学知识的情况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培训效果与奖励：将培训效果与员工奖励挂钩，激励员工积极参与培训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员工专业能力与培训水平的相互促进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培训提升专业能力，促进工作表现</a:t>
            </a:r>
            <a:endParaRPr altLang="en-US" lang="zh-CN"/>
          </a:p>
        </p:txBody>
      </p:sp>
      <p:sp>
        <p:nvSpPr>
          <p:cNvPr id="10496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培训内容与员工工作需求紧密结合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培训是提高员工专业能力的关键途径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培训能够激发员工的学习热情和动力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培训后的实践应用，促进工作表现提升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专业能力提升，提高培训需求和效果</a:t>
            </a:r>
            <a:endParaRPr altLang="en-US" lang="zh-CN"/>
          </a:p>
        </p:txBody>
      </p:sp>
      <p:sp>
        <p:nvSpPr>
          <p:cNvPr id="10497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提高培训需求：随着员工专业能力的提升，他们对培训的需求也会相应增加，因为他们需要更多的培训来满足工作的需要。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专业能力提升：通过培训和学习，员工可以掌握更多的专业知识和技能，提高工作效率和质量。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培训效果提高：通过针对性的培训，员工的专业能力可以得到进一步提高，从而提高他们的工作效率和效果。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相互促进：员工的专业能力和培训水平是相互促进的，通过提高员工的专业能力，可以提高他们的培训需求和效果，从而形成一个良性循环。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形成良性循环，推动组织发展</a:t>
            </a:r>
            <a:endParaRPr altLang="en-US" lang="zh-CN"/>
          </a:p>
        </p:txBody>
      </p:sp>
      <p:sp>
        <p:nvSpPr>
          <p:cNvPr id="10497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员工专业能力提升促进培训需求增长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良性循环推动组织持续发展，提高整体竞争力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员工专业能力与培训水平相互促进，形成良性循环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培训水平的提高为员工提供更多发展机会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员工专业能力和培训水平的共同提升</a:t>
            </a:r>
            <a:endParaRPr altLang="en-US" lang="zh-CN"/>
          </a:p>
        </p:txBody>
      </p:sp>
      <p:sp>
        <p:nvSpPr>
          <p:cNvPr id="10498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员工专业能力提升的重要性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培训对员工专业能力的提升作用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员工专业能力提升对培训的需求和要求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员工专业能力和培训水平的相互促进和共同提升的途径和方法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499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0946_1*l_h_i*1_1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46_1*l_h_i*1_1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46_1*l_h_i*1_1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0946_1*l_h_i*1_1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46_1*l_h_i*1_1_2"/>
  <p:tag name="KSO_WM_TEMPLATE_CATEGORY" val="diagram"/>
  <p:tag name="KSO_WM_TEMPLATE_INDEX" val="20230946"/>
  <p:tag name="KSO_WM_UNIT_LAYERLEVEL" val="1_1_1"/>
  <p:tag name="KSO_WM_TAG_VERSION" val="3.0"/>
  <p:tag name="KSO_WM_UNIT_PRESET_TEXT" val="产品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7"/>
  <p:tag name="KSO_WM_UNIT_ID" val="diagram20230946_1*l_h_i*1_1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8"/>
  <p:tag name="KSO_WM_UNIT_ID" val="diagram20230946_1*l_h_i*1_1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46_1*l_h_i*1_1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46_1*l_h_i*1_2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0946_1*l_h_i*1_2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46_1*l_h_i*1_2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7"/>
  <p:tag name="KSO_WM_UNIT_ID" val="diagram20230946_1*l_h_i*1_2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0946_1*l_h_i*1_2_4"/>
  <p:tag name="KSO_WM_TEMPLATE_CATEGORY" val="diagram"/>
  <p:tag name="KSO_WM_TEMPLATE_INDEX" val="20230946"/>
  <p:tag name="KSO_WM_UNIT_LAYERLEVEL" val="1_1_1"/>
  <p:tag name="KSO_WM_TAG_VERSION" val="3.0"/>
  <p:tag name="KSO_WM_UNIT_PRESET_TEXT" val="价格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46_1*l_h_i*1_2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8"/>
  <p:tag name="KSO_WM_UNIT_ID" val="diagram20230946_1*l_h_i*1_2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46_1*l_h_i*1_2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0946_1*l_h_i*1_3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0946_1*l_h_i*1_3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0946_1*l_h_i*1_3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0946_1*l_h_i*1_3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0946_1*l_h_i*1_3_2"/>
  <p:tag name="KSO_WM_TEMPLATE_CATEGORY" val="diagram"/>
  <p:tag name="KSO_WM_TEMPLATE_INDEX" val="20230946"/>
  <p:tag name="KSO_WM_UNIT_LAYERLEVEL" val="1_1_1"/>
  <p:tag name="KSO_WM_TAG_VERSION" val="3.0"/>
  <p:tag name="KSO_WM_UNIT_PRESET_TEXT" val="流通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7"/>
  <p:tag name="KSO_WM_UNIT_ID" val="diagram20230946_1*l_h_i*1_3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8"/>
  <p:tag name="KSO_WM_UNIT_ID" val="diagram20230946_1*l_h_i*1_3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0946_1*l_h_i*1_3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0946_1*l_h_i*1_4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0946_1*l_h_i*1_4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0946_1*l_h_i*1_4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7"/>
  <p:tag name="KSO_WM_UNIT_ID" val="diagram20230946_1*l_h_i*1_4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0946_1*l_h_i*1_4_4"/>
  <p:tag name="KSO_WM_TEMPLATE_CATEGORY" val="diagram"/>
  <p:tag name="KSO_WM_TEMPLATE_INDEX" val="20230946"/>
  <p:tag name="KSO_WM_UNIT_LAYERLEVEL" val="1_1_1"/>
  <p:tag name="KSO_WM_TAG_VERSION" val="3.0"/>
  <p:tag name="KSO_WM_UNIT_PRESET_TEXT" val="促销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0946_1*l_h_i*1_4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8"/>
  <p:tag name="KSO_WM_UNIT_ID" val="diagram20230946_1*l_h_i*1_4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0946_1*l_h_i*1_4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46_1*l_h_f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46_1*l_h_a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duct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46_1*l_h_f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46_1*l_h_a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i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46_1*l_h_f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46_1*l_h_a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la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46_1*l_h_f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46_1*l_h_a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motion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2023-12-19T21:53:31Z</dcterms:created>
  <dcterms:modified xsi:type="dcterms:W3CDTF">2023-12-19T21:53:31Z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636e44c5b58d464c93695513efd26893_21</vt:lpwstr>
  </property>
</Properties>
</file>