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657" r:id="rId1"/>
    <p:sldMasterId id="2147498694" r:id="rId2"/>
  </p:sldMasterIdLst>
  <p:notesMasterIdLst>
    <p:notesMasterId r:id="rId3"/>
  </p:notesMasterIdLst>
  <p:sldIdLst>
    <p:sldId id="6931" r:id="rId4"/>
    <p:sldId id="6935" r:id="rId5"/>
    <p:sldId id="6938" r:id="rId6"/>
    <p:sldId id="6941" r:id="rId7"/>
    <p:sldId id="6944" r:id="rId8"/>
    <p:sldId id="6947" r:id="rId9"/>
    <p:sldId id="6950" r:id="rId10"/>
    <p:sldId id="6953" r:id="rId11"/>
    <p:sldId id="6956" r:id="rId12"/>
    <p:sldId id="6959" r:id="rId13"/>
    <p:sldId id="6962" r:id="rId14"/>
    <p:sldId id="6965" r:id="rId15"/>
    <p:sldId id="6968" r:id="rId16"/>
    <p:sldId id="6971" r:id="rId17"/>
    <p:sldId id="6974" r:id="rId18"/>
    <p:sldId id="6977" r:id="rId19"/>
    <p:sldId id="6980" r:id="rId20"/>
    <p:sldId id="6983" r:id="rId21"/>
    <p:sldId id="6986" r:id="rId22"/>
    <p:sldId id="6989" r:id="rId23"/>
    <p:sldId id="6992" r:id="rId24"/>
    <p:sldId id="6995" r:id="rId25"/>
    <p:sldId id="6998" r:id="rId26"/>
    <p:sldId id="7001" r:id="rId27"/>
    <p:sldId id="7004" r:id="rId28"/>
    <p:sldId id="7007" r:id="rId29"/>
    <p:sldId id="7010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658" r:id="rId1"/>
    <p:sldLayoutId id="2147498659" r:id="rId2"/>
    <p:sldLayoutId id="2147498660" r:id="rId3"/>
    <p:sldLayoutId id="2147498661" r:id="rId4"/>
    <p:sldLayoutId id="2147498662" r:id="rId5"/>
    <p:sldLayoutId id="2147498663" r:id="rId6"/>
    <p:sldLayoutId id="2147498664" r:id="rId7"/>
    <p:sldLayoutId id="2147498665" r:id="rId8"/>
    <p:sldLayoutId id="2147498666" r:id="rId9"/>
    <p:sldLayoutId id="2147498667" r:id="rId10"/>
    <p:sldLayoutId id="214749866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8695" r:id="rId1"/>
    <p:sldLayoutId id="2147498696" r:id="rId2"/>
    <p:sldLayoutId id="2147498697" r:id="rId3"/>
    <p:sldLayoutId id="2147498698" r:id="rId4"/>
    <p:sldLayoutId id="2147498699" r:id="rId5"/>
    <p:sldLayoutId id="2147498700" r:id="rId6"/>
    <p:sldLayoutId id="2147498701" r:id="rId7"/>
    <p:sldLayoutId id="2147498702" r:id="rId8"/>
    <p:sldLayoutId id="2147498703" r:id="rId9"/>
    <p:sldLayoutId id="2147498704" r:id="rId10"/>
    <p:sldLayoutId id="2147498705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tags" Target="../tags/tag317.xml"/><Relationship Id="rId18" Type="http://schemas.openxmlformats.org/officeDocument/2006/relationships/tags" Target="../tags/tag318.xml"/><Relationship Id="rId19" Type="http://schemas.openxmlformats.org/officeDocument/2006/relationships/tags" Target="../tags/tag319.xml"/><Relationship Id="rId20" Type="http://schemas.openxmlformats.org/officeDocument/2006/relationships/tags" Target="../tags/tag320.xml"/><Relationship Id="rId21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tags" Target="../tags/tag337.xml"/><Relationship Id="rId18" Type="http://schemas.openxmlformats.org/officeDocument/2006/relationships/tags" Target="../tags/tag338.xml"/><Relationship Id="rId19" Type="http://schemas.openxmlformats.org/officeDocument/2006/relationships/tags" Target="../tags/tag339.xml"/><Relationship Id="rId20" Type="http://schemas.openxmlformats.org/officeDocument/2006/relationships/tags" Target="../tags/tag340.xml"/><Relationship Id="rId21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slideLayout" Target="../slideLayouts/slideLayout1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tags" Target="../tags/tag368.xml"/><Relationship Id="rId14" Type="http://schemas.openxmlformats.org/officeDocument/2006/relationships/tags" Target="../tags/tag369.xml"/><Relationship Id="rId15" Type="http://schemas.openxmlformats.org/officeDocument/2006/relationships/tags" Target="../tags/tag370.xml"/><Relationship Id="rId16" Type="http://schemas.openxmlformats.org/officeDocument/2006/relationships/tags" Target="../tags/tag371.xml"/><Relationship Id="rId17" Type="http://schemas.openxmlformats.org/officeDocument/2006/relationships/tags" Target="../tags/tag372.xml"/><Relationship Id="rId18" Type="http://schemas.openxmlformats.org/officeDocument/2006/relationships/tags" Target="../tags/tag373.xml"/><Relationship Id="rId19" Type="http://schemas.openxmlformats.org/officeDocument/2006/relationships/tags" Target="../tags/tag374.xml"/><Relationship Id="rId20" Type="http://schemas.openxmlformats.org/officeDocument/2006/relationships/tags" Target="../tags/tag375.xml"/><Relationship Id="rId21" Type="http://schemas.openxmlformats.org/officeDocument/2006/relationships/tags" Target="../tags/tag376.xml"/><Relationship Id="rId22" Type="http://schemas.openxmlformats.org/officeDocument/2006/relationships/tags" Target="../tags/tag377.xml"/><Relationship Id="rId23" Type="http://schemas.openxmlformats.org/officeDocument/2006/relationships/tags" Target="../tags/tag378.xml"/><Relationship Id="rId24" Type="http://schemas.openxmlformats.org/officeDocument/2006/relationships/tags" Target="../tags/tag379.xml"/><Relationship Id="rId25" Type="http://schemas.openxmlformats.org/officeDocument/2006/relationships/tags" Target="../tags/tag380.xml"/><Relationship Id="rId26" Type="http://schemas.openxmlformats.org/officeDocument/2006/relationships/tags" Target="../tags/tag381.xml"/><Relationship Id="rId27" Type="http://schemas.openxmlformats.org/officeDocument/2006/relationships/tags" Target="../tags/tag382.xml"/><Relationship Id="rId28" Type="http://schemas.openxmlformats.org/officeDocument/2006/relationships/tags" Target="../tags/tag383.xml"/><Relationship Id="rId29" Type="http://schemas.openxmlformats.org/officeDocument/2006/relationships/tags" Target="../tags/tag384.xml"/><Relationship Id="rId30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有效使用教学技术提升初中学生学习效果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2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教学技术的发展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87143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教学技术在提升初中学生学习效果中的作用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87143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如何有效使用教学技术提升初中学生学习效果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教学技术提升学习效果的案例分析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结论与建议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教学技术的发展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传统教学技术</a:t>
            </a:r>
            <a:endParaRPr altLang="en-US" lang="zh-CN"/>
          </a:p>
        </p:txBody>
      </p:sp>
      <p:sp>
        <p:nvSpPr>
          <p:cNvPr id="1048972" name="矩形: 圆角 4"/>
          <p:cNvSpPr/>
          <p:nvPr>
            <p:custDataLst>
              <p:tags r:id="rId1"/>
            </p:custDataLst>
          </p:nvPr>
        </p:nvSpPr>
        <p:spPr>
          <a:xfrm>
            <a:off x="654755" y="344112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74" name="正文"/>
          <p:cNvSpPr txBox="1"/>
          <p:nvPr>
            <p:custDataLst>
              <p:tags r:id="rId2"/>
            </p:custDataLst>
          </p:nvPr>
        </p:nvSpPr>
        <p:spPr>
          <a:xfrm>
            <a:off x="824707" y="364672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黑板书写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76" name="矩形: 圆角 4"/>
          <p:cNvSpPr/>
          <p:nvPr>
            <p:custDataLst>
              <p:tags r:id="rId3"/>
            </p:custDataLst>
          </p:nvPr>
        </p:nvSpPr>
        <p:spPr>
          <a:xfrm>
            <a:off x="9062587" y="344176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78" name="正文"/>
          <p:cNvSpPr txBox="1"/>
          <p:nvPr>
            <p:custDataLst>
              <p:tags r:id="rId4"/>
            </p:custDataLst>
          </p:nvPr>
        </p:nvSpPr>
        <p:spPr>
          <a:xfrm>
            <a:off x="9232538" y="3647361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录音机播放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80" name="矩形: 圆角 4"/>
          <p:cNvSpPr/>
          <p:nvPr>
            <p:custDataLst>
              <p:tags r:id="rId5"/>
            </p:custDataLst>
          </p:nvPr>
        </p:nvSpPr>
        <p:spPr>
          <a:xfrm>
            <a:off x="3457366" y="344240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6"/>
            </p:custDataLst>
          </p:nvPr>
        </p:nvSpPr>
        <p:spPr>
          <a:xfrm>
            <a:off x="3627954" y="364799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投影仪展示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84" name="矩形: 圆角 4"/>
          <p:cNvSpPr/>
          <p:nvPr>
            <p:custDataLst>
              <p:tags r:id="rId7"/>
            </p:custDataLst>
          </p:nvPr>
        </p:nvSpPr>
        <p:spPr>
          <a:xfrm>
            <a:off x="6259976" y="344303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86" name="正文"/>
          <p:cNvSpPr txBox="1"/>
          <p:nvPr>
            <p:custDataLst>
              <p:tags r:id="rId8"/>
            </p:custDataLst>
          </p:nvPr>
        </p:nvSpPr>
        <p:spPr>
          <a:xfrm>
            <a:off x="6429928" y="36486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纸质教材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现代教学技术</a:t>
            </a:r>
            <a:endParaRPr altLang="en-US" lang="zh-CN"/>
          </a:p>
        </p:txBody>
      </p:sp>
      <p:sp>
        <p:nvSpPr>
          <p:cNvPr id="1049034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多媒体教学：利用计算机和投影仪等设备，展示文本、图片、视频等多种形式的教学内容，提高学生的学习兴趣和参与度。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网络教学：通过互联网实现远程教学，打破地域限制，提供更多优质教育资源和学习机会。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互动教学：利用教学软件和平台，实现师生互动、生生互动，提高学生的学习积极性和合作能力。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个性化教学：利用大数据和人工智能等技术，实现个性化学习路径和推荐学习资源，满足学生个性化需求。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教学技术的发展趋势</a:t>
            </a:r>
            <a:endParaRPr altLang="en-US" lang="zh-CN"/>
          </a:p>
        </p:txBody>
      </p:sp>
      <p:sp>
        <p:nvSpPr>
          <p:cNvPr id="10491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6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人工智能在教学中的应用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12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虚拟现实与增强现实技术的普及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8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移动学习与在线学习的持续增长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20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24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混合式学习的整合与实践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教学技术在提升初中学生学习效果中的作用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提高学习兴趣</a:t>
            </a:r>
            <a:endParaRPr altLang="en-US" lang="zh-CN"/>
          </a:p>
        </p:txBody>
      </p:sp>
      <p:sp>
        <p:nvSpPr>
          <p:cNvPr id="1049238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结合虚拟现实技术，让学生身临其境地感受知识，增强学习的沉浸感。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利用多媒体资源，丰富教学内容，吸引学生注意力。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采用游戏化教学方式，让学生在轻松愉快的氛围中学习知识。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开展互动教学，鼓励学生参与课堂讨论，提高学习的积极性。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增强学习动力</a:t>
            </a:r>
            <a:endParaRPr altLang="en-US" lang="zh-CN"/>
          </a:p>
        </p:txBody>
      </p:sp>
      <p:sp>
        <p:nvSpPr>
          <p:cNvPr id="1049316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教学技术可以提供个性化的学习资源和路径，满足不同学生的学习需求，提高学习动力。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利用教学技术可以激发学生的学习兴趣，提高学习动力。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教学技术可以通过丰富的视听效果和互动性，增强学生的学习参与度和积极性。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教学技术可以通过及时反馈和评估，让学生及时了解自己的学习状况和进步，从而增强学习动力。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提升学习效率</a:t>
            </a:r>
            <a:endParaRPr altLang="en-US" lang="zh-CN"/>
          </a:p>
        </p:txBody>
      </p:sp>
      <p:sp>
        <p:nvSpPr>
          <p:cNvPr id="1049394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利用教学技术可以激发学生的学习兴趣，提高学习动力。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0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教学技术能够提供丰富的学习资源和多样化的学习方式，帮助学生更好地理解和掌握知识。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6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通过教学技术，教师可以实现个性化教学，针对不同学生的需求和特点进行差异化教学，提高教学效果。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2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教学技术能够培养学生的自主学习能力和协作学习能力，促进学生全面发展。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培养自主学习能力</a:t>
            </a:r>
            <a:endParaRPr altLang="en-US" lang="zh-CN"/>
          </a:p>
        </p:txBody>
      </p:sp>
      <p:sp>
        <p:nvSpPr>
          <p:cNvPr id="10494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教学技术能够提供丰富的学习资源，激发学生的学习兴趣，从而培养自主学习能力。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利用教学技术可以创设真实的学习情境，帮助学生理解抽象概念，提高自主学习能力。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教学技术能够提供个性化的学习支持，满足不同学生的学习需求，从而培养自主学习能力。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通过教学技术可以开展协作学习活动，培养学生的合作精神和自主学习能力。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53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如何有效使用教学技术提升初中学生学习效果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选择合适的教学技术</a:t>
            </a:r>
            <a:endParaRPr altLang="en-US" lang="zh-CN"/>
          </a:p>
        </p:txBody>
      </p:sp>
      <p:sp>
        <p:nvSpPr>
          <p:cNvPr id="1049598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了解学生的学习需求和特点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4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根据教学内容选择合适的教学技术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0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结合传统教学与数字化教学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6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定期评估教学技术的效果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结合传统教学方法</a:t>
            </a:r>
            <a:endParaRPr altLang="en-US" lang="zh-CN"/>
          </a:p>
        </p:txBody>
      </p:sp>
      <p:sp>
        <p:nvSpPr>
          <p:cNvPr id="1049668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0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72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结合传统教学方法：利用教学技术辅助传统教学，提高教学质量和效果。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6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8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创新教学方式：利用教学技术提供多样化的教学方式，激发学生的学习兴趣和主动性。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2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4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强化互动交流：利用教学技术加强师生之间的互动交流，促进学生的学习效果和参与度。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8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0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注重个性化教学：利用教学技术针对不同学生的需求和特点，进行个性化教学，提高学生的学习效果和成就感。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注重教学技术的实际应用</a:t>
            </a:r>
            <a:endParaRPr altLang="en-US" lang="zh-CN"/>
          </a:p>
        </p:txBody>
      </p:sp>
      <p:sp>
        <p:nvSpPr>
          <p:cNvPr id="10497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结合学科特点选择合适的教学技术工具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注重技术的实用性和易用性，避免过于复杂的技术堆砌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定期评估教学技术的实际效果，根据评估结果进行调整和优化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加强教师培训，提高教师对教学技术的理解和应用能力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及时反馈和调整</a:t>
            </a:r>
            <a:endParaRPr altLang="en-US" lang="zh-CN"/>
          </a:p>
        </p:txBody>
      </p:sp>
      <p:sp>
        <p:nvSpPr>
          <p:cNvPr id="1049808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2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6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0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4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鼓励学生提出问题和建议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6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定期评估教学效果，持续改进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8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及时了解学生的学习进度和掌握情况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0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根据学生的反馈调整教学方法和内容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7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教学技术提升学习效果的案例分析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具体案例介绍</a:t>
            </a:r>
            <a:endParaRPr altLang="en-US" lang="zh-CN"/>
          </a:p>
        </p:txBody>
      </p:sp>
      <p:sp>
        <p:nvSpPr>
          <p:cNvPr id="10499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利用多媒体课件，提高学生的学习兴趣和参与度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采用在线教育平台，实现个性化教学和自主学习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利用互动教学软件，增强课堂互动和交流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结合虚拟现实技术，进行沉浸式学习体验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案例分析方法</a:t>
            </a:r>
            <a:endParaRPr altLang="en-US" lang="zh-CN"/>
          </a:p>
        </p:txBody>
      </p:sp>
      <p:sp>
        <p:nvSpPr>
          <p:cNvPr id="1050012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案例选择：选择具有代表性的教学技术应用案例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8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数据收集：收集学生的学习数据、教师教学反思等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4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数据分析：对收集的数据进行分析，评估教学技术的有效性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0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结论总结：总结案例分析的结论，提出改进建议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案例分析结果</a:t>
            </a:r>
            <a:endParaRPr altLang="en-US" lang="zh-CN"/>
          </a:p>
        </p:txBody>
      </p:sp>
      <p:sp>
        <p:nvSpPr>
          <p:cNvPr id="10500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案例名称：利用互动白板提高课堂互动性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数据分析：学生在互动白板使用后的学习效果明显提升，成绩提高显著。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结论：利用互动白板等教学技术可以有效提升学生的学习效果，值得推广。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案例简介：通过使用互动白板，教师能够更好地引导学生参与课堂讨论，提高学生的学习兴趣和积极性。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案例启示</a:t>
            </a:r>
            <a:endParaRPr altLang="en-US" lang="zh-CN"/>
          </a:p>
        </p:txBody>
      </p:sp>
      <p:sp>
        <p:nvSpPr>
          <p:cNvPr id="10501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案例选择：选择具有代表性的教学技术提升学习效果的案例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案例总结：总结案例中成功与不足之处，提炼出可推广的经验和教训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案例启示：从案例中获得启示，提出有效使用教学技术提升初中学生学习效果的建议和策略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案例分析：分析案例中教学技术的运用方式、效果评估及其对学习效果的影响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2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318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0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2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4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6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针对不同学科和学段，应选择合适的教学技术进行辅助教学。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8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有效使用教学技术可以显著提高初中学生的学习效果。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0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教师需要不断更新教育观念，提高教学技术应用能力，以适应教育发展的需要。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2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学校和教育行政部门应加强对教学技术的推广和应用，提供必要的支持和保障。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对教师的建议</a:t>
            </a:r>
            <a:endParaRPr altLang="en-US" lang="zh-CN"/>
          </a:p>
        </p:txBody>
      </p:sp>
      <p:sp>
        <p:nvSpPr>
          <p:cNvPr id="1050380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了解学生的学习需求和特点，根据学生的实际情况选择合适的教学技术。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结合传统教学方法和教学技术，发挥各自优势，提高教学效果。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注重教学技术的实用性和易用性，避免技术复杂化影响教学效果。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不断更新教学理念和技术，提高自身素质和能力，以适应教育发展的需要。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对教育机构的建议</a:t>
            </a:r>
            <a:endParaRPr altLang="en-US" lang="zh-CN"/>
          </a:p>
        </p:txBody>
      </p:sp>
      <p:sp>
        <p:nvSpPr>
          <p:cNvPr id="1050434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6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8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0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2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44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6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8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0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2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54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56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8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0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2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4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6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8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70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推广使用教学技术，提高教学质量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鼓励学校与技术企业合作，共同推进教育信息化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建立教学技术评估机制，持续改进教学质量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加强教师培训，提高教师技术应用能力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对未来研究的展望</a:t>
            </a:r>
            <a:endParaRPr altLang="en-US" lang="zh-CN"/>
          </a:p>
        </p:txBody>
      </p:sp>
      <p:sp>
        <p:nvSpPr>
          <p:cNvPr id="1050524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6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28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0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2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36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40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持续跟踪研究，评估教学技术的长期效果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42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加强国际合作与交流，借鉴先进的教学技术与方法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44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进一步探索教学技术与学科教学的深度融合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46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关注不同层次学生的学习需求，优化教学策略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59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5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5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5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5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5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5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291_5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5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7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4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99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2023-12-31T17:58:25Z</dcterms:created>
  <dcterms:modified xsi:type="dcterms:W3CDTF">2023-12-31T17:58:25Z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e7bc7f9e4b674413a79b359ff8190e4d_21</vt:lpwstr>
  </property>
</Properties>
</file>