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779" r:id="rId1"/>
    <p:sldMasterId id="2147493816" r:id="rId2"/>
  </p:sldMasterIdLst>
  <p:notesMasterIdLst>
    <p:notesMasterId r:id="rId3"/>
  </p:notesMasterIdLst>
  <p:sldIdLst>
    <p:sldId id="4986" r:id="rId4"/>
    <p:sldId id="4989" r:id="rId5"/>
    <p:sldId id="4992" r:id="rId6"/>
    <p:sldId id="4995" r:id="rId7"/>
    <p:sldId id="4998" r:id="rId8"/>
    <p:sldId id="5001" r:id="rId9"/>
    <p:sldId id="5004" r:id="rId10"/>
    <p:sldId id="5007" r:id="rId11"/>
    <p:sldId id="5010" r:id="rId12"/>
    <p:sldId id="5013" r:id="rId13"/>
    <p:sldId id="5016" r:id="rId14"/>
    <p:sldId id="5019" r:id="rId15"/>
    <p:sldId id="5022" r:id="rId16"/>
    <p:sldId id="5025" r:id="rId17"/>
    <p:sldId id="5028" r:id="rId18"/>
    <p:sldId id="5031" r:id="rId19"/>
    <p:sldId id="5034" r:id="rId20"/>
    <p:sldId id="5037" r:id="rId21"/>
    <p:sldId id="5040" r:id="rId22"/>
    <p:sldId id="5043" r:id="rId23"/>
    <p:sldId id="5047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80" r:id="rId1"/>
    <p:sldLayoutId id="2147493781" r:id="rId2"/>
    <p:sldLayoutId id="2147493782" r:id="rId3"/>
    <p:sldLayoutId id="2147493783" r:id="rId4"/>
    <p:sldLayoutId id="2147493784" r:id="rId5"/>
    <p:sldLayoutId id="2147493785" r:id="rId6"/>
    <p:sldLayoutId id="2147493786" r:id="rId7"/>
    <p:sldLayoutId id="2147493787" r:id="rId8"/>
    <p:sldLayoutId id="2147493788" r:id="rId9"/>
    <p:sldLayoutId id="2147493789" r:id="rId10"/>
    <p:sldLayoutId id="21474937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817" r:id="rId1"/>
    <p:sldLayoutId id="2147493818" r:id="rId2"/>
    <p:sldLayoutId id="2147493819" r:id="rId3"/>
    <p:sldLayoutId id="2147493820" r:id="rId4"/>
    <p:sldLayoutId id="2147493821" r:id="rId5"/>
    <p:sldLayoutId id="2147493822" r:id="rId6"/>
    <p:sldLayoutId id="2147493823" r:id="rId7"/>
    <p:sldLayoutId id="2147493824" r:id="rId8"/>
    <p:sldLayoutId id="2147493825" r:id="rId9"/>
    <p:sldLayoutId id="2147493826" r:id="rId10"/>
    <p:sldLayoutId id="214749382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tags" Target="../tags/tag220.xml"/><Relationship Id="rId22" Type="http://schemas.openxmlformats.org/officeDocument/2006/relationships/tags" Target="../tags/tag221.xml"/><Relationship Id="rId23" Type="http://schemas.openxmlformats.org/officeDocument/2006/relationships/tags" Target="../tags/tag222.xml"/><Relationship Id="rId24" Type="http://schemas.openxmlformats.org/officeDocument/2006/relationships/tags" Target="../tags/tag223.xml"/><Relationship Id="rId25" Type="http://schemas.openxmlformats.org/officeDocument/2006/relationships/tags" Target="../tags/tag224.xml"/><Relationship Id="rId26" Type="http://schemas.openxmlformats.org/officeDocument/2006/relationships/tags" Target="../tags/tag225.xml"/><Relationship Id="rId27" Type="http://schemas.openxmlformats.org/officeDocument/2006/relationships/tags" Target="../tags/tag226.xml"/><Relationship Id="rId28" Type="http://schemas.openxmlformats.org/officeDocument/2006/relationships/tags" Target="../tags/tag227.xml"/><Relationship Id="rId29" Type="http://schemas.openxmlformats.org/officeDocument/2006/relationships/tags" Target="../tags/tag22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tags" Target="../tags/tag284.xml"/><Relationship Id="rId22" Type="http://schemas.openxmlformats.org/officeDocument/2006/relationships/tags" Target="../tags/tag285.xml"/><Relationship Id="rId23" Type="http://schemas.openxmlformats.org/officeDocument/2006/relationships/tags" Target="../tags/tag286.xml"/><Relationship Id="rId24" Type="http://schemas.openxmlformats.org/officeDocument/2006/relationships/tags" Target="../tags/tag287.xml"/><Relationship Id="rId25" Type="http://schemas.openxmlformats.org/officeDocument/2006/relationships/tags" Target="../tags/tag288.xml"/><Relationship Id="rId26" Type="http://schemas.openxmlformats.org/officeDocument/2006/relationships/tags" Target="../tags/tag289.xml"/><Relationship Id="rId27" Type="http://schemas.openxmlformats.org/officeDocument/2006/relationships/tags" Target="../tags/tag290.xml"/><Relationship Id="rId28" Type="http://schemas.openxmlformats.org/officeDocument/2006/relationships/tags" Target="../tags/tag291.xml"/><Relationship Id="rId29" Type="http://schemas.openxmlformats.org/officeDocument/2006/relationships/tags" Target="../tags/tag29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p>
            <a:r>
              <a:rPr altLang="en-US" dirty="0" lang="zh-CN"/>
              <a:t>互联网医疗保险模式及2024年健康保险趋势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35047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016737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723591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9798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998890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互联网医疗保险模式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3705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6389564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 fontScale="8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互联网医疗保险模式与健康保险趋势的关系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67517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694227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2024年健康保险趋势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9065852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9084902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应对策略与建议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互联网医疗保险模式</a:t>
            </a:r>
            <a:endParaRPr altLang="en-US" dirty="0" lang="zh-CN"/>
          </a:p>
        </p:txBody>
      </p:sp>
      <p:sp>
        <p:nvSpPr>
          <p:cNvPr id="1048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定义及发展历程</a:t>
            </a:r>
            <a:endParaRPr altLang="en-US" lang="zh-CN"/>
          </a:p>
        </p:txBody>
      </p:sp>
      <p:sp>
        <p:nvSpPr>
          <p:cNvPr id="1048938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定义：互联网医疗保险模式是一种基于互联网平台的医疗保险服务模式，通过线上投保、理赔等方式提供便捷的医疗保障服务。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42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发展历程：互联网医疗保险模式经历了萌芽期、探索期、快速发展期和成熟期四个阶段，逐渐成为医疗保险行业的重要发展方向。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优势与挑战</a:t>
            </a:r>
            <a:endParaRPr altLang="en-US" lang="zh-CN"/>
          </a:p>
        </p:txBody>
      </p:sp>
      <p:sp>
        <p:nvSpPr>
          <p:cNvPr id="1048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优势：便捷性、个性化服务、降低成本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挑战：数据安全与隐私保护、保险产品复杂性与透明度、医疗服务质量与监管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典型案例分析</a:t>
            </a:r>
            <a:endParaRPr altLang="en-US" lang="zh-CN"/>
          </a:p>
        </p:txBody>
      </p:sp>
      <p:sp>
        <p:nvSpPr>
          <p:cNvPr id="10490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平安健康保险：通过互联网提供健康管理服务，包括在线问诊、健康评测等。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泰康在线：提供在线投保、理赔等服务，涵盖医疗保险、疾病保险等多个领域。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好医保：专注于医疗保险领域，通过互联网提供个人及团体保险服务。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微保：由腾讯等公司联合推出的医疗保险平台，提供多种保险产品和服务。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行业现状与未来趋势</a:t>
            </a:r>
            <a:endParaRPr altLang="en-US" lang="zh-CN"/>
          </a:p>
        </p:txBody>
      </p:sp>
      <p:sp>
        <p:nvSpPr>
          <p:cNvPr id="10490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互联网医疗保险模式在2024年的发展趋势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互联网医疗保险模式对健康保险行业的影响与变革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互联网医疗保险模式的发展现状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互联网医疗保险模式的优势与挑战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2024年健康保险趋势</a:t>
            </a:r>
            <a:endParaRPr altLang="en-US" dirty="0" lang="zh-CN"/>
          </a:p>
        </p:txBody>
      </p:sp>
      <p:sp>
        <p:nvSpPr>
          <p:cNvPr id="1049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健康保险市场现状</a:t>
            </a:r>
            <a:endParaRPr altLang="en-US" lang="zh-CN"/>
          </a:p>
        </p:txBody>
      </p:sp>
      <p:sp>
        <p:nvSpPr>
          <p:cNvPr id="10491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互联网医疗保险模式逐渐兴起，成为健康保险市场的新趋势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健康保险市场持续增长，成为医疗保障体系的重要组成部分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健康保险产品多样化，满足不同人群的需求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健康保险行业监管加强，规范市场秩序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健康保险需求分析</a:t>
            </a:r>
            <a:endParaRPr altLang="en-US" lang="zh-CN"/>
          </a:p>
        </p:txBody>
      </p:sp>
      <p:sp>
        <p:nvSpPr>
          <p:cNvPr id="10492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健康保险需求增长：随着人们对健康问题的关注度提高，健康保险需求呈现逐年增长的趋势。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多样化健康保险产品：随着健康保险市场的竞争加剧，保险公司将推出更多元化、个性化的健康保险产品以满足不同人群的需求。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数字化健康保险服务：互联网技术的发展使得健康保险服务更加便捷、高效，用户可以通过线上平台获取保险咨询、投保、理赔等服务。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健康保险与医疗服务的整合：健康保险与医疗服务将更加紧密地结合在一起，为用户提供更加全面、专业的健康保障服务。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健康保险产品创新</a:t>
            </a:r>
            <a:endParaRPr altLang="en-US" lang="zh-CN"/>
          </a:p>
        </p:txBody>
      </p:sp>
      <p:sp>
        <p:nvSpPr>
          <p:cNvPr id="104929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定制化健康保险产品：根据个人需求和健康状况量身定制，满足不同人群的保障需求。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数字化健康保险产品：利用大数据、人工智能等技术手段，实现保险产品的智能化、个性化，提高保障效率。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融合式健康保险产品：将医疗保险与医疗服务、健康管理、药品销售等融合，提供全方位的健康保障服务。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跨境健康保险产品：满足跨境人士的健康保障需求，提供全球范围内的医疗保险服务。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健康保险科技应用</a:t>
            </a:r>
            <a:endParaRPr altLang="en-US" lang="zh-CN"/>
          </a:p>
        </p:txBody>
      </p:sp>
      <p:sp>
        <p:nvSpPr>
          <p:cNvPr id="10493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人工智能在健康保险中的应用，如智能核保、智能理赔等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区块链技术在健康保险中的应用，如数据共享、追溯等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大数据分析在健康保险中的应用，如风险评估、定价等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移动健康在健康保险中的应用，如可穿戴设备、远程医疗等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互联网医疗保险模式与健康保险趋势的关系</a:t>
            </a:r>
            <a:endParaRPr altLang="en-US" dirty="0" lang="zh-CN"/>
          </a:p>
        </p:txBody>
      </p:sp>
      <p:sp>
        <p:nvSpPr>
          <p:cNvPr id="10494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互联网医疗保险模式对健康保险趋势的影响</a:t>
            </a:r>
            <a:endParaRPr altLang="en-US" lang="zh-CN"/>
          </a:p>
        </p:txBody>
      </p:sp>
      <p:sp>
        <p:nvSpPr>
          <p:cNvPr id="10494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互联网医疗保险模式的发展促进了健康保险的普及和推广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互联网医疗保险模式对健康保险行业的监管提出了新的挑战和要求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互联网医疗保险模式推动了健康保险产品和服务的创新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互联网医疗保险模式提高了健康保险服务的便捷性和可及性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健康保险趋势对互联网医疗保险模式的推动作用</a:t>
            </a:r>
            <a:endParaRPr altLang="en-US" lang="zh-CN"/>
          </a:p>
        </p:txBody>
      </p:sp>
      <p:sp>
        <p:nvSpPr>
          <p:cNvPr id="10495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健康保险市场增长：推动互联网医疗保险模式的发展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技术创新：提升互联网医疗保险模式的便捷性和个性化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政策支持：促进互联网医疗保险模式的合规化和普及化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用户需求变化：驱动互联网医疗保险模式不断创新和完善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互联网医疗保险模式与健康保险趋势的融合发展</a:t>
            </a:r>
            <a:endParaRPr altLang="en-US" lang="zh-CN"/>
          </a:p>
        </p:txBody>
      </p:sp>
      <p:sp>
        <p:nvSpPr>
          <p:cNvPr id="10495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互联网医疗与健康保险的深度融合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互联网技术提升医疗保险服务效率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健康保险行业数字化转型加速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2024年健康保险趋势展望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应对策略与建议</a:t>
            </a:r>
            <a:endParaRPr altLang="en-US" dirty="0" lang="zh-CN"/>
          </a:p>
        </p:txBody>
      </p:sp>
      <p:sp>
        <p:nvSpPr>
          <p:cNvPr id="10496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保险公司应对策略</a:t>
            </a:r>
            <a:endParaRPr altLang="en-US" lang="zh-CN"/>
          </a:p>
        </p:txBody>
      </p:sp>
      <p:sp>
        <p:nvSpPr>
          <p:cNvPr id="10496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创新保险产品：开发符合互联网医疗需求的保险产品，提供个性化服务。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加强技术投入：运用大数据、人工智能等技术提升风险评估和理赔效率。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合作共赢：与互联网医疗平台、医疗机构等合作，共同推进保险业务发展。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提升服务质量：优化客户服务体验，提高客户满意度和忠诚度。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互联网医疗平台发展建议</a:t>
            </a:r>
            <a:endParaRPr altLang="en-US" lang="zh-CN"/>
          </a:p>
        </p:txBody>
      </p:sp>
      <p:sp>
        <p:nvSpPr>
          <p:cNvPr id="10497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加强监管，确保平台合规运营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探索多元化盈利模式，提高盈利能力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建立完善的医疗资源共享机制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提升技术水平，优化用户体验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政策监管与行业规范</a:t>
            </a:r>
            <a:endParaRPr altLang="en-US" lang="zh-CN"/>
          </a:p>
        </p:txBody>
      </p:sp>
      <p:sp>
        <p:nvSpPr>
          <p:cNvPr id="10498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监管力度：加大对违规行为的处罚力度，维护市场秩序和消费者权益。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政策监管：制定严格的互联网医疗保险政策，确保行业合规发展。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行业规范：建立互联网医疗保险行业规范，明确各方的职责和权利。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监管手段：采用技术手段和人工审核相结合的方式，提高监管效率和准确性。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499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9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4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4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4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4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4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4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4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4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4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4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4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4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4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5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5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1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2024-01-06T11:41:43Z</dcterms:created>
  <dcterms:modified xsi:type="dcterms:W3CDTF">2024-01-06T11:41:43Z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0d241610bed944d8ab9bddc5991df040_21</vt:lpwstr>
  </property>
</Properties>
</file>