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08" r:id="rId1"/>
    <p:sldMasterId id="2147486945" r:id="rId2"/>
  </p:sldMasterIdLst>
  <p:notesMasterIdLst>
    <p:notesMasterId r:id="rId3"/>
  </p:notesMasterIdLst>
  <p:sldIdLst>
    <p:sldId id="1841" r:id="rId4"/>
    <p:sldId id="1846" r:id="rId5"/>
    <p:sldId id="1850" r:id="rId6"/>
    <p:sldId id="1853" r:id="rId7"/>
    <p:sldId id="1859" r:id="rId9"/>
    <p:sldId id="1862" r:id="rId10"/>
    <p:sldId id="1865" r:id="rId11"/>
    <p:sldId id="1868" r:id="rId12"/>
    <p:sldId id="1874" r:id="rId14"/>
    <p:sldId id="1877" r:id="rId15"/>
    <p:sldId id="1880" r:id="rId16"/>
    <p:sldId id="1883" r:id="rId17"/>
    <p:sldId id="1889" r:id="rId19"/>
    <p:sldId id="1892" r:id="rId20"/>
    <p:sldId id="1895" r:id="rId21"/>
    <p:sldId id="1898" r:id="rId22"/>
    <p:sldId id="1904" r:id="rId24"/>
    <p:sldId id="1907" r:id="rId25"/>
    <p:sldId id="1910" r:id="rId26"/>
    <p:sldId id="1913" r:id="rId27"/>
    <p:sldId id="1919" r:id="rId29"/>
    <p:sldId id="1922" r:id="rId30"/>
    <p:sldId id="192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09" r:id="rId1"/>
    <p:sldLayoutId id="2147486910" r:id="rId2"/>
    <p:sldLayoutId id="2147486911" r:id="rId3"/>
    <p:sldLayoutId id="2147486912" r:id="rId4"/>
    <p:sldLayoutId id="2147486913" r:id="rId5"/>
    <p:sldLayoutId id="2147486914" r:id="rId6"/>
    <p:sldLayoutId id="2147486915" r:id="rId7"/>
    <p:sldLayoutId id="2147486916" r:id="rId8"/>
    <p:sldLayoutId id="2147486917" r:id="rId9"/>
    <p:sldLayoutId id="2147486918" r:id="rId10"/>
    <p:sldLayoutId id="2147486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946" r:id="rId1"/>
    <p:sldLayoutId id="2147486947" r:id="rId2"/>
    <p:sldLayoutId id="2147486948" r:id="rId3"/>
    <p:sldLayoutId id="2147486949" r:id="rId4"/>
    <p:sldLayoutId id="2147486950" r:id="rId5"/>
    <p:sldLayoutId id="2147486951" r:id="rId6"/>
    <p:sldLayoutId id="2147486952" r:id="rId7"/>
    <p:sldLayoutId id="2147486953" r:id="rId8"/>
    <p:sldLayoutId id="2147486954" r:id="rId9"/>
    <p:sldLayoutId id="2147486955" r:id="rId10"/>
    <p:sldLayoutId id="21474869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组织认同与员工满意度的影响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组织认同对员工满意度的影响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员工满意度对组织绩效的影响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组织认同与员工满意度的相互作用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提高组织认同和员工满意度的实践案例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组织认同对员工满意度的影响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7500" lnSpcReduction="10000"/>
          </a:bodyPr>
          <a:p>
            <a:r>
              <a:rPr altLang="en-US" lang="zh-CN"/>
              <a:t>组织认同的定义：员工对组织的认同感是指员工对组织的价值观、目标、使命和身份的认同，以及员工与组织之间的相互关系的认同。</a:t>
            </a:r>
            <a:endParaRPr altLang="en-US" lang="zh-CN"/>
          </a:p>
          <a:p>
            <a:r>
              <a:rPr altLang="en-US" lang="zh-CN"/>
              <a:t>组织认同的重要性：组织认同对员工满意度有着重要的影响，它能够提高员工的归属感和忠诚度，增强员工的责任感和使命感，从而提高员工的工作积极性和绩效。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了解背景：了解诗人的生平、创作背景、时代背景等，有助于理解诗歌的主题和内涵。</a:t>
            </a:r>
            <a:endParaRPr altLang="en-US" lang="zh-CN"/>
          </a:p>
          <a:p>
            <a:r>
              <a:rPr altLang="en-US" lang="zh-CN"/>
              <a:t>解读意象：意象是诗歌中用来表达情感、思想或意义的形象或场景，通过对意象的解读，可以深入理解诗歌的意境。</a:t>
            </a:r>
            <a:endParaRPr altLang="en-US" lang="zh-CN"/>
          </a:p>
          <a:p>
            <a:r>
              <a:rPr altLang="en-US" lang="zh-CN"/>
              <a:t>品味语言：诗歌的语言简练、含蓄、富有韵律感，通过品味语言，可以感受诗歌的美感和魅力。</a:t>
            </a:r>
            <a:endParaRPr altLang="en-US" lang="zh-CN"/>
          </a:p>
          <a:p>
            <a:r>
              <a:rPr altLang="en-US" lang="zh-CN"/>
              <a:t>感受情感：情感是诗歌的灵魂，通过感受诗人的情感，可以深入理解诗歌的主题和内涵。</a:t>
            </a:r>
            <a:endParaRPr altLang="en-US" lang="zh-CN"/>
          </a:p>
          <a:p>
            <a:r>
              <a:rPr altLang="en-US" lang="zh-CN"/>
              <a:t>领悟哲理：一些诗歌蕴含着深刻的哲理，通过对哲理的领悟，可以拓展对诗歌的理解和认识。</a:t>
            </a:r>
            <a:endParaRPr altLang="en-US" lang="zh-CN"/>
          </a:p>
        </p:txBody>
      </p:sp>
      <p:sp>
        <p:nvSpPr>
          <p:cNvPr id="1048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组织认同的定义和重要性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组织认同对员工满意度的影响机制</a:t>
            </a:r>
            <a:endParaRPr altLang="en-US" lang="zh-CN"/>
          </a:p>
        </p:txBody>
      </p:sp>
      <p:sp>
        <p:nvSpPr>
          <p:cNvPr id="10490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组织认同对员工满意度的影响程度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组织认同的定义和重要性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组织认同对员工满意度的影响途径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如何通过提高组织认同来提高员工满意度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提升组织认同的方法和策略</a:t>
            </a:r>
            <a:endParaRPr altLang="en-US" lang="zh-CN"/>
          </a:p>
        </p:txBody>
      </p:sp>
      <p:sp>
        <p:nvSpPr>
          <p:cNvPr id="1049072" name="圆角矩形 3"/>
          <p:cNvSpPr/>
          <p:nvPr>
            <p:custDataLst>
              <p:tags r:id="rId1"/>
            </p:custDataLst>
          </p:nvPr>
        </p:nvSpPr>
        <p:spPr>
          <a:xfrm>
            <a:off x="3121239" y="1490400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2"/>
            </p:custDataLst>
          </p:nvPr>
        </p:nvSpPr>
        <p:spPr>
          <a:xfrm>
            <a:off x="2821013" y="1612977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76" name="文本框 10"/>
          <p:cNvSpPr txBox="1"/>
          <p:nvPr>
            <p:custDataLst>
              <p:tags r:id="rId3"/>
            </p:custDataLst>
          </p:nvPr>
        </p:nvSpPr>
        <p:spPr>
          <a:xfrm>
            <a:off x="4562559" y="1514086"/>
            <a:ext cx="4653795" cy="653154"/>
          </a:xfrm>
          <a:prstGeom prst="rect"/>
          <a:noFill/>
        </p:spPr>
        <p:txBody>
          <a:bodyPr anchor="ctr" anchorCtr="0" rtlCol="0" wrap="square">
            <a:normAutofit fontScale="92308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明确组织目标：让员工了解并认同组织的目标和愿景，增强归属感和责任感。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78" name="圆角矩形 4"/>
          <p:cNvSpPr/>
          <p:nvPr>
            <p:custDataLst>
              <p:tags r:id="rId4"/>
            </p:custDataLst>
          </p:nvPr>
        </p:nvSpPr>
        <p:spPr>
          <a:xfrm>
            <a:off x="3121239" y="5549665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80" name="圆角矩形 11"/>
          <p:cNvSpPr/>
          <p:nvPr>
            <p:custDataLst>
              <p:tags r:id="rId5"/>
            </p:custDataLst>
          </p:nvPr>
        </p:nvSpPr>
        <p:spPr>
          <a:xfrm>
            <a:off x="2821013" y="5668690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6"/>
            </p:custDataLst>
          </p:nvPr>
        </p:nvSpPr>
        <p:spPr>
          <a:xfrm>
            <a:off x="4562559" y="5573352"/>
            <a:ext cx="4653795" cy="653154"/>
          </a:xfrm>
          <a:prstGeom prst="rect"/>
          <a:noFill/>
        </p:spPr>
        <p:txBody>
          <a:bodyPr anchor="ctr" anchorCtr="0" rtlCol="0" wrap="square">
            <a:normAutofit fontScale="92308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鼓励员工发展：提供培训和发展机会，帮助员工实现个人职业发展目标，增强员工的认同感和忠诚度。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84" name="圆角矩形 6"/>
          <p:cNvSpPr/>
          <p:nvPr>
            <p:custDataLst>
              <p:tags r:id="rId7"/>
            </p:custDataLst>
          </p:nvPr>
        </p:nvSpPr>
        <p:spPr>
          <a:xfrm>
            <a:off x="3121239" y="4737812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86" name="圆角矩形 11"/>
          <p:cNvSpPr/>
          <p:nvPr>
            <p:custDataLst>
              <p:tags r:id="rId8"/>
            </p:custDataLst>
          </p:nvPr>
        </p:nvSpPr>
        <p:spPr>
          <a:xfrm>
            <a:off x="2821013" y="4857429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8" name="文本框 15"/>
          <p:cNvSpPr txBox="1"/>
          <p:nvPr>
            <p:custDataLst>
              <p:tags r:id="rId9"/>
            </p:custDataLst>
          </p:nvPr>
        </p:nvSpPr>
        <p:spPr>
          <a:xfrm>
            <a:off x="4562559" y="4761499"/>
            <a:ext cx="4653795" cy="653154"/>
          </a:xfrm>
          <a:prstGeom prst="rect"/>
          <a:noFill/>
        </p:spPr>
        <p:txBody>
          <a:bodyPr anchor="ctr" anchorCtr="0" rtlCol="0" wrap="square">
            <a:normAutofit fontScale="92308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建立良好的沟通机制：建立有效的沟通机制，让员工能够自由表达自己的意见和建议，增强员工的参与感和归属感。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90" name="圆角矩形 8"/>
          <p:cNvSpPr/>
          <p:nvPr>
            <p:custDataLst>
              <p:tags r:id="rId10"/>
            </p:custDataLst>
          </p:nvPr>
        </p:nvSpPr>
        <p:spPr>
          <a:xfrm>
            <a:off x="3121239" y="3925959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11"/>
            </p:custDataLst>
          </p:nvPr>
        </p:nvSpPr>
        <p:spPr>
          <a:xfrm>
            <a:off x="2821013" y="4046168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4" name="文本框 18"/>
          <p:cNvSpPr txBox="1"/>
          <p:nvPr>
            <p:custDataLst>
              <p:tags r:id="rId12"/>
            </p:custDataLst>
          </p:nvPr>
        </p:nvSpPr>
        <p:spPr>
          <a:xfrm>
            <a:off x="4562559" y="3949053"/>
            <a:ext cx="4653795" cy="653154"/>
          </a:xfrm>
          <a:prstGeom prst="rect"/>
          <a:noFill/>
        </p:spPr>
        <p:txBody>
          <a:bodyPr anchor="ctr" anchorCtr="0" rtlCol="0" wrap="square">
            <a:normAutofit fontScale="92308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关注员工需求：了解员工的需求和期望，提供良好的工作环境和福利待遇，增强员工的满意度和忠诚度。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13"/>
            </p:custDataLst>
          </p:nvPr>
        </p:nvSpPr>
        <p:spPr>
          <a:xfrm>
            <a:off x="3121239" y="3114106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14"/>
            </p:custDataLst>
          </p:nvPr>
        </p:nvSpPr>
        <p:spPr>
          <a:xfrm>
            <a:off x="2821013" y="3234907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0" name="文本框 19"/>
          <p:cNvSpPr txBox="1"/>
          <p:nvPr>
            <p:custDataLst>
              <p:tags r:id="rId15"/>
            </p:custDataLst>
          </p:nvPr>
        </p:nvSpPr>
        <p:spPr>
          <a:xfrm>
            <a:off x="4562559" y="3137793"/>
            <a:ext cx="4653795" cy="653154"/>
          </a:xfrm>
          <a:prstGeom prst="rect"/>
          <a:noFill/>
        </p:spPr>
        <p:txBody>
          <a:bodyPr anchor="ctr" anchorCtr="0" rtlCol="0" wrap="square">
            <a:normAutofit fontScale="82857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提升领导力：领导者应该具备优秀的领导力和人格魅力，能够引导员工朝着组织目标努力，增强员工的认同感和归属感。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02" name="圆角矩形 13"/>
          <p:cNvSpPr/>
          <p:nvPr>
            <p:custDataLst>
              <p:tags r:id="rId16"/>
            </p:custDataLst>
          </p:nvPr>
        </p:nvSpPr>
        <p:spPr>
          <a:xfrm>
            <a:off x="3121239" y="2302253"/>
            <a:ext cx="6244340" cy="70052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04" name="圆角矩形 11"/>
          <p:cNvSpPr/>
          <p:nvPr>
            <p:custDataLst>
              <p:tags r:id="rId17"/>
            </p:custDataLst>
          </p:nvPr>
        </p:nvSpPr>
        <p:spPr>
          <a:xfrm>
            <a:off x="2821013" y="2424238"/>
            <a:ext cx="1505866" cy="455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 fontScale="94444" lnSpcReduction="10000"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6" name="文本框 20"/>
          <p:cNvSpPr txBox="1"/>
          <p:nvPr>
            <p:custDataLst>
              <p:tags r:id="rId18"/>
            </p:custDataLst>
          </p:nvPr>
        </p:nvSpPr>
        <p:spPr>
          <a:xfrm>
            <a:off x="4562559" y="2325940"/>
            <a:ext cx="4653795" cy="653154"/>
          </a:xfrm>
          <a:prstGeom prst="rect"/>
          <a:noFill/>
        </p:spPr>
        <p:txBody>
          <a:bodyPr anchor="ctr" anchorCtr="0" rtlCol="0" wrap="square">
            <a:normAutofit fontScale="92308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强化组织文化：建立积极、正向的组织文化，营造良好的工作氛围，提高员工的满意度和忠诚度。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员工满意度对组织绩效的影响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员工满意度与组织绩效的关系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员工满意度对组织绩效的积极影响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如何通过提高员工满意度来提升组织绩效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员工满意度与组织绩效之间的相互作用关系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员工满意度对组织绩效的负面影响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员工满意度对组织绩效的影响机制</a:t>
            </a:r>
            <a:endParaRPr altLang="en-US" lang="zh-CN"/>
          </a:p>
        </p:txBody>
      </p:sp>
      <p:sp>
        <p:nvSpPr>
          <p:cNvPr id="104928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员工满意度对组织绩效的影响机制模型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员工满意度对组织绩效的间接影响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员工满意度对组织绩效的直接影响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员工满意度与组织绩效的关系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提高员工满意度的方法和策略</a:t>
            </a:r>
            <a:endParaRPr altLang="en-US" lang="zh-CN"/>
          </a:p>
        </p:txBody>
      </p:sp>
      <p:sp>
        <p:nvSpPr>
          <p:cNvPr id="104934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了解员工需求：通过调查和沟通，了解员工的需求和期望，制定相应的政策和措施。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激励员工：通过奖励、晋升、培训等方式，激励员工积极工作，提高工作满意度。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建立良好的工作环境：提供舒适、安全、健康的工作环境，让员工感到满意和舒适。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关注员工福利：提供良好的福利待遇，如医疗保险、养老保险、带薪休假等，提高员工的生活质量。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建立良好的企业文化：营造积极向上、和谐的企业文化，让员工感到归属感和自豪感。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组织认同与员工满意度的相互作用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组织认同对员工满意度的影响</a:t>
            </a:r>
            <a:endParaRPr altLang="en-US" lang="zh-CN"/>
          </a:p>
        </p:txBody>
      </p:sp>
      <p:sp>
        <p:nvSpPr>
          <p:cNvPr id="10494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组织认同对员工满意度有积极影响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组织认同能够提高员工的归属感和忠诚度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组织认同能够增强员工的自我价值感和成就感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组织认同能够促进员工的工作投入和绩效提升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员工满意度对组织认同的影响</a:t>
            </a:r>
            <a:endParaRPr altLang="en-US" lang="zh-CN"/>
          </a:p>
        </p:txBody>
      </p:sp>
      <p:sp>
        <p:nvSpPr>
          <p:cNvPr id="10495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员工满意度提高，组织认同感增强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员工满意度下降，组织认同感减弱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员工满意度影响组织认同的途径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提高员工满意度，增强组织认同的方法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3750"/>
          </a:bodyPr>
          <a:p>
            <a:r>
              <a:rPr altLang="en-US" lang="zh-CN"/>
              <a:t>组织认同对员工满意度的影响  组织认同是指员工对组织的认同感和归属感，它对员工满意度有着重要的影响。当员工对组织有强烈的认同感时，他们会更加积极地参与工作，更加关注组织的利益和发展，从而提高了员工的工作满意度。</a:t>
            </a:r>
            <a:endParaRPr altLang="en-US" lang="zh-CN"/>
          </a:p>
          <a:p>
            <a:pPr lvl="1"/>
            <a:r>
              <a:rPr altLang="en-US" lang="zh-CN"/>
              <a:t>组织认同是指员工对组织的认同感和归属感，它对员工满意度有着重要的影响。当员工对组织有强烈的认同感时，他们会更加积极地参与工作，更加关注组织的利益和发展，从而提高了员工的工作满意度。</a:t>
            </a:r>
            <a:endParaRPr altLang="en-US" lang="zh-CN"/>
          </a:p>
          <a:p>
            <a:r>
              <a:rPr altLang="en-US" lang="zh-CN"/>
              <a:t>员工满意度对组织认同的反作用  员工满意度是指员工对工作的满意程度，它也会影响员工的组织认同感。当员工对工作感到满意时，他们会更加积极地参与组织活动，更加认同组织的价值观和目标，从而增强了员工的组织认同感。</a:t>
            </a:r>
            <a:endParaRPr altLang="en-US" lang="zh-CN"/>
          </a:p>
          <a:p>
            <a:pPr lvl="1"/>
            <a:r>
              <a:rPr altLang="en-US" lang="zh-CN"/>
              <a:t>员工满意度是指员工对工作的满意程度，它也会影响员工的组织认同感。当员工对工作感到满意时，他们会更加积极地参与组织活动，更加认同组织的价值观和目标，从而增强了员工的组织认同感。</a:t>
            </a:r>
            <a:endParaRPr altLang="en-US" lang="zh-CN"/>
          </a:p>
          <a:p>
            <a:r>
              <a:rPr altLang="en-US" lang="zh-CN"/>
              <a:t>组织认同与员工满意度的相互作用机制  组织认同和员工满意度之间存在着相互作用机制。一方面，组织认同可以促进员工满意度的提高；另一方面，员工满意度的提高也可以增强员工的组织认同感。这种相互作用机制可以促进组织的稳定和发展，提高员工的工作积极性和效率。</a:t>
            </a:r>
            <a:endParaRPr altLang="en-US" lang="zh-CN"/>
          </a:p>
          <a:p>
            <a:pPr lvl="1"/>
            <a:r>
              <a:rPr altLang="en-US" lang="zh-CN"/>
              <a:t>组织认同和员工满意度之间存在着相互作用机制。一方面，组织认同可以促进员工满意度的提高；另一方面，员工满意度的提高也可以增强员工的组织认同感。这种相互作用机制可以促进组织的稳定和发展，提高员工的工作积极性和效率。</a:t>
            </a:r>
            <a:endParaRPr altLang="en-US" lang="zh-CN"/>
          </a:p>
          <a:p>
            <a:r>
              <a:rPr altLang="en-US" lang="zh-CN"/>
              <a:t>如何提高组织认同与员工满意度  为了提高组织认同和员工满意度，企业可以采取以下措施：首先，建立良好的企业文化和价值观，增强员工的归属感和认同感；其次，提供良好的工作环境和福利待遇，提高员工的工作满意度；最后，加强员工培训和发展，提高员工的个人素质和能力，从而增强员工的组织认同感和满意度。</a:t>
            </a:r>
            <a:endParaRPr altLang="en-US" lang="zh-CN"/>
          </a:p>
          <a:p>
            <a:pPr lvl="1"/>
            <a:r>
              <a:rPr altLang="en-US" lang="zh-CN"/>
              <a:t>为了提高组织认同和员工满意度，企业可以采取以下措施：首先，建立良好的企业文化和价值观，增强员工的归属感和认同感；其次，提供良好的工作环境和福利待遇，提高员工的工作满意度；最后，加强员工培训和发展，提高员工的个人素质和能力，从而增强员工的组织认同感和满意度。</a:t>
            </a:r>
            <a:endParaRPr altLang="en-US" lang="zh-CN"/>
          </a:p>
        </p:txBody>
      </p:sp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组织认同与员工满意度的相互作用机制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提高组织认同和员工满意度的实践案例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成功提高组织认同的实践案例</a:t>
            </a:r>
            <a:endParaRPr altLang="en-US" lang="zh-CN"/>
          </a:p>
        </p:txBody>
      </p:sp>
      <p:sp>
        <p:nvSpPr>
          <p:cNvPr id="104967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7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7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案例背景：介绍案例的背景和相关情况，包括组织规模、行业特点等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7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8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组织认同现状：分析组织认同的现状，包括员工对组织的认知、情感和行为等方面的表现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8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8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实践措施：详细介绍提高组织认同的实践措施，包括组织文化、激励机制、培训和发展等方面的具体做法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实践效果：分析实践措施对组织认同的影响和效果，包括员工满意度、工作绩效等方面的提升情况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总结与启示：总结实践案例的成功经验和启示，为其他组织提供借鉴和参考。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成功提高员工满意度的实践案例</a:t>
            </a:r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制定明确的员工激励计划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建立良好的内部沟通机制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实施员工关怀和福利政策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营造积极的企业文化氛围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综合提高组织认同和员工满意度的实践案例</a:t>
            </a:r>
            <a:endParaRPr altLang="en-US" lang="zh-CN"/>
          </a:p>
        </p:txBody>
      </p:sp>
      <p:sp>
        <p:nvSpPr>
          <p:cNvPr id="104979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9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79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案例背景：介绍案例的背景信息，包括组织的基本情况、员工满意度存在的问题等。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实践措施：详细介绍为提高组织认同和员工满意度所采取的实践措施，包括组织文化、激励机制、培训与发展等方面的具体做法。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0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实施效果：阐述实践措施的实施效果，包括员工满意度提升、组织认同度增强等方面的数据和成果。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经验总结：总结实践案例中的经验和教训，为其他组织提供参考和借鉴。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1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2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未来展望：展望未来，提出进一步提高组织认同和员工满意度的建议和展望。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对组织认同与员工满意度的总结</a:t>
            </a:r>
            <a:endParaRPr altLang="en-US" lang="zh-CN"/>
          </a:p>
        </p:txBody>
      </p:sp>
      <p:sp>
        <p:nvSpPr>
          <p:cNvPr id="10499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组织认同与员工满意度之间的关系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影响因素及其作用机制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实践中的挑战与应对策略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未来研究方向与展望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对未来研究的展望</a:t>
            </a:r>
            <a:endParaRPr altLang="en-US" lang="zh-CN"/>
          </a:p>
        </p:txBody>
      </p:sp>
      <p:sp>
        <p:nvSpPr>
          <p:cNvPr id="10499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进一步探讨组织认同与员工满意度的关系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深入研究不同行业、不同企业规模下的影响机制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拓展研究范围，关注更多国家和地区的案例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关注新兴领域，如人工智能、大数据等对组织认同与员工满意度的影响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5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6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6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8_5*l_h_f*1_6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5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5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5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5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7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2023-12-19T18:15:13Z</dcterms:created>
  <dcterms:modified xsi:type="dcterms:W3CDTF">2023-12-19T18:15:13Z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17b4784aeb21484989959ab31351c9ff_21</vt:lpwstr>
  </property>
</Properties>
</file>