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344" r:id="rId1"/>
    <p:sldMasterId id="2147503381" r:id="rId2"/>
  </p:sldMasterIdLst>
  <p:notesMasterIdLst>
    <p:notesMasterId r:id="rId3"/>
  </p:notesMasterIdLst>
  <p:sldIdLst>
    <p:sldId id="9622" r:id="rId4"/>
    <p:sldId id="9627" r:id="rId5"/>
    <p:sldId id="9631" r:id="rId6"/>
    <p:sldId id="9634" r:id="rId7"/>
    <p:sldId id="9640" r:id="rId9"/>
    <p:sldId id="9643" r:id="rId10"/>
    <p:sldId id="9646" r:id="rId11"/>
    <p:sldId id="9649" r:id="rId12"/>
    <p:sldId id="9655" r:id="rId14"/>
    <p:sldId id="9658" r:id="rId15"/>
    <p:sldId id="9661" r:id="rId16"/>
    <p:sldId id="9664" r:id="rId17"/>
    <p:sldId id="9670" r:id="rId19"/>
    <p:sldId id="9673" r:id="rId20"/>
    <p:sldId id="9676" r:id="rId21"/>
    <p:sldId id="9679" r:id="rId22"/>
    <p:sldId id="9685" r:id="rId24"/>
    <p:sldId id="9688" r:id="rId25"/>
    <p:sldId id="9691" r:id="rId26"/>
    <p:sldId id="9694" r:id="rId27"/>
    <p:sldId id="9697" r:id="rId28"/>
    <p:sldId id="9703" r:id="rId30"/>
    <p:sldId id="9706" r:id="rId31"/>
    <p:sldId id="9709" r:id="rId32"/>
    <p:sldId id="9713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345" r:id="rId1"/>
    <p:sldLayoutId id="2147503346" r:id="rId2"/>
    <p:sldLayoutId id="2147503347" r:id="rId3"/>
    <p:sldLayoutId id="2147503348" r:id="rId4"/>
    <p:sldLayoutId id="2147503349" r:id="rId5"/>
    <p:sldLayoutId id="2147503350" r:id="rId6"/>
    <p:sldLayoutId id="2147503351" r:id="rId7"/>
    <p:sldLayoutId id="2147503352" r:id="rId8"/>
    <p:sldLayoutId id="2147503353" r:id="rId9"/>
    <p:sldLayoutId id="2147503354" r:id="rId10"/>
    <p:sldLayoutId id="21475033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3382" r:id="rId1"/>
    <p:sldLayoutId id="2147503383" r:id="rId2"/>
    <p:sldLayoutId id="2147503384" r:id="rId3"/>
    <p:sldLayoutId id="2147503385" r:id="rId4"/>
    <p:sldLayoutId id="2147503386" r:id="rId5"/>
    <p:sldLayoutId id="2147503387" r:id="rId6"/>
    <p:sldLayoutId id="2147503388" r:id="rId7"/>
    <p:sldLayoutId id="2147503389" r:id="rId8"/>
    <p:sldLayoutId id="2147503390" r:id="rId9"/>
    <p:sldLayoutId id="2147503391" r:id="rId10"/>
    <p:sldLayoutId id="21475033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tags" Target="../tags/tag109.xml"/><Relationship Id="rId18" Type="http://schemas.openxmlformats.org/officeDocument/2006/relationships/tags" Target="../tags/tag110.xml"/><Relationship Id="rId19" Type="http://schemas.openxmlformats.org/officeDocument/2006/relationships/tags" Target="../tags/tag111.xml"/><Relationship Id="rId20" Type="http://schemas.openxmlformats.org/officeDocument/2006/relationships/tags" Target="../tags/tag11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tags" Target="../tags/tag129.xml"/><Relationship Id="rId18" Type="http://schemas.openxmlformats.org/officeDocument/2006/relationships/tags" Target="../tags/tag130.xml"/><Relationship Id="rId19" Type="http://schemas.openxmlformats.org/officeDocument/2006/relationships/tags" Target="../tags/tag131.xml"/><Relationship Id="rId20" Type="http://schemas.openxmlformats.org/officeDocument/2006/relationships/tags" Target="../tags/tag132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tags" Target="../tags/tag168.xml"/><Relationship Id="rId22" Type="http://schemas.openxmlformats.org/officeDocument/2006/relationships/tags" Target="../tags/tag169.xml"/><Relationship Id="rId23" Type="http://schemas.openxmlformats.org/officeDocument/2006/relationships/tags" Target="../tags/tag170.xml"/><Relationship Id="rId24" Type="http://schemas.openxmlformats.org/officeDocument/2006/relationships/tags" Target="../tags/tag171.xml"/><Relationship Id="rId25" Type="http://schemas.openxmlformats.org/officeDocument/2006/relationships/tags" Target="../tags/tag172.xml"/><Relationship Id="rId26" Type="http://schemas.openxmlformats.org/officeDocument/2006/relationships/tags" Target="../tags/tag173.xml"/><Relationship Id="rId27" Type="http://schemas.openxmlformats.org/officeDocument/2006/relationships/tags" Target="../tags/tag174.xml"/><Relationship Id="rId28" Type="http://schemas.openxmlformats.org/officeDocument/2006/relationships/tags" Target="../tags/tag175.xml"/><Relationship Id="rId29" Type="http://schemas.openxmlformats.org/officeDocument/2006/relationships/tags" Target="../tags/tag176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tags" Target="../tags/tag301.xml"/><Relationship Id="rId22" Type="http://schemas.openxmlformats.org/officeDocument/2006/relationships/tags" Target="../tags/tag302.xml"/><Relationship Id="rId23" Type="http://schemas.openxmlformats.org/officeDocument/2006/relationships/tags" Target="../tags/tag303.xml"/><Relationship Id="rId24" Type="http://schemas.openxmlformats.org/officeDocument/2006/relationships/tags" Target="../tags/tag304.xml"/><Relationship Id="rId25" Type="http://schemas.openxmlformats.org/officeDocument/2006/relationships/tags" Target="../tags/tag305.xml"/><Relationship Id="rId26" Type="http://schemas.openxmlformats.org/officeDocument/2006/relationships/tags" Target="../tags/tag306.xml"/><Relationship Id="rId27" Type="http://schemas.openxmlformats.org/officeDocument/2006/relationships/tags" Target="../tags/tag307.xml"/><Relationship Id="rId28" Type="http://schemas.openxmlformats.org/officeDocument/2006/relationships/tags" Target="../tags/tag308.xml"/><Relationship Id="rId29" Type="http://schemas.openxmlformats.org/officeDocument/2006/relationships/tags" Target="../tags/tag309.xml"/><Relationship Id="rId30" Type="http://schemas.openxmlformats.org/officeDocument/2006/relationships/tags" Target="../tags/tag310.xml"/><Relationship Id="rId31" Type="http://schemas.openxmlformats.org/officeDocument/2006/relationships/tags" Target="../tags/tag311.xml"/><Relationship Id="rId32" Type="http://schemas.openxmlformats.org/officeDocument/2006/relationships/tags" Target="../tags/tag312.xml"/><Relationship Id="rId33" Type="http://schemas.openxmlformats.org/officeDocument/2006/relationships/tags" Target="../tags/tag313.xml"/><Relationship Id="rId34" Type="http://schemas.openxmlformats.org/officeDocument/2006/relationships/tags" Target="../tags/tag314.xml"/><Relationship Id="rId35" Type="http://schemas.openxmlformats.org/officeDocument/2006/relationships/tags" Target="../tags/tag315.xml"/><Relationship Id="rId36" Type="http://schemas.openxmlformats.org/officeDocument/2006/relationships/tags" Target="../tags/tag316.xml"/><Relationship Id="rId37" Type="http://schemas.openxmlformats.org/officeDocument/2006/relationships/tags" Target="../tags/tag317.xml"/><Relationship Id="rId38" Type="http://schemas.openxmlformats.org/officeDocument/2006/relationships/tags" Target="../tags/tag318.xml"/><Relationship Id="rId39" Type="http://schemas.openxmlformats.org/officeDocument/2006/relationships/tags" Target="../tags/tag319.xml"/><Relationship Id="rId40" Type="http://schemas.openxmlformats.org/officeDocument/2006/relationships/tags" Target="../tags/tag320.xml"/><Relationship Id="rId4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企业管理的员工关怀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企业管理中的员工关怀实践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员工关怀的挑战与对策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员工关怀对企业管理的启示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未来企业管理的员工关怀展望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员工关怀的重要性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员工关怀的重要性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员工关怀对企业发展的影响</a:t>
            </a:r>
            <a:endParaRPr altLang="en-US" lang="zh-CN"/>
          </a:p>
        </p:txBody>
      </p:sp>
      <p:sp>
        <p:nvSpPr>
          <p:cNvPr id="10489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提高员工满意度和忠诚度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提升员工工作积极性和效率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促进企业可持续发展和竞争力提升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增强企业凝聚力和向心力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员工关怀对员工个人成长的影响</a:t>
            </a:r>
            <a:endParaRPr altLang="en-US" lang="zh-CN"/>
          </a:p>
        </p:txBody>
      </p:sp>
      <p:sp>
        <p:nvSpPr>
          <p:cNvPr id="10490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提高员工满意度和忠诚度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促进员工的个人发展和职业成长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提升员工的工作积极性和绩效表现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增强员工的归属感和责任感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员工关怀对企业文化的塑造作用</a:t>
            </a:r>
            <a:endParaRPr altLang="en-US" lang="zh-CN"/>
          </a:p>
        </p:txBody>
      </p:sp>
      <p:sp>
        <p:nvSpPr>
          <p:cNvPr id="104908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增强员工的归属感和忠诚度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营造积极向上的工作氛围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促进团队合作和沟通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提高员工的工作满意度和绩效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企业管理中的员工关怀实践</a:t>
            </a:r>
            <a:endParaRPr altLang="en-US" dirty="0" lang="zh-CN"/>
          </a:p>
        </p:txBody>
      </p:sp>
      <p:sp>
        <p:nvSpPr>
          <p:cNvPr id="10491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员工关怀政策制定与实施</a:t>
            </a:r>
            <a:endParaRPr altLang="en-US" lang="zh-CN"/>
          </a:p>
        </p:txBody>
      </p:sp>
      <p:sp>
        <p:nvSpPr>
          <p:cNvPr id="10492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员工关怀政策制定：了解员工需求，制定符合企业实际的关怀政策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员工关怀政策宣传与推广：加强政策宣传，提高员工对关怀政策的认知度和认同感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员工关怀政策效果评估：定期评估政策效果，持续改进和优化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员工关怀政策实施：确保政策落地，提高员工满意度和归属感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员工关怀的具体措施</a:t>
            </a:r>
            <a:endParaRPr altLang="en-US" lang="zh-CN"/>
          </a:p>
        </p:txBody>
      </p:sp>
      <p:sp>
        <p:nvSpPr>
          <p:cNvPr id="10492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建立完善的员工关怀制度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关注员工的工作与生活平衡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提供多样化的福利和奖励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定期组织员工活动，增强团队凝聚力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员工关怀的成果与影响</a:t>
            </a:r>
            <a:endParaRPr altLang="en-US" lang="zh-CN"/>
          </a:p>
        </p:txBody>
      </p:sp>
      <p:sp>
        <p:nvSpPr>
          <p:cNvPr id="1049340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增强员工的归属感和团队凝聚力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54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促进员工个人成长和企业发展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56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减少员工流失和招聘成本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58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提升企业形象和品牌价值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60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提高员工满意度和忠诚度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62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增强员工的工作积极性和效率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64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8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2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员工关怀的挑战与对策</a:t>
            </a:r>
            <a:endParaRPr altLang="en-US" dirty="0" lang="zh-CN"/>
          </a:p>
        </p:txBody>
      </p:sp>
      <p:sp>
        <p:nvSpPr>
          <p:cNvPr id="10494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员工关怀面临的挑战</a:t>
            </a:r>
            <a:endParaRPr altLang="en-US" lang="zh-CN"/>
          </a:p>
        </p:txBody>
      </p:sp>
      <p:sp>
        <p:nvSpPr>
          <p:cNvPr id="10494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员工工作压力大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员工心理健康问题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员工工作与生活平衡问题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员工福利待遇问题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应对挑战的策略与方法</a:t>
            </a:r>
            <a:endParaRPr altLang="en-US" lang="zh-CN"/>
          </a:p>
        </p:txBody>
      </p:sp>
      <p:sp>
        <p:nvSpPr>
          <p:cNvPr id="10495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建立有效的沟通机制：加强与员工的沟通，了解他们的需求和问题，及时采取措施解决。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制定人性化的管理制度：根据员工的需求和工作特点，制定合理的管理制度，提高员工的工作积极性和满意度。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提供必要的培训和支持：为员工提供必要的培训和支持，帮助他们提高技能和能力，增强自信心和归属感。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营造良好的工作氛围：营造积极向上、和谐的工作氛围，让员工感受到企业的关怀和温暖，增强企业的凝聚力和向心力。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持续改进与优化员工关怀体系</a:t>
            </a:r>
            <a:endParaRPr altLang="en-US" lang="zh-CN"/>
          </a:p>
        </p:txBody>
      </p:sp>
      <p:sp>
        <p:nvSpPr>
          <p:cNvPr id="10495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员工关怀体系的对策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持续改进与优化员工关怀体系的方法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员工关怀体系的重要性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员工关怀体系的挑战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员工关怀对企业管理的启示</a:t>
            </a:r>
            <a:endParaRPr altLang="en-US" dirty="0" lang="zh-CN"/>
          </a:p>
        </p:txBody>
      </p:sp>
      <p:sp>
        <p:nvSpPr>
          <p:cNvPr id="10496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重视员工需求，提升员工满意度</a:t>
            </a:r>
            <a:endParaRPr altLang="en-US" lang="zh-CN"/>
          </a:p>
        </p:txBody>
      </p:sp>
      <p:sp>
        <p:nvSpPr>
          <p:cNvPr id="1049712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14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7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16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了解员工需求：通过调查、访谈等方式，了解员工在工作中的需求和期望，为制定员工关怀政策提供依据。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1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20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22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9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24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制定关怀政策：根据员工需求，制定相应的关怀政策，如提供健康保障、福利待遇、培训机会等，提高员工的工作满意度和归属感。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2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28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30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61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32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实施关怀措施：通过实际行动，将关怀政策落到实处，如关心员工身心健康、关注员工家庭状况、提供心理咨询服务等，让员工感受到企业的温暖和关怀。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3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36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38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63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40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评估关怀效果：定期对员工关怀政策进行评估和调整，确保政策的有效性和针对性，提高员工满意度和忠诚度，促进企业的稳定发展。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4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营造良好的工作环境，增强员工归属感</a:t>
            </a:r>
            <a:endParaRPr altLang="en-US" lang="zh-CN"/>
          </a:p>
        </p:txBody>
      </p:sp>
      <p:sp>
        <p:nvSpPr>
          <p:cNvPr id="10497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关注员工的工作环境：提供舒适、安全、健康的工作环境，确保员工能够高效地完成工作任务。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建立良好的工作氛围：营造积极向上、和谐的工作氛围，促进员工之间的交流与合作，提高工作效率。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增强员工归属感：通过关心员工的生活、职业发展等方面，让员工感受到企业的关怀与温暖，从而增强对企业的归属感。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提高员工满意度：通过改善工作环境和工作氛围，提高员工的工作满意度和幸福感，从而增强员工的工作动力和效率。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激发员工潜力，促进企业发展</a:t>
            </a:r>
            <a:endParaRPr altLang="en-US" lang="zh-CN"/>
          </a:p>
        </p:txBody>
      </p:sp>
      <p:sp>
        <p:nvSpPr>
          <p:cNvPr id="1049836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8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0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42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员工关怀能够激发员工的积极性和创造力，提高工作效率和质量。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44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4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852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54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85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60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66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87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72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78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0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88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84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6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员工关怀能够增强员工的归属感和忠诚度，减少人员流失和招聘成本。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90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92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员工关怀能够促进员工之间的合作和交流，增强团队凝聚力和协作能力。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94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96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员工关怀能够提升企业的形象和声誉，吸引更多优秀人才加入企业。  促进企业发展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98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促进企业发展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00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员工关怀能够提高企业的生产力和竞争力，增加市场份额和利润。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02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04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员工关怀能够增强企业的创新能力和应变能力，应对市场变化和挑战。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06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08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员工关怀能够促进企业的可持续发展，提高企业的长期价值和影响力。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10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12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员工关怀能够增强企业的社会责任感和公信力，赢得社会认可和支持。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14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建立完善的员工关怀机制，推动企业管理创新</a:t>
            </a:r>
            <a:endParaRPr altLang="en-US" lang="zh-CN"/>
          </a:p>
        </p:txBody>
      </p:sp>
      <p:sp>
        <p:nvSpPr>
          <p:cNvPr id="10499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员工关怀机制的建立方式：通过制定相关政策和制度，建立专门的员工关怀机构，开展员工关怀活动等方式来建立员工关怀机制。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6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员工关怀机制对企业管理的启示：员工关怀机制能够提高企业的管理水平和效率，促进企业的可持续发展。同时，企业管理也需要不断创新和完善，以适应不断变化的市场环境和员工需求。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员工关怀机制的重要性：员工关怀机制能够提高员工的工作积极性和满意度，增强企业的凝聚力和竞争力。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9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员工关怀机制的内容：包括福利待遇、工作环境、培训发展、心理健康等方面的关怀，以满足员工的需求和期望。</a:t>
            </a:r>
            <a:endParaRPr altLang="en-US" dirty="0" sz="1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未来企业管理的员工关怀展望</a:t>
            </a:r>
            <a:endParaRPr altLang="en-US" dirty="0" lang="zh-CN"/>
          </a:p>
        </p:txBody>
      </p:sp>
      <p:sp>
        <p:nvSpPr>
          <p:cNvPr id="10500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员工关怀理念的发展趋势</a:t>
            </a:r>
            <a:endParaRPr altLang="en-US" lang="zh-CN"/>
          </a:p>
        </p:txBody>
      </p:sp>
      <p:sp>
        <p:nvSpPr>
          <p:cNvPr id="10500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员工关怀与企业文化相结合：将员工关怀理念融入企业文化，提高员工归属感和忠诚度。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多元化和个性化关怀：根据员工需求和特点，提供多元化、个性化的关怀措施，如健康关怀、家庭关怀、职业发展关怀等。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科技助力员工关怀：利用科技手段，如人工智能、大数据等，提高员工关怀的精准度和效率。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社会责任与员工关怀相结合：将企业社会责任与员工关怀相结合，关注员工及其家庭的生活质量，促进企业可持续发展。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员工关怀技术的创新应用</a:t>
            </a:r>
            <a:endParaRPr altLang="en-US" lang="zh-CN"/>
          </a:p>
        </p:txBody>
      </p:sp>
      <p:sp>
        <p:nvSpPr>
          <p:cNvPr id="10501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人工智能技术的应用：通过智能语音、智能推荐等方式提高员工的工作效率与满意度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虚拟现实技术的应用：为员工提供更加真实的培训体验，提高培训效果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数据分析技术的应用：通过对员工数据的分析，为企业提供更加精准的员工关怀方案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远程协作工具的应用：方便员工之间的沟通与协作，提高工作效率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员工关怀对企业管理的推动作用</a:t>
            </a:r>
            <a:endParaRPr altLang="en-US" lang="zh-CN"/>
          </a:p>
        </p:txBody>
      </p:sp>
      <p:sp>
        <p:nvSpPr>
          <p:cNvPr id="1050172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提高员工满意度和忠诚度：员工关怀可以增强员工对企业的认同感和归属感，提高员工的工作积极性和满意度，从而促进企业的稳定发展。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76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提升企业绩效：员工关怀可以激发员工的创造力和创新精神，提高员工的工作效率和绩效，从而为企业创造更多的价值。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80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增强企业竞争力：员工关怀可以吸引和留住优秀人才，提高企业的核心竞争力，使企业在激烈的市场竞争中立于不败之地。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84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促进企业可持续发展：员工关怀可以关注员工的成长和发展，营造积极向上的企业文化，推动企业的可持续发展。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2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22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63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2023-12-20T12:41:55Z</dcterms:created>
  <dcterms:modified xsi:type="dcterms:W3CDTF">2023-12-20T12:41:55Z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9b1f2d82ae644bfdb8b4f4879a1c7c1c_21</vt:lpwstr>
  </property>
</Properties>
</file>