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48" r:id="rId1"/>
    <p:sldMasterId id="2147501985" r:id="rId2"/>
  </p:sldMasterIdLst>
  <p:notesMasterIdLst>
    <p:notesMasterId r:id="rId3"/>
  </p:notesMasterIdLst>
  <p:sldIdLst>
    <p:sldId id="8792" r:id="rId4"/>
    <p:sldId id="8796" r:id="rId5"/>
    <p:sldId id="8801" r:id="rId6"/>
    <p:sldId id="8806" r:id="rId7"/>
    <p:sldId id="8813" r:id="rId9"/>
    <p:sldId id="8816" r:id="rId10"/>
    <p:sldId id="8820" r:id="rId11"/>
    <p:sldId id="8827" r:id="rId13"/>
    <p:sldId id="8830" r:id="rId14"/>
    <p:sldId id="8833" r:id="rId15"/>
    <p:sldId id="8836" r:id="rId16"/>
    <p:sldId id="8840" r:id="rId17"/>
    <p:sldId id="8847" r:id="rId19"/>
    <p:sldId id="8850" r:id="rId20"/>
    <p:sldId id="8853" r:id="rId21"/>
    <p:sldId id="8856" r:id="rId22"/>
    <p:sldId id="8860" r:id="rId23"/>
    <p:sldId id="8867" r:id="rId25"/>
    <p:sldId id="8870" r:id="rId26"/>
    <p:sldId id="8873" r:id="rId27"/>
    <p:sldId id="8876" r:id="rId28"/>
    <p:sldId id="8880" r:id="rId29"/>
    <p:sldId id="8887" r:id="rId31"/>
    <p:sldId id="8890" r:id="rId32"/>
    <p:sldId id="8893" r:id="rId33"/>
    <p:sldId id="8897" r:id="rId34"/>
    <p:sldId id="8904" r:id="rId36"/>
    <p:sldId id="8907" r:id="rId37"/>
    <p:sldId id="8910" r:id="rId38"/>
    <p:sldId id="891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49" r:id="rId1"/>
    <p:sldLayoutId id="2147501950" r:id="rId2"/>
    <p:sldLayoutId id="2147501951" r:id="rId3"/>
    <p:sldLayoutId id="2147501952" r:id="rId4"/>
    <p:sldLayoutId id="2147501953" r:id="rId5"/>
    <p:sldLayoutId id="2147501954" r:id="rId6"/>
    <p:sldLayoutId id="2147501955" r:id="rId7"/>
    <p:sldLayoutId id="2147501956" r:id="rId8"/>
    <p:sldLayoutId id="2147501957" r:id="rId9"/>
    <p:sldLayoutId id="2147501958" r:id="rId10"/>
    <p:sldLayoutId id="21475019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86" r:id="rId1"/>
    <p:sldLayoutId id="2147501987" r:id="rId2"/>
    <p:sldLayoutId id="2147501988" r:id="rId3"/>
    <p:sldLayoutId id="2147501989" r:id="rId4"/>
    <p:sldLayoutId id="2147501990" r:id="rId5"/>
    <p:sldLayoutId id="2147501991" r:id="rId6"/>
    <p:sldLayoutId id="2147501992" r:id="rId7"/>
    <p:sldLayoutId id="2147501993" r:id="rId8"/>
    <p:sldLayoutId id="2147501994" r:id="rId9"/>
    <p:sldLayoutId id="2147501995" r:id="rId10"/>
    <p:sldLayoutId id="21475019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tags" Target="../tags/tag365.xml"/><Relationship Id="rId22" Type="http://schemas.openxmlformats.org/officeDocument/2006/relationships/tags" Target="../tags/tag366.xml"/><Relationship Id="rId23" Type="http://schemas.openxmlformats.org/officeDocument/2006/relationships/tags" Target="../tags/tag367.xml"/><Relationship Id="rId24" Type="http://schemas.openxmlformats.org/officeDocument/2006/relationships/tags" Target="../tags/tag368.xml"/><Relationship Id="rId25" Type="http://schemas.openxmlformats.org/officeDocument/2006/relationships/tags" Target="../tags/tag369.xml"/><Relationship Id="rId26" Type="http://schemas.openxmlformats.org/officeDocument/2006/relationships/tags" Target="../tags/tag370.xml"/><Relationship Id="rId27" Type="http://schemas.openxmlformats.org/officeDocument/2006/relationships/tags" Target="../tags/tag371.xml"/><Relationship Id="rId28" Type="http://schemas.openxmlformats.org/officeDocument/2006/relationships/tags" Target="../tags/tag372.xml"/><Relationship Id="rId29" Type="http://schemas.openxmlformats.org/officeDocument/2006/relationships/tags" Target="../tags/tag37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企业并购与兼并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企业并购与兼并概述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企业并购与兼并的过程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企业并购与兼并的风险与挑战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企业并购与兼并的成功要素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企业并购与兼并的案例分析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企业并购与兼并概述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8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企业并购的定义：指两个或多个企业之间通过产权交易，实现企业控制权转移和资产重组的过程。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企业兼并的定义：指一个企业通过产权交易获得另一个企业的全部或部分资产和产权，从而实现对另一个企业的控制权。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企业并购的分类：横向并购、纵向并购、混合并购。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企业兼并的分类：吸收兼并、新设兼并。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目的与意义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获取资源：并购或兼并可以获取目标企业的资源，如技术、品牌、渠道等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扩大规模：通过并购或兼并实现企业规模的扩大，提高市场份额和竞争力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降低成本：通过并购或兼并实现规模经济，降低生产成本和运营成本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多元化经营：通过并购或兼并实现多元化经营，降低经营风险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企业并购与兼并的过程</a:t>
            </a:r>
            <a:endParaRPr altLang="en-US" dirty="0" lang="zh-CN"/>
          </a:p>
        </p:txBody>
      </p:sp>
      <p:sp>
        <p:nvSpPr>
          <p:cNvPr id="1049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尽职调查</a:t>
            </a:r>
            <a:endParaRPr altLang="en-US" lang="zh-CN"/>
          </a:p>
        </p:txBody>
      </p:sp>
      <p:sp>
        <p:nvSpPr>
          <p:cNvPr id="10491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尽职调查的目的：了解目标公司的财务状况、经营情况、法律风险等，为并购决策提供依据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尽职调查的内容：财务报表、业务情况、法律事项、人力资源等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尽职调查的方法：现场调查、访谈、问卷调查等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尽职调查的流程：制定计划、收集资料、现场调查、分析评估、撰写报告等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交易条款协商</a:t>
            </a:r>
            <a:endParaRPr altLang="en-US" lang="zh-CN"/>
          </a:p>
        </p:txBody>
      </p:sp>
      <p:sp>
        <p:nvSpPr>
          <p:cNvPr id="10492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并购价格：双方协商确定并购价格，包括支付方式、支付时间等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并购后管理：协商确定并购后企业的管理方式、管理团队等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并购后业务整合：协商确定并购后企业的业务整合方案，包括业务范围、市场定位等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并购风险：协商确定并购可能存在的风险及应对措施，包括市场风险、财务风险等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交易执行</a:t>
            </a:r>
            <a:endParaRPr altLang="en-US" lang="zh-CN"/>
          </a:p>
        </p:txBody>
      </p:sp>
      <p:sp>
        <p:nvSpPr>
          <p:cNvPr id="10492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交易后整合与协同发展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交易款项支付与资产交割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交易协议签署与审批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尽职调查与交易条款谈判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交易后整合</a:t>
            </a:r>
            <a:endParaRPr altLang="en-US" lang="zh-CN"/>
          </a:p>
        </p:txBody>
      </p:sp>
      <p:sp>
        <p:nvSpPr>
          <p:cNvPr id="10493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交易后整合的定义和重要性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交易后整合的步骤和关键因素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交易后整合的挑战和应对策略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交易后整合的成功案例和经验教训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企业并购与兼并的风险与挑战</a:t>
            </a:r>
            <a:endParaRPr altLang="en-US" dirty="0" lang="zh-CN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494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市场竞争加剧：并购后市场份额下降，竞争压力增大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行业周期波动：行业周期性波动可能导致并购后业绩下滑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政策法规变化：政策法规变化可能对并购后业务产生不利影响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汇率波动风险：跨国并购可能面临汇率波动风险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</a:t>
            </a:r>
            <a:endParaRPr altLang="en-US" lang="zh-CN"/>
          </a:p>
        </p:txBody>
      </p:sp>
      <p:sp>
        <p:nvSpPr>
          <p:cNvPr id="1049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整合风险：并购后企业整合过程中可能出现文化冲突、管理不善等问题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法律风险：并购过程中可能涉及法律问题，如反垄断审查、知识产权纠纷等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融资风险：并购过程中需要大量资金支持，融资不当可能导致资金链断裂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估值风险：对目标企业估值过高或过低都可能导致并购失败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运营风险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整合风险：并购后企业间业务、组织、文化等整合困难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财务风险：并购过程中可能产生高额负债或资金链断裂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法律风险：并购过程中可能涉及的法律问题及合规性挑战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战略风险：并购后企业战略目标与市场环境不匹配导致经营困难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法律风险</a:t>
            </a:r>
            <a:endParaRPr altLang="en-US" lang="zh-CN"/>
          </a:p>
        </p:txBody>
      </p:sp>
      <p:sp>
        <p:nvSpPr>
          <p:cNvPr id="10496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并购交易中的法律条款和规定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目标公司存在的法律问题和纠纷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并购交易完成后可能面临的法律诉讼和纠纷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应对法律风险的方法和策略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企业并购与兼并的成功要素</a:t>
            </a:r>
            <a:endParaRPr altLang="en-US" dirty="0" lang="zh-CN"/>
          </a:p>
        </p:txBody>
      </p:sp>
      <p:sp>
        <p:nvSpPr>
          <p:cNvPr id="10497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战略匹配</a:t>
            </a:r>
            <a:endParaRPr altLang="en-US" lang="zh-CN"/>
          </a:p>
        </p:txBody>
      </p:sp>
      <p:sp>
        <p:nvSpPr>
          <p:cNvPr id="10497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文化匹配：并购后企业文化融合，提升企业整体竞争力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业务战略匹配：并购企业与目标企业在业务上具有协同效应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组织结构匹配：并购后企业组织结构调整，提高管理效率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人才匹配：并购后保留目标企业优秀人才，促进企业发展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文化融合</a:t>
            </a:r>
            <a:endParaRPr altLang="en-US" lang="zh-CN"/>
          </a:p>
        </p:txBody>
      </p:sp>
      <p:sp>
        <p:nvSpPr>
          <p:cNvPr id="10498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制定合理的文化整合策略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培养跨文化沟通和协作能力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建立共同价值观和目标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尊重和包容不同文化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人才管理</a:t>
            </a:r>
            <a:endParaRPr altLang="en-US" lang="zh-CN"/>
          </a:p>
        </p:txBody>
      </p:sp>
      <p:sp>
        <p:nvSpPr>
          <p:cNvPr id="10499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制定人才发展战略：明确企业并购与兼并后的人才需求和战略目标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建立完善的人才管理体系：包括招聘、培训、绩效、薪酬等方面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保持人才稳定：通过激励措施和企业文化建设，减少人才流失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实现人才融合：将不同企业的人才整合到一起，形成协同效应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</a:t>
            </a:r>
            <a:endParaRPr altLang="en-US" lang="zh-CN"/>
          </a:p>
        </p:txBody>
      </p:sp>
      <p:sp>
        <p:nvSpPr>
          <p:cNvPr id="1049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创新是企业并购与兼并的核心驱动力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通过技术创新、产品创新、管理创新等方式提升企业竞争力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并购与兼并过程中注重人才培养和引进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创新发展是企业并购与兼并的重要成功要素之一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企业并购与兼并的案例分析</a:t>
            </a:r>
            <a:endParaRPr altLang="en-US" dirty="0" lang="zh-CN"/>
          </a:p>
        </p:txBody>
      </p:sp>
      <p:sp>
        <p:nvSpPr>
          <p:cNvPr id="10500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国内案例</a:t>
            </a:r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阿里巴巴收购饿了么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美团收购摩拜单车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滴滴出行收购Uber中国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万达收购传奇影业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国际案例</a:t>
            </a:r>
            <a:endParaRPr altLang="en-US" lang="zh-CN"/>
          </a:p>
        </p:txBody>
      </p:sp>
      <p:sp>
        <p:nvSpPr>
          <p:cNvPr id="105016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谷歌收购摩托罗拉  * 收购背景：为了获取摩托罗拉的专利和技术，增强谷歌的移动设备业务。 * 收购过程：2011年，谷歌以125亿美元的价格收购了摩托罗拉移动，并将其纳入自己的硬件部门。 * 结果：谷歌获得了摩托罗拉的专利组合，并推出了自己的手机品牌Pixel。</a:t>
            </a:r>
            <a:endParaRPr altLang="en-US" lang="zh-CN"/>
          </a:p>
          <a:p>
            <a:pPr lvl="1"/>
            <a:r>
              <a:rPr altLang="en-US" lang="zh-CN"/>
              <a:t>* 收购背景：为了获取摩托罗拉的专利和技术，增强谷歌的移动设备业务。</a:t>
            </a:r>
            <a:endParaRPr altLang="en-US" lang="zh-CN"/>
          </a:p>
          <a:p>
            <a:pPr lvl="1"/>
            <a:r>
              <a:rPr altLang="en-US" lang="zh-CN"/>
              <a:t>* 收购过程：2011年，谷歌以125亿美元的价格收购了摩托罗拉移动，并将其纳入自己的硬件部门。</a:t>
            </a:r>
            <a:endParaRPr altLang="en-US" lang="zh-CN"/>
          </a:p>
          <a:p>
            <a:pPr lvl="1"/>
            <a:r>
              <a:rPr altLang="en-US" lang="zh-CN"/>
              <a:t>* 结果：谷歌获得了摩托罗拉的专利组合，并推出了自己的手机品牌Pixel。</a:t>
            </a:r>
            <a:endParaRPr altLang="en-US" lang="zh-CN"/>
          </a:p>
          <a:p>
            <a:r>
              <a:rPr altLang="en-US" lang="zh-CN"/>
              <a:t>微软收购领英  * 收购背景：为了扩大自己的商业社交网络和职业服务市场。 * 收购过程：2016年，微软以262亿美元的价格收购了领英，并将其与自己的职业服务品牌LinkedIn整合。 * 结果：微软获得了领英的社交网络和专业服务，并扩大了自己的商业影响力。</a:t>
            </a:r>
            <a:endParaRPr altLang="en-US" lang="zh-CN"/>
          </a:p>
          <a:p>
            <a:pPr lvl="1"/>
            <a:r>
              <a:rPr altLang="en-US" lang="zh-CN"/>
              <a:t>* 收购背景：为了扩大自己的商业社交网络和职业服务市场。</a:t>
            </a:r>
            <a:endParaRPr altLang="en-US" lang="zh-CN"/>
          </a:p>
          <a:p>
            <a:pPr lvl="1"/>
            <a:r>
              <a:rPr altLang="en-US" lang="zh-CN"/>
              <a:t>* 收购过程：2016年，微软以262亿美元的价格收购了领英，并将其与自己的职业服务品牌LinkedIn整合。</a:t>
            </a:r>
            <a:endParaRPr altLang="en-US" lang="zh-CN"/>
          </a:p>
          <a:p>
            <a:pPr lvl="1"/>
            <a:r>
              <a:rPr altLang="en-US" lang="zh-CN"/>
              <a:t>* 结果：微软获得了领英的社交网络和专业服务，并扩大了自己的商业影响力。</a:t>
            </a:r>
            <a:endParaRPr altLang="en-US" lang="zh-CN"/>
          </a:p>
          <a:p>
            <a:r>
              <a:rPr altLang="en-US" lang="zh-CN"/>
              <a:t>阿里巴巴收购饿了么  * 收购背景：为了扩大自己的本地生活服务市场和外卖业务。 * 收购过程：2018年，阿里巴巴以95亿美元的价格收购了饿了么，并将其纳入自己的本地生活服务部门。 * 结果：阿里巴巴获得了饿了么的外卖业务和配送网络，并扩大了自己的本地生活服务市场。</a:t>
            </a:r>
            <a:endParaRPr altLang="en-US" lang="zh-CN"/>
          </a:p>
          <a:p>
            <a:pPr lvl="1"/>
            <a:r>
              <a:rPr altLang="en-US" lang="zh-CN"/>
              <a:t>* 收购背景：为了扩大自己的本地生活服务市场和外卖业务。</a:t>
            </a:r>
            <a:endParaRPr altLang="en-US" lang="zh-CN"/>
          </a:p>
          <a:p>
            <a:pPr lvl="1"/>
            <a:r>
              <a:rPr altLang="en-US" lang="zh-CN"/>
              <a:t>* 收购过程：2018年，阿里巴巴以95亿美元的价格收购了饿了么，并将其纳入自己的本地生活服务部门。</a:t>
            </a:r>
            <a:endParaRPr altLang="en-US" lang="zh-CN"/>
          </a:p>
          <a:p>
            <a:pPr lvl="1"/>
            <a:r>
              <a:rPr altLang="en-US" lang="zh-CN"/>
              <a:t>* 结果：阿里巴巴获得了饿了么的外卖业务和配送网络，并扩大了自己的本地生活服务市场。</a:t>
            </a:r>
            <a:endParaRPr altLang="en-US" lang="zh-CN"/>
          </a:p>
          <a:p>
            <a:r>
              <a:rPr altLang="en-US" lang="zh-CN"/>
              <a:t>腾讯收购Supercell  * 收购背景：为了扩大自己的游戏业务和进入移动游戏市场。 * 收购过程：2016年，腾讯以86亿美元的价格收购了Supercell，并将其纳入自己的游戏部门。 * 结果：腾讯获得了Supercell的游戏开发和发行能力，并扩大了自己的游戏业务。</a:t>
            </a:r>
            <a:endParaRPr altLang="en-US" lang="zh-CN"/>
          </a:p>
          <a:p>
            <a:pPr lvl="1"/>
            <a:r>
              <a:rPr altLang="en-US" lang="zh-CN"/>
              <a:t>* 收购背景：为了扩大自己的游戏业务和进入移动游戏市场。</a:t>
            </a:r>
            <a:endParaRPr altLang="en-US" lang="zh-CN"/>
          </a:p>
          <a:p>
            <a:pPr lvl="1"/>
            <a:r>
              <a:rPr altLang="en-US" lang="zh-CN"/>
              <a:t>* 收购过程：2016年，腾讯以86亿美元的价格收购了Supercell，并将其纳入自己的游戏部门。</a:t>
            </a:r>
            <a:endParaRPr altLang="en-US" lang="zh-CN"/>
          </a:p>
          <a:p>
            <a:pPr lvl="1"/>
            <a:r>
              <a:rPr altLang="en-US" lang="zh-CN"/>
              <a:t>* 结果：腾讯获得了Supercell的游戏开发和发行能力，并扩大了自己的游戏业务。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</a:t>
            </a:r>
            <a:endParaRPr altLang="en-US" lang="zh-CN"/>
          </a:p>
        </p:txBody>
      </p:sp>
      <p:sp>
        <p:nvSpPr>
          <p:cNvPr id="10502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并购与兼并的动机和目的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并购与兼并的未来趋势和展望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并购与兼并的风险和挑战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并购与兼并的过程和策略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未来趋势与展望</a:t>
            </a:r>
            <a:endParaRPr altLang="en-US" dirty="0" lang="zh-CN"/>
          </a:p>
        </p:txBody>
      </p:sp>
      <p:sp>
        <p:nvSpPr>
          <p:cNvPr id="1050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技术驱动的并购趋势</a:t>
            </a:r>
            <a:endParaRPr altLang="en-US" lang="zh-CN"/>
          </a:p>
        </p:txBody>
      </p:sp>
      <p:sp>
        <p:nvSpPr>
          <p:cNvPr id="10503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数字化转型成为企业并购的重要驱动力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技术驱动的并购趋势将推动企业不断优化和升级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云计算、物联网等技术为企业并购提供更高效、更精准的决策支持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人工智能、大数据等技术在并购中的应用日益广泛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全球化与区域化并行的并购格局</a:t>
            </a:r>
            <a:endParaRPr altLang="en-US" lang="zh-CN"/>
          </a:p>
        </p:txBody>
      </p:sp>
      <p:sp>
        <p:nvSpPr>
          <p:cNvPr id="105042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3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3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3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3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3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4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全球化趋势：随着全球化的加速，企业并购活动将更加频繁，跨国并购将成为主流。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4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区域化趋势：在全球化背景下，企业并购也将更加注重区域化，以适应不同地区的市场需求和文化差异。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并行格局：全球化与区域化将在企业并购中并行发展，相互促进，形成一种独特的并购格局。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展望：未来，企业并购将继续发挥重要作用，推动全球经济的发展。同时，随着技术的不断进步和市场的不断变化，企业并购也将面临新的挑战和机遇。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4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政策法规对并购的影响</a:t>
            </a:r>
            <a:endParaRPr altLang="en-US" lang="zh-CN"/>
          </a:p>
        </p:txBody>
      </p:sp>
      <p:sp>
        <p:nvSpPr>
          <p:cNvPr id="1050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政策法规对并购的推动作用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政策法规对并购的限制作用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政策法规对并购的监管作用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政策法规对并购的未来展望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4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4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4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2023-12-19T09:42:54Z</dcterms:created>
  <dcterms:modified xsi:type="dcterms:W3CDTF">2023-12-19T09:42:54Z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8ee57057540440749429e0251deb5a91_21</vt:lpwstr>
  </property>
</Properties>
</file>