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90" r:id="rId1"/>
    <p:sldMasterId id="2147485527" r:id="rId2"/>
  </p:sldMasterIdLst>
  <p:notesMasterIdLst>
    <p:notesMasterId r:id="rId3"/>
  </p:notesMasterIdLst>
  <p:sldIdLst>
    <p:sldId id="1102" r:id="rId4"/>
    <p:sldId id="1107" r:id="rId5"/>
    <p:sldId id="1112" r:id="rId6"/>
    <p:sldId id="1116" r:id="rId7"/>
    <p:sldId id="1119" r:id="rId8"/>
    <p:sldId id="1122" r:id="rId9"/>
    <p:sldId id="1126" r:id="rId10"/>
    <p:sldId id="1130" r:id="rId11"/>
    <p:sldId id="1133" r:id="rId12"/>
    <p:sldId id="1136" r:id="rId13"/>
    <p:sldId id="1139" r:id="rId14"/>
    <p:sldId id="1143" r:id="rId15"/>
    <p:sldId id="1147" r:id="rId16"/>
    <p:sldId id="1150" r:id="rId17"/>
    <p:sldId id="1153" r:id="rId18"/>
    <p:sldId id="1156" r:id="rId19"/>
    <p:sldId id="1160" r:id="rId20"/>
    <p:sldId id="1164" r:id="rId21"/>
    <p:sldId id="1167" r:id="rId22"/>
    <p:sldId id="1170" r:id="rId23"/>
    <p:sldId id="1173" r:id="rId24"/>
    <p:sldId id="1177" r:id="rId25"/>
    <p:sldId id="1181" r:id="rId26"/>
    <p:sldId id="1184" r:id="rId27"/>
    <p:sldId id="1187" r:id="rId28"/>
    <p:sldId id="1190" r:id="rId29"/>
    <p:sldId id="1194" r:id="rId30"/>
    <p:sldId id="1198" r:id="rId31"/>
    <p:sldId id="1201" r:id="rId32"/>
    <p:sldId id="1204" r:id="rId33"/>
    <p:sldId id="1207" r:id="rId34"/>
    <p:sldId id="121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91" r:id="rId1"/>
    <p:sldLayoutId id="2147485492" r:id="rId2"/>
    <p:sldLayoutId id="2147485493" r:id="rId3"/>
    <p:sldLayoutId id="2147485494" r:id="rId4"/>
    <p:sldLayoutId id="2147485495" r:id="rId5"/>
    <p:sldLayoutId id="2147485496" r:id="rId6"/>
    <p:sldLayoutId id="2147485497" r:id="rId7"/>
    <p:sldLayoutId id="2147485498" r:id="rId8"/>
    <p:sldLayoutId id="2147485499" r:id="rId9"/>
    <p:sldLayoutId id="2147485500" r:id="rId10"/>
    <p:sldLayoutId id="21474855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28" r:id="rId1"/>
    <p:sldLayoutId id="2147485529" r:id="rId2"/>
    <p:sldLayoutId id="2147485530" r:id="rId3"/>
    <p:sldLayoutId id="2147485531" r:id="rId4"/>
    <p:sldLayoutId id="2147485532" r:id="rId5"/>
    <p:sldLayoutId id="2147485533" r:id="rId6"/>
    <p:sldLayoutId id="2147485534" r:id="rId7"/>
    <p:sldLayoutId id="2147485535" r:id="rId8"/>
    <p:sldLayoutId id="2147485536" r:id="rId9"/>
    <p:sldLayoutId id="2147485537" r:id="rId10"/>
    <p:sldLayoutId id="214748553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促进初中生学习策略与方法的培养与发展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了解初中生学习现状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培养初中生学习策略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教授初中生学习方法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激发初中生学习动力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引导初中生养成良好学习习惯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加强家校合作与教师引导作用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了解初中生学习现状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初中生学习特点</a:t>
            </a:r>
            <a:endParaRPr altLang="en-US" lang="zh-CN"/>
          </a:p>
        </p:txBody>
      </p:sp>
      <p:sp>
        <p:nvSpPr>
          <p:cNvPr id="104892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学习方式和方法发生变化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学习科目增多，难度加大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学习压力和心理问题增多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开始出现分化现象，成绩差距拉大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初中生常见学习问题</a:t>
            </a:r>
            <a:endParaRPr altLang="en-US" lang="zh-CN"/>
          </a:p>
        </p:txBody>
      </p:sp>
      <p:sp>
        <p:nvSpPr>
          <p:cNvPr id="104897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学习动力不足：缺乏明确的学习目标和动力，对学习感到迷茫。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学习方法不当：没有掌握有效的学习方法，学习效率低下。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时间管理不当：缺乏合理的时间安排，无法有效地平衡学习和其他活动。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情绪困扰：学习压力大，容易产生焦虑、厌学等情绪问题。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初中生学习需求分析</a:t>
            </a:r>
            <a:endParaRPr altLang="en-US" lang="zh-CN"/>
          </a:p>
        </p:txBody>
      </p:sp>
      <p:sp>
        <p:nvSpPr>
          <p:cNvPr id="104903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初中生学习现状：分析当前初中生在学习方面存在的问题和困难，如学习方法不当、学习动力不足等。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学习需求分析的意义：了解初中生学习需求，有助于为后续学习策略与方法的培养与发展提供依据和指导。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学习需求分析的方法：介绍可用的方法和工具，如问卷调查、访谈等。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学习需求分析的步骤：简述进行学习需求分析的步骤，如确定分析目标、收集数据、分析数据等。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培养初中生学习策略</a:t>
            </a:r>
            <a:endParaRPr altLang="en-US" dirty="0" lang="zh-CN"/>
          </a:p>
        </p:txBody>
      </p:sp>
      <p:sp>
        <p:nvSpPr>
          <p:cNvPr id="10490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记忆策略</a:t>
            </a:r>
            <a:endParaRPr altLang="en-US" lang="zh-CN"/>
          </a:p>
        </p:txBody>
      </p:sp>
      <p:sp>
        <p:nvSpPr>
          <p:cNvPr id="104913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分类归纳：将知识点进行分类归纳，有助于记忆和理解。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联想记忆：通过联想将知识点与已知的事物联系起来，形成记忆链条。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重复记忆：重复多次复习知识点，增强记忆效果。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多种感官参与：通过听觉、视觉、触觉等多种感官参与记忆，提高记忆效果。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精加工策略</a:t>
            </a:r>
            <a:endParaRPr altLang="en-US" lang="zh-CN"/>
          </a:p>
        </p:txBody>
      </p:sp>
      <p:sp>
        <p:nvSpPr>
          <p:cNvPr id="104919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常见方法：包括类比、总结、做笔记、提问等。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定义：精加工策略是一种通过深入思考、联想和推理来加深对信息理解和记忆的策略。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适用范围：适用于各种学科和领域的学习。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实践建议：教师可以引导学生使用精加工策略，例如通过提问引导学生思考，或者让学生自己总结所学内容，以提高学习效果。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元认知策略</a:t>
            </a:r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资源管理策略</a:t>
            </a:r>
            <a:endParaRPr altLang="en-US" lang="zh-CN"/>
          </a:p>
        </p:txBody>
      </p:sp>
      <p:sp>
        <p:nvSpPr>
          <p:cNvPr id="104927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时间管理：有效安排学习时间，提高学习效率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学习环境：创造良好的学习环境，有助于集中注意力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学习方法：采用多种学习方法，如阅读、听讲、实践等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学习资源：合理利用学习资源，如教材、参考书、网络等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教授初中生学习方法</a:t>
            </a:r>
            <a:endParaRPr altLang="en-US" dirty="0" lang="zh-CN"/>
          </a:p>
        </p:txBody>
      </p:sp>
      <p:sp>
        <p:nvSpPr>
          <p:cNvPr id="10493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听课方法</a:t>
            </a:r>
            <a:endParaRPr altLang="en-US" lang="zh-CN"/>
          </a:p>
        </p:txBody>
      </p:sp>
      <p:sp>
        <p:nvSpPr>
          <p:cNvPr id="104938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提前预习，了解课程大纲和重点难点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积极参与课堂互动，及时提问和回答问题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做好笔记，及时记录重要知识点和自己的思考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集中注意力，认真听讲，不遗漏重点内容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笔记方法</a:t>
            </a:r>
            <a:endParaRPr altLang="en-US" lang="zh-CN"/>
          </a:p>
        </p:txBody>
      </p:sp>
      <p:sp>
        <p:nvSpPr>
          <p:cNvPr id="10494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康奈尔笔记法：将笔记分为三部分，包括笔记、总结和问题，方便复习和巩固。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思维导图法：利用图形和关键词将知识点串联起来，形成系统化的知识体系。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符号标注法：用符号对重点内容进行标注，方便快速回顾和复习。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总结归纳法：将知识点进行分类和归纳，形成有条理的笔记，方便查阅。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复习方法</a:t>
            </a:r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及时复习：在课后及时回顾和巩固所学内容，加深记忆和理解。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多样化复习：采用多种方式进行复习，如阅读、笔记、做题、讨论等，提高复习效果。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重点复习：针对重点和难点进行有针对性的复习，强化薄弱环节。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制定计划：制定合理的复习计划，分配好时间和任务，提高复习效率。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作业方法</a:t>
            </a:r>
            <a:endParaRPr altLang="en-US" lang="zh-CN"/>
          </a:p>
        </p:txBody>
      </p:sp>
      <p:sp>
        <p:nvSpPr>
          <p:cNvPr id="104955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制定计划：根据学习进度和时间安排，制定合理的作业计划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独立完成：鼓励学生独立完成作业，培养独立思考和自主学习的能力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限时完成：设定时间限制，提高学生的时间管理和效率意识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及时反馈：教师及时批改作业并给予学生反馈和建议，帮助学生改进学习方法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激发初中生学习动力</a:t>
            </a:r>
            <a:endParaRPr altLang="en-US" dirty="0" lang="zh-CN"/>
          </a:p>
        </p:txBody>
      </p:sp>
      <p:sp>
        <p:nvSpPr>
          <p:cNvPr id="10496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目标设定与实现</a:t>
            </a:r>
            <a:endParaRPr altLang="en-US" lang="zh-CN"/>
          </a:p>
        </p:txBody>
      </p:sp>
      <p:sp>
        <p:nvSpPr>
          <p:cNvPr id="104966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及时反馈学生的学习进度，鼓励学生不断进步。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引导学生体验成功的喜悦，增强他们的自信心和学习动力。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设定明确的学习目标，激发学生的学习动力。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制定可行的学习计划，帮助学生逐步实现学习目标。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兴趣培养与激发</a:t>
            </a:r>
            <a:endParaRPr altLang="en-US" lang="zh-CN"/>
          </a:p>
        </p:txBody>
      </p:sp>
      <p:sp>
        <p:nvSpPr>
          <p:cNvPr id="104972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兴趣是学习最好的动力，通过培养学生对学科的兴趣，可以有效地提高他们的学习动力。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教师可以通过创新教学方式、结合实际应用和利用多媒体资源等方式，激发学生的学科兴趣。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家长可以通过鼓励、支持孩子的兴趣爱好，引导他们将兴趣与学习相结合，从而提高孩子的学习动力。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学校可以提供丰富的课外活动和学科竞赛，让学生有机会展示自己的才华，从而激发他们的学习兴趣和动力。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自信心建立与提升</a:t>
            </a:r>
            <a:endParaRPr altLang="en-US" lang="zh-CN"/>
          </a:p>
        </p:txBody>
      </p:sp>
      <p:sp>
        <p:nvSpPr>
          <p:cNvPr id="104976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了解学生的需求和兴趣，制定个性化的学习计划，帮助学生逐步建立自信心。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鼓励学生在学习过程中积极参与，给予正面的反馈和评价，增强他们的自信心。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引导学生正确认识自己的优点和不足，帮助他们制定可行的目标，提高自信心。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组织丰富多彩的学习活动，让学生在轻松愉快的氛围中学习，增强自信心。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学习动机的引导与强化</a:t>
            </a:r>
            <a:endParaRPr altLang="en-US" lang="zh-CN"/>
          </a:p>
        </p:txBody>
      </p:sp>
      <p:sp>
        <p:nvSpPr>
          <p:cNvPr id="104982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了解学习目标与意义：帮助学生明确学习目标，理解学习的重要性和意义，激发内在的学习动力。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创设积极的学习环境：营造良好的学习氛围，鼓励积极的学习态度和行为，让学生感受到学习的快乐和成就感。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多元化的教学方式：采用多种教学方式，如小组合作、探究式学习等，激发学生的学习兴趣和好奇心。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激励与评价机制：建立有效的激励和评价机制，给予学生正面的反馈和鼓励，增强学生的学习自信心和学习动力。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引导初中生养成良好学习习惯</a:t>
            </a:r>
            <a:endParaRPr altLang="en-US" dirty="0" lang="zh-CN"/>
          </a:p>
        </p:txBody>
      </p:sp>
      <p:sp>
        <p:nvSpPr>
          <p:cNvPr id="10498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计划性与规律性学习习惯</a:t>
            </a:r>
            <a:endParaRPr altLang="en-US" lang="zh-CN"/>
          </a:p>
        </p:txBody>
      </p:sp>
      <p:sp>
        <p:nvSpPr>
          <p:cNvPr id="10499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按照计划执行，不随意改变学习计划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定期评估学习效果，调整学习计划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制定学习计划，合理安排时间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坚持每天定时学习，形成固定学习习惯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主动性与自主性学习习惯</a:t>
            </a:r>
            <a:endParaRPr altLang="en-US" lang="zh-CN"/>
          </a:p>
        </p:txBody>
      </p:sp>
      <p:sp>
        <p:nvSpPr>
          <p:cNvPr id="104998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自我监控与反思：初中生在学习过程中应不断自我监控学习进度、评估学习效果，并及时调整学习策略和方法。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主动参与学习：初中生应积极参与到课堂学习中，主动思考、提问和发表自己的见解。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自主学习能力：初中生应具备自主规划学习时间、安排学习任务和选择适合自己的学习方法的能力。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自我激励与调整：初中生应学会自我激励，保持学习的动力和兴趣，同时能够根据学习情况及时调整学习状态。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反思与总结性学习习惯</a:t>
            </a:r>
            <a:endParaRPr altLang="en-US" lang="zh-CN"/>
          </a:p>
        </p:txBody>
      </p:sp>
      <p:sp>
        <p:nvSpPr>
          <p:cNvPr id="1050052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计划：制定学习计划，合理安排时间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62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笔记：记录学习心得，便于回顾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总结：归纳知识点，形成知识体系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4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反思：定期回顾学习过程，总结经验教训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时间管理与高效学习习惯</a:t>
            </a:r>
            <a:endParaRPr altLang="en-US" lang="zh-CN"/>
          </a:p>
        </p:txBody>
      </p:sp>
      <p:sp>
        <p:nvSpPr>
          <p:cNvPr id="1050114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培养自主学习能力，学会独立思考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24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高效利用课堂时间，积极参与讨论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坚持定时复习，巩固所学知识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36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制定学习计划，合理安排时间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加强家校合作与教师引导作用</a:t>
            </a:r>
            <a:endParaRPr altLang="en-US" dirty="0" lang="zh-CN"/>
          </a:p>
        </p:txBody>
      </p:sp>
      <p:sp>
        <p:nvSpPr>
          <p:cNvPr id="10501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家校合作的意义与价值</a:t>
            </a:r>
            <a:endParaRPr altLang="en-US" lang="zh-CN"/>
          </a:p>
        </p:txBody>
      </p:sp>
      <p:sp>
        <p:nvSpPr>
          <p:cNvPr id="105022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促进学生学习：家校合作能够让学生在学习上得到更多的关注和支持，从而提高学习效果。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增强学生自信心：家校合作能够让学生感到被重视和关注，从而增强自信心。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提升教育质量：家校合作能够让教师更好地了解学生的家庭情况和成长背景，从而更好地指导学生的学习和发展。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促进家长参与：家校合作能够让家长更加积极地参与学校的教育教学活动，从而更好地促进学生的全面发展。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教师引导作用的重要性与发挥方式</a:t>
            </a:r>
            <a:endParaRPr altLang="en-US" lang="zh-CN"/>
          </a:p>
        </p:txBody>
      </p:sp>
      <p:sp>
        <p:nvSpPr>
          <p:cNvPr id="105028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指导学习方法：针对不同学科和知识点，教师需引导学生掌握有效的学习方法和技巧。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激发学习兴趣：教师通过生动有趣的教学方式，引导学生发现学习的乐趣，提高学习积极性。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培养自主学习能力：教师需引导学生逐步摆脱对教师的依赖，培养自主学习的意识和能力。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关注个体差异：教师需关注学生的个体差异和需求，为每个学生提供个性化的指导和支持。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家校合作的具体措施与实施方案</a:t>
            </a:r>
            <a:endParaRPr altLang="en-US" lang="zh-CN"/>
          </a:p>
        </p:txBody>
      </p:sp>
      <p:sp>
        <p:nvSpPr>
          <p:cNvPr id="10503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鼓励家长参与学校组织的课外活动，增进亲子关系和家校关系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教师定期进行家访，了解学生在家庭中的学习和生活情况，为个性化教育提供依据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定期召开家长会，加强家校之间的沟通和交流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建立家长微信群或QQ群，及时发布学校通知和学生学习情况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教师引导作用的评估与改进</a:t>
            </a:r>
            <a:endParaRPr altLang="en-US" lang="zh-CN"/>
          </a:p>
        </p:txBody>
      </p:sp>
      <p:sp>
        <p:nvSpPr>
          <p:cNvPr id="105040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793443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0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877451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1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879991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1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3966539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1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054992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1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3969079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18" name="正文"/>
          <p:cNvSpPr txBox="1"/>
          <p:nvPr>
            <p:custDataLst>
              <p:tags r:id="rId7"/>
            </p:custDataLst>
          </p:nvPr>
        </p:nvSpPr>
        <p:spPr>
          <a:xfrm>
            <a:off x="2836674" y="1705173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评估教师引导作用的指标：是否激发学生的学习动力、是否帮助学生掌握有效的学习策略、是否提高学生的自主学习能力。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20" name="正文"/>
          <p:cNvSpPr txBox="1"/>
          <p:nvPr>
            <p:custDataLst>
              <p:tags r:id="rId8"/>
            </p:custDataLst>
          </p:nvPr>
        </p:nvSpPr>
        <p:spPr>
          <a:xfrm>
            <a:off x="2836674" y="2801882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改进教师引导作用的建议：加强教师的专业培训，提高教师的教育教学水平；加强师生沟通，了解学生的学习需求和困难；采用多样化的教学方法，提高学生的学习兴趣和参与度。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9"/>
            </p:custDataLst>
          </p:nvPr>
        </p:nvSpPr>
        <p:spPr>
          <a:xfrm>
            <a:off x="2836674" y="3898590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实际操作中可能遇到的问题：部分教师可能缺乏相关知识和经验，需要不断学习和实践；部分学生可能对教师引导产生依赖，需要加强自主学习的意识和能力。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10"/>
            </p:custDataLst>
          </p:nvPr>
        </p:nvSpPr>
        <p:spPr>
          <a:xfrm>
            <a:off x="2836674" y="4995299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针对这些问题的应对策略：建立教师学习共同体，分享经验和资源；鼓励学生自主学习和合作学习相结合，培养学生的学习能力和合作精神。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2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770582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46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5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4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2023-12-31T13:24:09Z</dcterms:created>
  <dcterms:modified xsi:type="dcterms:W3CDTF">2023-12-31T13:24:09Z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752b263080b741d38ce8f35cbfa54475_21</vt:lpwstr>
  </property>
</Properties>
</file>