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063" r:id="rId1"/>
    <p:sldMasterId id="2147485100" r:id="rId2"/>
  </p:sldMasterIdLst>
  <p:notesMasterIdLst>
    <p:notesMasterId r:id="rId3"/>
  </p:notesMasterIdLst>
  <p:sldIdLst>
    <p:sldId id="897" r:id="rId4"/>
    <p:sldId id="900" r:id="rId5"/>
    <p:sldId id="903" r:id="rId6"/>
    <p:sldId id="906" r:id="rId7"/>
    <p:sldId id="912" r:id="rId9"/>
    <p:sldId id="915" r:id="rId10"/>
    <p:sldId id="918" r:id="rId11"/>
    <p:sldId id="921" r:id="rId12"/>
    <p:sldId id="924" r:id="rId13"/>
    <p:sldId id="930" r:id="rId15"/>
    <p:sldId id="933" r:id="rId16"/>
    <p:sldId id="936" r:id="rId17"/>
    <p:sldId id="939" r:id="rId18"/>
    <p:sldId id="942" r:id="rId19"/>
    <p:sldId id="948" r:id="rId21"/>
    <p:sldId id="951" r:id="rId22"/>
    <p:sldId id="954" r:id="rId23"/>
    <p:sldId id="957" r:id="rId24"/>
    <p:sldId id="960" r:id="rId25"/>
    <p:sldId id="966" r:id="rId27"/>
    <p:sldId id="969" r:id="rId28"/>
    <p:sldId id="972" r:id="rId29"/>
    <p:sldId id="975" r:id="rId30"/>
    <p:sldId id="978" r:id="rId31"/>
    <p:sldId id="984" r:id="rId33"/>
    <p:sldId id="987" r:id="rId34"/>
    <p:sldId id="990" r:id="rId35"/>
    <p:sldId id="993" r:id="rId36"/>
    <p:sldId id="996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64" r:id="rId1"/>
    <p:sldLayoutId id="2147485065" r:id="rId2"/>
    <p:sldLayoutId id="2147485066" r:id="rId3"/>
    <p:sldLayoutId id="2147485067" r:id="rId4"/>
    <p:sldLayoutId id="2147485068" r:id="rId5"/>
    <p:sldLayoutId id="2147485069" r:id="rId6"/>
    <p:sldLayoutId id="2147485070" r:id="rId7"/>
    <p:sldLayoutId id="2147485071" r:id="rId8"/>
    <p:sldLayoutId id="2147485072" r:id="rId9"/>
    <p:sldLayoutId id="2147485073" r:id="rId10"/>
    <p:sldLayoutId id="214748507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101" r:id="rId1"/>
    <p:sldLayoutId id="2147485102" r:id="rId2"/>
    <p:sldLayoutId id="2147485103" r:id="rId3"/>
    <p:sldLayoutId id="2147485104" r:id="rId4"/>
    <p:sldLayoutId id="2147485105" r:id="rId5"/>
    <p:sldLayoutId id="2147485106" r:id="rId6"/>
    <p:sldLayoutId id="2147485107" r:id="rId7"/>
    <p:sldLayoutId id="2147485108" r:id="rId8"/>
    <p:sldLayoutId id="2147485109" r:id="rId9"/>
    <p:sldLayoutId id="2147485110" r:id="rId10"/>
    <p:sldLayoutId id="214748511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tags" Target="../tags/tag289.xml"/><Relationship Id="rId18" Type="http://schemas.openxmlformats.org/officeDocument/2006/relationships/tags" Target="../tags/tag290.xml"/><Relationship Id="rId19" Type="http://schemas.openxmlformats.org/officeDocument/2006/relationships/tags" Target="../tags/tag291.xml"/><Relationship Id="rId20" Type="http://schemas.openxmlformats.org/officeDocument/2006/relationships/tags" Target="../tags/tag292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tags" Target="../tags/tag343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VR技术在校园体验中的应用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VR技术介绍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VR技术在校园体验中的应用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VR技术在校园体验中的优势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VR技术在校园体验中的挑战与解决方案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VR技术在校园体验中的未来展望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VR技术介绍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VR技术定义</a:t>
            </a:r>
            <a:endParaRPr altLang="en-US" lang="zh-CN"/>
          </a:p>
        </p:txBody>
      </p:sp>
      <p:sp>
        <p:nvSpPr>
          <p:cNvPr id="10490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虚拟现实技术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计算机技术、仿真技术、多媒体技术等多种技术的融合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创建和体验虚拟世界的计算机系统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沉浸式体验，模拟真实世界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VR技术发展历程</a:t>
            </a:r>
            <a:endParaRPr altLang="en-US" lang="zh-CN"/>
          </a:p>
        </p:txBody>
      </p:sp>
      <p:sp>
        <p:nvSpPr>
          <p:cNvPr id="1049118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0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2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4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6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1980年代：VR技术的初步发展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8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1950年代：科幻小说中的VR概念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0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1990年代：VR技术的进一步发展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2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2010年代至今：VR技术的普及和应用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VR技术的基本特征</a:t>
            </a:r>
            <a:endParaRPr altLang="en-US" lang="zh-CN"/>
          </a:p>
        </p:txBody>
      </p:sp>
      <p:sp>
        <p:nvSpPr>
          <p:cNvPr id="1049172" name="圆角矩形 26"/>
          <p:cNvSpPr/>
          <p:nvPr>
            <p:custDataLst>
              <p:tags r:id="rId1"/>
            </p:custDataLst>
          </p:nvPr>
        </p:nvSpPr>
        <p:spPr>
          <a:xfrm>
            <a:off x="551935" y="1743170"/>
            <a:ext cx="2015097" cy="40550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4" name="圆角矩形 28"/>
          <p:cNvSpPr/>
          <p:nvPr>
            <p:custDataLst>
              <p:tags r:id="rId2"/>
            </p:custDataLst>
          </p:nvPr>
        </p:nvSpPr>
        <p:spPr>
          <a:xfrm>
            <a:off x="554507" y="1743170"/>
            <a:ext cx="2010845" cy="2154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76" name="文本框 31"/>
          <p:cNvSpPr txBox="1"/>
          <p:nvPr>
            <p:custDataLst>
              <p:tags r:id="rId3"/>
            </p:custDataLst>
          </p:nvPr>
        </p:nvSpPr>
        <p:spPr>
          <a:xfrm>
            <a:off x="637446" y="2169438"/>
            <a:ext cx="1845696" cy="349244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沉浸式体验：通过头戴设备、手柄等交互设备，让用户完全沉浸在虚拟世界中，感受身临其境的体验。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29"/>
          <p:cNvSpPr/>
          <p:nvPr>
            <p:custDataLst>
              <p:tags r:id="rId4"/>
            </p:custDataLst>
          </p:nvPr>
        </p:nvSpPr>
        <p:spPr>
          <a:xfrm>
            <a:off x="2820225" y="1743170"/>
            <a:ext cx="2015097" cy="40550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0" name="圆角矩形 32"/>
          <p:cNvSpPr/>
          <p:nvPr>
            <p:custDataLst>
              <p:tags r:id="rId5"/>
            </p:custDataLst>
          </p:nvPr>
        </p:nvSpPr>
        <p:spPr>
          <a:xfrm>
            <a:off x="2822796" y="1743170"/>
            <a:ext cx="2010845" cy="2154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2" name="文本框 34"/>
          <p:cNvSpPr txBox="1"/>
          <p:nvPr>
            <p:custDataLst>
              <p:tags r:id="rId6"/>
            </p:custDataLst>
          </p:nvPr>
        </p:nvSpPr>
        <p:spPr>
          <a:xfrm>
            <a:off x="2905736" y="2169438"/>
            <a:ext cx="1845696" cy="3493821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交互性：用户可以通过手柄、头戴设备等交互设备与虚拟世界中的对象进行互动，实现更加自然、真实的交互体验。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圆角矩形 3"/>
          <p:cNvSpPr/>
          <p:nvPr>
            <p:custDataLst>
              <p:tags r:id="rId7"/>
            </p:custDataLst>
          </p:nvPr>
        </p:nvSpPr>
        <p:spPr>
          <a:xfrm>
            <a:off x="5088514" y="1743170"/>
            <a:ext cx="2015097" cy="40550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6" name="圆角矩形 4"/>
          <p:cNvSpPr/>
          <p:nvPr>
            <p:custDataLst>
              <p:tags r:id="rId8"/>
            </p:custDataLst>
          </p:nvPr>
        </p:nvSpPr>
        <p:spPr>
          <a:xfrm>
            <a:off x="5090443" y="1743170"/>
            <a:ext cx="2010845" cy="2154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8" name="文本框 5"/>
          <p:cNvSpPr txBox="1"/>
          <p:nvPr>
            <p:custDataLst>
              <p:tags r:id="rId9"/>
            </p:custDataLst>
          </p:nvPr>
        </p:nvSpPr>
        <p:spPr>
          <a:xfrm>
            <a:off x="5173382" y="2169438"/>
            <a:ext cx="1845696" cy="349382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自主性：用户可以在虚拟世界中自由探索、发现、创造，不受现实世界的限制和约束。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8"/>
          <p:cNvSpPr/>
          <p:nvPr>
            <p:custDataLst>
              <p:tags r:id="rId10"/>
            </p:custDataLst>
          </p:nvPr>
        </p:nvSpPr>
        <p:spPr>
          <a:xfrm>
            <a:off x="7356804" y="1743170"/>
            <a:ext cx="2015097" cy="40550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2" name="圆角矩形 9"/>
          <p:cNvSpPr/>
          <p:nvPr>
            <p:custDataLst>
              <p:tags r:id="rId11"/>
            </p:custDataLst>
          </p:nvPr>
        </p:nvSpPr>
        <p:spPr>
          <a:xfrm>
            <a:off x="7358733" y="1743170"/>
            <a:ext cx="2010845" cy="2154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4" name="文本框 10"/>
          <p:cNvSpPr txBox="1"/>
          <p:nvPr>
            <p:custDataLst>
              <p:tags r:id="rId12"/>
            </p:custDataLst>
          </p:nvPr>
        </p:nvSpPr>
        <p:spPr>
          <a:xfrm>
            <a:off x="7441672" y="2169438"/>
            <a:ext cx="1845696" cy="349382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实时性：VR技术可以实时生成虚拟场景，让用户能够实时感知和操作虚拟世界中的对象。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6"/>
          <p:cNvSpPr/>
          <p:nvPr>
            <p:custDataLst>
              <p:tags r:id="rId13"/>
            </p:custDataLst>
          </p:nvPr>
        </p:nvSpPr>
        <p:spPr>
          <a:xfrm>
            <a:off x="9625094" y="1744455"/>
            <a:ext cx="2015097" cy="40550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8" name="圆角矩形 7"/>
          <p:cNvSpPr/>
          <p:nvPr>
            <p:custDataLst>
              <p:tags r:id="rId14"/>
            </p:custDataLst>
          </p:nvPr>
        </p:nvSpPr>
        <p:spPr>
          <a:xfrm>
            <a:off x="9627022" y="1744455"/>
            <a:ext cx="2010845" cy="2154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0" name="文本框 11"/>
          <p:cNvSpPr txBox="1"/>
          <p:nvPr>
            <p:custDataLst>
              <p:tags r:id="rId15"/>
            </p:custDataLst>
          </p:nvPr>
        </p:nvSpPr>
        <p:spPr>
          <a:xfrm>
            <a:off x="9709962" y="2171367"/>
            <a:ext cx="1845696" cy="349382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逼真性：VR技术可以生成逼真的虚拟场景和对象，让用户感受到更加真实、生动的视觉效果。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VR技术的应用范围</a:t>
            </a:r>
            <a:endParaRPr altLang="en-US" lang="zh-CN"/>
          </a:p>
        </p:txBody>
      </p:sp>
      <p:sp>
        <p:nvSpPr>
          <p:cNvPr id="1049240" name="矩形 15"/>
          <p:cNvSpPr/>
          <p:nvPr>
            <p:custDataLst>
              <p:tags r:id="rId1"/>
            </p:custDataLst>
          </p:nvPr>
        </p:nvSpPr>
        <p:spPr>
          <a:xfrm>
            <a:off x="2656142" y="1433258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教育领域：虚拟实验室、模拟训练、历史场景复原等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任意多边形 17"/>
          <p:cNvSpPr/>
          <p:nvPr>
            <p:custDataLst>
              <p:tags r:id="rId2"/>
            </p:custDataLst>
          </p:nvPr>
        </p:nvSpPr>
        <p:spPr>
          <a:xfrm flipV="1">
            <a:off x="2582693" y="1364400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任意多边形 18"/>
          <p:cNvSpPr/>
          <p:nvPr>
            <p:custDataLst>
              <p:tags r:id="rId3"/>
            </p:custDataLst>
          </p:nvPr>
        </p:nvSpPr>
        <p:spPr>
          <a:xfrm flipH="1">
            <a:off x="8379038" y="1775255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矩形 27"/>
          <p:cNvSpPr/>
          <p:nvPr>
            <p:custDataLst>
              <p:tags r:id="rId4"/>
            </p:custDataLst>
          </p:nvPr>
        </p:nvSpPr>
        <p:spPr>
          <a:xfrm>
            <a:off x="2656142" y="2476080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娱乐领域：游戏、电影、音乐等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任意多边形 29"/>
          <p:cNvSpPr/>
          <p:nvPr>
            <p:custDataLst>
              <p:tags r:id="rId5"/>
            </p:custDataLst>
          </p:nvPr>
        </p:nvSpPr>
        <p:spPr>
          <a:xfrm flipV="1">
            <a:off x="2582693" y="2407222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任意多边形 30"/>
          <p:cNvSpPr/>
          <p:nvPr>
            <p:custDataLst>
              <p:tags r:id="rId6"/>
            </p:custDataLst>
          </p:nvPr>
        </p:nvSpPr>
        <p:spPr>
          <a:xfrm flipH="1">
            <a:off x="8379038" y="2818077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矩形 5"/>
          <p:cNvSpPr/>
          <p:nvPr>
            <p:custDataLst>
              <p:tags r:id="rId7"/>
            </p:custDataLst>
          </p:nvPr>
        </p:nvSpPr>
        <p:spPr>
          <a:xfrm>
            <a:off x="2656142" y="3518902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医疗领域：手术模拟、康复训练、医学教育等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任意多边形 7"/>
          <p:cNvSpPr/>
          <p:nvPr>
            <p:custDataLst>
              <p:tags r:id="rId8"/>
            </p:custDataLst>
          </p:nvPr>
        </p:nvSpPr>
        <p:spPr>
          <a:xfrm flipV="1">
            <a:off x="2582693" y="3450043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任意多边形 8"/>
          <p:cNvSpPr/>
          <p:nvPr>
            <p:custDataLst>
              <p:tags r:id="rId9"/>
            </p:custDataLst>
          </p:nvPr>
        </p:nvSpPr>
        <p:spPr>
          <a:xfrm flipH="1">
            <a:off x="8379038" y="3860898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矩形 10"/>
          <p:cNvSpPr/>
          <p:nvPr>
            <p:custDataLst>
              <p:tags r:id="rId10"/>
            </p:custDataLst>
          </p:nvPr>
        </p:nvSpPr>
        <p:spPr>
          <a:xfrm>
            <a:off x="2656142" y="4561724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军事领域：模拟训练、战场环境模拟等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任意多边形 12"/>
          <p:cNvSpPr/>
          <p:nvPr>
            <p:custDataLst>
              <p:tags r:id="rId11"/>
            </p:custDataLst>
          </p:nvPr>
        </p:nvSpPr>
        <p:spPr>
          <a:xfrm flipV="1">
            <a:off x="2582693" y="4492865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任意多边形 13"/>
          <p:cNvSpPr/>
          <p:nvPr>
            <p:custDataLst>
              <p:tags r:id="rId12"/>
            </p:custDataLst>
          </p:nvPr>
        </p:nvSpPr>
        <p:spPr>
          <a:xfrm flipH="1">
            <a:off x="8379038" y="4903720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矩形 19"/>
          <p:cNvSpPr/>
          <p:nvPr>
            <p:custDataLst>
              <p:tags r:id="rId13"/>
            </p:custDataLst>
          </p:nvPr>
        </p:nvSpPr>
        <p:spPr>
          <a:xfrm>
            <a:off x="2656142" y="5604545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旅游领域：虚拟旅游、历史文化场景复原等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任意多边形 21"/>
          <p:cNvSpPr/>
          <p:nvPr>
            <p:custDataLst>
              <p:tags r:id="rId14"/>
            </p:custDataLst>
          </p:nvPr>
        </p:nvSpPr>
        <p:spPr>
          <a:xfrm flipV="1">
            <a:off x="2582693" y="5535687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任意多边形 22"/>
          <p:cNvSpPr/>
          <p:nvPr>
            <p:custDataLst>
              <p:tags r:id="rId15"/>
            </p:custDataLst>
          </p:nvPr>
        </p:nvSpPr>
        <p:spPr>
          <a:xfrm flipH="1">
            <a:off x="8379038" y="5946542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9259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VR技术在校园体验中的应用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VR校园游览</a:t>
            </a:r>
            <a:endParaRPr altLang="en-US" lang="zh-CN"/>
          </a:p>
        </p:txBody>
      </p:sp>
      <p:sp>
        <p:nvSpPr>
          <p:cNvPr id="104938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校园环境展示：通过VR技术，学生可以在虚拟环境中游览校园，了解校园的各个角落和建筑风格。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9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校园文化体验：VR技术可以让学生感受到校园的文化氛围，了解学校的历史和文化传统。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校园活动参与：通过VR技术，学生可以参与校园的各种活动，如运动会、文艺演出等，增强对校园文化的认同感和归属感。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校园社交互动：VR技术可以为学生提供社交互动的平台，增强同学之间的交流和合作。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VR校园文化体验</a:t>
            </a:r>
            <a:endParaRPr altLang="en-US" lang="zh-CN"/>
          </a:p>
        </p:txBody>
      </p:sp>
      <p:sp>
        <p:nvSpPr>
          <p:cNvPr id="104944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内容：通过虚拟现实技术，让学生们沉浸在校园文化氛围中，深入了解校园历史、文化、传统和价值观。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目的：增强学生对校园文化的认同感和归属感，提高文化素养和综合素质。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应用范围：适用于校园文化传承、文化交流、文化教育等领域。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体验内容：包括校园风光、历史建筑、文化活动、学术研究等方面。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VR校园安全教育</a:t>
            </a:r>
            <a:endParaRPr altLang="en-US" lang="zh-CN"/>
          </a:p>
        </p:txBody>
      </p:sp>
      <p:sp>
        <p:nvSpPr>
          <p:cNvPr id="104950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安全教育内容：通过VR技术模拟校园安全场景，如火灾、地震等突发事件，让学生身临其境地了解安全知识和应对措施。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互动体验：学生可以在VR环境中进行模拟演练，提高应对突发事件的能力和自救互救技能。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个性化教学：根据学生的年龄、性别、兴趣等因素，定制个性化的安全教育内容，提高教学效果。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跨地域教学：通过VR技术，可以实现不同地域的学校共同参与安全教育，促进教育资源的共享和优化。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VR课堂体验</a:t>
            </a:r>
            <a:endParaRPr altLang="en-US" lang="zh-CN"/>
          </a:p>
        </p:txBody>
      </p:sp>
      <p:sp>
        <p:nvSpPr>
          <p:cNvPr id="1049570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身临其境的学习环境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76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互动式学习方式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82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多样化的教学内容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88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提升学生的学习兴趣和参与度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9259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VR技术在校园体验中的优势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提升校园环境品质</a:t>
            </a:r>
            <a:endParaRPr altLang="en-US" lang="zh-CN"/>
          </a:p>
        </p:txBody>
      </p:sp>
      <p:sp>
        <p:nvSpPr>
          <p:cNvPr id="1049708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创造沉浸式学习体验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714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增强学生互动与合作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720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提高学习效果和效率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726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优化校园文化氛围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增强校园文化氛围</a:t>
            </a:r>
            <a:endParaRPr altLang="en-US" lang="zh-CN"/>
          </a:p>
        </p:txBody>
      </p:sp>
      <p:sp>
        <p:nvSpPr>
          <p:cNvPr id="10497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提升学生参与度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增强校园活动的吸引力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促进跨学科交流与合作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创新校园文化传播方式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提高安全教育效果</a:t>
            </a:r>
            <a:endParaRPr altLang="en-US" lang="zh-CN"/>
          </a:p>
        </p:txBody>
      </p:sp>
      <p:sp>
        <p:nvSpPr>
          <p:cNvPr id="1049832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4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6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8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0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方便快捷地进行模拟演练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2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减少真实场景中的风险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4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提高安全教育的真实性和可信度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6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增强学生的安全意识和应对能力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优化课堂教学效果</a:t>
            </a:r>
            <a:endParaRPr altLang="en-US" lang="zh-CN"/>
          </a:p>
        </p:txBody>
      </p:sp>
      <p:sp>
        <p:nvSpPr>
          <p:cNvPr id="10498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增强视觉效果，提高学习兴趣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互动式学习，提高学习效率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个性化教学，满足不同需求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虚拟实验场景，降低实验成本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VR技术在校园体验中的挑战与解决方案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技术成本高昂，解决方案：分期投入，逐步推广；</a:t>
            </a:r>
            <a:endParaRPr altLang="en-US" lang="zh-CN"/>
          </a:p>
        </p:txBody>
      </p:sp>
      <p:sp>
        <p:nvSpPr>
          <p:cNvPr id="105004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技术成本高昂是VR技术在校园体验中面临的主要挑战之一。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为了解决这个问题，可以采取分期投入的方式，逐步推广VR技术的应用。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通过分阶段投入，可以降低单次投入的成本，同时逐步扩大VR技术在校园体验中的应用范围。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逐步推广的方式也有助于提高VR技术的认知度和接受度，进一步推动其在校园体验中的应用和发展。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设备使用复杂，解决方案：提供简单易用的操作界面和用户指南；</a:t>
            </a:r>
            <a:endParaRPr altLang="en-US" lang="zh-CN"/>
          </a:p>
        </p:txBody>
      </p:sp>
      <p:sp>
        <p:nvSpPr>
          <p:cNvPr id="1050102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4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6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8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0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解决方案：提供专业的培训和指导，帮助用户快速掌握设备使用方法；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2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解决方案：提供简单易用的操作界面和用户指南；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解决方案：优化设备设计和功能，提高用户体验和舒适度；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6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解决方案：建立完善的售后服务和技术支持体系，及时解决用户问题和需求。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缺乏沉浸式体验，解决方案：加强场景设计和交互设计；</a:t>
            </a:r>
            <a:endParaRPr altLang="en-US" lang="zh-CN"/>
          </a:p>
        </p:txBody>
      </p:sp>
      <p:sp>
        <p:nvSpPr>
          <p:cNvPr id="1050156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8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60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缺乏沉浸式体验的原因：技术限制、场景设计不足、交互设计不够自然等。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4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66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加强场景设计：通过更加真实的场景模拟，提高用户的沉浸感，例如模拟校园环境、教室、实验室等。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0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2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加强交互设计：通过更加自然的交互方式，提高用户的参与度和沉浸感，例如手势识别、语音识别等。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6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8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解决方案的实践：结合具体案例，介绍如何通过加强场景设计和交互设计来提高VR技术在校园体验中的沉浸式体验。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安全隐患问题，解决方案：加强安全监管和防范措施。</a:t>
            </a:r>
            <a:endParaRPr altLang="en-US" lang="zh-CN"/>
          </a:p>
        </p:txBody>
      </p:sp>
      <p:sp>
        <p:nvSpPr>
          <p:cNvPr id="10502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校园应用：VR技术在校园体验中可以提供沉浸式学习、模拟实验等体验，但也需要关注安全问题。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安全隐患：VR技术存在辐射和数据泄露等安全隐患。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解决方案：加强安全监管和防范措施，例如使用低辐射硬件、加密数据传输等。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安全管理：校园VR体验需要加强安全管理，采取有效的措施来保护师生的安全。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VR技术在校园体验中的未来展望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技术创新推动VR校园体验的发展；</a:t>
            </a:r>
            <a:endParaRPr altLang="en-US" lang="zh-CN"/>
          </a:p>
        </p:txBody>
      </p:sp>
      <p:sp>
        <p:nvSpPr>
          <p:cNvPr id="1050364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66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68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70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72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未来展望：VR技术在校园体验中的应用将更加广泛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74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技术创新推动VR校园体验的发展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76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未来展望：VR技术将为校园体验带来更多创新和变革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78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未来展望：VR技术将为校园体验带来更加沉浸式的体验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多元化应用场景拓展VR校园体验的领域；</a:t>
            </a:r>
            <a:endParaRPr altLang="en-US" lang="zh-CN"/>
          </a:p>
        </p:txBody>
      </p:sp>
      <p:sp>
        <p:nvSpPr>
          <p:cNvPr id="10504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虚拟实验室：通过VR技术，学生可以在虚拟实验室中进行各种实验，提高实验效率和安全性。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虚拟校园漫游：通过VR技术，学生可以在虚拟校园中自由漫游，了解校园环境、建筑和文化。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虚拟课堂：通过VR技术，学生可以在虚拟课堂中进行在线学习，提高学习效果和互动性。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虚拟活动：通过VR技术，学生可以在虚拟活动中参与各种比赛、演出和文化交流活动，丰富校园生活。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社会认可度提高将促进VR校园体验的普及；</a:t>
            </a:r>
            <a:endParaRPr altLang="en-US" lang="zh-CN"/>
          </a:p>
        </p:txBody>
      </p:sp>
      <p:sp>
        <p:nvSpPr>
          <p:cNvPr id="105048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VR技术将逐渐被社会认可和接受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校园体验将成为VR技术的重要应用场景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社会认可度提高将促进VR校园体验的普及和发展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VR技术将为校园体验带来更加丰富和沉浸式的体验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相关政策出台将规范并引导VR校园体验的发展。</a:t>
            </a:r>
            <a:endParaRPr altLang="en-US" lang="zh-CN"/>
          </a:p>
        </p:txBody>
      </p:sp>
      <p:sp>
        <p:nvSpPr>
          <p:cNvPr id="1050542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46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8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0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2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54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8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政策影响：政策将引导VR校园体验向更加健康、有序的方向发展，推动其在教育领域的广泛应用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60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未来展望：随着政策的不断完善和落实，VR校园体验将迎来更加广阔的发展空间，为教育领域带来更多创新和变革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62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政策背景：国家对VR技术的重视和支持，将推动VR校园体验的发展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64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政策内容：出台相关政策，规范VR校园体验的研发、生产和应用，确保其安全性和有效性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604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606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608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1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2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3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3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4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4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5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5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8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4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95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4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95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2023-12-15T10:55:28Z</dcterms:created>
  <dcterms:modified xsi:type="dcterms:W3CDTF">2023-12-15T10:55:28Z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aa6a5eeac74b407cb3462f3d195ad9e3_21</vt:lpwstr>
  </property>
</Properties>
</file>