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  <p:sldId id="367" r:id="rId31"/>
    <p:sldId id="370" r:id="rId32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tags" Target="tags/tag33.xml" /><Relationship Id="rId34" Type="http://schemas.openxmlformats.org/officeDocument/2006/relationships/presProps" Target="presProps.xml" /><Relationship Id="rId35" Type="http://schemas.openxmlformats.org/officeDocument/2006/relationships/viewProps" Target="viewProps.xml" /><Relationship Id="rId36" Type="http://schemas.openxmlformats.org/officeDocument/2006/relationships/theme" Target="theme/theme1.xml" /><Relationship Id="rId37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tags" Target="../tags/tag15.xml" /><Relationship Id="rId4" Type="http://schemas.openxmlformats.org/officeDocument/2006/relationships/tags" Target="../tags/tag1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Relationship Id="rId3" Type="http://schemas.openxmlformats.org/officeDocument/2006/relationships/tags" Target="../tags/tag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Relationship Id="rId3" Type="http://schemas.openxmlformats.org/officeDocument/2006/relationships/tags" Target="../tags/tag1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Relationship Id="rId3" Type="http://schemas.openxmlformats.org/officeDocument/2006/relationships/tags" Target="../tags/tag2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image" Target="../media/image16.png" /><Relationship Id="rId4" Type="http://schemas.openxmlformats.org/officeDocument/2006/relationships/tags" Target="../tags/tag2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Relationship Id="rId4" Type="http://schemas.openxmlformats.org/officeDocument/2006/relationships/image" Target="../media/image19.png" /><Relationship Id="rId5" Type="http://schemas.openxmlformats.org/officeDocument/2006/relationships/image" Target="../media/image20.png" /><Relationship Id="rId6" Type="http://schemas.openxmlformats.org/officeDocument/2006/relationships/image" Target="../media/image21.png" /><Relationship Id="rId7" Type="http://schemas.openxmlformats.org/officeDocument/2006/relationships/tags" Target="../tags/tag2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Relationship Id="rId3" Type="http://schemas.openxmlformats.org/officeDocument/2006/relationships/tags" Target="../tags/tag24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5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Relationship Id="rId3" Type="http://schemas.openxmlformats.org/officeDocument/2006/relationships/tags" Target="../tags/tag26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Relationship Id="rId3" Type="http://schemas.openxmlformats.org/officeDocument/2006/relationships/tags" Target="../tags/tag27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Relationship Id="rId3" Type="http://schemas.openxmlformats.org/officeDocument/2006/relationships/tags" Target="../tags/tag28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Relationship Id="rId3" Type="http://schemas.openxmlformats.org/officeDocument/2006/relationships/image" Target="../media/image27.png" /><Relationship Id="rId4" Type="http://schemas.openxmlformats.org/officeDocument/2006/relationships/tags" Target="../tags/tag29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0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png" /><Relationship Id="rId3" Type="http://schemas.openxmlformats.org/officeDocument/2006/relationships/tags" Target="../tags/tag31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Relationship Id="rId3" Type="http://schemas.openxmlformats.org/officeDocument/2006/relationships/tags" Target="../tags/tag3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1085215" y="1024890"/>
            <a:ext cx="10264140" cy="43383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</a:lstStyle>
          <a:p>
            <a:pPr algn="ctr"/>
            <a:endParaRPr lang="zh-CN" altLang="en-US" sz="6000" b="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6000" b="1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第二部分</a:t>
            </a:r>
            <a:r>
              <a:rPr lang="en-US" altLang="zh-CN" sz="6000" b="1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lang="zh-CN" altLang="en-US" sz="6000" b="1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夯实基础过教材，</a:t>
            </a:r>
          </a:p>
          <a:p>
            <a:pPr algn="ctr"/>
            <a:r>
              <a:rPr lang="zh-CN" altLang="en-US" sz="6000" b="1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名师讲解提能力</a:t>
            </a:r>
          </a:p>
          <a:p>
            <a:pPr algn="ctr"/>
            <a:endParaRPr lang="zh-CN" altLang="en-US" sz="4800" b="1" noProof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4800" b="1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第二单元　运动的世界</a:t>
            </a:r>
            <a:endParaRPr lang="zh-CN" altLang="en-US" sz="6000" noProof="1">
              <a:effectLst>
                <a:outerShdw blurRad="38100" dist="38100" dir="2700000">
                  <a:srgbClr val="C0C0C0"/>
                </a:outerShdw>
              </a:effectLst>
              <a:latin typeface="等线" panose="02010600030101010101" charset="-122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2924810" y="158813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考点解读</a:t>
            </a:r>
          </a:p>
        </p:txBody>
      </p:sp>
      <p:sp>
        <p:nvSpPr>
          <p:cNvPr id="20" name="矩形 19"/>
          <p:cNvSpPr/>
          <p:nvPr/>
        </p:nvSpPr>
        <p:spPr>
          <a:xfrm>
            <a:off x="3020695" y="257175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考点秘籍</a:t>
            </a:r>
          </a:p>
        </p:txBody>
      </p:sp>
      <p:sp>
        <p:nvSpPr>
          <p:cNvPr id="22" name="矩形 21"/>
          <p:cNvSpPr/>
          <p:nvPr/>
        </p:nvSpPr>
        <p:spPr>
          <a:xfrm>
            <a:off x="3020695" y="355536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名师讲解</a:t>
            </a:r>
          </a:p>
        </p:txBody>
      </p:sp>
      <p:sp>
        <p:nvSpPr>
          <p:cNvPr id="24" name="矩形 23"/>
          <p:cNvSpPr/>
          <p:nvPr/>
        </p:nvSpPr>
        <p:spPr>
          <a:xfrm>
            <a:off x="3020695" y="453898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基础闯关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2028190" y="158813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01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028190" y="257175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02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028190" y="355536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03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2028190" y="453898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04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2028190" y="546100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05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020695" y="546100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提分强练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942975" y="1091073"/>
            <a:ext cx="10515600" cy="1823577"/>
          </a:xfrm>
        </p:spPr>
        <p:txBody>
          <a:bodyPr/>
          <a:lstStyle/>
          <a:p>
            <a:r>
              <a:rPr lang="en-US" altLang="zh-CN"/>
              <a:t>01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3715080"/>
            <a:ext cx="10515600" cy="1391570"/>
          </a:xfrm>
        </p:spPr>
        <p:txBody>
          <a:bodyPr/>
          <a:lstStyle/>
          <a:p>
            <a:r>
              <a:rPr lang="zh-CN" altLang="en-US" sz="4800"/>
              <a:t>考点解读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5575" y="495300"/>
            <a:ext cx="9340215" cy="58667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02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/>
              <a:t>考点秘籍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283845" y="1443990"/>
            <a:ext cx="1146873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1.在物理学中，把一个物体相对于另一个物体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称为机械运动。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2.研究机械运动时，被选作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的物体叫作参照物。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3.物体相对参照物的位置发生了变化，物体就是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的，否则就认为是静止的。同一个物体相对于不同的参照物时，其运动状态可以是运动的也可以是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3495675" y="4730115"/>
            <a:ext cx="11582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indent="0"/>
            <a:r>
              <a:rPr lang="zh-CN" sz="2800" b="1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静止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257540" y="1621790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Calibri"/>
                <a:ea typeface="宋体" panose="02010600030101010101" pitchFamily="2" charset="-122"/>
                <a:sym typeface="+mn-ea"/>
              </a:rPr>
              <a:t>位置的改变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066665" y="282765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Calibri"/>
                <a:ea typeface="宋体" panose="02010600030101010101" pitchFamily="2" charset="-122"/>
                <a:sym typeface="+mn-ea"/>
              </a:rPr>
              <a:t>参照标准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636000" y="349821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Calibri"/>
                <a:ea typeface="宋体" panose="02010600030101010101" pitchFamily="2" charset="-122"/>
                <a:sym typeface="+mn-ea"/>
              </a:rPr>
              <a:t>运动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3" grpId="1"/>
      <p:bldP spid="4" grpId="2"/>
      <p:bldP spid="5" grpId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21310" y="1041400"/>
            <a:ext cx="11386820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4.在国际单位制中，长度的基本单位是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，比m大的单位有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，比m小的单位有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等。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在国际单位制中，时间的基本单位是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1h＝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min，1min＝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s。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5. 1m＝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km＝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dm＝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cm＝</a:t>
            </a:r>
          </a:p>
          <a:p>
            <a:pPr indent="457200" fontAlgn="auto">
              <a:lnSpc>
                <a:spcPct val="150000"/>
              </a:lnSpc>
            </a:pP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mm＝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μm＝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nm。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1光年（l.y.）≈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m。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539990" y="1208405"/>
            <a:ext cx="4724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m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18565" y="1842135"/>
            <a:ext cx="5422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km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28260" y="1842135"/>
            <a:ext cx="30448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cm</a:t>
            </a:r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（答案不唯一）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79615" y="2475865"/>
            <a:ext cx="460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s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56460" y="3169920"/>
            <a:ext cx="5422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60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40070" y="3169920"/>
            <a:ext cx="5422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60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6460" y="3691890"/>
            <a:ext cx="1493520" cy="5524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969510" y="3722370"/>
            <a:ext cx="5422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290435" y="3743325"/>
            <a:ext cx="7219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100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18565" y="4436110"/>
            <a:ext cx="9017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1000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56305" y="4398645"/>
            <a:ext cx="1513205" cy="55943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77865" y="4398645"/>
            <a:ext cx="1512570" cy="55943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56305" y="4958080"/>
            <a:ext cx="1834515" cy="49720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6" grpId="2"/>
      <p:bldP spid="7" grpId="3"/>
      <p:bldP spid="8" grpId="4"/>
      <p:bldP spid="9" grpId="5"/>
      <p:bldP spid="11" grpId="6"/>
      <p:bldP spid="12" grpId="7"/>
      <p:bldP spid="13" grpId="8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266700" y="1483995"/>
            <a:ext cx="11657965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6. 1s＝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h＝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min＝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ms＝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μs。</a:t>
            </a:r>
          </a:p>
          <a:p>
            <a:pPr indent="457200"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7.长度测量是最基本的测量，测量工具是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，使用前要观察它的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。读数时视线要与尺面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，要估读到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的下一位。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407920" y="1257935"/>
            <a:ext cx="894080" cy="897890"/>
            <a:chOff x="3792" y="1981"/>
            <a:chExt cx="1408" cy="1414"/>
          </a:xfrm>
        </p:grpSpPr>
        <p:sp>
          <p:nvSpPr>
            <p:cNvPr id="4" name="文本框 3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792" y="1981"/>
              <a:ext cx="1408" cy="1415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4942" y="2268"/>
              <a:ext cx="211" cy="1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algn="ctr"/>
              <a:endParaRPr lang="zh-CN" altLang="en-US">
                <a:noFill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45990" y="1236980"/>
            <a:ext cx="632460" cy="897890"/>
            <a:chOff x="7474" y="2134"/>
            <a:chExt cx="996" cy="1414"/>
          </a:xfrm>
        </p:grpSpPr>
        <p:sp>
          <p:nvSpPr>
            <p:cNvPr id="7" name="文本框 6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7474" y="2134"/>
              <a:ext cx="848" cy="1415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164" y="2383"/>
              <a:ext cx="307" cy="1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algn="ctr"/>
              <a:endParaRPr lang="zh-CN" altLang="en-US">
                <a:noFill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83730" y="1588770"/>
            <a:ext cx="1235075" cy="5461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72905" y="1604010"/>
            <a:ext cx="1249045" cy="55245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376160" y="2884170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刻度尺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2310" y="3522980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测量范围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882265" y="3522980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分度值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01895" y="352298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单位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177780" y="352234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垂直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16760" y="4156075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分度值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1"/>
      <p:bldP spid="14" grpId="2"/>
      <p:bldP spid="15" grpId="3"/>
      <p:bldP spid="16" grpId="4"/>
      <p:bldP spid="17" grpId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89255" y="391160"/>
            <a:ext cx="11412855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8.测量值与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之间总存在一定的偏差，这种偏差是测量误差。其产生的原因是由于测量工具、测量方法、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等的影响。误差不能消除，但可以减小。平时我们实验中减小误差的主要方法有</a:t>
            </a:r>
          </a:p>
          <a:p>
            <a:pPr indent="457200" fontAlgn="auto">
              <a:lnSpc>
                <a:spcPct val="150000"/>
              </a:lnSpc>
            </a:pP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。减小误差的方法还有校准测量工具、改进测量方法、选用精度高的测量工具。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9890" y="3626485"/>
            <a:ext cx="1141285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indent="457200" algn="l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9.比较物体运动的快慢有两种方法：一种是在相同的时间内比较物体经过的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；另一种是在物体运动相同路程的情况下比较它们所用的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。在物理学中采用“相同时间比较路程”的方法来比较物体运动的快慢，即把路程与时间之比叫作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19095" y="528955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真实值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37755" y="1161415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测量者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5300" y="2416810"/>
            <a:ext cx="30429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多次测量取平均值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20240" y="443865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路程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41095" y="511746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时间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40855" y="563943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速度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  <p:bldP spid="9" grpId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34340" y="504190"/>
            <a:ext cx="11322685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10.速度是表示物体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的物理量，在数值上等于物体在单位时间内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。在国际单位制中，速度的基本单位是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。1m/s＝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km/h。速度公式是: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34975" y="2439035"/>
            <a:ext cx="1132268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11.物体沿着直线且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的运动叫作匀速直线运动；</a:t>
            </a:r>
          </a:p>
          <a:p>
            <a:pPr indent="457200" fontAlgn="auto">
              <a:lnSpc>
                <a:spcPct val="150000"/>
              </a:lnSpc>
            </a:pP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的直线运动称为变速直线运动；日常所说的速度，多数情况下指的是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12.“测量物体运动的平均速度”实验的原理是：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；测量工具是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；实验目的是：练习用刻度尺和停表测量做变速直线运动物体的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2800"/>
          </a:p>
        </p:txBody>
      </p:sp>
      <p:sp>
        <p:nvSpPr>
          <p:cNvPr id="3" name="文本框 2"/>
          <p:cNvSpPr txBox="1"/>
          <p:nvPr/>
        </p:nvSpPr>
        <p:spPr>
          <a:xfrm>
            <a:off x="4003040" y="68770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运动快慢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2705" y="1258570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通过的路程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860915" y="1258570"/>
            <a:ext cx="7219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m/s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54860" y="1917065"/>
            <a:ext cx="7219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3.6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170930" y="1705610"/>
            <a:ext cx="1594485" cy="828675"/>
            <a:chOff x="7014" y="2134"/>
            <a:chExt cx="2511" cy="1305"/>
          </a:xfrm>
        </p:grpSpPr>
        <p:sp>
          <p:nvSpPr>
            <p:cNvPr id="8" name="文本框 7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7014" y="2134"/>
              <a:ext cx="2511" cy="1305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8164" y="2383"/>
              <a:ext cx="307" cy="1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algn="ctr"/>
              <a:endParaRPr lang="zh-CN" altLang="en-US">
                <a:noFill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003040" y="2534285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速度保持不变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19860" y="316801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速度变化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18205" y="385381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平均速度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599805" y="4253865"/>
            <a:ext cx="1594485" cy="828675"/>
            <a:chOff x="7014" y="2134"/>
            <a:chExt cx="2511" cy="1305"/>
          </a:xfrm>
        </p:grpSpPr>
        <p:sp>
          <p:nvSpPr>
            <p:cNvPr id="15" name="文本框 14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7014" y="2134"/>
              <a:ext cx="2511" cy="1305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8164" y="2383"/>
              <a:ext cx="307" cy="1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algn="ctr"/>
              <a:endParaRPr lang="zh-CN" altLang="en-US">
                <a:noFill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19860" y="5077460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刻度尺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40125" y="510857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停表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10940" y="579310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平均速度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1"/>
      <p:bldP spid="6" grpId="2"/>
      <p:bldP spid="7" grpId="3"/>
      <p:bldP spid="11" grpId="4"/>
      <p:bldP spid="12" grpId="5"/>
      <p:bldP spid="13" grpId="6"/>
      <p:bldP spid="17" grpId="7"/>
      <p:bldP spid="18" grpId="8"/>
      <p:bldP spid="19" grpId="9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41045" y="1647190"/>
            <a:ext cx="9974580" cy="3230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50000"/>
              </a:lnSpc>
            </a:pPr>
            <a:r>
              <a:rPr lang="en-US" altLang="zh-CN" sz="40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40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中考命题趋势：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常考点有参照物的选择、判断物体的运动与静止、长度和时间的测量、单位换算、运动快慢的比较、速度的简单计算等。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03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/>
              <a:t>名师讲解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288925" y="521335"/>
            <a:ext cx="11614150" cy="2368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考点1  长度与时间的测量</a:t>
            </a:r>
          </a:p>
          <a:p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例1  如图2-1所示，所测物体的长度是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cm。如图2-2所示，停表显示的时间是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s。</a:t>
            </a: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6565" y="4454525"/>
            <a:ext cx="11304270" cy="1938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分析：刻度尺上1cm之间有10个小格，所以一个小格代表的长度是0.1cm，即此刻度尺的分度值为0.1cm；物体左侧与0刻度线对齐，右侧与2.50cm对齐，所以物体的长度为L＝2.50cm。在停表的中间表盘上，5min中间有5个小格，所以一个小格代表1min，指针在“2”附近，不到“2”，所以是1min即60s；在停表的大表盘上，每小格为1s，指针在50s处，所以停表显示的时间是110s。预测频度：☆☆☆☆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58845" y="2040890"/>
            <a:ext cx="5204460" cy="24847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201535" y="1518920"/>
            <a:ext cx="9017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2.50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92220" y="1928495"/>
            <a:ext cx="7219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110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  <p:bldP spid="3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33375" y="612140"/>
            <a:ext cx="11524615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【变式练】</a:t>
            </a:r>
          </a:p>
          <a:p>
            <a:pPr indent="457200"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1.小聪和小明分别用不同的刻度尺测量同一物体，如图2-3所示，则小聪的测量结果是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cm，小明的测量结果是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cm。</a:t>
            </a:r>
          </a:p>
          <a:p>
            <a:pPr indent="457200"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53995" y="3683635"/>
            <a:ext cx="5991860" cy="22593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505200" y="2722245"/>
            <a:ext cx="7219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3.6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745855" y="2722245"/>
            <a:ext cx="9017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3.61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243840" y="474980"/>
            <a:ext cx="11681460" cy="3230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FontTx/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考点2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动与静机械运动参照物</a:t>
            </a:r>
          </a:p>
          <a:p>
            <a:pPr algn="l">
              <a:buClrTx/>
              <a:buSzTx/>
              <a:buFontTx/>
            </a:pP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例2  （2019·广西贵港）为庆祝中国海军建军70周年，我国举行了大型的海上阅兵活动。某潜水艇在水面上航行时，相对于岸上观礼的人群是的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（填“运动”或“静止”）。潜水艇是靠改变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来实现上浮或下沉的。</a:t>
            </a: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6705" y="4122420"/>
            <a:ext cx="11578590" cy="1383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分析：潜水艇在水面上航行时，以岸上观礼的人群为参照物，潜水艇的位置在不断改变，所以潜水艇是运动的；潜水艇是靠改变自身的重力来实现上浮或下沉的。预测频度：☆☆☆☆☆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37285" y="229108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运动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83420" y="2291080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自身重力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3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70205" y="664845"/>
            <a:ext cx="11636375" cy="564134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64490" y="1136650"/>
            <a:ext cx="11463655" cy="383730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effectLst>
            <a:softEdge rad="317500"/>
          </a:effectLst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95375" y="5084445"/>
            <a:ext cx="9220200" cy="607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457200" algn="l" fontAlgn="auto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分析：简单的速度计算，是常考的题目，我们要学会。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67665" y="474980"/>
            <a:ext cx="11411585" cy="562673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49960" y="5718175"/>
            <a:ext cx="1892300" cy="607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457200" algn="l" fontAlgn="auto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答案：B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78450" y="3201670"/>
            <a:ext cx="6400800" cy="31242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04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/>
              <a:t>基础过关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78460" y="434975"/>
            <a:ext cx="1143508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1.（2021·广西贵港）2021年5月15日，天问一号着陆巡视器成功着陆于火星乌托邦平原南部预选着陆区，我国首次火星探测任务着陆火星取得圆满成功。火星属于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（填“恒星”“行星”或“卫星”）。着陆巡视器在火星上行走时相对于火星是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（填“运动”或“静止”）的。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2.如图2-5中，能正确反映“匀速直线运动”的是：（    ）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810895" y="4315460"/>
            <a:ext cx="9679940" cy="2076450"/>
            <a:chOff x="1277" y="6796"/>
            <a:chExt cx="15244" cy="327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77" y="6796"/>
              <a:ext cx="2835" cy="327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16" y="6796"/>
              <a:ext cx="2835" cy="327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139" y="6796"/>
              <a:ext cx="2835" cy="327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687" y="6796"/>
              <a:ext cx="2835" cy="327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465" y="9361"/>
              <a:ext cx="1560" cy="705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4953000" y="185420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行星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10955" y="246189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运动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47530" y="3793490"/>
            <a:ext cx="5816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1"/>
      <p:bldP spid="11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51485" y="503555"/>
            <a:ext cx="11435080" cy="5851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20000"/>
              </a:lnSpc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3.（2020·广西贺州）用刻度尺测量一木块的长度，如图所示，测量值是</a:t>
            </a:r>
          </a:p>
          <a:p>
            <a:pPr indent="0" fontAlgn="auto">
              <a:lnSpc>
                <a:spcPct val="120000"/>
              </a:lnSpc>
            </a:pP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cm，分度值是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mm。</a:t>
            </a:r>
          </a:p>
          <a:p>
            <a:pPr indent="457200" fontAlgn="auto">
              <a:lnSpc>
                <a:spcPct val="120000"/>
              </a:lnSpc>
            </a:pP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20000"/>
              </a:lnSpc>
            </a:pP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20000"/>
              </a:lnSpc>
            </a:pP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20000"/>
              </a:lnSpc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4.（2021·广西玉林）选择下列哪个物体作为参照物，可以认为地球同步通信卫星是静止的（    ）</a:t>
            </a:r>
          </a:p>
          <a:p>
            <a:pPr indent="457200" fontAlgn="auto">
              <a:lnSpc>
                <a:spcPct val="120000"/>
              </a:lnSpc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A.月亮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B.地球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C.太阳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D.火星</a:t>
            </a:r>
          </a:p>
          <a:p>
            <a:pPr indent="457200" fontAlgn="auto">
              <a:lnSpc>
                <a:spcPct val="120000"/>
              </a:lnSpc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5.（2020·广西百色） 2019年1月3日，“嫦娥四号”探测器成功着陆在月球背面。“玉兔二号”从停稳在月球表面的“嫦娥四号”探测器上沿轨道下行到月球表面的过程中，以“嫦娥四号”探测器为参照物，“玉兔二号”是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（填“运动”或“静止”）的。“嫦娥四号”探测器与地面控制中心之间通过</a:t>
            </a:r>
            <a:r>
              <a:rPr lang="en-US" altLang="zh-CN" sz="24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（填“电磁波”“激光”或“超声波”）传递信息。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13910" y="1229360"/>
            <a:ext cx="2599055" cy="15481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9285" y="941705"/>
            <a:ext cx="9017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80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92375" y="3168015"/>
            <a:ext cx="7759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69055" y="941705"/>
            <a:ext cx="629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179560" y="490093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运动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02115" y="5337810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电磁波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05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提分强练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94970" y="797560"/>
            <a:ext cx="1140206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1.课外活动时，小明和小刚在操场上沿直线跑道跑步，如图2-7所示是他们通过的路程随时间变化的图像，则下列说法正确的是（    ）</a:t>
            </a:r>
          </a:p>
          <a:p>
            <a:pPr indent="457200"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A.前2s内，小刚跑得较快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B.两人都做变速运动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C.两人都做匀速直线运动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D.全程中，小刚的平均速度大于小明的平均速度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61605" y="2148840"/>
            <a:ext cx="3683635" cy="35471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328275" y="1626870"/>
            <a:ext cx="11169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49885" y="1120775"/>
            <a:ext cx="11491595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2.甲、乙两车在某一平直公路上，从同一地点同时向东运动，它们的</a:t>
            </a:r>
            <a:r>
              <a:rPr lang="zh-CN" altLang="en-US" sz="2800" i="1">
                <a:latin typeface="宋体" panose="02010600030101010101" pitchFamily="2" charset="-122"/>
                <a:ea typeface="宋体" panose="02010600030101010101" pitchFamily="2" charset="-122"/>
              </a:rPr>
              <a:t>s-t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图像（路程-时间图像）如图2-8所示。则下列判断错误的是（    ）</a:t>
            </a:r>
          </a:p>
          <a:p>
            <a:pPr indent="457200"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A.甲、乙都在做匀速直线运动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B.甲的速度小于乙的速度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C.若以乙为参照物，甲往东运动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D.经过4s，甲、乙相距8m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58025" y="2489200"/>
            <a:ext cx="4249420" cy="34664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763250" y="1967230"/>
            <a:ext cx="7639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58190" y="737235"/>
            <a:ext cx="1050607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3.（2020·福建）如图2-9所示测量硬币直径的做法中，正确的是（    ）</a:t>
            </a: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4405" y="1717675"/>
            <a:ext cx="5202555" cy="46310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27250" y="1167765"/>
            <a:ext cx="7639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57505" y="647700"/>
            <a:ext cx="1147635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4.（2020·广西百色）  如图2-10所示刻度尺，它的测量范围为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cm；若小超用此刻度尺测量某物体的长度，记录结果为5.170cm，此记录结果是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（填“正确”或“不正确”）的。</a:t>
            </a:r>
          </a:p>
          <a:p>
            <a:pPr indent="457200"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5.使用刻度尺之前，要观察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、分度值及零刻度线在哪里。如图2-11所示，被测木块的长度为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cm。</a:t>
            </a:r>
          </a:p>
          <a:p>
            <a:pPr indent="457200"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07690" y="2759710"/>
            <a:ext cx="6389370" cy="11474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93050" y="4582160"/>
            <a:ext cx="3371850" cy="17621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20395" y="1429385"/>
            <a:ext cx="10795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</a:t>
            </a:r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～</a:t>
            </a: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18740" y="2063115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不正确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97170" y="402336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量程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55920" y="4661535"/>
            <a:ext cx="9017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70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1"/>
      <p:bldP spid="7" grpId="2"/>
      <p:bldP spid="8" grpId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40360" y="1675130"/>
            <a:ext cx="11511915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6.（2020·广西北海）下列物理现象分析错误的是（    ）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A.橡皮筋被拉长，说明力可以改变物体的形状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B.单摆往复运动，说明单摆相对地面是静止的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C.手推墙时人会后退，说明力的作用是相互的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D.以行驶的单车为参照物，路边树木是运动的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964295" y="1819910"/>
            <a:ext cx="923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01955" y="474980"/>
            <a:ext cx="11579860" cy="5908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7.如图2-12所示，记录了两辆汽车在平直的公路上行驶时，在相同的时间内通过的路程。甲图中汽车做匀速运动，受到的阻力为1200N；乙图中汽车做加速运动。求：</a:t>
            </a:r>
          </a:p>
          <a:p>
            <a:pPr indent="457200"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（1）甲图中汽车的速度；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（2）乙图中汽车在前30s内的平均速度；</a:t>
            </a:r>
          </a:p>
          <a:p>
            <a:pPr indent="457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（3）甲图中汽车牵引力在40s内所做的功。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10785" y="2086610"/>
            <a:ext cx="5427345" cy="28111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949960" y="779780"/>
            <a:ext cx="23501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 b="1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</a:rPr>
              <a:t>答案</a:t>
            </a:r>
            <a:endParaRPr lang="zh-CN" altLang="en-US" sz="3600" b="1">
              <a:gradFill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lin scaled="0"/>
              </a:gra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180" y="1634490"/>
            <a:ext cx="7256780" cy="39662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/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PLACING_PICTURE_USER_VIEWPORT" val="{&quot;height&quot;:4425,&quot;width&quot;:9270}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148</Paragraphs>
  <Slides>29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baseType="lpstr" size="30">
      <vt:lpstr>Office 主题</vt:lpstr>
      <vt:lpstr>Slide 1</vt:lpstr>
      <vt:lpstr>Slide 2</vt:lpstr>
      <vt:lpstr>考点解读</vt:lpstr>
      <vt:lpstr>Slide 4</vt:lpstr>
      <vt:lpstr>考点秘籍</vt:lpstr>
      <vt:lpstr>Slide 6</vt:lpstr>
      <vt:lpstr>Slide 7</vt:lpstr>
      <vt:lpstr>Slide 8</vt:lpstr>
      <vt:lpstr>Slide 9</vt:lpstr>
      <vt:lpstr>Slide 10</vt:lpstr>
      <vt:lpstr>Slide 11</vt:lpstr>
      <vt:lpstr>名师讲解</vt:lpstr>
      <vt:lpstr>Slide 13</vt:lpstr>
      <vt:lpstr>Slide 14</vt:lpstr>
      <vt:lpstr>Slide 15</vt:lpstr>
      <vt:lpstr>Slide 16</vt:lpstr>
      <vt:lpstr>Slide 17</vt:lpstr>
      <vt:lpstr>Slide 18</vt:lpstr>
      <vt:lpstr>基础过关</vt:lpstr>
      <vt:lpstr>Slide 20</vt:lpstr>
      <vt:lpstr>Slide 21</vt:lpstr>
      <vt:lpstr>提分强练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240</cp:revision>
  <dcterms:created xsi:type="dcterms:W3CDTF">2019-06-19T02:08:00Z</dcterms:created>
  <dcterms:modified xsi:type="dcterms:W3CDTF">2021-10-21T01:19:45Z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F247A61FE6924CCE9C3B3B52154FD3B3</vt:lpwstr>
  </property>
  <property fmtid="{D5CDD505-2E9C-101B-9397-08002B2CF9AE}" pid="3" name="KSOProductBuildVer">
    <vt:lpwstr>2052-11.1.0.11365</vt:lpwstr>
  </property>
</Properties>
</file>