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438" r:id="rId1"/>
    <p:sldMasterId id="2147487475" r:id="rId2"/>
  </p:sldMasterIdLst>
  <p:notesMasterIdLst>
    <p:notesMasterId r:id="rId3"/>
  </p:notesMasterIdLst>
  <p:sldIdLst>
    <p:sldId id="2053" r:id="rId4"/>
    <p:sldId id="2057" r:id="rId5"/>
    <p:sldId id="2060" r:id="rId6"/>
    <p:sldId id="2063" r:id="rId7"/>
    <p:sldId id="2069" r:id="rId9"/>
    <p:sldId id="2072" r:id="rId10"/>
    <p:sldId id="2075" r:id="rId11"/>
    <p:sldId id="2078" r:id="rId12"/>
    <p:sldId id="2081" r:id="rId13"/>
    <p:sldId id="2087" r:id="rId15"/>
    <p:sldId id="2090" r:id="rId16"/>
    <p:sldId id="2093" r:id="rId17"/>
    <p:sldId id="2096" r:id="rId18"/>
    <p:sldId id="2099" r:id="rId19"/>
    <p:sldId id="2105" r:id="rId21"/>
    <p:sldId id="2108" r:id="rId22"/>
    <p:sldId id="2111" r:id="rId23"/>
    <p:sldId id="2114" r:id="rId24"/>
    <p:sldId id="2117" r:id="rId25"/>
    <p:sldId id="2123" r:id="rId27"/>
    <p:sldId id="2126" r:id="rId28"/>
    <p:sldId id="2129" r:id="rId29"/>
    <p:sldId id="2132" r:id="rId30"/>
    <p:sldId id="2135" r:id="rId31"/>
    <p:sldId id="2141" r:id="rId33"/>
    <p:sldId id="2144" r:id="rId34"/>
    <p:sldId id="2147" r:id="rId35"/>
    <p:sldId id="2150" r:id="rId36"/>
    <p:sldId id="215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39" r:id="rId1"/>
    <p:sldLayoutId id="2147487440" r:id="rId2"/>
    <p:sldLayoutId id="2147487441" r:id="rId3"/>
    <p:sldLayoutId id="2147487442" r:id="rId4"/>
    <p:sldLayoutId id="2147487443" r:id="rId5"/>
    <p:sldLayoutId id="2147487444" r:id="rId6"/>
    <p:sldLayoutId id="2147487445" r:id="rId7"/>
    <p:sldLayoutId id="2147487446" r:id="rId8"/>
    <p:sldLayoutId id="2147487447" r:id="rId9"/>
    <p:sldLayoutId id="2147487448" r:id="rId10"/>
    <p:sldLayoutId id="21474874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476" r:id="rId1"/>
    <p:sldLayoutId id="2147487477" r:id="rId2"/>
    <p:sldLayoutId id="2147487478" r:id="rId3"/>
    <p:sldLayoutId id="2147487479" r:id="rId4"/>
    <p:sldLayoutId id="2147487480" r:id="rId5"/>
    <p:sldLayoutId id="2147487481" r:id="rId6"/>
    <p:sldLayoutId id="2147487482" r:id="rId7"/>
    <p:sldLayoutId id="2147487483" r:id="rId8"/>
    <p:sldLayoutId id="2147487484" r:id="rId9"/>
    <p:sldLayoutId id="2147487485" r:id="rId10"/>
    <p:sldLayoutId id="21474874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tags" Target="../tags/tag373.xml"/><Relationship Id="rId18" Type="http://schemas.openxmlformats.org/officeDocument/2006/relationships/tags" Target="../tags/tag374.xml"/><Relationship Id="rId19" Type="http://schemas.openxmlformats.org/officeDocument/2006/relationships/tags" Target="../tags/tag375.xml"/><Relationship Id="rId20" Type="http://schemas.openxmlformats.org/officeDocument/2006/relationships/tags" Target="../tags/tag376.xml"/><Relationship Id="rId21" Type="http://schemas.openxmlformats.org/officeDocument/2006/relationships/tags" Target="../tags/tag377.xml"/><Relationship Id="rId22" Type="http://schemas.openxmlformats.org/officeDocument/2006/relationships/tags" Target="../tags/tag378.xml"/><Relationship Id="rId23" Type="http://schemas.openxmlformats.org/officeDocument/2006/relationships/tags" Target="../tags/tag379.xml"/><Relationship Id="rId24" Type="http://schemas.openxmlformats.org/officeDocument/2006/relationships/tags" Target="../tags/tag380.xml"/><Relationship Id="rId2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2024图书报刊印刷行业工作总结与展望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2024年图书报刊印刷行业工作总结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2024年图书报刊印刷行业市场分析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2024年图书报刊印刷行业技术进步与创新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2024年图书报刊印刷行业政策环境与监管措施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2025年图书报刊印刷行业展望与目标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2024年图书报刊印刷行业工作总结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2024年图书报刊印刷行业概况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行业现状及特点分析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行业发展历程回顾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主要工作成果和业绩</a:t>
            </a:r>
            <a:endParaRPr altLang="en-US" lang="zh-CN"/>
          </a:p>
        </p:txBody>
      </p:sp>
      <p:sp>
        <p:nvSpPr>
          <p:cNvPr id="10491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完成图书报刊印刷量达到XX万册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实现销售收入XX亿元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推出XX种新品种图书报刊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提升产品质量和服务水平，获得客户满意度提升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492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客户需求多样化：提供个性化定制服务，满足不同客户需求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市场竞争激烈：通过提高印刷质量和降低成本来应对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环保要求提高：采用环保材料和工艺，减少污染排放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技术更新迅速：加强技术研发和创新，保持行业领先地位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行业趋势和影响因素</a:t>
            </a:r>
            <a:endParaRPr altLang="en-US" lang="zh-CN"/>
          </a:p>
        </p:txBody>
      </p:sp>
      <p:sp>
        <p:nvSpPr>
          <p:cNvPr id="1049288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行业趋势：数字化、网络化、绿色化、个性化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影响因素：政策法规、市场需求、技术创新、竞争格局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4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2024年图书报刊印刷行业市场分析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市场需求和竞争格局</a:t>
            </a:r>
            <a:endParaRPr altLang="en-US" lang="zh-CN"/>
          </a:p>
        </p:txBody>
      </p:sp>
      <p:sp>
        <p:nvSpPr>
          <p:cNvPr id="104943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市场需求：图书报刊印刷行业市场需求持续增长，主要来源于教育、出版、广告等领域的不断扩大。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4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4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2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竞争格局：图书报刊印刷行业竞争激烈，主要企业包括凤凰传媒、中南传媒、四川出版社等，各企业通过技术创新、提高产品质量等方式争夺市场份额。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5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5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5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2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市场规模：图书报刊印刷行业市场规模不断扩大，预计未来几年将继续保持增长趋势。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6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6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6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2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发展趋势：随着数字化、网络化等技术的不断发展，图书报刊印刷行业将逐渐向数字化、智能化方向发展。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6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消费者行为和购买力</a:t>
            </a:r>
            <a:endParaRPr altLang="en-US" lang="zh-CN"/>
          </a:p>
        </p:txBody>
      </p:sp>
      <p:sp>
        <p:nvSpPr>
          <p:cNvPr id="10495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消费行为特点：购买偏好、购买决策过程等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消费者群体特征：年龄、性别、职业等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购买力水平：收入水平、消费能力等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市场趋势：消费者需求变化、市场增长点等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行业热点和趋势分析</a:t>
            </a:r>
            <a:endParaRPr altLang="en-US" lang="zh-CN"/>
          </a:p>
        </p:txBody>
      </p:sp>
      <p:sp>
        <p:nvSpPr>
          <p:cNvPr id="10495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数字化转型：随着互联网技术的发展，越来越多的读者转向电子书和在线阅读，图书报刊印刷行业正面临着数字化转型的压力。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环保趋势：随着环保意识的提高，绿色印刷和循环经济成为行业的重要趋势，印刷企业需要采取环保措施，减少对环境的影响。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个性化定制：随着消费者需求的多样化，个性化定制成为图书报刊印刷行业的重要趋势，印刷企业需要提供更多的定制化服务，满足消费者的个性化需求。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智能化生产：随着人工智能技术的发展，智能化生产成为图书报刊印刷行业的重要趋势，印刷企业需要引入智能化技术，提高生产效率和产品质量。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潜在市场和拓展方向</a:t>
            </a:r>
            <a:endParaRPr altLang="en-US" lang="zh-CN"/>
          </a:p>
        </p:txBody>
      </p:sp>
      <p:sp>
        <p:nvSpPr>
          <p:cNvPr id="1049646" name="标题"/>
          <p:cNvSpPr txBox="1"/>
          <p:nvPr>
            <p:custDataLst>
              <p:tags r:id="rId1"/>
            </p:custDataLst>
          </p:nvPr>
        </p:nvSpPr>
        <p:spPr>
          <a:xfrm>
            <a:off x="3972587" y="1364400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数字出版物市场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8" name="标题"/>
          <p:cNvSpPr txBox="1"/>
          <p:nvPr>
            <p:custDataLst>
              <p:tags r:id="rId2"/>
            </p:custDataLst>
          </p:nvPr>
        </p:nvSpPr>
        <p:spPr>
          <a:xfrm>
            <a:off x="6494903" y="1366353"/>
            <a:ext cx="1725487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印刷品定制化市场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0" name="标题"/>
          <p:cNvSpPr txBox="1"/>
          <p:nvPr>
            <p:custDataLst>
              <p:tags r:id="rId3"/>
            </p:custDataLst>
          </p:nvPr>
        </p:nvSpPr>
        <p:spPr>
          <a:xfrm>
            <a:off x="3972587" y="2596751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印刷品电子商务市场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2" name="标题"/>
          <p:cNvSpPr txBox="1"/>
          <p:nvPr>
            <p:custDataLst>
              <p:tags r:id="rId4"/>
            </p:custDataLst>
          </p:nvPr>
        </p:nvSpPr>
        <p:spPr>
          <a:xfrm>
            <a:off x="6494903" y="2599681"/>
            <a:ext cx="1725487" cy="566374"/>
          </a:xfrm>
          <a:prstGeom prst="rect"/>
          <a:noFill/>
        </p:spPr>
        <p:txBody>
          <a:bodyPr anchor="b" bIns="0" lIns="0" rIns="0" rtlCol="0" tIns="0" wrap="square">
            <a:normAutofit fontScale="90840"/>
          </a:bodyPr>
          <a:p>
            <a:r>
              <a:rPr altLang="zh-CN" b="1" dirty="0" sz="1845" lang="en-US" spc="300">
                <a:solidFill>
                  <a:schemeClr val="accent1"/>
                </a:solidFill>
                <a:latin typeface="+mj-ea"/>
                <a:ea typeface="+mj-ea"/>
              </a:rPr>
              <a:t>印刷品国际贸易市场  拓展方向</a:t>
            </a:r>
            <a:endParaRPr altLang="zh-CN" b="1" dirty="0" sz="1845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4" name="正文"/>
          <p:cNvSpPr txBox="1"/>
          <p:nvPr>
            <p:custDataLst>
              <p:tags r:id="rId5"/>
            </p:custDataLst>
          </p:nvPr>
        </p:nvSpPr>
        <p:spPr>
          <a:xfrm>
            <a:off x="3972587" y="2049907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6"/>
            </p:custDataLst>
          </p:nvPr>
        </p:nvSpPr>
        <p:spPr>
          <a:xfrm>
            <a:off x="6494903" y="2051860"/>
            <a:ext cx="1725487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7"/>
            </p:custDataLst>
          </p:nvPr>
        </p:nvSpPr>
        <p:spPr>
          <a:xfrm>
            <a:off x="3972587" y="3282259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8"/>
            </p:custDataLst>
          </p:nvPr>
        </p:nvSpPr>
        <p:spPr>
          <a:xfrm>
            <a:off x="6494903" y="3285188"/>
            <a:ext cx="1725487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拓展方向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62" name="标题"/>
          <p:cNvSpPr txBox="1"/>
          <p:nvPr>
            <p:custDataLst>
              <p:tags r:id="rId9"/>
            </p:custDataLst>
          </p:nvPr>
        </p:nvSpPr>
        <p:spPr>
          <a:xfrm>
            <a:off x="3972587" y="3829102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拓展数字出版物市场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64" name="正文"/>
          <p:cNvSpPr txBox="1"/>
          <p:nvPr>
            <p:custDataLst>
              <p:tags r:id="rId10"/>
            </p:custDataLst>
          </p:nvPr>
        </p:nvSpPr>
        <p:spPr>
          <a:xfrm>
            <a:off x="3972587" y="4514610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66" name="标题"/>
          <p:cNvSpPr txBox="1"/>
          <p:nvPr>
            <p:custDataLst>
              <p:tags r:id="rId11"/>
            </p:custDataLst>
          </p:nvPr>
        </p:nvSpPr>
        <p:spPr>
          <a:xfrm>
            <a:off x="6494903" y="3833008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拓展印刷品定制化市场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68" name="正文"/>
          <p:cNvSpPr txBox="1"/>
          <p:nvPr>
            <p:custDataLst>
              <p:tags r:id="rId12"/>
            </p:custDataLst>
          </p:nvPr>
        </p:nvSpPr>
        <p:spPr>
          <a:xfrm>
            <a:off x="6494903" y="4518516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70" name="标题"/>
          <p:cNvSpPr txBox="1"/>
          <p:nvPr>
            <p:custDataLst>
              <p:tags r:id="rId13"/>
            </p:custDataLst>
          </p:nvPr>
        </p:nvSpPr>
        <p:spPr>
          <a:xfrm>
            <a:off x="3972587" y="5063406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拓展印刷品电子商务市场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2" name="正文"/>
          <p:cNvSpPr txBox="1"/>
          <p:nvPr>
            <p:custDataLst>
              <p:tags r:id="rId14"/>
            </p:custDataLst>
          </p:nvPr>
        </p:nvSpPr>
        <p:spPr>
          <a:xfrm>
            <a:off x="3972587" y="5748914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674" name="标题"/>
          <p:cNvSpPr txBox="1"/>
          <p:nvPr>
            <p:custDataLst>
              <p:tags r:id="rId15"/>
            </p:custDataLst>
          </p:nvPr>
        </p:nvSpPr>
        <p:spPr>
          <a:xfrm>
            <a:off x="6494903" y="5066336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500" lang="en-US" spc="300">
                <a:solidFill>
                  <a:schemeClr val="accent1"/>
                </a:solidFill>
                <a:latin typeface="+mj-ea"/>
                <a:ea typeface="+mj-ea"/>
              </a:rPr>
              <a:t>拓展印刷品国际贸易市场</a:t>
            </a:r>
            <a:endParaRPr altLang="zh-CN" b="1" dirty="0" sz="15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6" name="正文"/>
          <p:cNvSpPr txBox="1"/>
          <p:nvPr>
            <p:custDataLst>
              <p:tags r:id="rId16"/>
            </p:custDataLst>
          </p:nvPr>
        </p:nvSpPr>
        <p:spPr>
          <a:xfrm>
            <a:off x="6494903" y="5751843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2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2024年图书报刊印刷行业技术进步与创新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新技术应用和推广情况</a:t>
            </a:r>
            <a:endParaRPr altLang="en-US" lang="zh-CN"/>
          </a:p>
        </p:txBody>
      </p:sp>
      <p:sp>
        <p:nvSpPr>
          <p:cNvPr id="10498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数字化印刷技术：采用数字化印刷设备，提高印刷效率和质量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绿色印刷技术：推广环保印刷材料和工艺，降低对环境的影响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个性化定制技术：利用大数据和人工智能技术，实现个性化定制服务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物联网技术：将物联网技术应用于印刷设备中，实现智能化生产和物流管理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智能化、数字化转型进展</a:t>
            </a:r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智能化技术应用：介绍在图书报刊印刷行业中，智能化技术如何提高生产效率、降低成本、提升质量等方面的应用。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数字化转型成果：介绍在数字化转型方面，图书报刊印刷行业取得了哪些重要成果，如数字化生产流程、数字化管理等方面的进展。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技术创新与突破：介绍在技术创新方面，图书报刊印刷行业取得了哪些重要突破，如新型印刷技术、新材料等方面的应用。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未来发展趋势：介绍在智能化、数字化转型方面，图书报刊印刷行业未来的发展趋势和前景。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创新能力和研发成果</a:t>
            </a:r>
            <a:endParaRPr altLang="en-US" lang="zh-CN"/>
          </a:p>
        </p:txBody>
      </p:sp>
      <p:sp>
        <p:nvSpPr>
          <p:cNvPr id="10499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研发团队建设：介绍公司的研发团队规模、背景和能力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技术创新：列举公司在技术方面取得的突破和成就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产品创新：介绍公司推出的新产品或服务，以及其特点和优势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创新成果转化：阐述公司如何将创新成果转化为实际生产力，提高生产效率和产品质量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技术瓶颈和解决方案</a:t>
            </a:r>
            <a:endParaRPr altLang="en-US" lang="zh-CN"/>
          </a:p>
        </p:txBody>
      </p:sp>
      <p:sp>
        <p:nvSpPr>
          <p:cNvPr id="10499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印刷技术瓶颈：传统印刷技术无法满足现代需求，需要寻求新的技术突破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技术发展趋势：未来印刷技术将更加智能化、自动化和个性化，满足更多市场需求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创新技术应用：采用新型材料和工艺，提高印刷品的附加值和市场竞争力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解决方案：采用数字化印刷技术，提高印刷质量和效率，降低成本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2024年图书报刊印刷行业政策环境与监管措施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政策法规变化和影响</a:t>
            </a:r>
            <a:endParaRPr altLang="en-US" lang="zh-CN"/>
          </a:p>
        </p:txBody>
      </p:sp>
      <p:sp>
        <p:nvSpPr>
          <p:cNvPr id="10501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行业监管措施：介绍2024年图书报刊印刷行业的监管措施，包括监管机构、监管内容、监管方式等。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行业自律与规范：分析图书报刊印刷行业的自律与规范情况，包括行业协会、企业自律、规范经营等方面。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政策法规概述：介绍2024年图书报刊印刷行业政策法规的变化情况，包括政策法规的制定、修订和实施情况。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政策法规对行业的影响：分析政策法规变化对图书报刊印刷行业的影响，包括对行业发展的促进和限制作用。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环保要求和可持续发展策略</a:t>
            </a:r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环保要求：严格执行国家环保法规，加强印刷行业环保监管，推动绿色印刷发展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可持续发展策略：推广节能减排技术，提高资源利用效率，推动产业转型升级，实现可持续发展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行业监管和自律机制</a:t>
            </a:r>
            <a:endParaRPr altLang="en-US" lang="zh-CN"/>
          </a:p>
        </p:txBody>
      </p:sp>
      <p:sp>
        <p:nvSpPr>
          <p:cNvPr id="10502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行业监管政策：介绍2024年图书报刊印刷行业的监管政策，包括相关法规、政策文件等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监管措施：阐述监管部门在2024年采取的具体监管措施，如专项检查、整治行动等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自律机制：介绍行业内的自律机制，包括行业协会、自律公约等，以及自律机制在行业监管中的作用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监管效果：分析2024年行业监管政策实施后的效果，包括行业规范程度、市场秩序等方面的变化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政策建议和改进方向</a:t>
            </a:r>
            <a:endParaRPr altLang="en-US" lang="zh-CN"/>
          </a:p>
        </p:txBody>
      </p:sp>
      <p:sp>
        <p:nvSpPr>
          <p:cNvPr id="10503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完善政策法规：制定更加完善的图书报刊印刷行业政策法规，明确监管职责和要求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加强监管力度：加大对图书报刊印刷行业的监管力度，确保行业规范发展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推动技术创新：鼓励企业加强技术研发和创新，提高印刷质量和效率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促进绿色发展：推动图书报刊印刷行业向绿色、环保方向发展，减少对环境的影响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2025年图书报刊印刷行业展望与目标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发展趋势预测和机遇挑战</a:t>
            </a:r>
            <a:endParaRPr altLang="en-US" lang="zh-CN"/>
          </a:p>
        </p:txBody>
      </p:sp>
      <p:sp>
        <p:nvSpPr>
          <p:cNvPr id="1050496" name="矩形 8"/>
          <p:cNvSpPr/>
          <p:nvPr>
            <p:custDataLst>
              <p:tags r:id="rId1"/>
            </p:custDataLst>
          </p:nvPr>
        </p:nvSpPr>
        <p:spPr>
          <a:xfrm>
            <a:off x="1268154" y="1485728"/>
            <a:ext cx="4577852" cy="5176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20000"/>
                    <a:lumOff val="80000"/>
                    <a:alpha val="6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</a:ln>
          <a:effectLst>
            <a:outerShdw algn="t" blurRad="152400" dir="1620000" dist="254000" rotWithShape="0" sx="90000" sy="9000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dirty="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8" name="矩形 59"/>
          <p:cNvSpPr/>
          <p:nvPr>
            <p:custDataLst>
              <p:tags r:id="rId2"/>
            </p:custDataLst>
          </p:nvPr>
        </p:nvSpPr>
        <p:spPr>
          <a:xfrm>
            <a:off x="1268154" y="3014318"/>
            <a:ext cx="4577852" cy="5176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20000"/>
                    <a:lumOff val="80000"/>
                    <a:alpha val="6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</a:ln>
          <a:effectLst>
            <a:outerShdw algn="t" blurRad="152400" dir="1620000" dist="254000" rotWithShape="0" sx="90000" sy="9000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dirty="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0" name="矩形 64"/>
          <p:cNvSpPr/>
          <p:nvPr>
            <p:custDataLst>
              <p:tags r:id="rId3"/>
            </p:custDataLst>
          </p:nvPr>
        </p:nvSpPr>
        <p:spPr>
          <a:xfrm>
            <a:off x="1268154" y="4542907"/>
            <a:ext cx="4577852" cy="5176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20000"/>
                    <a:lumOff val="80000"/>
                    <a:alpha val="6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</a:ln>
          <a:effectLst>
            <a:outerShdw algn="t" blurRad="152400" dir="1620000" dist="254000" rotWithShape="0" sx="90000" sy="9000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dirty="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矩形 72"/>
          <p:cNvSpPr/>
          <p:nvPr>
            <p:custDataLst>
              <p:tags r:id="rId4"/>
            </p:custDataLst>
          </p:nvPr>
        </p:nvSpPr>
        <p:spPr>
          <a:xfrm>
            <a:off x="6775339" y="1485728"/>
            <a:ext cx="4577852" cy="5176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20000"/>
                    <a:lumOff val="80000"/>
                    <a:alpha val="6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</a:ln>
          <a:effectLst>
            <a:outerShdw algn="t" blurRad="152400" dir="1620000" dist="254000" rotWithShape="0" sx="90000" sy="9000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dirty="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矩形 78"/>
          <p:cNvSpPr/>
          <p:nvPr>
            <p:custDataLst>
              <p:tags r:id="rId5"/>
            </p:custDataLst>
          </p:nvPr>
        </p:nvSpPr>
        <p:spPr>
          <a:xfrm>
            <a:off x="6775339" y="3014318"/>
            <a:ext cx="4577852" cy="5176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20000"/>
                    <a:lumOff val="80000"/>
                    <a:alpha val="6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</a:ln>
          <a:effectLst>
            <a:outerShdw algn="t" blurRad="152400" dir="1620000" dist="254000" rotWithShape="0" sx="90000" sy="9000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dirty="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矩形 4"/>
          <p:cNvSpPr/>
          <p:nvPr>
            <p:custDataLst>
              <p:tags r:id="rId6"/>
            </p:custDataLst>
          </p:nvPr>
        </p:nvSpPr>
        <p:spPr>
          <a:xfrm>
            <a:off x="6775339" y="4542907"/>
            <a:ext cx="4577852" cy="5176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20000"/>
                    <a:lumOff val="80000"/>
                    <a:alpha val="6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</a:ln>
          <a:effectLst>
            <a:outerShdw algn="t" blurRad="152400" dir="1620000" dist="254000" rotWithShape="0" sx="90000" sy="9000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dirty="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8" name="矩形 10"/>
          <p:cNvSpPr/>
          <p:nvPr>
            <p:custDataLst>
              <p:tags r:id="rId7"/>
            </p:custDataLst>
          </p:nvPr>
        </p:nvSpPr>
        <p:spPr>
          <a:xfrm flipH="1">
            <a:off x="1466688" y="1489991"/>
            <a:ext cx="4379927" cy="512778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r>
              <a:rPr altLang="en-US" b="1" dirty="0" sz="1000" lang="zh-CN" spc="100">
                <a:solidFill>
                  <a:schemeClr val="accent1"/>
                </a:solidFill>
                <a:latin typeface="+mj-ea"/>
                <a:ea typeface="+mj-ea"/>
              </a:rPr>
              <a:t>数字化趋势：随着互联网的发展，图书报刊印刷行业将逐渐向数字化转型，数字化印刷技术将得到广泛应用。</a:t>
            </a:r>
            <a:endParaRPr altLang="en-US" b="1" dirty="0" sz="1000" lang="zh-CN" spc="1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0" name="矩形 61"/>
          <p:cNvSpPr/>
          <p:nvPr>
            <p:custDataLst>
              <p:tags r:id="rId8"/>
            </p:custDataLst>
          </p:nvPr>
        </p:nvSpPr>
        <p:spPr>
          <a:xfrm flipH="1">
            <a:off x="1466688" y="3018581"/>
            <a:ext cx="4379927" cy="512778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lnSpcReduction="20000"/>
          </a:bodyPr>
          <a:p>
            <a:r>
              <a:rPr altLang="en-US" b="1" sz="1000" lang="zh-CN" spc="100">
                <a:solidFill>
                  <a:schemeClr val="accent1"/>
                </a:solidFill>
                <a:latin typeface="+mj-ea"/>
                <a:ea typeface="+mj-ea"/>
              </a:rPr>
              <a:t>环保趋势：随着环保意识的提高，图书报刊印刷行业将更加注重环保和可持续发展，采用环保材料和工艺，减少对环境的影响。  机遇挑战</a:t>
            </a:r>
            <a:endParaRPr altLang="en-US" b="1" sz="1000" lang="zh-CN" spc="1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2" name="矩形 66"/>
          <p:cNvSpPr/>
          <p:nvPr>
            <p:custDataLst>
              <p:tags r:id="rId9"/>
            </p:custDataLst>
          </p:nvPr>
        </p:nvSpPr>
        <p:spPr>
          <a:xfrm flipH="1">
            <a:off x="1466688" y="4547170"/>
            <a:ext cx="4379927" cy="512778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lnSpcReduction="20000"/>
          </a:bodyPr>
          <a:p>
            <a:r>
              <a:rPr altLang="en-US" b="1" sz="1000" lang="zh-CN" spc="100">
                <a:solidFill>
                  <a:schemeClr val="accent1"/>
                </a:solidFill>
                <a:latin typeface="+mj-ea"/>
                <a:ea typeface="+mj-ea"/>
              </a:rPr>
              <a:t>技术创新：随着科技的不断进步，图书报刊印刷行业将面临技术创新带来的挑战，需要不断引进新技术和新工艺，提高生产效率和产品质量。</a:t>
            </a:r>
            <a:endParaRPr altLang="en-US" b="1" sz="1000" lang="zh-CN" spc="1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4" name="矩形 74"/>
          <p:cNvSpPr/>
          <p:nvPr>
            <p:custDataLst>
              <p:tags r:id="rId10"/>
            </p:custDataLst>
          </p:nvPr>
        </p:nvSpPr>
        <p:spPr>
          <a:xfrm flipH="1">
            <a:off x="6973873" y="1489991"/>
            <a:ext cx="4379927" cy="512778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60000"/>
          </a:bodyPr>
          <a:p>
            <a:r>
              <a:rPr altLang="en-US" b="1" sz="1600" lang="zh-CN" spc="100">
                <a:solidFill>
                  <a:schemeClr val="accent1"/>
                </a:solidFill>
                <a:latin typeface="+mj-ea"/>
                <a:ea typeface="+mj-ea"/>
              </a:rPr>
              <a:t>个性化定制趋势：随着消费者需求的多样化，个性化定制将成为图书报刊印刷行业的重要趋势，满足消费者对个性化产品的需求。</a:t>
            </a:r>
            <a:endParaRPr altLang="en-US" b="1" sz="1600" lang="zh-CN" spc="1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6" name="矩形 80"/>
          <p:cNvSpPr/>
          <p:nvPr>
            <p:custDataLst>
              <p:tags r:id="rId11"/>
            </p:custDataLst>
          </p:nvPr>
        </p:nvSpPr>
        <p:spPr>
          <a:xfrm flipH="1">
            <a:off x="6973873" y="3018581"/>
            <a:ext cx="4379927" cy="512778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r>
              <a:rPr altLang="en-US" b="1" sz="1000" lang="zh-CN" spc="100">
                <a:solidFill>
                  <a:schemeClr val="accent1"/>
                </a:solidFill>
                <a:latin typeface="+mj-ea"/>
                <a:ea typeface="+mj-ea"/>
              </a:rPr>
              <a:t>市场需求增长：随着人们对知识和文化的需求不断增加，图书报刊印刷行业将面临更大的市场需求，为行业发展带来机遇。</a:t>
            </a:r>
            <a:endParaRPr altLang="en-US" b="1" sz="1000" lang="zh-CN" spc="1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8" name="矩形 6"/>
          <p:cNvSpPr/>
          <p:nvPr>
            <p:custDataLst>
              <p:tags r:id="rId12"/>
            </p:custDataLst>
          </p:nvPr>
        </p:nvSpPr>
        <p:spPr>
          <a:xfrm flipH="1">
            <a:off x="6973873" y="4547170"/>
            <a:ext cx="4379927" cy="512778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lnSpcReduction="20000"/>
          </a:bodyPr>
          <a:p>
            <a:r>
              <a:rPr altLang="en-US" b="1" sz="1000" lang="zh-CN" spc="100">
                <a:solidFill>
                  <a:schemeClr val="accent1"/>
                </a:solidFill>
                <a:latin typeface="+mj-ea"/>
                <a:ea typeface="+mj-ea"/>
              </a:rPr>
              <a:t>竞争压力：随着市场的不断开放和竞争的加剧，图书报刊印刷行业将面临更大的竞争压力，需要不断提高自身实力和服务水平，赢得市场份额。</a:t>
            </a:r>
            <a:endParaRPr altLang="en-US" b="1" sz="1000" lang="zh-CN" spc="1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20" name="正文"/>
          <p:cNvSpPr txBox="1"/>
          <p:nvPr>
            <p:custDataLst>
              <p:tags r:id="rId13"/>
            </p:custDataLst>
          </p:nvPr>
        </p:nvSpPr>
        <p:spPr>
          <a:xfrm>
            <a:off x="838200" y="2060015"/>
            <a:ext cx="5007806" cy="939078"/>
          </a:xfrm>
          <a:prstGeom prst="rect"/>
          <a:noFill/>
        </p:spPr>
        <p:txBody>
          <a:bodyPr anchor="t" anchorCtr="0" bIns="107950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单击此处输入你的项正文，文字是您思想的提炼，请尽量言简意赅的阐述观点单击此处输入你的项正文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50522" name="序号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838200" y="1485728"/>
            <a:ext cx="517650" cy="517650"/>
          </a:xfrm>
          <a:prstGeom prst="roundRect">
            <a:avLst>
              <a:gd name="adj" fmla="val 20352"/>
            </a:avLst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73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lang="en-US">
                <a:latin typeface="+mj-lt"/>
                <a:sym typeface="+mn-ea"/>
              </a:rPr>
              <a:t>01</a:t>
            </a:r>
            <a:endParaRPr altLang="zh-CN" b="1" dirty="0" lang="en-US">
              <a:latin typeface="+mj-lt"/>
              <a:sym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15"/>
            </p:custDataLst>
          </p:nvPr>
        </p:nvSpPr>
        <p:spPr>
          <a:xfrm>
            <a:off x="838200" y="3588605"/>
            <a:ext cx="5007806" cy="939078"/>
          </a:xfrm>
          <a:prstGeom prst="rect"/>
          <a:noFill/>
        </p:spPr>
        <p:txBody>
          <a:bodyPr anchor="t" anchorCtr="0" bIns="107950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机遇挑战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50526" name="序号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38200" y="3014318"/>
            <a:ext cx="517650" cy="517650"/>
          </a:xfrm>
          <a:prstGeom prst="roundRect">
            <a:avLst>
              <a:gd name="adj" fmla="val 20352"/>
            </a:avLst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73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lang="en-US">
                <a:latin typeface="+mj-lt"/>
                <a:sym typeface="+mn-ea"/>
              </a:rPr>
              <a:t>03</a:t>
            </a:r>
            <a:endParaRPr altLang="zh-CN" b="1" dirty="0" lang="en-US">
              <a:latin typeface="+mj-lt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17"/>
            </p:custDataLst>
          </p:nvPr>
        </p:nvSpPr>
        <p:spPr>
          <a:xfrm>
            <a:off x="838200" y="5117194"/>
            <a:ext cx="5007806" cy="939078"/>
          </a:xfrm>
          <a:prstGeom prst="rect"/>
          <a:noFill/>
        </p:spPr>
        <p:txBody>
          <a:bodyPr anchor="t" anchorCtr="0" bIns="107950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单击此处输入你的项正文，文字是您思想的提炼，请尽量言简意赅的阐述观点单击此处输入你的项正文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50530" name="序号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838200" y="4542907"/>
            <a:ext cx="517650" cy="517650"/>
          </a:xfrm>
          <a:prstGeom prst="roundRect">
            <a:avLst>
              <a:gd name="adj" fmla="val 20352"/>
            </a:avLst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73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lang="en-US">
                <a:latin typeface="+mj-lt"/>
                <a:sym typeface="+mn-ea"/>
              </a:rPr>
              <a:t>05</a:t>
            </a:r>
            <a:endParaRPr altLang="zh-CN" b="1" dirty="0" lang="en-US">
              <a:latin typeface="+mj-lt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19"/>
            </p:custDataLst>
          </p:nvPr>
        </p:nvSpPr>
        <p:spPr>
          <a:xfrm>
            <a:off x="6345385" y="2060015"/>
            <a:ext cx="5007806" cy="939078"/>
          </a:xfrm>
          <a:prstGeom prst="rect"/>
          <a:noFill/>
        </p:spPr>
        <p:txBody>
          <a:bodyPr anchor="t" anchorCtr="0" bIns="107950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单击此处输入你的项正文，文字是您思想的提炼，请尽量言简意赅的阐述观点单击此处输入你的项正文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50534" name="序号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6345385" y="1485728"/>
            <a:ext cx="517650" cy="517650"/>
          </a:xfrm>
          <a:prstGeom prst="roundRect">
            <a:avLst>
              <a:gd name="adj" fmla="val 20352"/>
            </a:avLst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73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lang="en-US">
                <a:latin typeface="+mj-lt"/>
                <a:sym typeface="+mn-ea"/>
              </a:rPr>
              <a:t>02</a:t>
            </a:r>
            <a:endParaRPr altLang="zh-CN" b="1" dirty="0" lang="en-US">
              <a:latin typeface="+mj-lt"/>
              <a:sym typeface="+mn-ea"/>
            </a:endParaRPr>
          </a:p>
        </p:txBody>
      </p:sp>
      <p:sp>
        <p:nvSpPr>
          <p:cNvPr id="1050536" name="正文"/>
          <p:cNvSpPr txBox="1"/>
          <p:nvPr>
            <p:custDataLst>
              <p:tags r:id="rId21"/>
            </p:custDataLst>
          </p:nvPr>
        </p:nvSpPr>
        <p:spPr>
          <a:xfrm>
            <a:off x="6345385" y="3588605"/>
            <a:ext cx="5007806" cy="939078"/>
          </a:xfrm>
          <a:prstGeom prst="rect"/>
          <a:noFill/>
        </p:spPr>
        <p:txBody>
          <a:bodyPr anchor="t" anchorCtr="0" bIns="107950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单击此处输入你的项正文，文字是您思想的提炼，请尽量言简意赅的阐述观点单击此处输入你的项正文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50538" name="序号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6345385" y="3014318"/>
            <a:ext cx="517650" cy="517650"/>
          </a:xfrm>
          <a:prstGeom prst="roundRect">
            <a:avLst>
              <a:gd name="adj" fmla="val 20352"/>
            </a:avLst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73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lang="en-US">
                <a:latin typeface="+mj-lt"/>
                <a:sym typeface="+mn-ea"/>
              </a:rPr>
              <a:t>04</a:t>
            </a:r>
            <a:endParaRPr altLang="zh-CN" b="1" dirty="0" lang="en-US">
              <a:latin typeface="+mj-lt"/>
              <a:sym typeface="+mn-ea"/>
            </a:endParaRPr>
          </a:p>
        </p:txBody>
      </p:sp>
      <p:sp>
        <p:nvSpPr>
          <p:cNvPr id="1050540" name="正文"/>
          <p:cNvSpPr txBox="1"/>
          <p:nvPr>
            <p:custDataLst>
              <p:tags r:id="rId23"/>
            </p:custDataLst>
          </p:nvPr>
        </p:nvSpPr>
        <p:spPr>
          <a:xfrm>
            <a:off x="6345385" y="5117194"/>
            <a:ext cx="5007806" cy="939078"/>
          </a:xfrm>
          <a:prstGeom prst="rect"/>
          <a:noFill/>
        </p:spPr>
        <p:txBody>
          <a:bodyPr anchor="t" anchorCtr="0" bIns="107950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单击此处输入你的项正文，文字是您思想的提炼，请尽量言简意赅的阐述观点单击此处输入你的项正文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50542" name="序号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45385" y="4542907"/>
            <a:ext cx="517650" cy="517650"/>
          </a:xfrm>
          <a:prstGeom prst="roundRect">
            <a:avLst>
              <a:gd name="adj" fmla="val 20352"/>
            </a:avLst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73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lang="en-US">
                <a:latin typeface="+mj-lt"/>
                <a:sym typeface="+mn-ea"/>
              </a:rPr>
              <a:t>06</a:t>
            </a:r>
            <a:endParaRPr altLang="zh-CN" b="1" dirty="0" lang="en-US">
              <a:latin typeface="+mj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行业目标设定和实施路径</a:t>
            </a:r>
            <a:endParaRPr altLang="en-US" lang="zh-CN"/>
          </a:p>
        </p:txBody>
      </p:sp>
      <p:sp>
        <p:nvSpPr>
          <p:cNvPr id="10505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行业目标：提高印刷质量和效率，降低成本，增加附加值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实施路径：推广数字化和自动化技术，加强人才培养和引进，推动行业创新发展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具体措施：制定详细计划和时间表，明确责任人和任务分工，加强监督和评估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资源保障：加大投入力度，提高资金使用效率，加强与相关行业的合作与交流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创新驱动和转型升级策略</a:t>
            </a:r>
            <a:endParaRPr altLang="en-US" lang="zh-CN"/>
          </a:p>
        </p:txBody>
      </p:sp>
      <p:sp>
        <p:nvSpPr>
          <p:cNvPr id="10506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创新驱动：加强技术研发，提高印刷质量和效率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转型升级：从传统印刷向数字化、智能化转型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绿色印刷：推广环保材料和技术，降低对环境的影响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拓展市场：拓展海外市场，提高国际竞争力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未来重点工作和计划安排</a:t>
            </a:r>
            <a:endParaRPr altLang="en-US" lang="zh-CN"/>
          </a:p>
        </p:txBody>
      </p:sp>
      <p:sp>
        <p:nvSpPr>
          <p:cNvPr id="10506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拓展国际市场：随着全球化的加速，图书报刊印刷行业将积极拓展国际市场，提高品牌知名度和市场份额。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推广绿色印刷技术：随着环保意识的提高，未来图书报刊印刷行业将更加注重环保和可持续发展，推广绿色印刷技术将成为重点工作之一。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加强数字化转型：随着互联网技术的发展，数字化转型已成为图书报刊印刷行业的必然趋势。未来，行业将加强数字化转型，提高数字化生产能力和效率。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加强人才培养和引进：人才是推动行业发展的关键因素之一。未来，图书报刊印刷行业将加强人才培养和引进，提高员工素质和技能水平。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3_7*l_h_a*1_1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798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3_7*l_h_a*1_2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682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3_7*l_h_a*1_3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498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3_7*l_h_a*1_4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637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3_7*l_h_f*1_1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3_7*l_h_f*1_2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3_7*l_h_f*1_3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3_7*l_h_f*1_4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253_7*l_h_a*1_5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547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3_7*l_h_f*1_5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253_7*l_h_a*1_6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337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3_7*l_h_f*1_6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253_7*l_h_a*1_7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894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253_7*l_h_f*1_7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253_7*l_h_a*1_8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423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253_7*l_h_f*1_8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5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8_5*l_h_i*1_1_2"/>
  <p:tag name="KSO_WM_TEMPLATE_CATEGORY" val="diagram"/>
  <p:tag name="KSO_WM_TEMPLATE_INDEX" val="2023170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4000000059604645},{&quot;brightness&quot;:0,&quot;colorType&quot;:1,&quot;foreColorIndex&quot;:5,&quot;pos&quot;:1,&quot;transparency&quot;:0.5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8_5*l_h_i*1_3_2"/>
  <p:tag name="KSO_WM_TEMPLATE_CATEGORY" val="diagram"/>
  <p:tag name="KSO_WM_TEMPLATE_INDEX" val="2023170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4000000059604645},{&quot;brightness&quot;:0,&quot;colorType&quot;:1,&quot;foreColorIndex&quot;:5,&quot;pos&quot;:1,&quot;transparency&quot;:0.5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8_5*l_h_i*1_5_2"/>
  <p:tag name="KSO_WM_TEMPLATE_CATEGORY" val="diagram"/>
  <p:tag name="KSO_WM_TEMPLATE_INDEX" val="2023170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4000000059604645},{&quot;brightness&quot;:0,&quot;colorType&quot;:1,&quot;foreColorIndex&quot;:5,&quot;pos&quot;:1,&quot;transparency&quot;:0.5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8_5*l_h_i*1_2_2"/>
  <p:tag name="KSO_WM_TEMPLATE_CATEGORY" val="diagram"/>
  <p:tag name="KSO_WM_TEMPLATE_INDEX" val="2023170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4000000059604645},{&quot;brightness&quot;:0,&quot;colorType&quot;:1,&quot;foreColorIndex&quot;:5,&quot;pos&quot;:1,&quot;transparency&quot;:0.5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8_5*l_h_i*1_4_2"/>
  <p:tag name="KSO_WM_TEMPLATE_CATEGORY" val="diagram"/>
  <p:tag name="KSO_WM_TEMPLATE_INDEX" val="2023170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4000000059604645},{&quot;brightness&quot;:0,&quot;colorType&quot;:1,&quot;foreColorIndex&quot;:5,&quot;pos&quot;:1,&quot;transparency&quot;:0.5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8_5*l_h_i*1_6_2"/>
  <p:tag name="KSO_WM_TEMPLATE_CATEGORY" val="diagram"/>
  <p:tag name="KSO_WM_TEMPLATE_INDEX" val="2023170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4000000059604645},{&quot;brightness&quot;:0,&quot;colorType&quot;:1,&quot;foreColorIndex&quot;:5,&quot;pos&quot;:1,&quot;transparency&quot;:0.5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8_5*l_h_a*1_1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8_5*l_h_a*1_3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08_5*l_h_a*1_5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8_5*l_h_a*1_2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8_5*l_h_a*1_4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708_5*l_h_a*1_6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8_5*l_h_f*1_1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单击此处输入你的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08_5*l_h_i*1_1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gradient&quot;:[{&quot;brightness&quot;:0.800000011920929,&quot;colorType&quot;:1,&quot;foreColorIndex&quot;:5,&quot;pos&quot;:0.11999999731779099,&quot;transparency&quot;:0},{&quot;brightness&quot;:0,&quot;colorType&quot;:1,&quot;foreColorIndex&quot;:5,&quot;pos&quot;:0.730000019073486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8_5*l_h_f*1_3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单击此处输入你的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708_5*l_h_i*1_3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gradient&quot;:[{&quot;brightness&quot;:0.800000011920929,&quot;colorType&quot;:1,&quot;foreColorIndex&quot;:5,&quot;pos&quot;:0.11999999731779099,&quot;transparency&quot;:0},{&quot;brightness&quot;:0,&quot;colorType&quot;:1,&quot;foreColorIndex&quot;:5,&quot;pos&quot;:0.730000019073486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08_5*l_h_f*1_5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单击此处输入你的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708_5*l_h_i*1_5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gradient&quot;:[{&quot;brightness&quot;:0.800000011920929,&quot;colorType&quot;:1,&quot;foreColorIndex&quot;:5,&quot;pos&quot;:0.11999999731779099,&quot;transparency&quot;:0},{&quot;brightness&quot;:0,&quot;colorType&quot;:1,&quot;foreColorIndex&quot;:5,&quot;pos&quot;:0.730000019073486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8_5*l_h_f*1_2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单击此处输入你的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08_5*l_h_i*1_2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gradient&quot;:[{&quot;brightness&quot;:0.800000011920929,&quot;colorType&quot;:1,&quot;foreColorIndex&quot;:5,&quot;pos&quot;:0.11999999731779099,&quot;transparency&quot;:0},{&quot;brightness&quot;:0,&quot;colorType&quot;:1,&quot;foreColorIndex&quot;:5,&quot;pos&quot;:0.730000019073486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8_5*l_h_f*1_4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单击此处输入你的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708_5*l_h_i*1_4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gradient&quot;:[{&quot;brightness&quot;:0.800000011920929,&quot;colorType&quot;:1,&quot;foreColorIndex&quot;:5,&quot;pos&quot;:0.11999999731779099,&quot;transparency&quot;:0},{&quot;brightness&quot;:0,&quot;colorType&quot;:1,&quot;foreColorIndex&quot;:5,&quot;pos&quot;:0.730000019073486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708_5*l_h_f*1_6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单击此处输入你的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708_5*l_h_i*1_6_1"/>
  <p:tag name="KSO_WM_TEMPLATE_CATEGORY" val="diagram"/>
  <p:tag name="KSO_WM_TEMPLATE_INDEX" val="2023170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5.25,&quot;width&quot;:863.35}"/>
  <p:tag name="KSO_WM_DIAGRAM_COLOR_MATCH_VALUE" val="{&quot;shape&quot;:{&quot;fill&quot;:{&quot;gradient&quot;:[{&quot;brightness&quot;:0.800000011920929,&quot;colorType&quot;:1,&quot;foreColorIndex&quot;:5,&quot;pos&quot;:0.11999999731779099,&quot;transparency&quot;:0},{&quot;brightness&quot;:0,&quot;colorType&quot;:1,&quot;foreColorIndex&quot;:5,&quot;pos&quot;:0.730000019073486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6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2023-12-17T12:39:21Z</dcterms:created>
  <dcterms:modified xsi:type="dcterms:W3CDTF">2023-12-17T12:39:21Z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72e5b0d8dfd34154ba9ad65506710295_21</vt:lpwstr>
  </property>
</Properties>
</file>