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84" r:id="rId1"/>
    <p:sldMasterId id="2147483721" r:id="rId2"/>
  </p:sldMasterIdLst>
  <p:notesMasterIdLst>
    <p:notesMasterId r:id="rId3"/>
  </p:notesMasterIdLst>
  <p:sldIdLst>
    <p:sldId id="279" r:id="rId4"/>
    <p:sldId id="282" r:id="rId5"/>
    <p:sldId id="285" r:id="rId6"/>
    <p:sldId id="288" r:id="rId7"/>
    <p:sldId id="291" r:id="rId8"/>
    <p:sldId id="294" r:id="rId9"/>
    <p:sldId id="297" r:id="rId10"/>
    <p:sldId id="300" r:id="rId11"/>
    <p:sldId id="303" r:id="rId12"/>
    <p:sldId id="306" r:id="rId13"/>
    <p:sldId id="309" r:id="rId14"/>
    <p:sldId id="312" r:id="rId15"/>
    <p:sldId id="315" r:id="rId16"/>
    <p:sldId id="318" r:id="rId17"/>
    <p:sldId id="321" r:id="rId18"/>
    <p:sldId id="324" r:id="rId19"/>
    <p:sldId id="327" r:id="rId20"/>
    <p:sldId id="330" r:id="rId21"/>
    <p:sldId id="333" r:id="rId22"/>
    <p:sldId id="336" r:id="rId23"/>
    <p:sldId id="339" r:id="rId24"/>
    <p:sldId id="342" r:id="rId25"/>
    <p:sldId id="345" r:id="rId26"/>
    <p:sldId id="348" r:id="rId27"/>
    <p:sldId id="351" r:id="rId28"/>
    <p:sldId id="354" r:id="rId29"/>
    <p:sldId id="357" r:id="rId30"/>
    <p:sldId id="36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tags" Target="../tags/tag116.xml"/><Relationship Id="rId14" Type="http://schemas.openxmlformats.org/officeDocument/2006/relationships/tags" Target="../tags/tag117.xml"/><Relationship Id="rId15" Type="http://schemas.openxmlformats.org/officeDocument/2006/relationships/tags" Target="../tags/tag118.xml"/><Relationship Id="rId16" Type="http://schemas.openxmlformats.org/officeDocument/2006/relationships/tags" Target="../tags/tag119.xml"/><Relationship Id="rId17" Type="http://schemas.openxmlformats.org/officeDocument/2006/relationships/tags" Target="../tags/tag120.xml"/><Relationship Id="rId18" Type="http://schemas.openxmlformats.org/officeDocument/2006/relationships/tags" Target="../tags/tag121.xml"/><Relationship Id="rId19" Type="http://schemas.openxmlformats.org/officeDocument/2006/relationships/tags" Target="../tags/tag122.xml"/><Relationship Id="rId20" Type="http://schemas.openxmlformats.org/officeDocument/2006/relationships/tags" Target="../tags/tag123.xml"/><Relationship Id="rId21" Type="http://schemas.openxmlformats.org/officeDocument/2006/relationships/tags" Target="../tags/tag124.xml"/><Relationship Id="rId22" Type="http://schemas.openxmlformats.org/officeDocument/2006/relationships/tags" Target="../tags/tag125.xml"/><Relationship Id="rId23" Type="http://schemas.openxmlformats.org/officeDocument/2006/relationships/tags" Target="../tags/tag126.xml"/><Relationship Id="rId24" Type="http://schemas.openxmlformats.org/officeDocument/2006/relationships/tags" Target="../tags/tag127.xml"/><Relationship Id="rId25" Type="http://schemas.openxmlformats.org/officeDocument/2006/relationships/tags" Target="../tags/tag128.xml"/><Relationship Id="rId26" Type="http://schemas.openxmlformats.org/officeDocument/2006/relationships/tags" Target="../tags/tag129.xml"/><Relationship Id="rId27" Type="http://schemas.openxmlformats.org/officeDocument/2006/relationships/tags" Target="../tags/tag130.xml"/><Relationship Id="rId28" Type="http://schemas.openxmlformats.org/officeDocument/2006/relationships/tags" Target="../tags/tag131.xml"/><Relationship Id="rId29" Type="http://schemas.openxmlformats.org/officeDocument/2006/relationships/tags" Target="../tags/tag132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成绩评估：全面了解学生学习成绩的重要指标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成绩评估的指标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成绩评估的目的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如何进行有效的成绩评估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成绩评估的局限性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如何克服成绩评估的局限性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成绩评估的指标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考试成绩</a:t>
            </a:r>
            <a:endParaRPr altLang="en-US" lang="zh-CN"/>
          </a:p>
        </p:txBody>
      </p:sp>
      <p:sp>
        <p:nvSpPr>
          <p:cNvPr id="104884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重要性：考试成绩可以反映学生对课程内容的掌握程度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定义：考试成绩是衡量学生学习成果的重要指标之一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影响因素：考试成绩受到多种因素的影响，如考试难度、学生准备情况等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局限性：考试成绩不能完全反映学生的综合素质和实际能力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作业完成情况</a:t>
            </a:r>
            <a:endParaRPr altLang="en-US" lang="zh-CN"/>
          </a:p>
        </p:txBody>
      </p:sp>
      <p:sp>
        <p:nvSpPr>
          <p:cNvPr id="1048896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作业态度：反映学生的学习态度和习惯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06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作业质量：评价学生作业的认真程度和思考深度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正确率：评估学生对知识的掌握程度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8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完成率：反映学生是否按时完成作业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课堂表现</a:t>
            </a:r>
            <a:endParaRPr altLang="en-US" lang="zh-CN"/>
          </a:p>
        </p:txBody>
      </p:sp>
      <p:sp>
        <p:nvSpPr>
          <p:cNvPr id="104895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课堂参与度：学生是否积极参与课堂讨论和活动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课堂小测验和作业：学生是否能按时完成作业，反映学习态度和效果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课堂回答问题：学生是否能正确回答问题，展现理解和思考能力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课堂纪律：学生是否遵守课堂纪律，保持良好的学习环境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学习态度</a:t>
            </a:r>
            <a:endParaRPr altLang="en-US" lang="zh-CN"/>
          </a:p>
        </p:txBody>
      </p:sp>
      <p:sp>
        <p:nvSpPr>
          <p:cNvPr id="104903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学习自主性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按时完成作业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课堂参与度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成绩评估的目的</a:t>
            </a:r>
            <a:endParaRPr altLang="en-US" dirty="0" lang="zh-CN"/>
          </a:p>
        </p:txBody>
      </p:sp>
      <p:sp>
        <p:nvSpPr>
          <p:cNvPr id="1049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了解学生的学习进度</a:t>
            </a:r>
            <a:endParaRPr altLang="en-US" lang="zh-CN"/>
          </a:p>
        </p:txBody>
      </p:sp>
      <p:sp>
        <p:nvSpPr>
          <p:cNvPr id="10491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监测学生的学习进度和掌握情况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发现学生的弱点和不足，以便提供针对性的辅导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为教师提供反馈，以便调整教学方法和策略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为家长提供孩子的学习情况，以便与教师共同协作，促进孩子的学习进步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发现学生的不足之处</a:t>
            </a:r>
            <a:endParaRPr altLang="en-US" lang="zh-CN"/>
          </a:p>
        </p:txBody>
      </p:sp>
      <p:sp>
        <p:nvSpPr>
          <p:cNvPr id="10491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2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识别学生的学习问题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8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制定个性化的学习计划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及时调整教学方法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6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为学生提供反馈和建议</a:t>
            </a:r>
            <a:endParaRPr altLang="en-US" lang="zh-CN"/>
          </a:p>
        </p:txBody>
      </p:sp>
      <p:sp>
        <p:nvSpPr>
          <p:cNvPr id="104923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指导学生制定学习计划和目标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激励学生努力学习，提高学习成绩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了解学生的学习状况和进步情况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发现学生的优点和不足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评估教学效果和调整教学策略</a:t>
            </a:r>
            <a:endParaRPr altLang="en-US" lang="zh-CN"/>
          </a:p>
        </p:txBody>
      </p:sp>
      <p:sp>
        <p:nvSpPr>
          <p:cNvPr id="10492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8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了解学生的学习状况，发现学生的优势和不足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4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评估教师的教学效果，改进教学方法和手段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0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调整教学策略，提高教学质量和效果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2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6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为学生的学习和成长提供科学依据和指导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如何进行有效的成绩评估</a:t>
            </a:r>
            <a:endParaRPr altLang="en-US" dirty="0" lang="zh-CN"/>
          </a:p>
        </p:txBody>
      </p:sp>
      <p:sp>
        <p:nvSpPr>
          <p:cNvPr id="10493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制定明确的评估标准</a:t>
            </a:r>
            <a:endParaRPr altLang="en-US" lang="zh-CN"/>
          </a:p>
        </p:txBody>
      </p:sp>
      <p:sp>
        <p:nvSpPr>
          <p:cNvPr id="104938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确定评估目的：明确评估是为了提高学生的成绩，还是为了其他目的，如选拔优秀学生。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确定评估内容：根据学科特点和教学内容，确定评估的具体内容，如知识点、技能点等。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制定评估标准：根据评估目的和内容，制定具体的评估标准，如分值分配、评分细则等。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确定评估方式：选择合适的评估方式，如考试、作品评定、口头表达等，确保评估方式的多样性和公平性。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定期进行评估和反馈</a:t>
            </a:r>
            <a:endParaRPr altLang="en-US" lang="zh-CN"/>
          </a:p>
        </p:txBody>
      </p:sp>
      <p:sp>
        <p:nvSpPr>
          <p:cNvPr id="104944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评估方式多样化：采用多种评估方式，如考试、作业、课堂表现等，以便更全面地了解学生的学习情况。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定期进行评估：根据学生的学习进度和表现，定期进行评估，以便及时发现问题和改进。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反馈及时：在评估后，及时给予学生反馈，指出问题并提出改进建议，帮助学生更好地掌握知识和提高成绩。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强调过程而非结果：关注学生的学习过程和方法，而非仅仅注重结果，以帮助学生建立正确的学习态度和方法。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综合使用多种评估方法</a:t>
            </a:r>
            <a:endParaRPr altLang="en-US" lang="zh-CN"/>
          </a:p>
        </p:txBody>
      </p:sp>
      <p:sp>
        <p:nvSpPr>
          <p:cNvPr id="104950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考试成绩：反映学生对知识点的掌握程度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平时表现：观察学生在课堂、作业、实验等环节的表现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自我评价：引导学生反思自己的学习状况，提高自我认知能力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同学评价：通过同学之间的互评，了解学生的学习态度和合作精神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重视评估结果的运用</a:t>
            </a:r>
            <a:endParaRPr altLang="en-US" lang="zh-CN"/>
          </a:p>
        </p:txBody>
      </p:sp>
      <p:sp>
        <p:nvSpPr>
          <p:cNvPr id="104956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了解学生的学习状况和需求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制定个性化的教学计划和方案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激励学生努力学习，提高成绩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及时调整教学策略和方法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成绩评估的局限性</a:t>
            </a:r>
            <a:endParaRPr altLang="en-US" dirty="0" lang="zh-CN"/>
          </a:p>
        </p:txBody>
      </p:sp>
      <p:sp>
        <p:nvSpPr>
          <p:cNvPr id="10496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无法全面反映学生的综合素质</a:t>
            </a:r>
            <a:endParaRPr altLang="en-US" lang="zh-CN"/>
          </a:p>
        </p:txBody>
      </p:sp>
      <p:sp>
        <p:nvSpPr>
          <p:cNvPr id="10496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成绩评估只关注学科知识，忽略了学生的兴趣、特长和个性发展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成绩评估缺乏对学生实际应用能力的考察，无法反映学生的综合素质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成绩评估容易受到考试形式、评分标准等因素的影响，存在局限性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成绩评估过于注重结果，忽视了学生的学习过程和努力程度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可能存在主观性和片面性</a:t>
            </a:r>
            <a:endParaRPr altLang="en-US" lang="zh-CN"/>
          </a:p>
        </p:txBody>
      </p:sp>
      <p:sp>
        <p:nvSpPr>
          <p:cNvPr id="104970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评估标准可能不全面，忽略某些重要因素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评估者的主观意识会影响评估结果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评估过程可能存在误差和偏见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评估结果可能无法反映学生的真实水平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过分强调分数可能导致应试教育</a:t>
            </a:r>
            <a:endParaRPr altLang="en-US" lang="zh-CN"/>
          </a:p>
        </p:txBody>
      </p:sp>
      <p:sp>
        <p:nvSpPr>
          <p:cNvPr id="104975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过分强调分数可能导致教育资源不均衡，优秀师资向重点学校集中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过分关注分数可能导致学生只关注考试内容，忽视其他重要领域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应试教育可能导致学生缺乏创新思维和实践能力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应试教育可能压抑学生的个性和兴趣，不利于全面发展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需要不断完善和调整评估体系</a:t>
            </a:r>
            <a:endParaRPr altLang="en-US" lang="zh-CN"/>
          </a:p>
        </p:txBody>
      </p:sp>
      <p:sp>
        <p:nvSpPr>
          <p:cNvPr id="104982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评估体系应定期更新，以适应教育目标和要求的改变。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评估体系应注重学生的全面发展，而不仅仅是学习成绩。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评估体系应考虑学生的个体差异，制定个性化的评估标准。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评估体系应注重过程评价，而不仅仅是结果评价。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如何克服成绩评估的局限性</a:t>
            </a:r>
            <a:endParaRPr altLang="en-US" dirty="0" lang="zh-CN"/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注重学生的综合素质培养</a:t>
            </a:r>
            <a:endParaRPr altLang="en-US" lang="zh-CN"/>
          </a:p>
        </p:txBody>
      </p:sp>
      <p:sp>
        <p:nvSpPr>
          <p:cNvPr id="104991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重视学生的全面发展，关注学生的知识、技能和情感等方面的成长。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培养学生的创新能力和实践能力，鼓励学生参与社会实践和志愿服务等活动。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注重学生的个性发展，尊重学生的兴趣和特长，提供多样化的学习和发展机会。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建立多元化的评价体系，综合考虑学生的表现和进步，以及在团队和项目中的贡献。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提高评估主体的专业素养和公正性</a:t>
            </a:r>
            <a:endParaRPr altLang="en-US" lang="zh-CN"/>
          </a:p>
        </p:txBody>
      </p:sp>
      <p:sp>
        <p:nvSpPr>
          <p:cNvPr id="104996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培训评估主体：提供专业培训，确保评估者具备评估学生成绩的能力和知识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建立监督机制：设立独立的监督机构，对评估过程进行监督，确保评估的公正性和准确性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定期审核评估结果：对评估结果进行定期审核，及时发现和纠正评估中的偏差和不公正现象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激励评估主体：通过奖励机制，激励评估主体更加公正、客观地评估学生成绩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引入多种评估方式和手段</a:t>
            </a:r>
            <a:endParaRPr altLang="en-US" lang="zh-CN"/>
          </a:p>
        </p:txBody>
      </p:sp>
      <p:sp>
        <p:nvSpPr>
          <p:cNvPr id="105001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过程评估：关注学生学习过程，及时发现问题并提供反馈。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综合评估：结合多种评估方式，如考试、作品、口头表达等，全面了解学生能力。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自我评估：引导学生自我反思，培养自主学习能力。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多元评估：考虑学生个性差异，从多个角度评价学生表现。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加强社会和家庭的支持和参与</a:t>
            </a:r>
            <a:endParaRPr altLang="en-US" lang="zh-CN"/>
          </a:p>
        </p:txBody>
      </p:sp>
      <p:sp>
        <p:nvSpPr>
          <p:cNvPr id="105006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建立学校与家庭之间的沟通机制，共同关注学生的学习进展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鼓励社区资源参与教育，为学生提供更多的学习机会和资源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强化社会对教育的重视和支持，提高教育整体水平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家庭、学校和社会共同营造良好的学习氛围，促进学生全面发展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1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43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2024-01-03T10:00:39Z</dcterms:created>
  <dcterms:modified xsi:type="dcterms:W3CDTF">2024-01-03T10:00:39Z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68476e47fb984ab3b809ad557d7c11d3_21</vt:lpwstr>
  </property>
</Properties>
</file>