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692" r:id="rId1"/>
    <p:sldMasterId id="2147485729" r:id="rId2"/>
  </p:sldMasterIdLst>
  <p:notesMasterIdLst>
    <p:notesMasterId r:id="rId3"/>
  </p:notesMasterIdLst>
  <p:sldIdLst>
    <p:sldId id="1232" r:id="rId4"/>
    <p:sldId id="1237" r:id="rId5"/>
    <p:sldId id="1242" r:id="rId6"/>
    <p:sldId id="1247" r:id="rId7"/>
    <p:sldId id="1254" r:id="rId9"/>
    <p:sldId id="1257" r:id="rId10"/>
    <p:sldId id="1260" r:id="rId11"/>
    <p:sldId id="1264" r:id="rId12"/>
    <p:sldId id="1271" r:id="rId14"/>
    <p:sldId id="1274" r:id="rId15"/>
    <p:sldId id="1277" r:id="rId16"/>
    <p:sldId id="1281" r:id="rId17"/>
    <p:sldId id="1288" r:id="rId19"/>
    <p:sldId id="1291" r:id="rId20"/>
    <p:sldId id="1294" r:id="rId21"/>
    <p:sldId id="1298" r:id="rId22"/>
    <p:sldId id="1305" r:id="rId24"/>
    <p:sldId id="1308" r:id="rId25"/>
    <p:sldId id="1311" r:id="rId26"/>
    <p:sldId id="1315" r:id="rId27"/>
    <p:sldId id="1322" r:id="rId29"/>
    <p:sldId id="1325" r:id="rId30"/>
    <p:sldId id="1328" r:id="rId31"/>
    <p:sldId id="1332" r:id="rId32"/>
    <p:sldId id="1339" r:id="rId34"/>
    <p:sldId id="1342" r:id="rId35"/>
    <p:sldId id="1345" r:id="rId36"/>
    <p:sldId id="1349"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693" r:id="rId1"/>
    <p:sldLayoutId id="2147485694" r:id="rId2"/>
    <p:sldLayoutId id="2147485695" r:id="rId3"/>
    <p:sldLayoutId id="2147485696" r:id="rId4"/>
    <p:sldLayoutId id="2147485697" r:id="rId5"/>
    <p:sldLayoutId id="2147485698" r:id="rId6"/>
    <p:sldLayoutId id="2147485699" r:id="rId7"/>
    <p:sldLayoutId id="2147485700" r:id="rId8"/>
    <p:sldLayoutId id="2147485701" r:id="rId9"/>
    <p:sldLayoutId id="2147485702" r:id="rId10"/>
    <p:sldLayoutId id="214748570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730" r:id="rId1"/>
    <p:sldLayoutId id="2147485731" r:id="rId2"/>
    <p:sldLayoutId id="2147485732" r:id="rId3"/>
    <p:sldLayoutId id="2147485733" r:id="rId4"/>
    <p:sldLayoutId id="2147485734" r:id="rId5"/>
    <p:sldLayoutId id="2147485735" r:id="rId6"/>
    <p:sldLayoutId id="2147485736" r:id="rId7"/>
    <p:sldLayoutId id="2147485737" r:id="rId8"/>
    <p:sldLayoutId id="2147485738" r:id="rId9"/>
    <p:sldLayoutId id="2147485739" r:id="rId10"/>
    <p:sldLayoutId id="214748574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tags" Target="../tags/tag105.xml"/><Relationship Id="rId19" Type="http://schemas.openxmlformats.org/officeDocument/2006/relationships/tags" Target="../tags/tag106.xml"/><Relationship Id="rId20" Type="http://schemas.openxmlformats.org/officeDocument/2006/relationships/tags" Target="../tags/tag107.xml"/><Relationship Id="rId21" Type="http://schemas.openxmlformats.org/officeDocument/2006/relationships/slideLayout" Target="../slideLayouts/slideLayout14.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tags" Target="../tags/tag117.xml"/><Relationship Id="rId5" Type="http://schemas.openxmlformats.org/officeDocument/2006/relationships/tags" Target="../tags/tag118.xml"/><Relationship Id="rId6" Type="http://schemas.openxmlformats.org/officeDocument/2006/relationships/tags" Target="../tags/tag119.xml"/><Relationship Id="rId7" Type="http://schemas.openxmlformats.org/officeDocument/2006/relationships/tags" Target="../tags/tag120.xml"/><Relationship Id="rId8" Type="http://schemas.openxmlformats.org/officeDocument/2006/relationships/tags" Target="../tags/tag121.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tags" Target="../tags/tag134.xml"/><Relationship Id="rId14" Type="http://schemas.openxmlformats.org/officeDocument/2006/relationships/tags" Target="../tags/tag135.xml"/><Relationship Id="rId15" Type="http://schemas.openxmlformats.org/officeDocument/2006/relationships/tags" Target="../tags/tag136.xml"/><Relationship Id="rId16" Type="http://schemas.openxmlformats.org/officeDocument/2006/relationships/tags" Target="../tags/tag137.xml"/><Relationship Id="rId17" Type="http://schemas.openxmlformats.org/officeDocument/2006/relationships/tags" Target="../tags/tag138.xml"/><Relationship Id="rId18" Type="http://schemas.openxmlformats.org/officeDocument/2006/relationships/tags" Target="../tags/tag139.xml"/><Relationship Id="rId19" Type="http://schemas.openxmlformats.org/officeDocument/2006/relationships/tags" Target="../tags/tag140.xml"/><Relationship Id="rId20" Type="http://schemas.openxmlformats.org/officeDocument/2006/relationships/tags" Target="../tags/tag141.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tags" Target="../tags/tag148.xml"/><Relationship Id="rId8" Type="http://schemas.openxmlformats.org/officeDocument/2006/relationships/tags" Target="../tags/tag149.xml"/><Relationship Id="rId9" Type="http://schemas.openxmlformats.org/officeDocument/2006/relationships/tags" Target="../tags/tag150.xml"/><Relationship Id="rId10" Type="http://schemas.openxmlformats.org/officeDocument/2006/relationships/tags" Target="../tags/tag151.xml"/><Relationship Id="rId11" Type="http://schemas.openxmlformats.org/officeDocument/2006/relationships/tags" Target="../tags/tag152.xml"/><Relationship Id="rId12" Type="http://schemas.openxmlformats.org/officeDocument/2006/relationships/tags" Target="../tags/tag153.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tags" Target="../tags/tag192.xml"/><Relationship Id="rId14" Type="http://schemas.openxmlformats.org/officeDocument/2006/relationships/tags" Target="../tags/tag193.xml"/><Relationship Id="rId15" Type="http://schemas.openxmlformats.org/officeDocument/2006/relationships/tags" Target="../tags/tag194.xml"/><Relationship Id="rId16" Type="http://schemas.openxmlformats.org/officeDocument/2006/relationships/tags" Target="../tags/tag195.xml"/><Relationship Id="rId17" Type="http://schemas.openxmlformats.org/officeDocument/2006/relationships/tags" Target="../tags/tag196.xml"/><Relationship Id="rId18" Type="http://schemas.openxmlformats.org/officeDocument/2006/relationships/tags" Target="../tags/tag197.xml"/><Relationship Id="rId19" Type="http://schemas.openxmlformats.org/officeDocument/2006/relationships/tags" Target="../tags/tag198.xml"/><Relationship Id="rId20" Type="http://schemas.openxmlformats.org/officeDocument/2006/relationships/tags" Target="../tags/tag199.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tags" Target="../tags/tag212.xml"/><Relationship Id="rId14" Type="http://schemas.openxmlformats.org/officeDocument/2006/relationships/tags" Target="../tags/tag213.xml"/><Relationship Id="rId15" Type="http://schemas.openxmlformats.org/officeDocument/2006/relationships/tags" Target="../tags/tag214.xml"/><Relationship Id="rId16" Type="http://schemas.openxmlformats.org/officeDocument/2006/relationships/tags" Target="../tags/tag215.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17.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tags" Target="../tags/tag231.xml"/><Relationship Id="rId14" Type="http://schemas.openxmlformats.org/officeDocument/2006/relationships/tags" Target="../tags/tag232.xml"/><Relationship Id="rId15" Type="http://schemas.openxmlformats.org/officeDocument/2006/relationships/tags" Target="../tags/tag233.xml"/><Relationship Id="rId16" Type="http://schemas.openxmlformats.org/officeDocument/2006/relationships/tags" Target="../tags/tag234.xml"/><Relationship Id="rId17" Type="http://schemas.openxmlformats.org/officeDocument/2006/relationships/tags" Target="../tags/tag235.xml"/><Relationship Id="rId18" Type="http://schemas.openxmlformats.org/officeDocument/2006/relationships/tags" Target="../tags/tag236.xml"/><Relationship Id="rId1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tags" Target="../tags/tag243.xml"/><Relationship Id="rId8" Type="http://schemas.openxmlformats.org/officeDocument/2006/relationships/tags" Target="../tags/tag244.xml"/><Relationship Id="rId9" Type="http://schemas.openxmlformats.org/officeDocument/2006/relationships/tags" Target="../tags/tag245.xml"/><Relationship Id="rId10" Type="http://schemas.openxmlformats.org/officeDocument/2006/relationships/tags" Target="../tags/tag246.xml"/><Relationship Id="rId11" Type="http://schemas.openxmlformats.org/officeDocument/2006/relationships/tags" Target="../tags/tag247.xml"/><Relationship Id="rId12" Type="http://schemas.openxmlformats.org/officeDocument/2006/relationships/tags" Target="../tags/tag248.xml"/><Relationship Id="rId13" Type="http://schemas.openxmlformats.org/officeDocument/2006/relationships/tags" Target="../tags/tag249.xml"/><Relationship Id="rId14" Type="http://schemas.openxmlformats.org/officeDocument/2006/relationships/tags" Target="../tags/tag250.xml"/><Relationship Id="rId15" Type="http://schemas.openxmlformats.org/officeDocument/2006/relationships/tags" Target="../tags/tag251.xml"/><Relationship Id="rId16" Type="http://schemas.openxmlformats.org/officeDocument/2006/relationships/tags" Target="../tags/tag252.xml"/><Relationship Id="rId17" Type="http://schemas.openxmlformats.org/officeDocument/2006/relationships/tags" Target="../tags/tag253.xml"/><Relationship Id="rId18" Type="http://schemas.openxmlformats.org/officeDocument/2006/relationships/tags" Target="../tags/tag254.xml"/><Relationship Id="rId19" Type="http://schemas.openxmlformats.org/officeDocument/2006/relationships/tags" Target="../tags/tag255.xml"/><Relationship Id="rId20" Type="http://schemas.openxmlformats.org/officeDocument/2006/relationships/tags" Target="../tags/tag256.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tags" Target="../tags/tag269.xml"/><Relationship Id="rId14" Type="http://schemas.openxmlformats.org/officeDocument/2006/relationships/tags" Target="../tags/tag270.xml"/><Relationship Id="rId15" Type="http://schemas.openxmlformats.org/officeDocument/2006/relationships/tags" Target="../tags/tag271.xml"/><Relationship Id="rId16" Type="http://schemas.openxmlformats.org/officeDocument/2006/relationships/tags" Target="../tags/tag272.xml"/><Relationship Id="rId17" Type="http://schemas.openxmlformats.org/officeDocument/2006/relationships/tags" Target="../tags/tag273.xml"/><Relationship Id="rId18" Type="http://schemas.openxmlformats.org/officeDocument/2006/relationships/tags" Target="../tags/tag274.xml"/><Relationship Id="rId1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21.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tags" Target="../tags/tag290.xml"/><Relationship Id="rId14" Type="http://schemas.openxmlformats.org/officeDocument/2006/relationships/tags" Target="../tags/tag291.xml"/><Relationship Id="rId15" Type="http://schemas.openxmlformats.org/officeDocument/2006/relationships/tags" Target="../tags/tag292.xml"/><Relationship Id="rId16"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tags" Target="../tags/tag301.xml"/><Relationship Id="rId10" Type="http://schemas.openxmlformats.org/officeDocument/2006/relationships/tags" Target="../tags/tag302.xml"/><Relationship Id="rId11" Type="http://schemas.openxmlformats.org/officeDocument/2006/relationships/tags" Target="../tags/tag303.xml"/><Relationship Id="rId12" Type="http://schemas.openxmlformats.org/officeDocument/2006/relationships/tags" Target="../tags/tag304.xml"/><Relationship Id="rId13" Type="http://schemas.openxmlformats.org/officeDocument/2006/relationships/tags" Target="../tags/tag305.xml"/><Relationship Id="rId14" Type="http://schemas.openxmlformats.org/officeDocument/2006/relationships/tags" Target="../tags/tag306.xml"/><Relationship Id="rId15" Type="http://schemas.openxmlformats.org/officeDocument/2006/relationships/tags" Target="../tags/tag307.xml"/><Relationship Id="rId16" Type="http://schemas.openxmlformats.org/officeDocument/2006/relationships/tags" Target="../tags/tag308.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slideLayout" Target="../slideLayouts/slideLayout15.xml"/><Relationship Id="rId5" Type="http://schemas.openxmlformats.org/officeDocument/2006/relationships/notesSlide" Target="../notesSlides/notesSlide9.xml"/></Relationships>
</file>

<file path=ppt/slides/_rels/slide25.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tags" Target="../tags/tag327.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tags" Target="../tags/tag331.xml"/><Relationship Id="rId5" Type="http://schemas.openxmlformats.org/officeDocument/2006/relationships/tags" Target="../tags/tag332.xml"/><Relationship Id="rId6" Type="http://schemas.openxmlformats.org/officeDocument/2006/relationships/tags" Target="../tags/tag333.xml"/><Relationship Id="rId7" Type="http://schemas.openxmlformats.org/officeDocument/2006/relationships/tags" Target="../tags/tag334.xml"/><Relationship Id="rId8" Type="http://schemas.openxmlformats.org/officeDocument/2006/relationships/tags" Target="../tags/tag335.xml"/><Relationship Id="rId9" Type="http://schemas.openxmlformats.org/officeDocument/2006/relationships/tags" Target="../tags/tag336.xml"/><Relationship Id="rId10" Type="http://schemas.openxmlformats.org/officeDocument/2006/relationships/tags" Target="../tags/tag337.xml"/><Relationship Id="rId11" Type="http://schemas.openxmlformats.org/officeDocument/2006/relationships/tags" Target="../tags/tag338.xml"/><Relationship Id="rId12" Type="http://schemas.openxmlformats.org/officeDocument/2006/relationships/tags" Target="../tags/tag339.xml"/><Relationship Id="rId13" Type="http://schemas.openxmlformats.org/officeDocument/2006/relationships/tags" Target="../tags/tag340.xml"/><Relationship Id="rId14" Type="http://schemas.openxmlformats.org/officeDocument/2006/relationships/tags" Target="../tags/tag341.xml"/><Relationship Id="rId15" Type="http://schemas.openxmlformats.org/officeDocument/2006/relationships/tags" Target="../tags/tag342.xml"/><Relationship Id="rId16" Type="http://schemas.openxmlformats.org/officeDocument/2006/relationships/tags" Target="../tags/tag343.xml"/><Relationship Id="rId17" Type="http://schemas.openxmlformats.org/officeDocument/2006/relationships/tags" Target="../tags/tag344.xml"/><Relationship Id="rId18" Type="http://schemas.openxmlformats.org/officeDocument/2006/relationships/tags" Target="../tags/tag345.xml"/><Relationship Id="rId19" Type="http://schemas.openxmlformats.org/officeDocument/2006/relationships/tags" Target="../tags/tag346.xml"/><Relationship Id="rId20" Type="http://schemas.openxmlformats.org/officeDocument/2006/relationships/tags" Target="../tags/tag347.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slideLayout" Target="../slideLayouts/slideLayout22.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企业管理与市场营销效果</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4"/>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5"/>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9691" y="1844664"/>
            <a:ext cx="549021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462902" y="2562731"/>
            <a:ext cx="535368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264218" y="3259843"/>
            <a:ext cx="504761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294380" y="123825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4018280" y="1265555"/>
            <a:ext cx="7150735" cy="439420"/>
          </a:xfrm>
          <a:prstGeom prst="rect"/>
          <a:noFill/>
        </p:spPr>
        <p:txBody>
          <a:bodyPr anchor="b" anchorCtr="0" bIns="0" lIns="0" rIns="0" rtlCol="0" tIns="0" wrap="square">
            <a:normAutofit/>
          </a:bodyPr>
          <a:p>
            <a:r>
              <a:rPr altLang="en-US" dirty="0" sz="1700" lang="zh-CN">
                <a:effectLst/>
                <a:latin typeface="+mj-ea"/>
                <a:ea typeface="+mj-ea"/>
                <a:cs typeface="MiSans" panose="00000500000000000000" charset="-122"/>
              </a:rPr>
              <a:t>单击此处添加文本</a:t>
            </a:r>
            <a:endParaRPr altLang="en-US" dirty="0" sz="1700" lang="zh-CN">
              <a:effectLst/>
              <a:latin typeface="+mj-ea"/>
              <a:ea typeface="+mj-ea"/>
              <a:cs typeface="MiSans" panose="00000500000000000000" charset="-122"/>
            </a:endParaRPr>
          </a:p>
        </p:txBody>
      </p:sp>
      <p:sp>
        <p:nvSpPr>
          <p:cNvPr id="1048800" name="序号"/>
          <p:cNvSpPr txBox="1"/>
          <p:nvPr>
            <p:custDataLst>
              <p:tags r:id="rId8"/>
            </p:custDataLst>
          </p:nvPr>
        </p:nvSpPr>
        <p:spPr>
          <a:xfrm>
            <a:off x="3785870" y="196088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591050" y="1988185"/>
            <a:ext cx="6578600" cy="439420"/>
          </a:xfrm>
          <a:prstGeom prst="rect"/>
          <a:noFill/>
        </p:spPr>
        <p:txBody>
          <a:bodyPr anchor="b" anchorCtr="0" bIns="0" lIns="0" rIns="0" rtlCol="0" tIns="0" wrap="square">
            <a:normAutofit/>
          </a:bodyPr>
          <a:p>
            <a:r>
              <a:rPr altLang="en-US" dirty="0" sz="1700" lang="zh-CN">
                <a:effectLst/>
                <a:latin typeface="+mj-ea"/>
                <a:ea typeface="+mj-ea"/>
                <a:cs typeface="MiSans" panose="00000500000000000000" charset="-122"/>
              </a:rPr>
              <a:t>企业管理的重要性</a:t>
            </a:r>
            <a:endParaRPr altLang="en-US" dirty="0" sz="17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368165" y="263969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5163185" y="2672080"/>
            <a:ext cx="6005830" cy="439420"/>
          </a:xfrm>
          <a:prstGeom prst="rect"/>
          <a:noFill/>
        </p:spPr>
        <p:txBody>
          <a:bodyPr anchor="b" anchorCtr="0" bIns="0" lIns="0" rIns="0" rtlCol="0" tIns="0" wrap="square">
            <a:normAutofit/>
          </a:bodyPr>
          <a:p>
            <a:r>
              <a:rPr altLang="en-US" dirty="0" sz="1700" lang="zh-CN">
                <a:effectLst/>
                <a:latin typeface="+mj-ea"/>
                <a:ea typeface="+mj-ea"/>
                <a:cs typeface="MiSans" panose="00000500000000000000" charset="-122"/>
              </a:rPr>
              <a:t>市场营销效果对企业发展的影响</a:t>
            </a:r>
            <a:endParaRPr altLang="en-US" dirty="0" sz="1700" lang="zh-CN">
              <a:effectLst/>
              <a:latin typeface="+mj-ea"/>
              <a:ea typeface="+mj-ea"/>
              <a:cs typeface="MiSans" panose="00000500000000000000" charset="-122"/>
            </a:endParaRPr>
          </a:p>
        </p:txBody>
      </p:sp>
      <p:cxnSp>
        <p:nvCxnSpPr>
          <p:cNvPr id="3145753" name="直接连接符 9"/>
          <p:cNvCxnSpPr>
            <a:cxnSpLocks/>
          </p:cNvCxnSpPr>
          <p:nvPr>
            <p:custDataLst>
              <p:tags r:id="rId12"/>
            </p:custDataLst>
          </p:nvPr>
        </p:nvCxnSpPr>
        <p:spPr>
          <a:xfrm>
            <a:off x="4432601" y="4007474"/>
            <a:ext cx="548132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13"/>
            </p:custDataLst>
          </p:nvPr>
        </p:nvCxnSpPr>
        <p:spPr>
          <a:xfrm>
            <a:off x="5155812" y="4725541"/>
            <a:ext cx="533717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14"/>
            </p:custDataLst>
          </p:nvPr>
        </p:nvSpPr>
        <p:spPr>
          <a:xfrm>
            <a:off x="4942840" y="336550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5"/>
            </p:custDataLst>
          </p:nvPr>
        </p:nvSpPr>
        <p:spPr>
          <a:xfrm>
            <a:off x="5666740" y="3392805"/>
            <a:ext cx="5502910" cy="439420"/>
          </a:xfrm>
          <a:prstGeom prst="rect"/>
          <a:noFill/>
        </p:spPr>
        <p:txBody>
          <a:bodyPr anchor="b" anchorCtr="0" bIns="0" lIns="0" rIns="0" rtlCol="0" tIns="0" wrap="square">
            <a:normAutofit/>
          </a:bodyPr>
          <a:p>
            <a:r>
              <a:rPr altLang="en-US" dirty="0" sz="1700" lang="zh-CN">
                <a:effectLst/>
                <a:latin typeface="+mj-ea"/>
                <a:ea typeface="+mj-ea"/>
                <a:cs typeface="MiSans" panose="00000500000000000000" charset="-122"/>
              </a:rPr>
              <a:t>企业管理与市场营销效果的相互关系</a:t>
            </a:r>
            <a:endParaRPr altLang="en-US" dirty="0" sz="1700" lang="zh-CN">
              <a:effectLst/>
              <a:latin typeface="+mj-ea"/>
              <a:ea typeface="+mj-ea"/>
              <a:cs typeface="MiSans" panose="00000500000000000000" charset="-122"/>
            </a:endParaRPr>
          </a:p>
        </p:txBody>
      </p:sp>
      <p:sp>
        <p:nvSpPr>
          <p:cNvPr id="1048812" name="序号"/>
          <p:cNvSpPr txBox="1"/>
          <p:nvPr>
            <p:custDataLst>
              <p:tags r:id="rId16"/>
            </p:custDataLst>
          </p:nvPr>
        </p:nvSpPr>
        <p:spPr>
          <a:xfrm>
            <a:off x="5478780" y="412369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7"/>
            </p:custDataLst>
          </p:nvPr>
        </p:nvSpPr>
        <p:spPr>
          <a:xfrm>
            <a:off x="6283960" y="4150995"/>
            <a:ext cx="4886325" cy="439420"/>
          </a:xfrm>
          <a:prstGeom prst="rect"/>
          <a:noFill/>
        </p:spPr>
        <p:txBody>
          <a:bodyPr anchor="b" anchorCtr="0" bIns="0" lIns="0" rIns="0" rtlCol="0" tIns="0" wrap="square">
            <a:normAutofit/>
          </a:bodyPr>
          <a:p>
            <a:r>
              <a:rPr altLang="en-US" dirty="0" sz="1700" lang="zh-CN">
                <a:effectLst/>
                <a:latin typeface="+mj-ea"/>
                <a:ea typeface="+mj-ea"/>
                <a:cs typeface="MiSans" panose="00000500000000000000" charset="-122"/>
              </a:rPr>
              <a:t>如何提高企业管理与市场营销效果</a:t>
            </a:r>
            <a:endParaRPr altLang="en-US" dirty="0" sz="1700" lang="zh-CN">
              <a:effectLst/>
              <a:latin typeface="+mj-ea"/>
              <a:ea typeface="+mj-ea"/>
              <a:cs typeface="MiSans" panose="00000500000000000000" charset="-122"/>
            </a:endParaRPr>
          </a:p>
        </p:txBody>
      </p:sp>
      <p:sp>
        <p:nvSpPr>
          <p:cNvPr id="1048816" name="序号"/>
          <p:cNvSpPr txBox="1"/>
          <p:nvPr>
            <p:custDataLst>
              <p:tags r:id="rId18"/>
            </p:custDataLst>
          </p:nvPr>
        </p:nvSpPr>
        <p:spPr>
          <a:xfrm>
            <a:off x="6061075" y="480250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06.</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8" name="标题"/>
          <p:cNvSpPr txBox="1"/>
          <p:nvPr>
            <p:custDataLst>
              <p:tags r:id="rId19"/>
            </p:custDataLst>
          </p:nvPr>
        </p:nvSpPr>
        <p:spPr>
          <a:xfrm>
            <a:off x="6856095" y="4834890"/>
            <a:ext cx="4313555" cy="439420"/>
          </a:xfrm>
          <a:prstGeom prst="rect"/>
          <a:noFill/>
        </p:spPr>
        <p:txBody>
          <a:bodyPr anchor="b" anchorCtr="0" bIns="0" lIns="0" rIns="0" rtlCol="0" tIns="0" wrap="square">
            <a:normAutofit fontScale="70000"/>
          </a:bodyPr>
          <a:p>
            <a:r>
              <a:rPr altLang="en-US" dirty="0" sz="2400" lang="zh-CN">
                <a:effectLst/>
                <a:latin typeface="+mj-ea"/>
                <a:ea typeface="+mj-ea"/>
                <a:cs typeface="MiSans" panose="00000500000000000000" charset="-122"/>
              </a:rPr>
              <a:t>案例分析：成功企业的管理及市场营销策略</a:t>
            </a:r>
            <a:endParaRPr altLang="en-US" dirty="0" sz="2400" lang="zh-CN">
              <a:effectLst/>
              <a:latin typeface="+mj-ea"/>
              <a:ea typeface="+mj-ea"/>
              <a:cs typeface="MiSans" panose="00000500000000000000" charset="-122"/>
            </a:endParaRPr>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6" name="标题 1"/>
          <p:cNvSpPr>
            <a:spLocks noGrp="1"/>
          </p:cNvSpPr>
          <p:nvPr>
            <p:ph type="title" idx="2"/>
            <p:custDataLst>
              <p:tags r:id="rId1"/>
            </p:custDataLst>
          </p:nvPr>
        </p:nvSpPr>
        <p:spPr>
          <a:xfrm>
            <a:off x="1336040" y="1631315"/>
            <a:ext cx="5967095" cy="3479165"/>
          </a:xfrm>
        </p:spPr>
        <p:txBody>
          <a:bodyPr/>
          <a:p>
            <a:r>
              <a:rPr altLang="en-US" lang="zh-CN"/>
              <a:t>添加章节标题</a:t>
            </a:r>
            <a:endParaRPr altLang="en-US" lang="zh-CN"/>
          </a:p>
        </p:txBody>
      </p:sp>
      <p:sp>
        <p:nvSpPr>
          <p:cNvPr id="1048858"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2" name="标题 1"/>
          <p:cNvSpPr>
            <a:spLocks noGrp="1"/>
          </p:cNvSpPr>
          <p:nvPr>
            <p:ph type="title" idx="2"/>
            <p:custDataLst>
              <p:tags r:id="rId1"/>
            </p:custDataLst>
          </p:nvPr>
        </p:nvSpPr>
        <p:spPr>
          <a:xfrm>
            <a:off x="1336040" y="1631315"/>
            <a:ext cx="5967095" cy="3479165"/>
          </a:xfrm>
        </p:spPr>
        <p:txBody>
          <a:bodyPr/>
          <a:p>
            <a:r>
              <a:rPr altLang="en-US" lang="zh-CN"/>
              <a:t>企业管理的重要性</a:t>
            </a:r>
            <a:endParaRPr altLang="en-US" lang="zh-CN"/>
          </a:p>
        </p:txBody>
      </p:sp>
      <p:sp>
        <p:nvSpPr>
          <p:cNvPr id="1048894"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56" name="标题 2"/>
          <p:cNvSpPr>
            <a:spLocks noGrp="1"/>
          </p:cNvSpPr>
          <p:nvPr>
            <p:ph type="title" idx="2"/>
          </p:nvPr>
        </p:nvSpPr>
        <p:spPr/>
        <p:txBody>
          <a:bodyPr>
            <a:normAutofit fontScale="90000"/>
          </a:bodyPr>
          <a:p>
            <a:r>
              <a:rPr altLang="en-US" lang="zh-CN"/>
              <a:t>企业管理对企业发展的影响</a:t>
            </a:r>
            <a:endParaRPr altLang="en-US" lang="zh-CN"/>
          </a:p>
        </p:txBody>
      </p:sp>
      <p:sp>
        <p:nvSpPr>
          <p:cNvPr id="1048958" name="正文"/>
          <p:cNvSpPr txBox="1"/>
          <p:nvPr>
            <p:custDataLst>
              <p:tags r:id="rId1"/>
            </p:custDataLst>
          </p:nvPr>
        </p:nvSpPr>
        <p:spPr>
          <a:xfrm>
            <a:off x="2809086" y="1964404"/>
            <a:ext cx="6566803" cy="599156"/>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提升企业竞争力：有效的企业管理能够提高企业的生产效率、降低成本、优化资源配置，从而增强企业的市场竞争力。</a:t>
            </a:r>
            <a:endParaRPr altLang="en-US" dirty="0" sz="1400" lang="zh-CN" spc="150">
              <a:solidFill>
                <a:schemeClr val="tx1">
                  <a:lumMod val="65000"/>
                  <a:lumOff val="35000"/>
                </a:schemeClr>
              </a:solidFill>
              <a:latin typeface="+mn-ea"/>
              <a:sym typeface="+mn-ea"/>
            </a:endParaRPr>
          </a:p>
        </p:txBody>
      </p:sp>
      <p:sp>
        <p:nvSpPr>
          <p:cNvPr id="1048960" name="标题"/>
          <p:cNvSpPr txBox="1"/>
          <p:nvPr>
            <p:custDataLst>
              <p:tags r:id="rId2"/>
            </p:custDataLst>
          </p:nvPr>
        </p:nvSpPr>
        <p:spPr>
          <a:xfrm>
            <a:off x="2809761" y="1452880"/>
            <a:ext cx="6566803" cy="446354"/>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8962" name="标题"/>
          <p:cNvSpPr txBox="1"/>
          <p:nvPr>
            <p:custDataLst>
              <p:tags r:id="rId3"/>
            </p:custDataLst>
          </p:nvPr>
        </p:nvSpPr>
        <p:spPr>
          <a:xfrm>
            <a:off x="2809761" y="5118574"/>
            <a:ext cx="6566803" cy="446354"/>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8964" name="正文"/>
          <p:cNvSpPr txBox="1"/>
          <p:nvPr>
            <p:custDataLst>
              <p:tags r:id="rId4"/>
            </p:custDataLst>
          </p:nvPr>
        </p:nvSpPr>
        <p:spPr>
          <a:xfrm>
            <a:off x="2809761" y="5630098"/>
            <a:ext cx="6566803" cy="599156"/>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推动企业发展：企业管理能够为企业提供清晰的发展战略和规划，确保企业稳健发展，实现长期盈利和可持续发展。</a:t>
            </a:r>
            <a:endParaRPr altLang="en-US" dirty="0" sz="1400" lang="zh-CN" spc="150">
              <a:solidFill>
                <a:schemeClr val="tx1">
                  <a:lumMod val="65000"/>
                  <a:lumOff val="35000"/>
                </a:schemeClr>
              </a:solidFill>
              <a:latin typeface="+mn-ea"/>
              <a:sym typeface="+mn-ea"/>
            </a:endParaRPr>
          </a:p>
        </p:txBody>
      </p:sp>
      <p:sp>
        <p:nvSpPr>
          <p:cNvPr id="1048966" name="正文"/>
          <p:cNvSpPr txBox="1"/>
          <p:nvPr>
            <p:custDataLst>
              <p:tags r:id="rId5"/>
            </p:custDataLst>
          </p:nvPr>
        </p:nvSpPr>
        <p:spPr>
          <a:xfrm>
            <a:off x="2809761" y="3185852"/>
            <a:ext cx="6566803" cy="599156"/>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促进企业创新：企业管理能够激发员工的创新精神，推动企业不断进行技术、产品、服务等方面的创新，提高企业的适应能力和市场竞争力。</a:t>
            </a:r>
            <a:endParaRPr altLang="en-US" dirty="0" sz="1400" lang="zh-CN" spc="150">
              <a:solidFill>
                <a:schemeClr val="tx1">
                  <a:lumMod val="65000"/>
                  <a:lumOff val="35000"/>
                </a:schemeClr>
              </a:solidFill>
              <a:latin typeface="+mn-ea"/>
              <a:sym typeface="+mn-ea"/>
            </a:endParaRPr>
          </a:p>
        </p:txBody>
      </p:sp>
      <p:sp>
        <p:nvSpPr>
          <p:cNvPr id="1048968" name="标题"/>
          <p:cNvSpPr txBox="1"/>
          <p:nvPr>
            <p:custDataLst>
              <p:tags r:id="rId6"/>
            </p:custDataLst>
          </p:nvPr>
        </p:nvSpPr>
        <p:spPr>
          <a:xfrm>
            <a:off x="2810436" y="2675003"/>
            <a:ext cx="6566803" cy="446354"/>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8970" name="标题"/>
          <p:cNvSpPr txBox="1"/>
          <p:nvPr>
            <p:custDataLst>
              <p:tags r:id="rId7"/>
            </p:custDataLst>
          </p:nvPr>
        </p:nvSpPr>
        <p:spPr>
          <a:xfrm>
            <a:off x="2810436" y="3896451"/>
            <a:ext cx="6566803" cy="446354"/>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8972" name="正文"/>
          <p:cNvSpPr txBox="1"/>
          <p:nvPr>
            <p:custDataLst>
              <p:tags r:id="rId8"/>
            </p:custDataLst>
          </p:nvPr>
        </p:nvSpPr>
        <p:spPr>
          <a:xfrm>
            <a:off x="2809761" y="4407975"/>
            <a:ext cx="6566803" cy="599156"/>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增强企业凝聚力：良好的企业管理能够营造积极向上的工作氛围，提高员工的归属感和忠诚度，增强企业的凝聚力。</a:t>
            </a:r>
            <a:endParaRPr altLang="en-US" dirty="0" sz="14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06" name="标题 2"/>
          <p:cNvSpPr>
            <a:spLocks noGrp="1"/>
          </p:cNvSpPr>
          <p:nvPr>
            <p:ph type="title" idx="2"/>
          </p:nvPr>
        </p:nvSpPr>
        <p:spPr/>
        <p:txBody>
          <a:bodyPr>
            <a:normAutofit fontScale="90000"/>
          </a:bodyPr>
          <a:p>
            <a:r>
              <a:rPr altLang="en-US" lang="zh-CN"/>
              <a:t>企业管理对企业竞争力的提升</a:t>
            </a:r>
            <a:endParaRPr altLang="en-US" lang="zh-CN"/>
          </a:p>
        </p:txBody>
      </p:sp>
      <p:sp>
        <p:nvSpPr>
          <p:cNvPr id="1049008"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0"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2"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4"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6"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8"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0"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2"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企业管理能够提高企业的运营效率，降低成本，增强企业的市场竞争力。</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企业管理能够优化企业资源配置，提高资源利用效率，增强企业的盈利能力。</a:t>
            </a:r>
            <a:endParaRPr dirty="0" err="1">
              <a:solidFill>
                <a:schemeClr val="tx1">
                  <a:lumMod val="75000"/>
                  <a:lumOff val="25000"/>
                </a:schemeClr>
              </a:solidFill>
              <a:latin typeface="+mn-ea"/>
              <a:ea typeface="+mn-ea"/>
              <a:cs typeface="+mn-ea"/>
              <a:sym typeface="+mn-lt"/>
            </a:endParaRPr>
          </a:p>
        </p:txBody>
      </p:sp>
      <p:sp>
        <p:nvSpPr>
          <p:cNvPr id="1049028"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0"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2"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34"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6"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8"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0"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2"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企业管理能够增强企业的组织协调能力，促进企业与员工、合作伙伴之间的协同合作，实现共赢。</a:t>
            </a:r>
            <a:endParaRPr dirty="0" sz="2000" err="1">
              <a:solidFill>
                <a:schemeClr val="tx1">
                  <a:lumMod val="75000"/>
                  <a:lumOff val="25000"/>
                </a:schemeClr>
              </a:solidFill>
              <a:latin typeface="+mn-ea"/>
              <a:ea typeface="+mn-ea"/>
              <a:cs typeface="+mn-ea"/>
              <a:sym typeface="+mn-lt"/>
            </a:endParaRPr>
          </a:p>
        </p:txBody>
      </p:sp>
      <p:sp>
        <p:nvSpPr>
          <p:cNvPr id="10490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企业管理能够促进企业技术创新，提高产品质量和服务水平，赢得市场份额。</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80" name="标题 2"/>
          <p:cNvSpPr>
            <a:spLocks noGrp="1"/>
          </p:cNvSpPr>
          <p:nvPr>
            <p:ph type="title" idx="2"/>
          </p:nvPr>
        </p:nvSpPr>
        <p:spPr/>
        <p:txBody>
          <a:bodyPr>
            <a:normAutofit fontScale="90000"/>
          </a:bodyPr>
          <a:p>
            <a:r>
              <a:rPr altLang="en-US" lang="zh-CN"/>
              <a:t>企业管理对企业文化的塑造</a:t>
            </a:r>
            <a:endParaRPr altLang="en-US" lang="zh-CN"/>
          </a:p>
        </p:txBody>
      </p:sp>
      <p:sp>
        <p:nvSpPr>
          <p:cNvPr id="1049082"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84"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86" name="TextBox 2"/>
          <p:cNvSpPr txBox="1"/>
          <p:nvPr>
            <p:custDataLst>
              <p:tags r:id="rId3"/>
            </p:custDataLst>
          </p:nvPr>
        </p:nvSpPr>
        <p:spPr>
          <a:xfrm>
            <a:off x="763308"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企业管理对企业文化的影响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088"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90"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92" name="TextBox 2"/>
          <p:cNvSpPr txBox="1"/>
          <p:nvPr>
            <p:custDataLst>
              <p:tags r:id="rId6"/>
            </p:custDataLst>
          </p:nvPr>
        </p:nvSpPr>
        <p:spPr>
          <a:xfrm>
            <a:off x="356120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企业管理对企业文化的塑造作用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094"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96"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98" name="TextBox 2"/>
          <p:cNvSpPr txBox="1"/>
          <p:nvPr>
            <p:custDataLst>
              <p:tags r:id="rId9"/>
            </p:custDataLst>
          </p:nvPr>
        </p:nvSpPr>
        <p:spPr>
          <a:xfrm>
            <a:off x="6355905"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企业文化对企业发展的重要性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00"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02"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04" name="TextBox 2"/>
          <p:cNvSpPr txBox="1"/>
          <p:nvPr>
            <p:custDataLst>
              <p:tags r:id="rId12"/>
            </p:custDataLst>
          </p:nvPr>
        </p:nvSpPr>
        <p:spPr>
          <a:xfrm>
            <a:off x="914423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企业管理与企业文化相互促进的关系</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38" name="标题 1"/>
          <p:cNvSpPr>
            <a:spLocks noGrp="1"/>
          </p:cNvSpPr>
          <p:nvPr>
            <p:ph type="title" idx="2"/>
            <p:custDataLst>
              <p:tags r:id="rId1"/>
            </p:custDataLst>
          </p:nvPr>
        </p:nvSpPr>
        <p:spPr>
          <a:xfrm>
            <a:off x="1336040" y="1631315"/>
            <a:ext cx="5967095" cy="3479165"/>
          </a:xfrm>
        </p:spPr>
        <p:txBody>
          <a:bodyPr/>
          <a:p>
            <a:r>
              <a:rPr altLang="en-US" lang="zh-CN"/>
              <a:t>市场营销效果对企业发展的影响</a:t>
            </a:r>
            <a:endParaRPr altLang="en-US" lang="zh-CN"/>
          </a:p>
        </p:txBody>
      </p:sp>
      <p:sp>
        <p:nvSpPr>
          <p:cNvPr id="1049140"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02" name="标题 2"/>
          <p:cNvSpPr>
            <a:spLocks noGrp="1"/>
          </p:cNvSpPr>
          <p:nvPr>
            <p:ph type="title" idx="2"/>
          </p:nvPr>
        </p:nvSpPr>
        <p:spPr/>
        <p:txBody>
          <a:bodyPr>
            <a:normAutofit fontScale="90000"/>
          </a:bodyPr>
          <a:p>
            <a:r>
              <a:rPr altLang="en-US" lang="zh-CN"/>
              <a:t>市场营销效果对企业销售业绩的提升</a:t>
            </a:r>
            <a:endParaRPr altLang="en-US" lang="zh-CN"/>
          </a:p>
        </p:txBody>
      </p:sp>
      <p:sp>
        <p:nvSpPr>
          <p:cNvPr id="1049204"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提升品牌知名度：通过市场营销活动，提高企业品牌在目标市场的知名度，吸引更多潜在客户。</a:t>
            </a:r>
            <a:endParaRPr altLang="en-US" dirty="0" sz="1200" lang="zh-CN" spc="150">
              <a:solidFill>
                <a:schemeClr val="tx1">
                  <a:lumMod val="65000"/>
                  <a:lumOff val="35000"/>
                </a:schemeClr>
              </a:solidFill>
              <a:latin typeface="+mn-ea"/>
              <a:sym typeface="+mn-ea"/>
            </a:endParaRPr>
          </a:p>
        </p:txBody>
      </p:sp>
      <p:sp>
        <p:nvSpPr>
          <p:cNvPr id="1049206"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增强客户信任感：通过优质的产品和服务，以及成功的营销策略，增强客户对企业的信任感，提高客户黏性。</a:t>
            </a:r>
            <a:endParaRPr altLang="en-US" dirty="0" sz="1200" lang="zh-CN" spc="150">
              <a:solidFill>
                <a:schemeClr val="tx1">
                  <a:lumMod val="65000"/>
                  <a:lumOff val="35000"/>
                </a:schemeClr>
              </a:solidFill>
              <a:latin typeface="+mn-ea"/>
              <a:sym typeface="+mn-ea"/>
            </a:endParaRPr>
          </a:p>
        </p:txBody>
      </p:sp>
      <p:sp>
        <p:nvSpPr>
          <p:cNvPr id="1049208"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拓展销售渠道：市场营销活动可以帮助企业拓展销售渠道，增加销售网点和合作伙伴，提高销售业绩。</a:t>
            </a:r>
            <a:endParaRPr altLang="en-US" dirty="0" sz="1200" lang="zh-CN" spc="150">
              <a:solidFill>
                <a:schemeClr val="tx1">
                  <a:lumMod val="65000"/>
                  <a:lumOff val="35000"/>
                </a:schemeClr>
              </a:solidFill>
              <a:latin typeface="+mn-ea"/>
              <a:sym typeface="+mn-ea"/>
            </a:endParaRPr>
          </a:p>
        </p:txBody>
      </p:sp>
      <p:sp>
        <p:nvSpPr>
          <p:cNvPr id="1049210"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促进产品创新：通过市场调研和分析，了解客户需求和竞争对手情况，推动企业不断进行产品创新，提高市场竞争力。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44" name="标题 2"/>
          <p:cNvSpPr>
            <a:spLocks noGrp="1"/>
          </p:cNvSpPr>
          <p:nvPr>
            <p:ph type="title" idx="2"/>
          </p:nvPr>
        </p:nvSpPr>
        <p:spPr/>
        <p:txBody>
          <a:bodyPr>
            <a:normAutofit fontScale="90000"/>
          </a:bodyPr>
          <a:p>
            <a:r>
              <a:rPr altLang="en-US" lang="zh-CN"/>
              <a:t>市场营销效果对企业品牌形象的塑造</a:t>
            </a:r>
            <a:endParaRPr altLang="en-US" lang="zh-CN"/>
          </a:p>
        </p:txBody>
      </p:sp>
      <p:sp>
        <p:nvSpPr>
          <p:cNvPr id="1049246"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提升品牌知名度：通过有效的市场营销策略，增加品牌在目标市场的曝光度，提高品牌知名度。</a:t>
            </a:r>
            <a:endParaRPr altLang="en-US" dirty="0" sz="1200" lang="zh-CN" spc="150">
              <a:solidFill>
                <a:schemeClr val="tx1">
                  <a:lumMod val="65000"/>
                  <a:lumOff val="35000"/>
                </a:schemeClr>
              </a:solidFill>
              <a:latin typeface="+mn-ea"/>
              <a:sym typeface="+mn-ea"/>
            </a:endParaRPr>
          </a:p>
        </p:txBody>
      </p:sp>
      <p:sp>
        <p:nvSpPr>
          <p:cNvPr id="1049248"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塑造品牌形象：通过广告、公关、促销等手段，传递品牌的核心价值观和特点，塑造独特的品牌形象。</a:t>
            </a:r>
            <a:endParaRPr altLang="en-US" dirty="0" sz="1200" lang="zh-CN" spc="150">
              <a:solidFill>
                <a:schemeClr val="tx1">
                  <a:lumMod val="65000"/>
                  <a:lumOff val="35000"/>
                </a:schemeClr>
              </a:solidFill>
              <a:latin typeface="+mn-ea"/>
              <a:sym typeface="+mn-ea"/>
            </a:endParaRPr>
          </a:p>
        </p:txBody>
      </p:sp>
      <p:sp>
        <p:nvSpPr>
          <p:cNvPr id="1049250"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增强消费者信任：通过优质的产品和服务，赢得消费者的信任和忠诚度，提高品牌的美誉度。</a:t>
            </a:r>
            <a:endParaRPr altLang="en-US" dirty="0" sz="1200" lang="zh-CN" spc="150">
              <a:solidFill>
                <a:schemeClr val="tx1">
                  <a:lumMod val="65000"/>
                  <a:lumOff val="35000"/>
                </a:schemeClr>
              </a:solidFill>
              <a:latin typeface="+mn-ea"/>
              <a:sym typeface="+mn-ea"/>
            </a:endParaRPr>
          </a:p>
        </p:txBody>
      </p:sp>
      <p:sp>
        <p:nvSpPr>
          <p:cNvPr id="1049252"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促进品牌长期发展：通过持续的市场营销活动，不断巩固和提升品牌形象，为企业的长期发展奠定基础。</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86" name="标题 2"/>
          <p:cNvSpPr>
            <a:spLocks noGrp="1"/>
          </p:cNvSpPr>
          <p:nvPr>
            <p:ph type="title" idx="2"/>
          </p:nvPr>
        </p:nvSpPr>
        <p:spPr/>
        <p:txBody>
          <a:bodyPr>
            <a:normAutofit fontScale="90000"/>
          </a:bodyPr>
          <a:p>
            <a:r>
              <a:rPr altLang="en-US" lang="zh-CN"/>
              <a:t>市场营销效果对企业市场占有率的提高</a:t>
            </a:r>
            <a:endParaRPr altLang="en-US" lang="zh-CN"/>
          </a:p>
        </p:txBody>
      </p:sp>
      <p:sp>
        <p:nvSpPr>
          <p:cNvPr id="1049288"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0"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92"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4"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96"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8"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00"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2"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04"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市场营销效果的持续性和稳定性对企业市场占有率的影响</a:t>
            </a:r>
            <a:endParaRPr altLang="en-US" dirty="0" sz="2400" lang="zh-CN">
              <a:latin typeface="+mn-ea"/>
              <a:ea typeface="+mn-ea"/>
            </a:endParaRPr>
          </a:p>
        </p:txBody>
      </p:sp>
      <p:sp>
        <p:nvSpPr>
          <p:cNvPr id="1049306"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市场营销效果的拓展和延伸对企业市场占有率的影响</a:t>
            </a:r>
            <a:endParaRPr altLang="en-US" dirty="0" sz="2400" lang="zh-CN">
              <a:latin typeface="+mn-ea"/>
              <a:ea typeface="+mn-ea"/>
            </a:endParaRPr>
          </a:p>
        </p:txBody>
      </p:sp>
      <p:sp>
        <p:nvSpPr>
          <p:cNvPr id="1049308"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市场营销策略的制定和执行对企业市场占有率的影响</a:t>
            </a:r>
            <a:endParaRPr altLang="en-US" dirty="0" sz="2400" lang="zh-CN">
              <a:latin typeface="+mn-ea"/>
              <a:ea typeface="+mn-ea"/>
            </a:endParaRPr>
          </a:p>
        </p:txBody>
      </p:sp>
      <p:sp>
        <p:nvSpPr>
          <p:cNvPr id="1049310"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市场营销效果的评估和反馈对企业市场占有率的影响</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44" name="标题 1"/>
          <p:cNvSpPr>
            <a:spLocks noGrp="1"/>
          </p:cNvSpPr>
          <p:nvPr>
            <p:ph type="title" idx="2"/>
            <p:custDataLst>
              <p:tags r:id="rId1"/>
            </p:custDataLst>
          </p:nvPr>
        </p:nvSpPr>
        <p:spPr>
          <a:xfrm>
            <a:off x="1336040" y="1631315"/>
            <a:ext cx="5967095" cy="3479165"/>
          </a:xfrm>
        </p:spPr>
        <p:txBody>
          <a:bodyPr/>
          <a:p>
            <a:r>
              <a:rPr altLang="en-US" lang="zh-CN"/>
              <a:t>企业管理与市场营销效果的相互关系</a:t>
            </a:r>
            <a:endParaRPr altLang="en-US" lang="zh-CN"/>
          </a:p>
        </p:txBody>
      </p:sp>
      <p:sp>
        <p:nvSpPr>
          <p:cNvPr id="1049346"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08" name="标题 2"/>
          <p:cNvSpPr>
            <a:spLocks noGrp="1"/>
          </p:cNvSpPr>
          <p:nvPr>
            <p:ph type="title" idx="2"/>
          </p:nvPr>
        </p:nvSpPr>
        <p:spPr/>
        <p:txBody>
          <a:bodyPr>
            <a:normAutofit fontScale="90000"/>
          </a:bodyPr>
          <a:p>
            <a:r>
              <a:rPr altLang="en-US" lang="zh-CN"/>
              <a:t>企业管理对市场营销效果的影响</a:t>
            </a:r>
            <a:endParaRPr altLang="en-US" lang="zh-CN"/>
          </a:p>
        </p:txBody>
      </p:sp>
      <p:sp>
        <p:nvSpPr>
          <p:cNvPr id="1049410"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2"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4"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6"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8"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0"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2"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4"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营销策略的制定和执行</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品牌建设和推广</a:t>
            </a:r>
            <a:endParaRPr dirty="0" sz="2000" err="1">
              <a:solidFill>
                <a:schemeClr val="tx1">
                  <a:lumMod val="75000"/>
                  <a:lumOff val="25000"/>
                </a:schemeClr>
              </a:solidFill>
              <a:latin typeface="+mn-ea"/>
              <a:ea typeface="+mn-ea"/>
              <a:cs typeface="+mn-ea"/>
              <a:sym typeface="+mn-lt"/>
            </a:endParaRPr>
          </a:p>
        </p:txBody>
      </p:sp>
      <p:sp>
        <p:nvSpPr>
          <p:cNvPr id="1049430"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2"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4"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36"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8"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0"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2"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4"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客户关系管理</a:t>
            </a:r>
            <a:endParaRPr dirty="0" sz="2000" err="1">
              <a:solidFill>
                <a:schemeClr val="tx1">
                  <a:lumMod val="75000"/>
                  <a:lumOff val="25000"/>
                </a:schemeClr>
              </a:solidFill>
              <a:latin typeface="+mn-ea"/>
              <a:ea typeface="+mn-ea"/>
              <a:cs typeface="+mn-ea"/>
              <a:sym typeface="+mn-lt"/>
            </a:endParaRPr>
          </a:p>
        </p:txBody>
      </p:sp>
      <p:sp>
        <p:nvSpPr>
          <p:cNvPr id="10494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销售渠道的拓展和管理</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82" name="标题 2"/>
          <p:cNvSpPr>
            <a:spLocks noGrp="1"/>
          </p:cNvSpPr>
          <p:nvPr>
            <p:ph type="title" idx="2"/>
          </p:nvPr>
        </p:nvSpPr>
        <p:spPr/>
        <p:txBody>
          <a:bodyPr>
            <a:normAutofit fontScale="90000"/>
          </a:bodyPr>
          <a:p>
            <a:r>
              <a:rPr altLang="en-US" lang="zh-CN"/>
              <a:t>市场营销效果对企业管理的反馈作用</a:t>
            </a:r>
            <a:endParaRPr altLang="en-US" lang="zh-CN"/>
          </a:p>
        </p:txBody>
      </p:sp>
      <p:sp>
        <p:nvSpPr>
          <p:cNvPr id="1049484"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6"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8"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0"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市场营销效果对企业组织结构优化的推动作用</a:t>
            </a:r>
            <a:endParaRPr altLang="zh-CN" dirty="0" lang="en-US">
              <a:solidFill>
                <a:schemeClr val="dk1">
                  <a:lumMod val="80000"/>
                  <a:lumOff val="20000"/>
                </a:schemeClr>
              </a:solidFill>
              <a:latin typeface="+mn-ea"/>
              <a:sym typeface="+mn-ea"/>
            </a:endParaRPr>
          </a:p>
        </p:txBody>
      </p:sp>
      <p:sp>
        <p:nvSpPr>
          <p:cNvPr id="1049492"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4"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6"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8"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市场营销效果是企业管理的直接体现</a:t>
            </a:r>
            <a:endParaRPr altLang="en-US" dirty="0" lang="zh-CN">
              <a:solidFill>
                <a:schemeClr val="dk1">
                  <a:lumMod val="80000"/>
                  <a:lumOff val="20000"/>
                </a:schemeClr>
              </a:solidFill>
              <a:latin typeface="+mn-ea"/>
              <a:sym typeface="+mn-ea"/>
            </a:endParaRPr>
          </a:p>
        </p:txBody>
      </p:sp>
      <p:sp>
        <p:nvSpPr>
          <p:cNvPr id="1049500"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2"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4"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6"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市场营销效果对企业战略制定和调整的指导作用</a:t>
            </a:r>
            <a:endParaRPr altLang="en-US" dirty="0" lang="zh-CN">
              <a:solidFill>
                <a:schemeClr val="dk1">
                  <a:lumMod val="80000"/>
                  <a:lumOff val="20000"/>
                </a:schemeClr>
              </a:solidFill>
              <a:latin typeface="+mn-ea"/>
              <a:sym typeface="+mn-ea"/>
            </a:endParaRPr>
          </a:p>
        </p:txBody>
      </p:sp>
      <p:sp>
        <p:nvSpPr>
          <p:cNvPr id="1049508"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0"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2"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4"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市场营销效果对企业资源配置的优化作用</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48" name="内容占位符 1"/>
          <p:cNvSpPr>
            <a:spLocks noGrp="1"/>
          </p:cNvSpPr>
          <p:nvPr>
            <p:ph idx="3"/>
          </p:nvPr>
        </p:nvSpPr>
        <p:spPr/>
        <p:txBody>
          <a:bodyPr>
            <a:normAutofit fontScale="78889" lnSpcReduction="10000"/>
          </a:bodyPr>
          <a:p>
            <a:r>
              <a:rPr altLang="en-US" lang="zh-CN"/>
              <a:t>企业管理与市场营销相互促进：有效的企业管理能够为市场营销提供良好的内部环境，提高市场营销的效率和效果；而成功的市场营销策略则能够提升企业的品牌形象和市场竞争力，进一步推动企业的发展。 </a:t>
            </a:r>
            <a:endParaRPr altLang="en-US" lang="zh-CN"/>
          </a:p>
          <a:p>
            <a:r>
              <a:rPr altLang="en-US" lang="zh-CN"/>
              <a:t>协同作用在企业管理中的应用：企业管理与市场营销的协同作用在企业管理中主要体现在战略协同、组织协同和文化协同等方面。战略协同要求企业制定与市场营销目标相一致的企业发展战略；组织协同要求企业内部各部门之间形成高效协作的机制；文化协同则要求企业建立与市场营销理念相一致的企业文化。 </a:t>
            </a:r>
            <a:endParaRPr altLang="en-US" lang="zh-CN"/>
          </a:p>
          <a:p>
            <a:r>
              <a:rPr altLang="en-US" lang="zh-CN"/>
              <a:t>协同作用在市场营销中的应用：企业管理与市场营销的协同作用在市场营销中主要体现在产品协同、价格协同、渠道协同和促销协同等方面。产品协同要求企业根据市场需求和消费者偏好来设计和开发产品；价格协同要求企业根据产品的成本、竞争状况和市场需求来制定合理的价格策略；渠道协同要求企业选择合适的销售渠道和合作伙伴；促销协同则要求企业采取多种促销手段来吸引消费者和提高销售业绩。 </a:t>
            </a:r>
            <a:endParaRPr altLang="en-US" lang="zh-CN"/>
          </a:p>
          <a:p>
            <a:r>
              <a:rPr altLang="en-US" lang="zh-CN"/>
              <a:t>协同作用对企业发展的影响：企业管理与市场营销的协同作用对企业发展具有重要影响。通过实现战略、组织和文化等方面的协同，企业能够提高市场竞争力、降低运营成本、增强品牌形象和促进可持续发展。同时，市场营销的成功也能够为企业带来更多的市场份额和利润空间，进一步推动企业的发展。</a:t>
            </a:r>
            <a:endParaRPr altLang="en-US" lang="zh-CN"/>
          </a:p>
        </p:txBody>
      </p:sp>
      <p:sp>
        <p:nvSpPr>
          <p:cNvPr id="1049550" name="标题 2"/>
          <p:cNvSpPr>
            <a:spLocks noGrp="1"/>
          </p:cNvSpPr>
          <p:nvPr>
            <p:ph type="title" idx="2"/>
          </p:nvPr>
        </p:nvSpPr>
        <p:spPr/>
        <p:txBody>
          <a:bodyPr>
            <a:normAutofit fontScale="90000"/>
          </a:bodyPr>
          <a:p>
            <a:r>
              <a:rPr altLang="en-US" lang="zh-CN"/>
              <a:t>企业管理与市场营销效果的协同作用</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84" name="标题 1"/>
          <p:cNvSpPr>
            <a:spLocks noGrp="1"/>
          </p:cNvSpPr>
          <p:nvPr>
            <p:ph type="title" idx="2"/>
            <p:custDataLst>
              <p:tags r:id="rId1"/>
            </p:custDataLst>
          </p:nvPr>
        </p:nvSpPr>
        <p:spPr>
          <a:xfrm>
            <a:off x="1336040" y="1631315"/>
            <a:ext cx="5967095" cy="3479165"/>
          </a:xfrm>
        </p:spPr>
        <p:txBody>
          <a:bodyPr/>
          <a:p>
            <a:r>
              <a:rPr altLang="en-US" lang="zh-CN"/>
              <a:t>如何提高企业管理与市场营销效果</a:t>
            </a:r>
            <a:endParaRPr altLang="en-US" lang="zh-CN"/>
          </a:p>
        </p:txBody>
      </p:sp>
      <p:sp>
        <p:nvSpPr>
          <p:cNvPr id="1049586"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48" name="标题 2"/>
          <p:cNvSpPr>
            <a:spLocks noGrp="1"/>
          </p:cNvSpPr>
          <p:nvPr>
            <p:ph type="title" idx="2"/>
          </p:nvPr>
        </p:nvSpPr>
        <p:spPr/>
        <p:txBody>
          <a:bodyPr>
            <a:normAutofit fontScale="90000"/>
          </a:bodyPr>
          <a:p>
            <a:r>
              <a:rPr altLang="en-US" lang="zh-CN"/>
              <a:t>提高企业管理水平的方法和措施</a:t>
            </a:r>
            <a:endParaRPr altLang="en-US" lang="zh-CN"/>
          </a:p>
        </p:txBody>
      </p:sp>
      <p:sp>
        <p:nvSpPr>
          <p:cNvPr id="1049650" name="矩形 3"/>
          <p:cNvSpPr/>
          <p:nvPr>
            <p:custDataLst>
              <p:tags r:id="rId1"/>
            </p:custDataLst>
          </p:nvPr>
        </p:nvSpPr>
        <p:spPr>
          <a:xfrm>
            <a:off x="972637" y="1746347"/>
            <a:ext cx="4917998" cy="124156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652" name="矩形 13"/>
          <p:cNvSpPr/>
          <p:nvPr>
            <p:custDataLst>
              <p:tags r:id="rId2"/>
            </p:custDataLst>
          </p:nvPr>
        </p:nvSpPr>
        <p:spPr>
          <a:xfrm>
            <a:off x="608330" y="1746347"/>
            <a:ext cx="177664" cy="124156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49654" name="文本框 4"/>
          <p:cNvSpPr txBox="1"/>
          <p:nvPr>
            <p:custDataLst>
              <p:tags r:id="rId3"/>
            </p:custDataLst>
          </p:nvPr>
        </p:nvSpPr>
        <p:spPr>
          <a:xfrm>
            <a:off x="1160564" y="1853459"/>
            <a:ext cx="4619499" cy="1027081"/>
          </a:xfrm>
          <a:prstGeom prst="rect"/>
          <a:noFill/>
        </p:spPr>
        <p:txBody>
          <a:bodyPr anchor="ctr" anchorCtr="0" bIns="45720" lIns="91440" rIns="91440" rtlCol="0" tIns="45720" vert="horz" wrap="square">
            <a:normAutofit fontScale="85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建立完善的管理制度：制定明确的管理规定和流程，确保企业各项工作的有序进行。</a:t>
            </a:r>
            <a:endParaRPr altLang="en-US" dirty="0" sz="2000" lang="zh-CN" spc="150">
              <a:solidFill>
                <a:schemeClr val="tx1">
                  <a:lumMod val="85000"/>
                  <a:lumOff val="15000"/>
                </a:schemeClr>
              </a:solidFill>
              <a:latin typeface="+mn-ea"/>
              <a:sym typeface="+mn-ea"/>
            </a:endParaRPr>
          </a:p>
        </p:txBody>
      </p:sp>
      <p:sp>
        <p:nvSpPr>
          <p:cNvPr id="1049656" name="矩形 39"/>
          <p:cNvSpPr/>
          <p:nvPr>
            <p:custDataLst>
              <p:tags r:id="rId4"/>
            </p:custDataLst>
          </p:nvPr>
        </p:nvSpPr>
        <p:spPr>
          <a:xfrm>
            <a:off x="972637" y="3220253"/>
            <a:ext cx="4917998" cy="124156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658" name="矩形 5"/>
          <p:cNvSpPr/>
          <p:nvPr>
            <p:custDataLst>
              <p:tags r:id="rId5"/>
            </p:custDataLst>
          </p:nvPr>
        </p:nvSpPr>
        <p:spPr>
          <a:xfrm>
            <a:off x="608330" y="3220253"/>
            <a:ext cx="177664" cy="124156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660" name="文本框 41"/>
          <p:cNvSpPr txBox="1"/>
          <p:nvPr>
            <p:custDataLst>
              <p:tags r:id="rId6"/>
            </p:custDataLst>
          </p:nvPr>
        </p:nvSpPr>
        <p:spPr>
          <a:xfrm>
            <a:off x="1160564" y="3327365"/>
            <a:ext cx="4619499" cy="102708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加强人才培养：通过培训、选拔等方式，提高员工的专业素质和管理能力。</a:t>
            </a:r>
            <a:endParaRPr altLang="en-US" dirty="0" lang="zh-CN" spc="150">
              <a:solidFill>
                <a:schemeClr val="tx1">
                  <a:lumMod val="85000"/>
                  <a:lumOff val="15000"/>
                </a:schemeClr>
              </a:solidFill>
              <a:latin typeface="+mn-ea"/>
              <a:sym typeface="+mn-ea"/>
            </a:endParaRPr>
          </a:p>
        </p:txBody>
      </p:sp>
      <p:sp>
        <p:nvSpPr>
          <p:cNvPr id="1049662" name="矩形 12"/>
          <p:cNvSpPr/>
          <p:nvPr>
            <p:custDataLst>
              <p:tags r:id="rId7"/>
            </p:custDataLst>
          </p:nvPr>
        </p:nvSpPr>
        <p:spPr>
          <a:xfrm>
            <a:off x="972637" y="4694159"/>
            <a:ext cx="4917998" cy="124156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664" name="矩形 17"/>
          <p:cNvSpPr/>
          <p:nvPr>
            <p:custDataLst>
              <p:tags r:id="rId8"/>
            </p:custDataLst>
          </p:nvPr>
        </p:nvSpPr>
        <p:spPr>
          <a:xfrm>
            <a:off x="608330" y="4694159"/>
            <a:ext cx="177664" cy="124156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666" name="文本框 19"/>
          <p:cNvSpPr txBox="1"/>
          <p:nvPr>
            <p:custDataLst>
              <p:tags r:id="rId9"/>
            </p:custDataLst>
          </p:nvPr>
        </p:nvSpPr>
        <p:spPr>
          <a:xfrm>
            <a:off x="1160564" y="4801270"/>
            <a:ext cx="4619499" cy="1027081"/>
          </a:xfrm>
          <a:prstGeom prst="rect"/>
          <a:noFill/>
        </p:spPr>
        <p:txBody>
          <a:bodyPr anchor="ctr" anchorCtr="0" bIns="45720" lIns="91440" rIns="91440" rtlCol="0" tIns="45720" vert="horz" wrap="square">
            <a:normAutofit fontScale="85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优化组织结构：根据企业战略和市场需求，调整组织结构，提高管理效率和响应速度。</a:t>
            </a:r>
            <a:endParaRPr altLang="en-US" dirty="0" sz="2000" lang="zh-CN" spc="150">
              <a:solidFill>
                <a:schemeClr val="tx1">
                  <a:lumMod val="85000"/>
                  <a:lumOff val="15000"/>
                </a:schemeClr>
              </a:solidFill>
              <a:latin typeface="+mn-ea"/>
              <a:sym typeface="+mn-ea"/>
            </a:endParaRPr>
          </a:p>
        </p:txBody>
      </p:sp>
      <p:sp>
        <p:nvSpPr>
          <p:cNvPr id="1049668" name="矩形 49"/>
          <p:cNvSpPr/>
          <p:nvPr>
            <p:custDataLst>
              <p:tags r:id="rId10"/>
            </p:custDataLst>
          </p:nvPr>
        </p:nvSpPr>
        <p:spPr>
          <a:xfrm>
            <a:off x="6659169" y="1746347"/>
            <a:ext cx="4917998" cy="124156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670" name="矩形 26"/>
          <p:cNvSpPr/>
          <p:nvPr>
            <p:custDataLst>
              <p:tags r:id="rId11"/>
            </p:custDataLst>
          </p:nvPr>
        </p:nvSpPr>
        <p:spPr>
          <a:xfrm>
            <a:off x="6294862" y="1746347"/>
            <a:ext cx="177664" cy="124156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672" name="文本框 27"/>
          <p:cNvSpPr txBox="1"/>
          <p:nvPr>
            <p:custDataLst>
              <p:tags r:id="rId12"/>
            </p:custDataLst>
          </p:nvPr>
        </p:nvSpPr>
        <p:spPr>
          <a:xfrm>
            <a:off x="6847095" y="1853459"/>
            <a:ext cx="4619499" cy="1027081"/>
          </a:xfrm>
          <a:prstGeom prst="rect"/>
          <a:noFill/>
        </p:spPr>
        <p:txBody>
          <a:bodyPr anchor="ctr" anchorCtr="0" bIns="45720" lIns="91440" rIns="91440" rtlCol="0" tIns="45720" vert="horz" wrap="square">
            <a:normAutofit fontScale="85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强化风险管理：建立风险管理体系，及时识别和应对潜在风险，确保企业稳定发展。</a:t>
            </a:r>
            <a:endParaRPr altLang="en-US" dirty="0" sz="2000" lang="zh-CN" spc="150">
              <a:solidFill>
                <a:schemeClr val="tx1">
                  <a:lumMod val="85000"/>
                  <a:lumOff val="15000"/>
                </a:schemeClr>
              </a:solidFill>
              <a:latin typeface="+mn-ea"/>
              <a:sym typeface="+mn-ea"/>
            </a:endParaRPr>
          </a:p>
        </p:txBody>
      </p:sp>
      <p:sp>
        <p:nvSpPr>
          <p:cNvPr id="1049674" name="矩形 64"/>
          <p:cNvSpPr/>
          <p:nvPr>
            <p:custDataLst>
              <p:tags r:id="rId13"/>
            </p:custDataLst>
          </p:nvPr>
        </p:nvSpPr>
        <p:spPr>
          <a:xfrm>
            <a:off x="6659169" y="3220253"/>
            <a:ext cx="4917998" cy="1241562"/>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676" name="矩形 65"/>
          <p:cNvSpPr/>
          <p:nvPr>
            <p:custDataLst>
              <p:tags r:id="rId14"/>
            </p:custDataLst>
          </p:nvPr>
        </p:nvSpPr>
        <p:spPr>
          <a:xfrm>
            <a:off x="6294862" y="3220253"/>
            <a:ext cx="177664" cy="1241562"/>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678" name="文本框 66"/>
          <p:cNvSpPr txBox="1"/>
          <p:nvPr>
            <p:custDataLst>
              <p:tags r:id="rId15"/>
            </p:custDataLst>
          </p:nvPr>
        </p:nvSpPr>
        <p:spPr>
          <a:xfrm>
            <a:off x="6847095" y="3327365"/>
            <a:ext cx="4619499" cy="1027081"/>
          </a:xfrm>
          <a:prstGeom prst="rect"/>
          <a:noFill/>
        </p:spPr>
        <p:txBody>
          <a:bodyPr anchor="ctr" anchorCtr="0" bIns="45720" lIns="91440" rIns="91440" rtlCol="0" tIns="45720" vert="horz" wrap="square">
            <a:normAutofit fontScale="85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推进信息化建设：利用信息技术提高管理效率，实现信息共享和快速响应市场变化。</a:t>
            </a:r>
            <a:endParaRPr altLang="en-US" dirty="0" sz="2000" lang="zh-CN" spc="150">
              <a:solidFill>
                <a:schemeClr val="tx1">
                  <a:lumMod val="85000"/>
                  <a:lumOff val="15000"/>
                </a:schemeClr>
              </a:solidFill>
              <a:latin typeface="+mn-ea"/>
              <a:sym typeface="+mn-ea"/>
            </a:endParaRPr>
          </a:p>
        </p:txBody>
      </p:sp>
      <p:sp>
        <p:nvSpPr>
          <p:cNvPr id="1049680" name="矩形 67"/>
          <p:cNvSpPr/>
          <p:nvPr>
            <p:custDataLst>
              <p:tags r:id="rId16"/>
            </p:custDataLst>
          </p:nvPr>
        </p:nvSpPr>
        <p:spPr>
          <a:xfrm>
            <a:off x="6659169" y="4694159"/>
            <a:ext cx="4917998" cy="1241562"/>
          </a:xfrm>
          <a:prstGeom prst="rect"/>
          <a:solidFill>
            <a:schemeClr val="accent6">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682" name="矩形 68"/>
          <p:cNvSpPr/>
          <p:nvPr>
            <p:custDataLst>
              <p:tags r:id="rId17"/>
            </p:custDataLst>
          </p:nvPr>
        </p:nvSpPr>
        <p:spPr>
          <a:xfrm>
            <a:off x="6294862" y="4694159"/>
            <a:ext cx="177664" cy="1241562"/>
          </a:xfrm>
          <a:prstGeom prst="rect"/>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684" name="文本框 69"/>
          <p:cNvSpPr txBox="1"/>
          <p:nvPr>
            <p:custDataLst>
              <p:tags r:id="rId18"/>
            </p:custDataLst>
          </p:nvPr>
        </p:nvSpPr>
        <p:spPr>
          <a:xfrm>
            <a:off x="6847095" y="4801270"/>
            <a:ext cx="4619499" cy="1027081"/>
          </a:xfrm>
          <a:prstGeom prst="rect"/>
          <a:noFill/>
        </p:spPr>
        <p:txBody>
          <a:bodyPr anchor="ctr" anchorCtr="0" bIns="45720" lIns="91440" rIns="91440" rtlCol="0" tIns="45720" vert="horz" wrap="square">
            <a:normAutofit fontScale="75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营造企业文化：建立积极向上的企业文化，增强员工的归属感和凝聚力，提高企业管理水平。</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18" name="标题 2"/>
          <p:cNvSpPr>
            <a:spLocks noGrp="1"/>
          </p:cNvSpPr>
          <p:nvPr>
            <p:ph type="title" idx="2"/>
          </p:nvPr>
        </p:nvSpPr>
        <p:spPr/>
        <p:txBody>
          <a:bodyPr>
            <a:normAutofit fontScale="90000"/>
          </a:bodyPr>
          <a:p>
            <a:r>
              <a:rPr altLang="en-US" lang="zh-CN"/>
              <a:t>提高市场营销效果的方法和措施</a:t>
            </a:r>
            <a:endParaRPr altLang="en-US" lang="zh-CN"/>
          </a:p>
        </p:txBody>
      </p:sp>
      <p:sp>
        <p:nvSpPr>
          <p:cNvPr id="1049720" name="椭圆 28"/>
          <p:cNvSpPr/>
          <p:nvPr>
            <p:custDataLst>
              <p:tags r:id="rId1"/>
            </p:custDataLst>
          </p:nvPr>
        </p:nvSpPr>
        <p:spPr>
          <a:xfrm>
            <a:off x="9411234" y="2851503"/>
            <a:ext cx="1979223" cy="1979223"/>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2" name="椭圆 29"/>
          <p:cNvSpPr/>
          <p:nvPr>
            <p:custDataLst>
              <p:tags r:id="rId2"/>
            </p:custDataLst>
          </p:nvPr>
        </p:nvSpPr>
        <p:spPr>
          <a:xfrm>
            <a:off x="9632419" y="2890910"/>
            <a:ext cx="267190" cy="26719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4" name="正文"/>
          <p:cNvSpPr txBox="1"/>
          <p:nvPr>
            <p:custDataLst>
              <p:tags r:id="rId3"/>
            </p:custDataLst>
          </p:nvPr>
        </p:nvSpPr>
        <p:spPr>
          <a:xfrm>
            <a:off x="9677545" y="3422898"/>
            <a:ext cx="1365125" cy="939006"/>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提高销售人员的专业素养和沟通能力</a:t>
            </a:r>
            <a:endParaRPr altLang="en-US" dirty="0" sz="1200" lang="zh-CN" spc="150">
              <a:solidFill>
                <a:srgbClr val="FFFFFF"/>
              </a:solidFill>
              <a:latin typeface="+mn-ea"/>
              <a:sym typeface="+mn-ea"/>
            </a:endParaRPr>
          </a:p>
        </p:txBody>
      </p:sp>
      <p:sp>
        <p:nvSpPr>
          <p:cNvPr id="1049726" name="弧形 58"/>
          <p:cNvSpPr/>
          <p:nvPr>
            <p:custDataLst>
              <p:tags r:id="rId4"/>
            </p:custDataLst>
          </p:nvPr>
        </p:nvSpPr>
        <p:spPr>
          <a:xfrm>
            <a:off x="9224371" y="2664640"/>
            <a:ext cx="2353494" cy="2353494"/>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28" name="椭圆 30"/>
          <p:cNvSpPr/>
          <p:nvPr>
            <p:custDataLst>
              <p:tags r:id="rId5"/>
            </p:custDataLst>
          </p:nvPr>
        </p:nvSpPr>
        <p:spPr>
          <a:xfrm>
            <a:off x="7574382" y="2851503"/>
            <a:ext cx="1979223" cy="1979223"/>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0" name="椭圆 31"/>
          <p:cNvSpPr/>
          <p:nvPr>
            <p:custDataLst>
              <p:tags r:id="rId6"/>
            </p:custDataLst>
          </p:nvPr>
        </p:nvSpPr>
        <p:spPr>
          <a:xfrm>
            <a:off x="7836245" y="2890910"/>
            <a:ext cx="267190" cy="26719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2" name="正文"/>
          <p:cNvSpPr txBox="1"/>
          <p:nvPr>
            <p:custDataLst>
              <p:tags r:id="rId7"/>
            </p:custDataLst>
          </p:nvPr>
        </p:nvSpPr>
        <p:spPr>
          <a:xfrm>
            <a:off x="7881372" y="3422898"/>
            <a:ext cx="1365125" cy="939006"/>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创新营销手段和方式</a:t>
            </a:r>
            <a:endParaRPr altLang="en-US" dirty="0" sz="1200" lang="zh-CN" spc="150">
              <a:solidFill>
                <a:schemeClr val="tx1">
                  <a:lumMod val="65000"/>
                  <a:lumOff val="35000"/>
                </a:schemeClr>
              </a:solidFill>
              <a:latin typeface="+mn-ea"/>
              <a:sym typeface="+mn-ea"/>
            </a:endParaRPr>
          </a:p>
        </p:txBody>
      </p:sp>
      <p:sp>
        <p:nvSpPr>
          <p:cNvPr id="1049734" name="弧形 57"/>
          <p:cNvSpPr/>
          <p:nvPr>
            <p:custDataLst>
              <p:tags r:id="rId8"/>
            </p:custDataLst>
          </p:nvPr>
        </p:nvSpPr>
        <p:spPr>
          <a:xfrm>
            <a:off x="608330" y="2664640"/>
            <a:ext cx="2353494" cy="2353494"/>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36" name="椭圆 22"/>
          <p:cNvSpPr/>
          <p:nvPr>
            <p:custDataLst>
              <p:tags r:id="rId9"/>
            </p:custDataLst>
          </p:nvPr>
        </p:nvSpPr>
        <p:spPr>
          <a:xfrm>
            <a:off x="5925030" y="2851503"/>
            <a:ext cx="1979223" cy="1979223"/>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8" name="椭圆 23"/>
          <p:cNvSpPr/>
          <p:nvPr>
            <p:custDataLst>
              <p:tags r:id="rId10"/>
            </p:custDataLst>
          </p:nvPr>
        </p:nvSpPr>
        <p:spPr>
          <a:xfrm>
            <a:off x="6186257" y="2890910"/>
            <a:ext cx="267190" cy="26719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0" name="正文"/>
          <p:cNvSpPr txBox="1"/>
          <p:nvPr>
            <p:custDataLst>
              <p:tags r:id="rId11"/>
            </p:custDataLst>
          </p:nvPr>
        </p:nvSpPr>
        <p:spPr>
          <a:xfrm>
            <a:off x="6232019" y="3422898"/>
            <a:ext cx="1365125" cy="939006"/>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加强品牌建设和宣传推广</a:t>
            </a:r>
            <a:endParaRPr altLang="en-US" dirty="0" sz="1200" lang="zh-CN" spc="150">
              <a:solidFill>
                <a:srgbClr val="FFFFFF"/>
              </a:solidFill>
              <a:latin typeface="+mn-ea"/>
              <a:sym typeface="+mn-ea"/>
            </a:endParaRPr>
          </a:p>
        </p:txBody>
      </p:sp>
      <p:sp>
        <p:nvSpPr>
          <p:cNvPr id="1049742" name="椭圆 24"/>
          <p:cNvSpPr/>
          <p:nvPr>
            <p:custDataLst>
              <p:tags r:id="rId12"/>
            </p:custDataLst>
          </p:nvPr>
        </p:nvSpPr>
        <p:spPr>
          <a:xfrm>
            <a:off x="4275677" y="2851503"/>
            <a:ext cx="1979223" cy="1979223"/>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4" name="椭圆 25"/>
          <p:cNvSpPr/>
          <p:nvPr>
            <p:custDataLst>
              <p:tags r:id="rId13"/>
            </p:custDataLst>
          </p:nvPr>
        </p:nvSpPr>
        <p:spPr>
          <a:xfrm>
            <a:off x="4536904" y="2890910"/>
            <a:ext cx="267190" cy="26719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6" name="正文"/>
          <p:cNvSpPr txBox="1"/>
          <p:nvPr>
            <p:custDataLst>
              <p:tags r:id="rId14"/>
            </p:custDataLst>
          </p:nvPr>
        </p:nvSpPr>
        <p:spPr>
          <a:xfrm>
            <a:off x="4582666" y="3422898"/>
            <a:ext cx="1365125" cy="939006"/>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优化产品设计和包装</a:t>
            </a:r>
            <a:endParaRPr altLang="en-US" dirty="0" sz="1200" lang="zh-CN" spc="150">
              <a:solidFill>
                <a:schemeClr val="tx1">
                  <a:lumMod val="65000"/>
                  <a:lumOff val="35000"/>
                </a:schemeClr>
              </a:solidFill>
              <a:latin typeface="+mn-ea"/>
              <a:sym typeface="+mn-ea"/>
            </a:endParaRPr>
          </a:p>
        </p:txBody>
      </p:sp>
      <p:sp>
        <p:nvSpPr>
          <p:cNvPr id="1049748" name="椭圆 7"/>
          <p:cNvSpPr/>
          <p:nvPr>
            <p:custDataLst>
              <p:tags r:id="rId15"/>
            </p:custDataLst>
          </p:nvPr>
        </p:nvSpPr>
        <p:spPr>
          <a:xfrm>
            <a:off x="2625689" y="2851503"/>
            <a:ext cx="1979223" cy="1979223"/>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0" name="椭圆 9"/>
          <p:cNvSpPr/>
          <p:nvPr>
            <p:custDataLst>
              <p:tags r:id="rId16"/>
            </p:custDataLst>
          </p:nvPr>
        </p:nvSpPr>
        <p:spPr>
          <a:xfrm>
            <a:off x="2887551" y="2890910"/>
            <a:ext cx="267190" cy="26719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2" name="正文"/>
          <p:cNvSpPr txBox="1"/>
          <p:nvPr>
            <p:custDataLst>
              <p:tags r:id="rId17"/>
            </p:custDataLst>
          </p:nvPr>
        </p:nvSpPr>
        <p:spPr>
          <a:xfrm>
            <a:off x="2932678" y="3422898"/>
            <a:ext cx="1365125" cy="939006"/>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深入了解目标客户的需求和心理</a:t>
            </a:r>
            <a:endParaRPr altLang="en-US" dirty="0" sz="1200" lang="zh-CN" spc="150">
              <a:solidFill>
                <a:srgbClr val="FFFFFF"/>
              </a:solidFill>
              <a:latin typeface="+mn-ea"/>
              <a:sym typeface="+mn-ea"/>
            </a:endParaRPr>
          </a:p>
        </p:txBody>
      </p:sp>
      <p:sp>
        <p:nvSpPr>
          <p:cNvPr id="1049754" name="椭圆 5"/>
          <p:cNvSpPr/>
          <p:nvPr>
            <p:custDataLst>
              <p:tags r:id="rId18"/>
            </p:custDataLst>
          </p:nvPr>
        </p:nvSpPr>
        <p:spPr>
          <a:xfrm>
            <a:off x="789473" y="2851503"/>
            <a:ext cx="1979223" cy="1979223"/>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6" name="椭圆 4"/>
          <p:cNvSpPr/>
          <p:nvPr>
            <p:custDataLst>
              <p:tags r:id="rId19"/>
            </p:custDataLst>
          </p:nvPr>
        </p:nvSpPr>
        <p:spPr>
          <a:xfrm>
            <a:off x="1050700" y="2890910"/>
            <a:ext cx="267190" cy="26719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8" name="正文"/>
          <p:cNvSpPr txBox="1"/>
          <p:nvPr>
            <p:custDataLst>
              <p:tags r:id="rId20"/>
            </p:custDataLst>
          </p:nvPr>
        </p:nvSpPr>
        <p:spPr>
          <a:xfrm>
            <a:off x="1096462" y="3422898"/>
            <a:ext cx="1365125" cy="939006"/>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制定科学的市场营销策略</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92" name="标题 2"/>
          <p:cNvSpPr>
            <a:spLocks noGrp="1"/>
          </p:cNvSpPr>
          <p:nvPr>
            <p:ph type="title" idx="2"/>
          </p:nvPr>
        </p:nvSpPr>
        <p:spPr/>
        <p:txBody>
          <a:bodyPr>
            <a:normAutofit fontScale="90000"/>
          </a:bodyPr>
          <a:p>
            <a:r>
              <a:rPr altLang="en-US" lang="zh-CN"/>
              <a:t>企业管理与市场营销效果的协同提升策略</a:t>
            </a:r>
            <a:endParaRPr altLang="en-US" lang="zh-CN"/>
          </a:p>
        </p:txBody>
      </p:sp>
      <p:sp>
        <p:nvSpPr>
          <p:cNvPr id="1049794" name="任意多边形: 形状 2"/>
          <p:cNvSpPr/>
          <p:nvPr>
            <p:custDataLst>
              <p:tags r:id="rId1"/>
            </p:custDataLst>
          </p:nvPr>
        </p:nvSpPr>
        <p:spPr>
          <a:xfrm rot="10800000">
            <a:off x="711703" y="3976832"/>
            <a:ext cx="3453874" cy="222873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96" name="矩形 4"/>
          <p:cNvSpPr/>
          <p:nvPr>
            <p:custDataLst>
              <p:tags r:id="rId2"/>
            </p:custDataLst>
          </p:nvPr>
        </p:nvSpPr>
        <p:spPr>
          <a:xfrm>
            <a:off x="622282" y="4336419"/>
            <a:ext cx="178634" cy="180009"/>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8" name="文本框 5"/>
          <p:cNvSpPr txBox="1"/>
          <p:nvPr>
            <p:custDataLst>
              <p:tags r:id="rId3"/>
            </p:custDataLst>
          </p:nvPr>
        </p:nvSpPr>
        <p:spPr>
          <a:xfrm>
            <a:off x="920353" y="4292660"/>
            <a:ext cx="3036217" cy="1260386"/>
          </a:xfrm>
          <a:prstGeom prst="rect"/>
          <a:noFill/>
        </p:spPr>
        <p:txBody>
          <a:bodyPr anchor="t" anchorCtr="0" bIns="46800" lIns="90000" rIns="90000" rtlCol="0" tIns="46800" vert="horz" wrap="square">
            <a:normAutofit/>
          </a:bodyPr>
          <a:p>
            <a:pPr algn="l" lvl="0">
              <a:lnSpc>
                <a:spcPct val="130000"/>
              </a:lnSpc>
              <a:buClrTx/>
              <a:buSzTx/>
              <a:buFontTx/>
            </a:pPr>
            <a:r>
              <a:rPr altLang="en-US" dirty="0" sz="1300" lang="zh-CN" spc="150">
                <a:solidFill>
                  <a:schemeClr val="tx1">
                    <a:lumMod val="75000"/>
                    <a:lumOff val="25000"/>
                  </a:schemeClr>
                </a:solidFill>
                <a:latin typeface="Arial" panose="02080604020202020204" pitchFamily="34" charset="0"/>
                <a:ea typeface="微软雅黑" panose="020B0503020204020204" charset="-122"/>
                <a:sym typeface="+mn-ea"/>
              </a:rPr>
              <a:t>注重团队建设和人才培养：建立高效、专业的团队，提高员工素质和技能水平，为企业管理与市场营销提供人才保障。</a:t>
            </a:r>
            <a:endParaRPr altLang="en-US" dirty="0" sz="13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00" name="任意多边形: 形状 56"/>
          <p:cNvSpPr/>
          <p:nvPr>
            <p:custDataLst>
              <p:tags r:id="rId4"/>
            </p:custDataLst>
          </p:nvPr>
        </p:nvSpPr>
        <p:spPr>
          <a:xfrm rot="10800000">
            <a:off x="4417923" y="3976832"/>
            <a:ext cx="3453874" cy="222873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02" name="矩形 57"/>
          <p:cNvSpPr/>
          <p:nvPr>
            <p:custDataLst>
              <p:tags r:id="rId5"/>
            </p:custDataLst>
          </p:nvPr>
        </p:nvSpPr>
        <p:spPr>
          <a:xfrm>
            <a:off x="4328502" y="4336419"/>
            <a:ext cx="178634" cy="180009"/>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4" name="文本框 58"/>
          <p:cNvSpPr txBox="1"/>
          <p:nvPr>
            <p:custDataLst>
              <p:tags r:id="rId6"/>
            </p:custDataLst>
          </p:nvPr>
        </p:nvSpPr>
        <p:spPr>
          <a:xfrm>
            <a:off x="4626572" y="4292660"/>
            <a:ext cx="3036217" cy="1260386"/>
          </a:xfrm>
          <a:prstGeom prst="rect"/>
          <a:noFill/>
        </p:spPr>
        <p:txBody>
          <a:bodyPr anchor="t" anchorCtr="0" bIns="46800" lIns="90000" rIns="90000" rtlCol="0" tIns="46800" vert="horz" wrap="square">
            <a:normAutofit/>
          </a:bodyPr>
          <a:p>
            <a:pPr algn="l" lvl="0">
              <a:lnSpc>
                <a:spcPct val="130000"/>
              </a:lnSpc>
              <a:buClrTx/>
              <a:buSzTx/>
              <a:buFontTx/>
            </a:pPr>
            <a:r>
              <a:rPr altLang="en-US" dirty="0" sz="1300" lang="zh-CN" spc="150">
                <a:solidFill>
                  <a:schemeClr val="lt1">
                    <a:lumMod val="100000"/>
                  </a:schemeClr>
                </a:solidFill>
                <a:latin typeface="Arial" panose="02080604020202020204" pitchFamily="34" charset="0"/>
                <a:ea typeface="微软雅黑" panose="020B0503020204020204" charset="-122"/>
                <a:sym typeface="+mn-ea"/>
              </a:rPr>
              <a:t>创新经营模式和营销手段：积极探索新的经营模式和营销手段，如电子商务、社交媒体等，提高市场营销效果和市场竞争力。</a:t>
            </a:r>
            <a:endParaRPr altLang="en-US" dirty="0" sz="13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06" name="任意多边形: 形状 60"/>
          <p:cNvSpPr/>
          <p:nvPr>
            <p:custDataLst>
              <p:tags r:id="rId7"/>
            </p:custDataLst>
          </p:nvPr>
        </p:nvSpPr>
        <p:spPr>
          <a:xfrm rot="10800000">
            <a:off x="8123509" y="3976832"/>
            <a:ext cx="3453874" cy="222873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08" name="矩形 61"/>
          <p:cNvSpPr/>
          <p:nvPr>
            <p:custDataLst>
              <p:tags r:id="rId8"/>
            </p:custDataLst>
          </p:nvPr>
        </p:nvSpPr>
        <p:spPr>
          <a:xfrm>
            <a:off x="8034722" y="4336419"/>
            <a:ext cx="178634" cy="180009"/>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0" name="文本框 62"/>
          <p:cNvSpPr txBox="1"/>
          <p:nvPr>
            <p:custDataLst>
              <p:tags r:id="rId9"/>
            </p:custDataLst>
          </p:nvPr>
        </p:nvSpPr>
        <p:spPr>
          <a:xfrm>
            <a:off x="8332792" y="4292660"/>
            <a:ext cx="3036217" cy="1260386"/>
          </a:xfrm>
          <a:prstGeom prst="rect"/>
          <a:noFill/>
        </p:spPr>
        <p:txBody>
          <a:bodyPr anchor="t" anchorCtr="0" bIns="46800" lIns="90000" rIns="90000" rtlCol="0" tIns="46800" vert="horz" wrap="square">
            <a:normAutofit fontScale="70000"/>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建立良好的企业文化：营造积极向上、团结协作的企业文化氛围，增强员工的归属感和凝聚力，为企业管理与市场营销提供精神支持。</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12" name="任意多边形: 形状 64"/>
          <p:cNvSpPr/>
          <p:nvPr>
            <p:custDataLst>
              <p:tags r:id="rId10"/>
            </p:custDataLst>
          </p:nvPr>
        </p:nvSpPr>
        <p:spPr>
          <a:xfrm rot="10800000">
            <a:off x="697117" y="1476846"/>
            <a:ext cx="3453874" cy="222873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14" name="矩形 65"/>
          <p:cNvSpPr/>
          <p:nvPr>
            <p:custDataLst>
              <p:tags r:id="rId11"/>
            </p:custDataLst>
          </p:nvPr>
        </p:nvSpPr>
        <p:spPr>
          <a:xfrm>
            <a:off x="608330" y="1835799"/>
            <a:ext cx="178634" cy="180009"/>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6" name="文本框 66"/>
          <p:cNvSpPr txBox="1"/>
          <p:nvPr>
            <p:custDataLst>
              <p:tags r:id="rId12"/>
            </p:custDataLst>
          </p:nvPr>
        </p:nvSpPr>
        <p:spPr>
          <a:xfrm>
            <a:off x="906400" y="1792040"/>
            <a:ext cx="3036217" cy="1260386"/>
          </a:xfrm>
          <a:prstGeom prst="rect"/>
          <a:noFill/>
        </p:spPr>
        <p:txBody>
          <a:bodyPr anchor="t" anchorCtr="0" bIns="46800" lIns="90000" rIns="90000" rtlCol="0" tIns="46800" vert="horz" wrap="square">
            <a:normAutofit/>
          </a:bodyPr>
          <a:p>
            <a:pPr algn="l" lvl="0">
              <a:lnSpc>
                <a:spcPct val="130000"/>
              </a:lnSpc>
              <a:buClrTx/>
              <a:buSzTx/>
              <a:buFontTx/>
            </a:pPr>
            <a:r>
              <a:rPr altLang="en-US" dirty="0" sz="1300" lang="zh-CN" spc="150">
                <a:solidFill>
                  <a:schemeClr val="lt1">
                    <a:lumMod val="100000"/>
                  </a:schemeClr>
                </a:solidFill>
                <a:latin typeface="Arial" panose="02080604020202020204" pitchFamily="34" charset="0"/>
                <a:ea typeface="微软雅黑" panose="020B0503020204020204" charset="-122"/>
                <a:sym typeface="+mn-ea"/>
              </a:rPr>
              <a:t>建立完善的企业管理体系：包括组织结构、流程制度、人员培训等方面，确保企业高效运转，为市场营销提供有力支持。</a:t>
            </a:r>
            <a:endParaRPr altLang="en-US" dirty="0" sz="13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18" name="任意多边形: 形状 68"/>
          <p:cNvSpPr/>
          <p:nvPr>
            <p:custDataLst>
              <p:tags r:id="rId13"/>
            </p:custDataLst>
          </p:nvPr>
        </p:nvSpPr>
        <p:spPr>
          <a:xfrm rot="10800000">
            <a:off x="4403337" y="1476846"/>
            <a:ext cx="3453874" cy="222873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20" name="矩形 69"/>
          <p:cNvSpPr/>
          <p:nvPr>
            <p:custDataLst>
              <p:tags r:id="rId14"/>
            </p:custDataLst>
          </p:nvPr>
        </p:nvSpPr>
        <p:spPr>
          <a:xfrm>
            <a:off x="4313916" y="1835799"/>
            <a:ext cx="178634" cy="180009"/>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2" name="文本框 70"/>
          <p:cNvSpPr txBox="1"/>
          <p:nvPr>
            <p:custDataLst>
              <p:tags r:id="rId15"/>
            </p:custDataLst>
          </p:nvPr>
        </p:nvSpPr>
        <p:spPr>
          <a:xfrm>
            <a:off x="4611986" y="1792040"/>
            <a:ext cx="3036217" cy="1260386"/>
          </a:xfrm>
          <a:prstGeom prst="rect"/>
          <a:noFill/>
        </p:spPr>
        <p:txBody>
          <a:bodyPr anchor="t" anchorCtr="0" bIns="46800" lIns="90000" rIns="90000" rtlCol="0" tIns="46800" vert="horz" wrap="square">
            <a:normAutofit/>
          </a:bodyPr>
          <a:p>
            <a:pPr algn="l" lvl="0">
              <a:lnSpc>
                <a:spcPct val="130000"/>
              </a:lnSpc>
              <a:buClrTx/>
              <a:buSzTx/>
              <a:buFontTx/>
            </a:pPr>
            <a:r>
              <a:rPr altLang="en-US" dirty="0" sz="1300" lang="zh-CN" spc="150">
                <a:solidFill>
                  <a:schemeClr val="tx1">
                    <a:lumMod val="75000"/>
                    <a:lumOff val="25000"/>
                  </a:schemeClr>
                </a:solidFill>
                <a:latin typeface="Arial" panose="02080604020202020204" pitchFamily="34" charset="0"/>
                <a:ea typeface="微软雅黑" panose="020B0503020204020204" charset="-122"/>
                <a:sym typeface="+mn-ea"/>
              </a:rPr>
              <a:t>制定科学的市场营销策略：根据市场需求和竞争情况，制定有针对性的市场营销策略，包括产品定位、价格策略、渠道拓展等。</a:t>
            </a:r>
            <a:endParaRPr altLang="en-US" dirty="0" sz="13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24" name="任意多边形: 形状 72"/>
          <p:cNvSpPr/>
          <p:nvPr>
            <p:custDataLst>
              <p:tags r:id="rId16"/>
            </p:custDataLst>
          </p:nvPr>
        </p:nvSpPr>
        <p:spPr>
          <a:xfrm rot="10800000">
            <a:off x="8109557" y="1476846"/>
            <a:ext cx="3453874" cy="222873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26" name="矩形 73"/>
          <p:cNvSpPr/>
          <p:nvPr>
            <p:custDataLst>
              <p:tags r:id="rId17"/>
            </p:custDataLst>
          </p:nvPr>
        </p:nvSpPr>
        <p:spPr>
          <a:xfrm>
            <a:off x="8020136" y="1835799"/>
            <a:ext cx="178634" cy="180009"/>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8" name="文本框 74"/>
          <p:cNvSpPr txBox="1"/>
          <p:nvPr>
            <p:custDataLst>
              <p:tags r:id="rId18"/>
            </p:custDataLst>
          </p:nvPr>
        </p:nvSpPr>
        <p:spPr>
          <a:xfrm>
            <a:off x="8318206" y="1792040"/>
            <a:ext cx="3036217" cy="1260386"/>
          </a:xfrm>
          <a:prstGeom prst="rect"/>
          <a:noFill/>
        </p:spPr>
        <p:txBody>
          <a:bodyPr anchor="t" anchorCtr="0" bIns="46800" lIns="90000" rIns="90000" rtlCol="0" tIns="46800" vert="horz" wrap="square">
            <a:normAutofit fontScale="75556"/>
          </a:bodyPr>
          <a:p>
            <a:pPr>
              <a:lnSpc>
                <a:spcPct val="140000"/>
              </a:lnSpc>
            </a:pPr>
            <a:r>
              <a:rPr altLang="en-US" dirty="0" lang="zh-CN" spc="150">
                <a:solidFill>
                  <a:schemeClr val="lt1">
                    <a:lumMod val="100000"/>
                  </a:schemeClr>
                </a:solidFill>
                <a:latin typeface="Arial" panose="02080604020202020204" pitchFamily="34" charset="0"/>
                <a:ea typeface="微软雅黑" panose="020B0503020204020204" charset="-122"/>
                <a:sym typeface="+mn-ea"/>
              </a:rPr>
              <a:t>加强企业与市场的沟通：通过市场调研、客户反馈等方式，及时了解市场动态和客户需求，调整企业管理和市场营销策略。</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62" name="标题 1"/>
          <p:cNvSpPr>
            <a:spLocks noGrp="1"/>
          </p:cNvSpPr>
          <p:nvPr>
            <p:ph type="title" idx="2"/>
            <p:custDataLst>
              <p:tags r:id="rId1"/>
            </p:custDataLst>
          </p:nvPr>
        </p:nvSpPr>
        <p:spPr>
          <a:xfrm>
            <a:off x="1336040" y="1631315"/>
            <a:ext cx="5967095" cy="3479165"/>
          </a:xfrm>
        </p:spPr>
        <p:txBody>
          <a:bodyPr/>
          <a:p>
            <a:r>
              <a:rPr altLang="en-US" lang="zh-CN"/>
              <a:t>案例分析：成功企业的管理及市场营销策略</a:t>
            </a:r>
            <a:endParaRPr altLang="en-US" lang="zh-CN"/>
          </a:p>
        </p:txBody>
      </p:sp>
      <p:sp>
        <p:nvSpPr>
          <p:cNvPr id="1049864" name="文本占位符 3"/>
          <p:cNvSpPr>
            <a:spLocks noGrp="1"/>
          </p:cNvSpPr>
          <p:nvPr>
            <p:ph type="body" idx="1"/>
            <p:custDataLst>
              <p:tags r:id="rId2"/>
            </p:custDataLst>
          </p:nvPr>
        </p:nvSpPr>
        <p:spPr>
          <a:xfrm>
            <a:off x="6690995" y="1631315"/>
            <a:ext cx="3646805" cy="3479165"/>
          </a:xfrm>
        </p:spPr>
        <p:txBody>
          <a:bodyPr/>
          <a:p>
            <a:r>
              <a:rPr altLang="en-US" dirty="0" lang="zh-CN"/>
              <a:t>06</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26" name="标题 2"/>
          <p:cNvSpPr>
            <a:spLocks noGrp="1"/>
          </p:cNvSpPr>
          <p:nvPr>
            <p:ph type="title" idx="2"/>
          </p:nvPr>
        </p:nvSpPr>
        <p:spPr/>
        <p:txBody>
          <a:bodyPr>
            <a:normAutofit fontScale="90000"/>
          </a:bodyPr>
          <a:p>
            <a:r>
              <a:rPr altLang="en-US" lang="zh-CN"/>
              <a:t>成功企业的管理特点及经验分享</a:t>
            </a:r>
            <a:endParaRPr altLang="en-US" lang="zh-CN"/>
          </a:p>
        </p:txBody>
      </p:sp>
      <p:sp>
        <p:nvSpPr>
          <p:cNvPr id="1049928" name="矩形 3"/>
          <p:cNvSpPr/>
          <p:nvPr>
            <p:custDataLst>
              <p:tags r:id="rId1"/>
            </p:custDataLst>
          </p:nvPr>
        </p:nvSpPr>
        <p:spPr>
          <a:xfrm>
            <a:off x="972637" y="1746347"/>
            <a:ext cx="4917998" cy="124156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30" name="矩形 13"/>
          <p:cNvSpPr/>
          <p:nvPr>
            <p:custDataLst>
              <p:tags r:id="rId2"/>
            </p:custDataLst>
          </p:nvPr>
        </p:nvSpPr>
        <p:spPr>
          <a:xfrm>
            <a:off x="608330" y="1746347"/>
            <a:ext cx="177664" cy="124156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49932" name="文本框 4"/>
          <p:cNvSpPr txBox="1"/>
          <p:nvPr>
            <p:custDataLst>
              <p:tags r:id="rId3"/>
            </p:custDataLst>
          </p:nvPr>
        </p:nvSpPr>
        <p:spPr>
          <a:xfrm>
            <a:off x="1160564" y="1853459"/>
            <a:ext cx="4619499" cy="1027081"/>
          </a:xfrm>
          <a:prstGeom prst="rect"/>
          <a:noFill/>
        </p:spPr>
        <p:txBody>
          <a:bodyPr anchor="ctr" anchorCtr="0" bIns="45720" lIns="91440" rIns="91440" rtlCol="0" tIns="45720" vert="horz" wrap="square">
            <a:normAutofit fontScale="6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明确的企业愿景和价值观：成功的企业通常有清晰、明确的企业愿景和价值观，这有助于员工了解公司的目标和方向，并为之努力。</a:t>
            </a:r>
            <a:endParaRPr altLang="en-US" dirty="0" sz="2000" lang="zh-CN" spc="150">
              <a:solidFill>
                <a:schemeClr val="tx1">
                  <a:lumMod val="85000"/>
                  <a:lumOff val="15000"/>
                </a:schemeClr>
              </a:solidFill>
              <a:latin typeface="+mn-ea"/>
              <a:sym typeface="+mn-ea"/>
            </a:endParaRPr>
          </a:p>
        </p:txBody>
      </p:sp>
      <p:sp>
        <p:nvSpPr>
          <p:cNvPr id="1049934" name="矩形 39"/>
          <p:cNvSpPr/>
          <p:nvPr>
            <p:custDataLst>
              <p:tags r:id="rId4"/>
            </p:custDataLst>
          </p:nvPr>
        </p:nvSpPr>
        <p:spPr>
          <a:xfrm>
            <a:off x="972637" y="3220253"/>
            <a:ext cx="4917998" cy="124156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36" name="矩形 5"/>
          <p:cNvSpPr/>
          <p:nvPr>
            <p:custDataLst>
              <p:tags r:id="rId5"/>
            </p:custDataLst>
          </p:nvPr>
        </p:nvSpPr>
        <p:spPr>
          <a:xfrm>
            <a:off x="608330" y="3220253"/>
            <a:ext cx="177664" cy="124156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38" name="文本框 41"/>
          <p:cNvSpPr txBox="1"/>
          <p:nvPr>
            <p:custDataLst>
              <p:tags r:id="rId6"/>
            </p:custDataLst>
          </p:nvPr>
        </p:nvSpPr>
        <p:spPr>
          <a:xfrm>
            <a:off x="1160564" y="3327365"/>
            <a:ext cx="4619499" cy="1027081"/>
          </a:xfrm>
          <a:prstGeom prst="rect"/>
          <a:noFill/>
        </p:spPr>
        <p:txBody>
          <a:bodyPr anchor="ctr" anchorCtr="0" bIns="45720" lIns="91440" rIns="91440" rtlCol="0" tIns="45720" vert="horz" wrap="square">
            <a:normAutofit fontScale="6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高效的管理团队：成功的企业通常拥有高效、专业的管理团队，他们具备丰富的行业经验和专业知识，能够制定并执行有效的战略。</a:t>
            </a:r>
            <a:endParaRPr altLang="en-US" dirty="0" sz="2000" lang="zh-CN" spc="150">
              <a:solidFill>
                <a:schemeClr val="tx1">
                  <a:lumMod val="85000"/>
                  <a:lumOff val="15000"/>
                </a:schemeClr>
              </a:solidFill>
              <a:latin typeface="+mn-ea"/>
              <a:sym typeface="+mn-ea"/>
            </a:endParaRPr>
          </a:p>
        </p:txBody>
      </p:sp>
      <p:sp>
        <p:nvSpPr>
          <p:cNvPr id="1049940" name="矩形 12"/>
          <p:cNvSpPr/>
          <p:nvPr>
            <p:custDataLst>
              <p:tags r:id="rId7"/>
            </p:custDataLst>
          </p:nvPr>
        </p:nvSpPr>
        <p:spPr>
          <a:xfrm>
            <a:off x="972637" y="4694159"/>
            <a:ext cx="4917998" cy="124156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42" name="矩形 17"/>
          <p:cNvSpPr/>
          <p:nvPr>
            <p:custDataLst>
              <p:tags r:id="rId8"/>
            </p:custDataLst>
          </p:nvPr>
        </p:nvSpPr>
        <p:spPr>
          <a:xfrm>
            <a:off x="608330" y="4694159"/>
            <a:ext cx="177664" cy="124156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44" name="文本框 19"/>
          <p:cNvSpPr txBox="1"/>
          <p:nvPr>
            <p:custDataLst>
              <p:tags r:id="rId9"/>
            </p:custDataLst>
          </p:nvPr>
        </p:nvSpPr>
        <p:spPr>
          <a:xfrm>
            <a:off x="1160564" y="4801270"/>
            <a:ext cx="4619499" cy="1027081"/>
          </a:xfrm>
          <a:prstGeom prst="rect"/>
          <a:noFill/>
        </p:spPr>
        <p:txBody>
          <a:bodyPr anchor="ctr" anchorCtr="0" bIns="45720" lIns="91440" rIns="91440" rtlCol="0" tIns="45720" vert="horz" wrap="square">
            <a:normAutofit fontScale="6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良好的企业文化：成功的企业通常注重企业文化建设，营造积极向上、团结协作的工作氛围，提高员工的工作积极性和满意度。</a:t>
            </a:r>
            <a:endParaRPr altLang="en-US" dirty="0" sz="2000" lang="zh-CN" spc="150">
              <a:solidFill>
                <a:schemeClr val="tx1">
                  <a:lumMod val="85000"/>
                  <a:lumOff val="15000"/>
                </a:schemeClr>
              </a:solidFill>
              <a:latin typeface="+mn-ea"/>
              <a:sym typeface="+mn-ea"/>
            </a:endParaRPr>
          </a:p>
        </p:txBody>
      </p:sp>
      <p:sp>
        <p:nvSpPr>
          <p:cNvPr id="1049946" name="矩形 49"/>
          <p:cNvSpPr/>
          <p:nvPr>
            <p:custDataLst>
              <p:tags r:id="rId10"/>
            </p:custDataLst>
          </p:nvPr>
        </p:nvSpPr>
        <p:spPr>
          <a:xfrm>
            <a:off x="6659169" y="1746347"/>
            <a:ext cx="4917998" cy="124156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48" name="矩形 26"/>
          <p:cNvSpPr/>
          <p:nvPr>
            <p:custDataLst>
              <p:tags r:id="rId11"/>
            </p:custDataLst>
          </p:nvPr>
        </p:nvSpPr>
        <p:spPr>
          <a:xfrm>
            <a:off x="6294862" y="1746347"/>
            <a:ext cx="177664" cy="124156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50" name="文本框 27"/>
          <p:cNvSpPr txBox="1"/>
          <p:nvPr>
            <p:custDataLst>
              <p:tags r:id="rId12"/>
            </p:custDataLst>
          </p:nvPr>
        </p:nvSpPr>
        <p:spPr>
          <a:xfrm>
            <a:off x="6847095" y="1853459"/>
            <a:ext cx="4619499" cy="1027081"/>
          </a:xfrm>
          <a:prstGeom prst="rect"/>
          <a:noFill/>
        </p:spPr>
        <p:txBody>
          <a:bodyPr anchor="ctr" anchorCtr="0" bIns="45720" lIns="91440" rIns="91440" rtlCol="0" tIns="45720" vert="horz" wrap="square">
            <a:normAutofit fontScale="6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创新的市场营销策略：成功的企业通常注重市场营销策略的创新，通过不断尝试新的营销手段和渠道，提高品牌知名度和市场份额。</a:t>
            </a:r>
            <a:endParaRPr altLang="en-US" dirty="0" sz="2000" lang="zh-CN" spc="150">
              <a:solidFill>
                <a:schemeClr val="tx1">
                  <a:lumMod val="85000"/>
                  <a:lumOff val="15000"/>
                </a:schemeClr>
              </a:solidFill>
              <a:latin typeface="+mn-ea"/>
              <a:sym typeface="+mn-ea"/>
            </a:endParaRPr>
          </a:p>
        </p:txBody>
      </p:sp>
      <p:sp>
        <p:nvSpPr>
          <p:cNvPr id="1049952" name="矩形 64"/>
          <p:cNvSpPr/>
          <p:nvPr>
            <p:custDataLst>
              <p:tags r:id="rId13"/>
            </p:custDataLst>
          </p:nvPr>
        </p:nvSpPr>
        <p:spPr>
          <a:xfrm>
            <a:off x="6659169" y="3220253"/>
            <a:ext cx="4917998" cy="1241562"/>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54" name="矩形 65"/>
          <p:cNvSpPr/>
          <p:nvPr>
            <p:custDataLst>
              <p:tags r:id="rId14"/>
            </p:custDataLst>
          </p:nvPr>
        </p:nvSpPr>
        <p:spPr>
          <a:xfrm>
            <a:off x="6294862" y="3220253"/>
            <a:ext cx="177664" cy="1241562"/>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56" name="文本框 66"/>
          <p:cNvSpPr txBox="1"/>
          <p:nvPr>
            <p:custDataLst>
              <p:tags r:id="rId15"/>
            </p:custDataLst>
          </p:nvPr>
        </p:nvSpPr>
        <p:spPr>
          <a:xfrm>
            <a:off x="6847095" y="3327365"/>
            <a:ext cx="4619499" cy="1027081"/>
          </a:xfrm>
          <a:prstGeom prst="rect"/>
          <a:noFill/>
        </p:spPr>
        <p:txBody>
          <a:bodyPr anchor="ctr" anchorCtr="0" bIns="45720" lIns="91440" rIns="91440" rtlCol="0" tIns="45720" vert="horz" wrap="square">
            <a:normAutofit fontScale="6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持续改进和优化：成功的企业通常注重持续改进和优化，不断调整和改进管理策略和市场营销策略，以适应不断变化的市场环境。</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90" name="标题 2"/>
          <p:cNvSpPr>
            <a:spLocks noGrp="1"/>
          </p:cNvSpPr>
          <p:nvPr>
            <p:ph type="title" idx="2"/>
          </p:nvPr>
        </p:nvSpPr>
        <p:spPr/>
        <p:txBody>
          <a:bodyPr>
            <a:normAutofit fontScale="90000"/>
          </a:bodyPr>
          <a:p>
            <a:r>
              <a:rPr altLang="en-US" lang="zh-CN"/>
              <a:t>成功企业的市场营销策略及效果分析</a:t>
            </a:r>
            <a:endParaRPr altLang="en-US" lang="zh-CN"/>
          </a:p>
        </p:txBody>
      </p:sp>
      <p:sp>
        <p:nvSpPr>
          <p:cNvPr id="1049992"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4"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6"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8" name="文本框 27"/>
          <p:cNvSpPr txBox="1"/>
          <p:nvPr>
            <p:custDataLst>
              <p:tags r:id="rId4"/>
            </p:custDataLst>
          </p:nvPr>
        </p:nvSpPr>
        <p:spPr>
          <a:xfrm>
            <a:off x="2080279" y="4177112"/>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营销效果评估：通过数据或图表展示成功企业的营销效果，包括销售额、市场份额、品牌知名度等方面的提升</a:t>
            </a:r>
            <a:endParaRPr altLang="zh-CN" dirty="0" lang="en-US">
              <a:solidFill>
                <a:schemeClr val="dk1">
                  <a:lumMod val="80000"/>
                  <a:lumOff val="20000"/>
                </a:schemeClr>
              </a:solidFill>
              <a:latin typeface="+mn-ea"/>
              <a:sym typeface="+mn-ea"/>
            </a:endParaRPr>
          </a:p>
        </p:txBody>
      </p:sp>
      <p:sp>
        <p:nvSpPr>
          <p:cNvPr id="1050000"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2"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4"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6"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案例背景：介绍成功企业的基本情况、市场环境及竞争态势</a:t>
            </a:r>
            <a:endParaRPr altLang="en-US" dirty="0" sz="1600" lang="zh-CN">
              <a:solidFill>
                <a:schemeClr val="dk1">
                  <a:lumMod val="80000"/>
                  <a:lumOff val="20000"/>
                </a:schemeClr>
              </a:solidFill>
              <a:latin typeface="+mn-ea"/>
              <a:sym typeface="+mn-ea"/>
            </a:endParaRPr>
          </a:p>
        </p:txBody>
      </p:sp>
      <p:sp>
        <p:nvSpPr>
          <p:cNvPr id="1050008"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0"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2"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4"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市场营销策略：分析成功企业的产品定位、价格策略、渠道策略、促销策略等</a:t>
            </a:r>
            <a:endParaRPr altLang="en-US" dirty="0" sz="1600" lang="zh-CN">
              <a:solidFill>
                <a:schemeClr val="dk1">
                  <a:lumMod val="80000"/>
                  <a:lumOff val="20000"/>
                </a:schemeClr>
              </a:solidFill>
              <a:latin typeface="+mn-ea"/>
              <a:sym typeface="+mn-ea"/>
            </a:endParaRPr>
          </a:p>
        </p:txBody>
      </p:sp>
      <p:sp>
        <p:nvSpPr>
          <p:cNvPr id="1050016"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8"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0"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2" name="文本框 12"/>
          <p:cNvSpPr txBox="1"/>
          <p:nvPr>
            <p:custDataLst>
              <p:tags r:id="rId16"/>
            </p:custDataLst>
          </p:nvPr>
        </p:nvSpPr>
        <p:spPr>
          <a:xfrm>
            <a:off x="2080279" y="5462836"/>
            <a:ext cx="8330834" cy="763754"/>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经验总结：总结成功企业在市场营销方面的经验教训，为其他企业提供借鉴和参考</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56" name="标题 2"/>
          <p:cNvSpPr>
            <a:spLocks noGrp="1"/>
          </p:cNvSpPr>
          <p:nvPr>
            <p:ph type="title" idx="2"/>
          </p:nvPr>
        </p:nvSpPr>
        <p:spPr/>
        <p:txBody>
          <a:bodyPr>
            <a:normAutofit fontScale="90000"/>
          </a:bodyPr>
          <a:p>
            <a:r>
              <a:rPr altLang="en-US" lang="zh-CN"/>
              <a:t>成功企业管理与市场营销效果的相互关系探讨</a:t>
            </a:r>
            <a:endParaRPr altLang="en-US" lang="zh-CN"/>
          </a:p>
        </p:txBody>
      </p:sp>
      <p:sp>
        <p:nvSpPr>
          <p:cNvPr id="1050058" name="平行四边形 11"/>
          <p:cNvSpPr/>
          <p:nvPr>
            <p:custDataLst>
              <p:tags r:id="rId1"/>
            </p:custDataLst>
          </p:nvPr>
        </p:nvSpPr>
        <p:spPr>
          <a:xfrm>
            <a:off x="3043171" y="5464023"/>
            <a:ext cx="3039996" cy="140543"/>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50060" name="标题"/>
          <p:cNvSpPr txBox="1"/>
          <p:nvPr>
            <p:custDataLst>
              <p:tags r:id="rId2"/>
            </p:custDataLst>
          </p:nvPr>
        </p:nvSpPr>
        <p:spPr>
          <a:xfrm>
            <a:off x="3280962" y="5077029"/>
            <a:ext cx="5862183" cy="490907"/>
          </a:xfrm>
          <a:prstGeom prst="rect"/>
          <a:noFill/>
        </p:spPr>
        <p:txBody>
          <a:bodyPr anchor="b" bIns="0" lIns="0" rIns="0" rtlCol="0" tIns="0" wrap="square">
            <a:normAutofit/>
          </a:bodyPr>
          <a:p>
            <a:r>
              <a:rPr altLang="en-US" b="1" dirty="0" sz="1000" lang="zh-CN" spc="300">
                <a:solidFill>
                  <a:schemeClr val="tx1">
                    <a:lumMod val="85000"/>
                    <a:lumOff val="15000"/>
                  </a:schemeClr>
                </a:solidFill>
                <a:latin typeface="+mj-ea"/>
                <a:ea typeface="+mj-ea"/>
              </a:rPr>
              <a:t>案例分析：通过对成功企业的管理及市场营销策略进行分析，可以总结出其成功的经验和教训，为其他企业提供借鉴和参考。</a:t>
            </a:r>
            <a:endParaRPr altLang="en-US" b="1" dirty="0" sz="1000" lang="zh-CN" spc="300">
              <a:solidFill>
                <a:schemeClr val="tx1">
                  <a:lumMod val="85000"/>
                  <a:lumOff val="15000"/>
                </a:schemeClr>
              </a:solidFill>
              <a:latin typeface="+mj-ea"/>
              <a:ea typeface="+mj-ea"/>
            </a:endParaRPr>
          </a:p>
        </p:txBody>
      </p:sp>
      <p:sp>
        <p:nvSpPr>
          <p:cNvPr id="1050062" name="正文"/>
          <p:cNvSpPr txBox="1"/>
          <p:nvPr>
            <p:custDataLst>
              <p:tags r:id="rId3"/>
            </p:custDataLst>
          </p:nvPr>
        </p:nvSpPr>
        <p:spPr>
          <a:xfrm>
            <a:off x="3280296" y="5739114"/>
            <a:ext cx="5862183" cy="490907"/>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a:t>
            </a:r>
            <a:r>
              <a:rPr altLang="zh-CN" dirty="0" sz="1400" lang="en-US" spc="150">
                <a:solidFill>
                  <a:schemeClr val="tx1">
                    <a:lumMod val="65000"/>
                    <a:lumOff val="35000"/>
                  </a:schemeClr>
                </a:solidFill>
                <a:latin typeface="+mn-ea"/>
                <a:sym typeface="+mn-ea"/>
              </a:rPr>
              <a:t>,</a:t>
            </a:r>
            <a:r>
              <a:rPr altLang="en-US" dirty="0" sz="1400" lang="zh-CN" spc="150">
                <a:solidFill>
                  <a:schemeClr val="tx1">
                    <a:lumMod val="65000"/>
                    <a:lumOff val="35000"/>
                  </a:schemeClr>
                </a:solidFill>
                <a:latin typeface="+mn-ea"/>
                <a:sym typeface="+mn-ea"/>
              </a:rPr>
              <a:t>言简的阐述观点。</a:t>
            </a:r>
            <a:endParaRPr altLang="en-US" dirty="0" sz="1400" lang="zh-CN" spc="150">
              <a:solidFill>
                <a:schemeClr val="tx1">
                  <a:lumMod val="65000"/>
                  <a:lumOff val="35000"/>
                </a:schemeClr>
              </a:solidFill>
              <a:latin typeface="+mn-ea"/>
              <a:sym typeface="+mn-ea"/>
            </a:endParaRPr>
          </a:p>
        </p:txBody>
      </p:sp>
      <p:sp>
        <p:nvSpPr>
          <p:cNvPr id="1050064" name="平行四边形 9"/>
          <p:cNvSpPr/>
          <p:nvPr>
            <p:custDataLst>
              <p:tags r:id="rId4"/>
            </p:custDataLst>
          </p:nvPr>
        </p:nvSpPr>
        <p:spPr>
          <a:xfrm>
            <a:off x="3043171" y="1835877"/>
            <a:ext cx="3039996" cy="140543"/>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50066" name="标题"/>
          <p:cNvSpPr txBox="1"/>
          <p:nvPr>
            <p:custDataLst>
              <p:tags r:id="rId5"/>
            </p:custDataLst>
          </p:nvPr>
        </p:nvSpPr>
        <p:spPr>
          <a:xfrm>
            <a:off x="3280962" y="1452880"/>
            <a:ext cx="5862183" cy="490907"/>
          </a:xfrm>
          <a:prstGeom prst="rect"/>
          <a:noFill/>
        </p:spPr>
        <p:txBody>
          <a:bodyPr anchor="b" bIns="0" lIns="0" rIns="0" rtlCol="0" tIns="0" wrap="square">
            <a:normAutofit fontScale="45000"/>
          </a:bodyPr>
          <a:p>
            <a:r>
              <a:rPr altLang="en-US" b="1" dirty="0" sz="2000" lang="zh-CN" spc="300">
                <a:solidFill>
                  <a:schemeClr val="tx1">
                    <a:lumMod val="85000"/>
                    <a:lumOff val="15000"/>
                  </a:schemeClr>
                </a:solidFill>
                <a:latin typeface="+mj-ea"/>
                <a:ea typeface="+mj-ea"/>
              </a:rPr>
              <a:t>成功企业管理对市场营销效果的影响：成功的企业管理能够为市场营销提供稳定、高效的团队和资源支持，确保市场营销策略的顺利实施，提高市场占有率和销售额。 </a:t>
            </a:r>
            <a:endParaRPr altLang="en-US" b="1" dirty="0" sz="2000" lang="zh-CN" spc="300">
              <a:solidFill>
                <a:schemeClr val="tx1">
                  <a:lumMod val="85000"/>
                  <a:lumOff val="15000"/>
                </a:schemeClr>
              </a:solidFill>
              <a:latin typeface="+mj-ea"/>
              <a:ea typeface="+mj-ea"/>
            </a:endParaRPr>
          </a:p>
        </p:txBody>
      </p:sp>
      <p:sp>
        <p:nvSpPr>
          <p:cNvPr id="1050068" name="正文"/>
          <p:cNvSpPr txBox="1"/>
          <p:nvPr>
            <p:custDataLst>
              <p:tags r:id="rId6"/>
            </p:custDataLst>
          </p:nvPr>
        </p:nvSpPr>
        <p:spPr>
          <a:xfrm>
            <a:off x="3280296" y="2114965"/>
            <a:ext cx="5862183" cy="490907"/>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a:t>
            </a:r>
            <a:r>
              <a:rPr altLang="zh-CN" dirty="0" sz="1400" lang="en-US" spc="150">
                <a:solidFill>
                  <a:schemeClr val="tx1">
                    <a:lumMod val="65000"/>
                    <a:lumOff val="35000"/>
                  </a:schemeClr>
                </a:solidFill>
                <a:latin typeface="+mn-ea"/>
                <a:sym typeface="+mn-ea"/>
              </a:rPr>
              <a:t>,</a:t>
            </a:r>
            <a:r>
              <a:rPr altLang="en-US" dirty="0" sz="1400" lang="zh-CN" spc="150">
                <a:solidFill>
                  <a:schemeClr val="tx1">
                    <a:lumMod val="65000"/>
                    <a:lumOff val="35000"/>
                  </a:schemeClr>
                </a:solidFill>
                <a:latin typeface="+mn-ea"/>
                <a:sym typeface="+mn-ea"/>
              </a:rPr>
              <a:t>言简的阐述观点。</a:t>
            </a:r>
            <a:endParaRPr altLang="en-US" dirty="0" sz="1400" lang="zh-CN" spc="150">
              <a:solidFill>
                <a:schemeClr val="tx1">
                  <a:lumMod val="65000"/>
                  <a:lumOff val="35000"/>
                </a:schemeClr>
              </a:solidFill>
              <a:latin typeface="+mn-ea"/>
              <a:sym typeface="+mn-ea"/>
            </a:endParaRPr>
          </a:p>
        </p:txBody>
      </p:sp>
      <p:sp>
        <p:nvSpPr>
          <p:cNvPr id="1050070" name="平行四边形 10"/>
          <p:cNvSpPr/>
          <p:nvPr>
            <p:custDataLst>
              <p:tags r:id="rId7"/>
            </p:custDataLst>
          </p:nvPr>
        </p:nvSpPr>
        <p:spPr>
          <a:xfrm>
            <a:off x="3043171" y="3045481"/>
            <a:ext cx="3039996" cy="140543"/>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50072" name="标题"/>
          <p:cNvSpPr txBox="1"/>
          <p:nvPr>
            <p:custDataLst>
              <p:tags r:id="rId8"/>
            </p:custDataLst>
          </p:nvPr>
        </p:nvSpPr>
        <p:spPr>
          <a:xfrm>
            <a:off x="3280962" y="2660486"/>
            <a:ext cx="5862183" cy="490907"/>
          </a:xfrm>
          <a:prstGeom prst="rect"/>
          <a:noFill/>
        </p:spPr>
        <p:txBody>
          <a:bodyPr anchor="b" bIns="0" lIns="0" rIns="0" rtlCol="0" tIns="0" wrap="square">
            <a:normAutofit/>
          </a:bodyPr>
          <a:p>
            <a:r>
              <a:rPr altLang="en-US" b="1" dirty="0" sz="1000" lang="zh-CN" spc="300">
                <a:solidFill>
                  <a:schemeClr val="tx1">
                    <a:lumMod val="85000"/>
                    <a:lumOff val="15000"/>
                  </a:schemeClr>
                </a:solidFill>
                <a:latin typeface="+mj-ea"/>
                <a:ea typeface="+mj-ea"/>
              </a:rPr>
              <a:t>市场营销效果对企业管理的反馈：市场营销效果的优劣能够反映企业管理策略的合理性和有效性，为企业管理的改进提供实践经验和参考。 </a:t>
            </a:r>
            <a:endParaRPr altLang="en-US" b="1" dirty="0" sz="1000" lang="zh-CN" spc="300">
              <a:solidFill>
                <a:schemeClr val="tx1">
                  <a:lumMod val="85000"/>
                  <a:lumOff val="15000"/>
                </a:schemeClr>
              </a:solidFill>
              <a:latin typeface="+mj-ea"/>
              <a:ea typeface="+mj-ea"/>
            </a:endParaRPr>
          </a:p>
        </p:txBody>
      </p:sp>
      <p:sp>
        <p:nvSpPr>
          <p:cNvPr id="1050074" name="正文"/>
          <p:cNvSpPr txBox="1"/>
          <p:nvPr>
            <p:custDataLst>
              <p:tags r:id="rId9"/>
            </p:custDataLst>
          </p:nvPr>
        </p:nvSpPr>
        <p:spPr>
          <a:xfrm>
            <a:off x="3280296" y="3322571"/>
            <a:ext cx="5862183" cy="490907"/>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a:t>
            </a:r>
            <a:r>
              <a:rPr altLang="zh-CN" dirty="0" sz="1400" lang="en-US" spc="150">
                <a:solidFill>
                  <a:schemeClr val="tx1">
                    <a:lumMod val="65000"/>
                    <a:lumOff val="35000"/>
                  </a:schemeClr>
                </a:solidFill>
                <a:latin typeface="+mn-ea"/>
                <a:sym typeface="+mn-ea"/>
              </a:rPr>
              <a:t>,</a:t>
            </a:r>
            <a:r>
              <a:rPr altLang="en-US" dirty="0" sz="1400" lang="zh-CN" spc="150">
                <a:solidFill>
                  <a:schemeClr val="tx1">
                    <a:lumMod val="65000"/>
                    <a:lumOff val="35000"/>
                  </a:schemeClr>
                </a:solidFill>
                <a:latin typeface="+mn-ea"/>
                <a:sym typeface="+mn-ea"/>
              </a:rPr>
              <a:t>言简的阐述观点。</a:t>
            </a:r>
            <a:endParaRPr altLang="en-US" dirty="0" sz="1400" lang="zh-CN" spc="150">
              <a:solidFill>
                <a:schemeClr val="tx1">
                  <a:lumMod val="65000"/>
                  <a:lumOff val="35000"/>
                </a:schemeClr>
              </a:solidFill>
              <a:latin typeface="+mn-ea"/>
              <a:sym typeface="+mn-ea"/>
            </a:endParaRPr>
          </a:p>
        </p:txBody>
      </p:sp>
      <p:sp>
        <p:nvSpPr>
          <p:cNvPr id="1050076" name="平行四边形 12"/>
          <p:cNvSpPr/>
          <p:nvPr>
            <p:custDataLst>
              <p:tags r:id="rId10"/>
            </p:custDataLst>
          </p:nvPr>
        </p:nvSpPr>
        <p:spPr>
          <a:xfrm>
            <a:off x="3043171" y="4255085"/>
            <a:ext cx="3039996" cy="140543"/>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50078" name="标题"/>
          <p:cNvSpPr txBox="1"/>
          <p:nvPr>
            <p:custDataLst>
              <p:tags r:id="rId11"/>
            </p:custDataLst>
          </p:nvPr>
        </p:nvSpPr>
        <p:spPr>
          <a:xfrm>
            <a:off x="3280962" y="3868757"/>
            <a:ext cx="5862183" cy="490907"/>
          </a:xfrm>
          <a:prstGeom prst="rect"/>
          <a:noFill/>
        </p:spPr>
        <p:txBody>
          <a:bodyPr anchor="b" bIns="0" lIns="0" rIns="0" rtlCol="0" tIns="0" wrap="square">
            <a:normAutofit fontScale="50000"/>
          </a:bodyPr>
          <a:p>
            <a:r>
              <a:rPr altLang="en-US" b="1" dirty="0" sz="2000" lang="zh-CN" spc="300">
                <a:solidFill>
                  <a:schemeClr val="tx1">
                    <a:lumMod val="85000"/>
                    <a:lumOff val="15000"/>
                  </a:schemeClr>
                </a:solidFill>
                <a:latin typeface="+mj-ea"/>
                <a:ea typeface="+mj-ea"/>
              </a:rPr>
              <a:t>成功企业管理与市场营销效果的相互促进：成功的企业管理和市场营销效果之间存在相互促进的关系，通过优化企业管理，可以提升市场营销效果，反之亦然。 </a:t>
            </a:r>
            <a:endParaRPr altLang="en-US" b="1" dirty="0" sz="2000" lang="zh-CN" spc="300">
              <a:solidFill>
                <a:schemeClr val="tx1">
                  <a:lumMod val="85000"/>
                  <a:lumOff val="15000"/>
                </a:schemeClr>
              </a:solidFill>
              <a:latin typeface="+mj-ea"/>
              <a:ea typeface="+mj-ea"/>
            </a:endParaRPr>
          </a:p>
        </p:txBody>
      </p:sp>
      <p:sp>
        <p:nvSpPr>
          <p:cNvPr id="1050080" name="正文"/>
          <p:cNvSpPr txBox="1"/>
          <p:nvPr>
            <p:custDataLst>
              <p:tags r:id="rId12"/>
            </p:custDataLst>
          </p:nvPr>
        </p:nvSpPr>
        <p:spPr>
          <a:xfrm>
            <a:off x="3280296" y="4530842"/>
            <a:ext cx="5862183" cy="490907"/>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a:t>
            </a:r>
            <a:r>
              <a:rPr altLang="zh-CN" dirty="0" sz="1400" lang="en-US" spc="150">
                <a:solidFill>
                  <a:schemeClr val="tx1">
                    <a:lumMod val="65000"/>
                    <a:lumOff val="35000"/>
                  </a:schemeClr>
                </a:solidFill>
                <a:latin typeface="+mn-ea"/>
                <a:sym typeface="+mn-ea"/>
              </a:rPr>
              <a:t>,</a:t>
            </a:r>
            <a:r>
              <a:rPr altLang="en-US" dirty="0" sz="1400" lang="zh-CN" spc="150">
                <a:solidFill>
                  <a:schemeClr val="tx1">
                    <a:lumMod val="65000"/>
                    <a:lumOff val="35000"/>
                  </a:schemeClr>
                </a:solidFill>
                <a:latin typeface="+mn-ea"/>
                <a:sym typeface="+mn-ea"/>
              </a:rPr>
              <a:t>言简的阐述观点。</a:t>
            </a:r>
            <a:endParaRPr altLang="en-US" dirty="0" sz="14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14" name="标题 1"/>
          <p:cNvSpPr>
            <a:spLocks noGrp="1"/>
          </p:cNvSpPr>
          <p:nvPr>
            <p:ph type="title" idx="2"/>
            <p:custDataLst>
              <p:tags r:id="rId1"/>
            </p:custDataLst>
          </p:nvPr>
        </p:nvSpPr>
        <p:spPr>
          <a:xfrm>
            <a:off x="1336040" y="1631315"/>
            <a:ext cx="5967095" cy="3479165"/>
          </a:xfrm>
        </p:spPr>
        <p:txBody>
          <a:bodyPr/>
          <a:p>
            <a:r>
              <a:rPr altLang="en-US" lang="zh-CN"/>
              <a:t>总结：企业管理与市场营销效果的未来发展趋势</a:t>
            </a:r>
            <a:endParaRPr altLang="en-US" lang="zh-CN"/>
          </a:p>
        </p:txBody>
      </p:sp>
      <p:sp>
        <p:nvSpPr>
          <p:cNvPr id="1050116" name="文本占位符 3"/>
          <p:cNvSpPr>
            <a:spLocks noGrp="1"/>
          </p:cNvSpPr>
          <p:nvPr>
            <p:ph type="body" idx="1"/>
            <p:custDataLst>
              <p:tags r:id="rId2"/>
            </p:custDataLst>
          </p:nvPr>
        </p:nvSpPr>
        <p:spPr>
          <a:xfrm>
            <a:off x="6690995" y="1631315"/>
            <a:ext cx="3646805" cy="3479165"/>
          </a:xfrm>
        </p:spPr>
        <p:txBody>
          <a:bodyPr/>
          <a:p>
            <a:r>
              <a:rPr altLang="en-US" dirty="0" lang="zh-CN"/>
              <a:t>07</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178" name="标题 2"/>
          <p:cNvSpPr>
            <a:spLocks noGrp="1"/>
          </p:cNvSpPr>
          <p:nvPr>
            <p:ph type="title" idx="2"/>
          </p:nvPr>
        </p:nvSpPr>
        <p:spPr/>
        <p:txBody>
          <a:bodyPr>
            <a:normAutofit fontScale="90000"/>
          </a:bodyPr>
          <a:p>
            <a:r>
              <a:rPr altLang="en-US" lang="zh-CN"/>
              <a:t>未来企业管理的发展趋势预测</a:t>
            </a:r>
            <a:endParaRPr altLang="en-US" lang="zh-CN"/>
          </a:p>
        </p:txBody>
      </p:sp>
      <p:sp>
        <p:nvSpPr>
          <p:cNvPr id="1050180"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数字化转型：随着互联网技术的发展，企业管理将更加注重数字化转型，提高运营效率和客户体验。</a:t>
            </a:r>
            <a:endParaRPr altLang="en-US" dirty="0" sz="1200" lang="zh-CN" spc="150">
              <a:solidFill>
                <a:schemeClr val="tx1">
                  <a:lumMod val="65000"/>
                  <a:lumOff val="35000"/>
                </a:schemeClr>
              </a:solidFill>
              <a:latin typeface="+mn-ea"/>
              <a:sym typeface="+mn-ea"/>
            </a:endParaRPr>
          </a:p>
        </p:txBody>
      </p:sp>
      <p:sp>
        <p:nvSpPr>
          <p:cNvPr id="1050182"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智能化升级：人工智能、大数据等技术的普及将推动企业管理的智能化升级，实现更精准的决策和预测。</a:t>
            </a:r>
            <a:endParaRPr altLang="en-US" dirty="0" sz="1200" lang="zh-CN" spc="150">
              <a:solidFill>
                <a:schemeClr val="tx1">
                  <a:lumMod val="65000"/>
                  <a:lumOff val="35000"/>
                </a:schemeClr>
              </a:solidFill>
              <a:latin typeface="+mn-ea"/>
              <a:sym typeface="+mn-ea"/>
            </a:endParaRPr>
          </a:p>
        </p:txBody>
      </p:sp>
      <p:sp>
        <p:nvSpPr>
          <p:cNvPr id="1050184"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柔性化组织：未来企业管理将更加注重柔性化组织建设，以适应快速变化的市场环境，提高企业的应变能力。</a:t>
            </a:r>
            <a:endParaRPr altLang="en-US" dirty="0" sz="1200" lang="zh-CN" spc="150">
              <a:solidFill>
                <a:schemeClr val="tx1">
                  <a:lumMod val="65000"/>
                  <a:lumOff val="35000"/>
                </a:schemeClr>
              </a:solidFill>
              <a:latin typeface="+mn-ea"/>
              <a:sym typeface="+mn-ea"/>
            </a:endParaRPr>
          </a:p>
        </p:txBody>
      </p:sp>
      <p:sp>
        <p:nvSpPr>
          <p:cNvPr id="1050186"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绿色可持续发展：随着环保意识的提高，企业管理将更加注重绿色可持续发展，推动企业与环境的和谐发展。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20" name="标题 2"/>
          <p:cNvSpPr>
            <a:spLocks noGrp="1"/>
          </p:cNvSpPr>
          <p:nvPr>
            <p:ph type="title" idx="2"/>
          </p:nvPr>
        </p:nvSpPr>
        <p:spPr/>
        <p:txBody>
          <a:bodyPr>
            <a:normAutofit fontScale="90000"/>
          </a:bodyPr>
          <a:p>
            <a:r>
              <a:rPr altLang="en-US" lang="zh-CN"/>
              <a:t>未来市场营销效果的提升方向探讨</a:t>
            </a:r>
            <a:endParaRPr altLang="en-US" lang="zh-CN"/>
          </a:p>
        </p:txBody>
      </p:sp>
      <p:sp>
        <p:nvSpPr>
          <p:cNvPr id="1050222" name="对角圆角矩形 15"/>
          <p:cNvSpPr/>
          <p:nvPr>
            <p:custDataLst>
              <p:tags r:id="rId1"/>
            </p:custDataLst>
          </p:nvPr>
        </p:nvSpPr>
        <p:spPr>
          <a:xfrm>
            <a:off x="1404891" y="3554170"/>
            <a:ext cx="9376609" cy="7025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4" name="对角圆角矩形 16"/>
          <p:cNvSpPr/>
          <p:nvPr>
            <p:custDataLst>
              <p:tags r:id="rId2"/>
            </p:custDataLst>
          </p:nvPr>
        </p:nvSpPr>
        <p:spPr>
          <a:xfrm>
            <a:off x="1404891" y="3426144"/>
            <a:ext cx="507306" cy="48408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6" name="直角三角形 17"/>
          <p:cNvSpPr/>
          <p:nvPr>
            <p:custDataLst>
              <p:tags r:id="rId3"/>
            </p:custDataLst>
          </p:nvPr>
        </p:nvSpPr>
        <p:spPr>
          <a:xfrm>
            <a:off x="1912538" y="3426781"/>
            <a:ext cx="76434" cy="127390"/>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8" name="文本框 27"/>
          <p:cNvSpPr txBox="1"/>
          <p:nvPr>
            <p:custDataLst>
              <p:tags r:id="rId4"/>
            </p:custDataLst>
          </p:nvPr>
        </p:nvSpPr>
        <p:spPr>
          <a:xfrm>
            <a:off x="1945659" y="3563724"/>
            <a:ext cx="8590512" cy="69045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社交媒体营销：利用社交媒体平台扩大品牌影响力，吸引更多潜在客户</a:t>
            </a:r>
            <a:endParaRPr altLang="zh-CN" dirty="0" lang="en-US">
              <a:solidFill>
                <a:schemeClr val="dk1">
                  <a:lumMod val="80000"/>
                  <a:lumOff val="20000"/>
                </a:schemeClr>
              </a:solidFill>
              <a:latin typeface="+mn-ea"/>
              <a:sym typeface="+mn-ea"/>
            </a:endParaRPr>
          </a:p>
        </p:txBody>
      </p:sp>
      <p:sp>
        <p:nvSpPr>
          <p:cNvPr id="1050230" name="对角圆角矩形 52"/>
          <p:cNvSpPr/>
          <p:nvPr>
            <p:custDataLst>
              <p:tags r:id="rId5"/>
            </p:custDataLst>
          </p:nvPr>
        </p:nvSpPr>
        <p:spPr>
          <a:xfrm>
            <a:off x="1404891" y="1580906"/>
            <a:ext cx="9376609" cy="7025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2" name="对角圆角矩形 53"/>
          <p:cNvSpPr/>
          <p:nvPr>
            <p:custDataLst>
              <p:tags r:id="rId6"/>
            </p:custDataLst>
          </p:nvPr>
        </p:nvSpPr>
        <p:spPr>
          <a:xfrm>
            <a:off x="1404891" y="1452880"/>
            <a:ext cx="507306" cy="48408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4" name="直角三角形 54"/>
          <p:cNvSpPr/>
          <p:nvPr>
            <p:custDataLst>
              <p:tags r:id="rId7"/>
            </p:custDataLst>
          </p:nvPr>
        </p:nvSpPr>
        <p:spPr>
          <a:xfrm>
            <a:off x="1912538" y="1453517"/>
            <a:ext cx="76434" cy="127390"/>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6" name="文本框 56"/>
          <p:cNvSpPr txBox="1"/>
          <p:nvPr>
            <p:custDataLst>
              <p:tags r:id="rId8"/>
            </p:custDataLst>
          </p:nvPr>
        </p:nvSpPr>
        <p:spPr>
          <a:xfrm>
            <a:off x="1945659" y="1584091"/>
            <a:ext cx="8590512" cy="69045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数字化营销：利用大数据、人工智能等技术提高营销精准度和效率</a:t>
            </a:r>
            <a:endParaRPr altLang="en-US" dirty="0" lang="zh-CN">
              <a:solidFill>
                <a:schemeClr val="dk1">
                  <a:lumMod val="80000"/>
                  <a:lumOff val="20000"/>
                </a:schemeClr>
              </a:solidFill>
              <a:latin typeface="+mn-ea"/>
              <a:sym typeface="+mn-ea"/>
            </a:endParaRPr>
          </a:p>
        </p:txBody>
      </p:sp>
      <p:sp>
        <p:nvSpPr>
          <p:cNvPr id="1050238" name="对角圆角矩形 5"/>
          <p:cNvSpPr/>
          <p:nvPr>
            <p:custDataLst>
              <p:tags r:id="rId9"/>
            </p:custDataLst>
          </p:nvPr>
        </p:nvSpPr>
        <p:spPr>
          <a:xfrm>
            <a:off x="1404891" y="2567538"/>
            <a:ext cx="9376609" cy="7025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0" name="对角圆角矩形 6"/>
          <p:cNvSpPr/>
          <p:nvPr>
            <p:custDataLst>
              <p:tags r:id="rId10"/>
            </p:custDataLst>
          </p:nvPr>
        </p:nvSpPr>
        <p:spPr>
          <a:xfrm>
            <a:off x="1404891" y="2439512"/>
            <a:ext cx="507306" cy="48408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2" name="直角三角形 7"/>
          <p:cNvSpPr/>
          <p:nvPr>
            <p:custDataLst>
              <p:tags r:id="rId11"/>
            </p:custDataLst>
          </p:nvPr>
        </p:nvSpPr>
        <p:spPr>
          <a:xfrm>
            <a:off x="1912538" y="2440149"/>
            <a:ext cx="76434" cy="127390"/>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4" name="文本框 8"/>
          <p:cNvSpPr txBox="1"/>
          <p:nvPr>
            <p:custDataLst>
              <p:tags r:id="rId12"/>
            </p:custDataLst>
          </p:nvPr>
        </p:nvSpPr>
        <p:spPr>
          <a:xfrm>
            <a:off x="1945659" y="2577093"/>
            <a:ext cx="8590512" cy="69045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个性化定制：根据消费者需求提供个性化产品和服务，提高客户满意度</a:t>
            </a:r>
            <a:endParaRPr altLang="en-US" dirty="0" lang="zh-CN">
              <a:solidFill>
                <a:schemeClr val="dk1">
                  <a:lumMod val="80000"/>
                  <a:lumOff val="20000"/>
                </a:schemeClr>
              </a:solidFill>
              <a:latin typeface="+mn-ea"/>
              <a:sym typeface="+mn-ea"/>
            </a:endParaRPr>
          </a:p>
        </p:txBody>
      </p:sp>
      <p:sp>
        <p:nvSpPr>
          <p:cNvPr id="1050246" name="对角圆角矩形 9"/>
          <p:cNvSpPr/>
          <p:nvPr>
            <p:custDataLst>
              <p:tags r:id="rId13"/>
            </p:custDataLst>
          </p:nvPr>
        </p:nvSpPr>
        <p:spPr>
          <a:xfrm>
            <a:off x="1404891" y="4540802"/>
            <a:ext cx="9376609" cy="7025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8" name="对角圆角矩形 10"/>
          <p:cNvSpPr/>
          <p:nvPr>
            <p:custDataLst>
              <p:tags r:id="rId14"/>
            </p:custDataLst>
          </p:nvPr>
        </p:nvSpPr>
        <p:spPr>
          <a:xfrm>
            <a:off x="1404891" y="4412776"/>
            <a:ext cx="507306" cy="48408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0" name="直角三角形 11"/>
          <p:cNvSpPr/>
          <p:nvPr>
            <p:custDataLst>
              <p:tags r:id="rId15"/>
            </p:custDataLst>
          </p:nvPr>
        </p:nvSpPr>
        <p:spPr>
          <a:xfrm>
            <a:off x="1912538" y="4413412"/>
            <a:ext cx="76434" cy="127390"/>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2" name="文本框 12"/>
          <p:cNvSpPr txBox="1"/>
          <p:nvPr>
            <p:custDataLst>
              <p:tags r:id="rId16"/>
            </p:custDataLst>
          </p:nvPr>
        </p:nvSpPr>
        <p:spPr>
          <a:xfrm>
            <a:off x="1945659" y="4550356"/>
            <a:ext cx="8590512" cy="69045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跨界合作：与其他行业或品牌进行合作，拓展市场份额和资源共享</a:t>
            </a:r>
            <a:endParaRPr altLang="zh-CN" dirty="0" lang="en-US">
              <a:solidFill>
                <a:schemeClr val="dk1">
                  <a:lumMod val="80000"/>
                  <a:lumOff val="20000"/>
                </a:schemeClr>
              </a:solidFill>
              <a:latin typeface="+mn-ea"/>
              <a:sym typeface="+mn-ea"/>
            </a:endParaRPr>
          </a:p>
        </p:txBody>
      </p:sp>
      <p:sp>
        <p:nvSpPr>
          <p:cNvPr id="1050254" name="对角圆角矩形 14"/>
          <p:cNvSpPr/>
          <p:nvPr>
            <p:custDataLst>
              <p:tags r:id="rId17"/>
            </p:custDataLst>
          </p:nvPr>
        </p:nvSpPr>
        <p:spPr>
          <a:xfrm>
            <a:off x="1404891" y="5527434"/>
            <a:ext cx="9376609" cy="7025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6" name="对角圆角矩形 18"/>
          <p:cNvSpPr/>
          <p:nvPr>
            <p:custDataLst>
              <p:tags r:id="rId18"/>
            </p:custDataLst>
          </p:nvPr>
        </p:nvSpPr>
        <p:spPr>
          <a:xfrm>
            <a:off x="1404891" y="5399407"/>
            <a:ext cx="507306" cy="484080"/>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8" name="直角三角形 19"/>
          <p:cNvSpPr/>
          <p:nvPr>
            <p:custDataLst>
              <p:tags r:id="rId19"/>
            </p:custDataLst>
          </p:nvPr>
        </p:nvSpPr>
        <p:spPr>
          <a:xfrm>
            <a:off x="1912538" y="5400044"/>
            <a:ext cx="76434" cy="127390"/>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0" name="文本框 20"/>
          <p:cNvSpPr txBox="1"/>
          <p:nvPr>
            <p:custDataLst>
              <p:tags r:id="rId20"/>
            </p:custDataLst>
          </p:nvPr>
        </p:nvSpPr>
        <p:spPr>
          <a:xfrm>
            <a:off x="1945659" y="5536988"/>
            <a:ext cx="8590512" cy="69045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绿色环保：注重环保和可持续发展，提高品牌形象和社会责任感</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294" name="标题 2"/>
          <p:cNvSpPr>
            <a:spLocks noGrp="1"/>
          </p:cNvSpPr>
          <p:nvPr>
            <p:ph type="title" idx="2"/>
          </p:nvPr>
        </p:nvSpPr>
        <p:spPr/>
        <p:txBody>
          <a:bodyPr>
            <a:normAutofit fontScale="90000"/>
          </a:bodyPr>
          <a:p>
            <a:r>
              <a:rPr altLang="en-US" lang="zh-CN"/>
              <a:t>未来企业管理与市场营销效果的融合发展前景展望</a:t>
            </a:r>
            <a:endParaRPr altLang="en-US" lang="zh-CN"/>
          </a:p>
        </p:txBody>
      </p:sp>
      <p:sp>
        <p:nvSpPr>
          <p:cNvPr id="1050296"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98"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数字化转型：随着互联网技术的发展，企业管理与市场营销将更加注重数字化转型，提高效率和精准度。</a:t>
            </a:r>
            <a:endParaRPr altLang="en-US" dirty="0" sz="1600" lang="zh-CN" spc="150">
              <a:solidFill>
                <a:schemeClr val="tx1">
                  <a:lumMod val="75000"/>
                  <a:lumOff val="25000"/>
                </a:schemeClr>
              </a:solidFill>
              <a:latin typeface="+mn-ea"/>
              <a:sym typeface="+mn-ea"/>
            </a:endParaRPr>
          </a:p>
        </p:txBody>
      </p:sp>
      <p:sp>
        <p:nvSpPr>
          <p:cNvPr id="1050300"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02"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04"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fontScale="93750"/>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智能化升级：人工智能、大数据等技术的普及将推动企业管理与市场营销的智能化升级，实现更高效、个性化的服务。</a:t>
            </a:r>
            <a:endParaRPr altLang="en-US" dirty="0" sz="1600" lang="zh-CN" spc="150">
              <a:solidFill>
                <a:schemeClr val="tx1">
                  <a:lumMod val="75000"/>
                  <a:lumOff val="25000"/>
                </a:schemeClr>
              </a:solidFill>
              <a:latin typeface="+mn-ea"/>
              <a:sym typeface="+mn-ea"/>
            </a:endParaRPr>
          </a:p>
        </p:txBody>
      </p:sp>
      <p:sp>
        <p:nvSpPr>
          <p:cNvPr id="1050306"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08"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10"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fontScale="7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跨界合作与创新：未来企业管理与市场营销将更加注重跨界合作与创新，通过与其他领域的合作，创造出更多具有竞争力的营销策略。</a:t>
            </a:r>
            <a:endParaRPr altLang="en-US" dirty="0" sz="2000" lang="zh-CN" spc="150">
              <a:solidFill>
                <a:schemeClr val="tx1">
                  <a:lumMod val="75000"/>
                  <a:lumOff val="25000"/>
                </a:schemeClr>
              </a:solidFill>
              <a:latin typeface="+mn-ea"/>
              <a:sym typeface="+mn-ea"/>
            </a:endParaRPr>
          </a:p>
        </p:txBody>
      </p:sp>
      <p:sp>
        <p:nvSpPr>
          <p:cNvPr id="1050312"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14"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16"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fontScale="93750"/>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绿色可持续发展：随着环保意识的提高，企业管理与市场营销将更加注重绿色可持续发展，推广环保理念和绿色产品。</a:t>
            </a:r>
            <a:endParaRPr altLang="en-US" dirty="0" sz="1600" lang="zh-CN" spc="150">
              <a:solidFill>
                <a:schemeClr val="tx1">
                  <a:lumMod val="75000"/>
                  <a:lumOff val="25000"/>
                </a:schemeClr>
              </a:solidFill>
              <a:latin typeface="+mn-ea"/>
              <a:sym typeface="+mn-ea"/>
            </a:endParaRPr>
          </a:p>
        </p:txBody>
      </p:sp>
      <p:sp>
        <p:nvSpPr>
          <p:cNvPr id="1050318"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352"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50354" name="文本占位符 2"/>
          <p:cNvSpPr>
            <a:spLocks noGrp="1"/>
          </p:cNvSpPr>
          <p:nvPr>
            <p:ph type="body" idx="2"/>
            <p:custDataLst>
              <p:tags r:id="rId2"/>
            </p:custDataLst>
          </p:nvPr>
        </p:nvSpPr>
        <p:spPr>
          <a:xfrm>
            <a:off x="1182370" y="4164965"/>
            <a:ext cx="1770380" cy="427355"/>
          </a:xfrm>
        </p:spPr>
        <p:txBody>
          <a:bodyPr/>
          <a:p>
            <a:r>
              <a:rPr altLang="en-US" lang="zh-CN"/>
              <a:t>汇报人：xxx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6*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6*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6*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6*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6*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6*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2"/>
  <p:tag name="KSO_WM_UNIT_TYPE" val="l_h_a"/>
  <p:tag name="KSO_WM_UNIT_ID" val="custom20230231_6*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6*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0"/>
  <p:tag name="KSO_WM_UNIT_TYPE" val="l_h_a"/>
  <p:tag name="KSO_WM_UNIT_ID" val="custom20230231_6*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6*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8"/>
  <p:tag name="KSO_WM_UNIT_TYPE" val="l_h_a"/>
  <p:tag name="KSO_WM_UNIT_ID" val="custom20230231_6*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6*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custom20230231_6*l_h_i*1_6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6*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6"/>
  <p:tag name="KSO_WM_UNIT_TYPE" val="l_h_a"/>
  <p:tag name="KSO_WM_UNIT_ID" val="custom20230231_6*l_h_a*1_4_1"/>
  <p:tag name="KSO_WM_DIAGRAM_VERSION" val="3"/>
  <p:tag name="KSO_WM_UNIT_PRESET_TEXT" val="单击此处添加文本"/>
  <p:tag name="KSO_WM_DIAGRAM_COLOR_TRICK" val="1"/>
  <p:tag name="KSO_WM_DIAGRAM_COLOR_TEXT_CAN_REMOVE" val="n"/>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6*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6*l_h_a*1_5_1"/>
  <p:tag name="KSO_WM_DIAGRAM_VERSION" val="3"/>
  <p:tag name="KSO_WM_UNIT_PRESET_TEXT" val="单击此处添加文本"/>
  <p:tag name="KSO_WM_DIAGRAM_COLOR_TRICK" val="1"/>
  <p:tag name="KSO_WM_DIAGRAM_COLOR_TEXT_CAN_REMOVE" val="n"/>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31_6*l_h_i*1_6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2"/>
  <p:tag name="KSO_WM_UNIT_TYPE" val="l_h_a"/>
  <p:tag name="KSO_WM_UNIT_ID" val="custom20230231_6*l_h_a*1_6_1"/>
  <p:tag name="KSO_WM_DIAGRAM_VERSION" val="3"/>
  <p:tag name="KSO_WM_UNIT_PRESET_TEXT" val="单击此处添加文本"/>
  <p:tag name="KSO_WM_DIAGRAM_COLOR_TRICK" val="1"/>
  <p:tag name="KSO_WM_DIAGRAM_COLOR_TEXT_CAN_REMOVE" val="n"/>
</p:tagLst>
</file>

<file path=ppt/tags/tag107.xml><?xml version="1.0" encoding="utf-8"?>
<p:tagLst xmlns:p="http://schemas.openxmlformats.org/presentationml/2006/main">
  <p:tag name="KSO_WM_SLIDE_ID" val="custom20230231_6"/>
  <p:tag name="KSO_WM_TEMPLATE_SUBCATEGORY" val="29"/>
  <p:tag name="KSO_WM_TEMPLATE_MASTER_TYPE" val="0"/>
  <p:tag name="KSO_WM_TEMPLATE_COLOR_TYPE" val="0"/>
  <p:tag name="KSO_WM_SLIDE_ITEM_CNT" val="6"/>
  <p:tag name="KSO_WM_SLIDE_INDEX" val="6"/>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1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1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13.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5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156.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7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179.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18.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5*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5*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5*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5*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5*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5*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5*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5*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5*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5*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5*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5*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5*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5*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5*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20_5*l_h_i*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10,&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20_5*l_h_i*1_6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10,&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20_5*l_h_f*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447_5*l_h_i*1_6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47_5*l_h_i*1_6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47_5*l_h_f*1_6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5*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447_5*l_h_i*1_5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47_5*l_h_i*1_5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47_5*l_h_f*1_5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5*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5*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5*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5*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5*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5*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5*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5*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5*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5*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5*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5*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5*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5*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5*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5*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5*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5*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5*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70_5*l_h_i*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70_5*l_h_i*1_6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70_5*l_h_f*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5*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5*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5*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5*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5*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5*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5*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5*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5*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7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6"/>
</p:tagLst>
</file>

<file path=ppt/tags/tag27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4*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4*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4*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4*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4*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4*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4*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4*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4*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4*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4*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4*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4*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4*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4*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4*l_h_i*1_4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9_4*l_h_a*1_4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9_4*l_h_f*1_4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4*l_h_i*1_1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9_4*l_h_a*1_1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9_4*l_h_f*1_1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4*l_h_i*1_2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9_4*l_h_a*1_2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9_4*l_h_f*1_2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4*l_h_i*1_3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9_4*l_h_a*1_3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9_4*l_h_f*1_3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32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7"/>
</p:tagLst>
</file>

<file path=ppt/tags/tag323.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4*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4*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4*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4*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4*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4*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4*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4*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4*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4*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4*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4*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4*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4*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4*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4*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4*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4*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4*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4*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36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362.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M973Q</dc:creator>
  <dcterms:created xsi:type="dcterms:W3CDTF">2023-12-19T19:46:44Z</dcterms:created>
  <dcterms:modified xsi:type="dcterms:W3CDTF">2023-12-19T19:46:44Z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31b2e20f391d4e5da33fcc5aef53113d_21</vt:lpwstr>
  </property>
</Properties>
</file>