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86" r:id="rId1"/>
    <p:sldMasterId id="2147489423" r:id="rId2"/>
  </p:sldMasterIdLst>
  <p:notesMasterIdLst>
    <p:notesMasterId r:id="rId3"/>
  </p:notesMasterIdLst>
  <p:sldIdLst>
    <p:sldId id="2795" r:id="rId4"/>
    <p:sldId id="2799" r:id="rId5"/>
    <p:sldId id="2802" r:id="rId6"/>
    <p:sldId id="2805" r:id="rId7"/>
    <p:sldId id="2808" r:id="rId8"/>
    <p:sldId id="2811" r:id="rId9"/>
    <p:sldId id="2814" r:id="rId10"/>
    <p:sldId id="2817" r:id="rId11"/>
    <p:sldId id="2820" r:id="rId12"/>
    <p:sldId id="2823" r:id="rId13"/>
    <p:sldId id="2826" r:id="rId14"/>
    <p:sldId id="2829" r:id="rId15"/>
    <p:sldId id="2832" r:id="rId16"/>
    <p:sldId id="2835" r:id="rId17"/>
    <p:sldId id="2838" r:id="rId18"/>
    <p:sldId id="2841" r:id="rId19"/>
    <p:sldId id="2844" r:id="rId20"/>
    <p:sldId id="2847" r:id="rId21"/>
    <p:sldId id="2850" r:id="rId22"/>
    <p:sldId id="2853" r:id="rId23"/>
    <p:sldId id="2856" r:id="rId24"/>
    <p:sldId id="2859" r:id="rId25"/>
    <p:sldId id="2862" r:id="rId26"/>
    <p:sldId id="2865" r:id="rId27"/>
    <p:sldId id="2868" r:id="rId28"/>
    <p:sldId id="2871" r:id="rId29"/>
    <p:sldId id="2874" r:id="rId30"/>
    <p:sldId id="287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87" r:id="rId1"/>
    <p:sldLayoutId id="2147489388" r:id="rId2"/>
    <p:sldLayoutId id="2147489389" r:id="rId3"/>
    <p:sldLayoutId id="2147489390" r:id="rId4"/>
    <p:sldLayoutId id="2147489391" r:id="rId5"/>
    <p:sldLayoutId id="2147489392" r:id="rId6"/>
    <p:sldLayoutId id="2147489393" r:id="rId7"/>
    <p:sldLayoutId id="2147489394" r:id="rId8"/>
    <p:sldLayoutId id="2147489395" r:id="rId9"/>
    <p:sldLayoutId id="2147489396" r:id="rId10"/>
    <p:sldLayoutId id="214748939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24" r:id="rId1"/>
    <p:sldLayoutId id="2147489425" r:id="rId2"/>
    <p:sldLayoutId id="2147489426" r:id="rId3"/>
    <p:sldLayoutId id="2147489427" r:id="rId4"/>
    <p:sldLayoutId id="2147489428" r:id="rId5"/>
    <p:sldLayoutId id="2147489429" r:id="rId6"/>
    <p:sldLayoutId id="2147489430" r:id="rId7"/>
    <p:sldLayoutId id="2147489431" r:id="rId8"/>
    <p:sldLayoutId id="2147489432" r:id="rId9"/>
    <p:sldLayoutId id="2147489433" r:id="rId10"/>
    <p:sldLayoutId id="214748943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素质教育在初中教育中的实践与思考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素质教育的理念与实践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素质教育与学生全面发展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素质教育与教师专业发展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素质教育与学校管理创新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素质教育与社会环境支持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素质教育的理念与实践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素质教育的定义与内涵</a:t>
            </a:r>
            <a:endParaRPr altLang="en-US" lang="zh-CN"/>
          </a:p>
        </p:txBody>
      </p:sp>
      <p:sp>
        <p:nvSpPr>
          <p:cNvPr id="10489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素质教育的定义：旨在培养全面发展的人的教育理念和实践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素质教育的内涵：注重学生的知识、能力、情感、价值观等方面的全面发展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素质教育的核心理念：以学生为本，注重个性发展，培养创新精神和实践能力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素质教育的实践方式：多元化、个性化、协作化的教学方式和评价机制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初中阶段素质教育的目标与任务</a:t>
            </a:r>
            <a:endParaRPr altLang="en-US" lang="zh-CN"/>
          </a:p>
        </p:txBody>
      </p:sp>
      <p:sp>
        <p:nvSpPr>
          <p:cNvPr id="10490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培养全面发展的人：注重学生的知识、能力、情感、态度、价值观等方面的全面发展。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注重个性发展：尊重学生的个性差异，培养学生的兴趣、特长和创造力。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强调实践能力：注重学生的动手能力和实践操作能力，培养学生的创新精神和实践能力。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关注终身学习：培养学生的自主学习和终身学习的意识，提高学生的综合素质和竞争力。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素质教育在初中教育中的实践案例</a:t>
            </a:r>
            <a:endParaRPr altLang="en-US" lang="zh-CN"/>
          </a:p>
        </p:txBody>
      </p:sp>
      <p:sp>
        <p:nvSpPr>
          <p:cNvPr id="10490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案例名称：北京市某中学的素质教育实践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案例简介：该中学通过开展多元化的课程和活动，培养学生的综合素质和实践能力，取得了显著成效。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案例内容：具体介绍了该中学在课程设置、校园文化建设、社会实践等方面的做法和经验。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案例效果：该中学的素质教育实践取得了良好的效果，学生的综合素质和实践能力得到了明显提升。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素质教育实践的挑战与对策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挑战：应试教育体制的制约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对策：加强素质教育理念的宣传与推广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挑战：教育资源不均衡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对策：优化教育资源配置，提高教育公平性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素质教育与学生全面发展</a:t>
            </a:r>
            <a:endParaRPr altLang="en-US" lang="zh-CN"/>
          </a:p>
        </p:txBody>
      </p:sp>
      <p:sp>
        <p:nvSpPr>
          <p:cNvPr id="10491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素质教育与学生知识技能的培养</a:t>
            </a:r>
            <a:endParaRPr altLang="en-US" lang="zh-CN"/>
          </a:p>
        </p:txBody>
      </p:sp>
      <p:sp>
        <p:nvSpPr>
          <p:cNvPr id="10492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重视基础知识的掌握，为学生打下坚实的学科基础。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强化实践操作能力，提高学生的动手能力和解决实际问题的能力。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注重培养学生的自主学习和终身学习能力，使其具备持续发展的潜力。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提倡跨学科学习，培养学生的综合素质和创新能力。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素质教育与学生身心健康的培养</a:t>
            </a:r>
            <a:endParaRPr altLang="en-US" lang="zh-CN"/>
          </a:p>
        </p:txBody>
      </p:sp>
      <p:sp>
        <p:nvSpPr>
          <p:cNvPr id="10493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重视体育课程，引导学生参与体育锻炼，培养健康体魄。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关注学生心理健康，提供心理咨询和辅导服务，培养积极心态。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推行艺术教育，培养学生审美能力和创造力，促进个性发展。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强化社会实践，增强学生社会责任感和团队协作能力。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素质教育与学生社会适应性的培养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实践方式：开展社会实践、志愿服务等活动，让学生接触社会、了解社会。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培养目标：通过素质教育，增强学生的社会适应能力，使其更好地融入社会。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课程设置：开设相关课程，如心理健康教育、团队合作等，提高学生的社会适应能力。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家校合作：加强家校合作，共同关注学生的社会适应性培养。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素质教育与学生创新精神的培养</a:t>
            </a:r>
            <a:endParaRPr altLang="en-US" lang="zh-CN"/>
          </a:p>
        </p:txBody>
      </p:sp>
      <p:sp>
        <p:nvSpPr>
          <p:cNvPr id="10494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激发创新兴趣：鼓励学生探索未知领域，培养好奇心和探究精神。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培养创新思维：通过启发式教学，引导学生独立思考，培养创新思维能力。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强化创新实践：开展课外科技活动、创新竞赛等，提供实践平台，提高学生的创新能力。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创新评价机制：建立多元评价体系，关注学生的创新成果和创新过程，激励学生发挥创新潜能。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素质教育与教师专业发展</a:t>
            </a:r>
            <a:endParaRPr altLang="en-US" lang="zh-CN"/>
          </a:p>
        </p:txBody>
      </p:sp>
      <p:sp>
        <p:nvSpPr>
          <p:cNvPr id="104948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教师角色在素质教育中的转变</a:t>
            </a:r>
            <a:endParaRPr altLang="en-US" lang="zh-CN"/>
          </a:p>
        </p:txBody>
      </p:sp>
      <p:sp>
        <p:nvSpPr>
          <p:cNvPr id="10495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从知识传授者转变为学习引导者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从应试教育者转变为综合素质培养者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从课堂主宰者转变为学习伙伴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从单一学科教师转变为跨学科协同者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教师专业素养在素质教育中的要求</a:t>
            </a:r>
            <a:endParaRPr altLang="en-US" lang="zh-CN"/>
          </a:p>
        </p:txBody>
      </p:sp>
      <p:sp>
        <p:nvSpPr>
          <p:cNvPr id="10496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具备先进的教育理念，关注学生全面发展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掌握多元化的教学方法和手段，激发学生学习兴趣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具备扎实的学科知识，能够引导学生深入探究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关注自身专业成长，不断提升教育教学能力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教师专业发展在素质教育中的实践案例</a:t>
            </a:r>
            <a:endParaRPr altLang="en-US" lang="zh-CN"/>
          </a:p>
        </p:txBody>
      </p:sp>
      <p:sp>
        <p:nvSpPr>
          <p:cNvPr id="10496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案例三：某初中英语教师通过跨学科合作，与其他学科教师共同开发课程资源，注重培养学生的跨文化交流能力和批判性思维。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案例一：某初中语文教师通过参加专业培训，提高自身素质，采用情境教学、小组合作等方式，培养学生的语文素养和创新能力。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案例二：某初中数学教师通过参与课题研究、学术交流等活动，提升自身专业素养，采用探究式教学法，引导学生自主学习和思考。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案例四：某初中科学教师通过与企业合作，将实践经验融入课堂教学，提高学生的动手能力和科学素养。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教师专业发展在素质教育中的挑战与对策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挑战：如何提高教师的专业素养和教学能力，以适应素质教育的要求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对策：加强教师培训和研修，提高教师的教育教学水平和创新能力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挑战：如何构建有效的教师评价体系，以促进教师的专业发展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对策：建立多元评价主体和多维评价指标，注重过程评价和发展性评价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素质教育与学校管理创新</a:t>
            </a:r>
            <a:endParaRPr altLang="en-US" lang="zh-CN"/>
          </a:p>
        </p:txBody>
      </p:sp>
      <p:sp>
        <p:nvSpPr>
          <p:cNvPr id="104981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学校管理理念的创新与实践</a:t>
            </a:r>
            <a:endParaRPr altLang="en-US" lang="zh-CN"/>
          </a:p>
        </p:txBody>
      </p:sp>
      <p:sp>
        <p:nvSpPr>
          <p:cNvPr id="10498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强调学生的全面发展，注重培养学生的综合素质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推行个性化教育，关注学生的个性发展需求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建立开放式管理体系，加强与家长、社区的合作与沟通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注重教师队伍的建设和管理，提高教师的专业素养和教育教学能力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学校课程设置的创新与实践</a:t>
            </a:r>
            <a:endParaRPr altLang="en-US" lang="zh-CN"/>
          </a:p>
        </p:txBody>
      </p:sp>
      <p:sp>
        <p:nvSpPr>
          <p:cNvPr id="10499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课程设置内容：多元化、综合性，涵盖知识、技能、情感等多个领域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课程设置理念：以学生为中心，注重个性发展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课程实施方式：探究式、合作式、项目式等多种形式相结合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课程评价方式：过程评价与结果评价相结合，注重学生的实际获得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学校评价机制的创新与实践</a:t>
            </a:r>
            <a:endParaRPr altLang="en-US" lang="zh-CN"/>
          </a:p>
        </p:txBody>
      </p:sp>
      <p:sp>
        <p:nvSpPr>
          <p:cNvPr id="10499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建立多元评价体系，关注学生综合素质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实施评价改革，以素质教育为导向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实践案例分享，如某中学的评价机制改革成果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创新评价方式，如过程评价、表现评价等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学校文化建设在素质教育中的作用</a:t>
            </a:r>
            <a:endParaRPr altLang="en-US" lang="zh-CN"/>
          </a:p>
        </p:txBody>
      </p:sp>
      <p:sp>
        <p:nvSpPr>
          <p:cNvPr id="10500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提升学生综合素质：学校文化建设注重学生的全面发展，通过丰富的文化活动和课程设置，培养学生的创新精神和实践能力，提高学生的综合素质。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营造良好教育环境：学校文化建设有助于营造一个积极向上、健康有序的教育环境，促进师生之间的交流与互动，增强学校的凝聚力和向心力。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引领学校管理创新：学校文化建设是学校管理创新的重要内容，通过文化建设可以推动学校管理理念、制度、方法的创新，提高学校的管理水平和教育质量。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增强学校品牌形象：优秀的学校文化建设有助于树立学校的良好形象，提高学校的知名度和美誉度，吸引更多的优质生源和优秀教师，促进学校的可持续发展。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素质教育与社会环境支持</a:t>
            </a:r>
            <a:endParaRPr altLang="en-US" lang="zh-CN"/>
          </a:p>
        </p:txBody>
      </p:sp>
      <p:sp>
        <p:nvSpPr>
          <p:cNvPr id="105011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家庭教育在素质教育中的作用</a:t>
            </a:r>
            <a:endParaRPr altLang="en-US" lang="zh-CN"/>
          </a:p>
        </p:txBody>
      </p:sp>
      <p:sp>
        <p:nvSpPr>
          <p:cNvPr id="10501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培养孩子的独立自主能力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塑造孩子良好的品德和价值观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促进孩子全面发展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增强孩子的社会适应能力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社会资源在素质教育中的利用与整合</a:t>
            </a:r>
            <a:endParaRPr altLang="en-US" lang="zh-CN"/>
          </a:p>
        </p:txBody>
      </p:sp>
      <p:sp>
        <p:nvSpPr>
          <p:cNvPr id="10502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整合社会资源，如企业、社区等，为学生提供实践机会，培养其实践能力。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利用社会资源，如博物馆、图书馆、艺术馆等，丰富学生的文化生活，提高其综合素质。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利用网络资源，建立素质教育平台，实现资源共享，提高教育质量。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整合各方资源，形成教育合力，共同推进素质教育的发展。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政策环境对素质教育的支持与引导</a:t>
            </a:r>
            <a:endParaRPr altLang="en-US" lang="zh-CN"/>
          </a:p>
        </p:txBody>
      </p:sp>
      <p:sp>
        <p:nvSpPr>
          <p:cNvPr id="10502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政策文件：国家出台相关政策文件，强调素质教育在初中教育中的重要地位。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资金投入：政府增加对初中素质教育的经费投入，保障教育资源的充足。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教师培训：开展针对教师的专业培训，提高教师的教育教学水平。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社会参与：鼓励社会力量参与初中素质教育，形成多元化的教育格局。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社区参与在素质教育中的实践与思考</a:t>
            </a:r>
            <a:endParaRPr altLang="en-US" lang="zh-CN"/>
          </a:p>
        </p:txBody>
      </p:sp>
      <p:sp>
        <p:nvSpPr>
          <p:cNvPr id="10503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社区参与的实践案例：分享成功的社区参与项目，如社区艺术课程、科技竞赛等。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社区参与对素质教育的意义：提供丰富的教育资源和环境，促进学生的全面发展。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社区参与的形式：如社区活动、志愿服务等，培养学生的社会责任感和团队协作能力。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社区参与的挑战与思考：如何调动社区资源，如何平衡学校教育和社会教育的关系等。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9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9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4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4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2023-12-31T15:52:00Z</dcterms:created>
  <dcterms:modified xsi:type="dcterms:W3CDTF">2023-12-31T15:52:00Z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c3105dd83ed2486ab2256dd4eaf49d0d_21</vt:lpwstr>
  </property>
</Properties>
</file>