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2.10-->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handoutMasterIdLst>
    <p:handoutMasterId r:id="rId3"/>
  </p:handoutMasterIdLst>
  <p:sldIdLst>
    <p:sldId id="448" r:id="rId4"/>
    <p:sldId id="449" r:id="rId5"/>
    <p:sldId id="450" r:id="rId6"/>
    <p:sldId id="451" r:id="rId7"/>
    <p:sldId id="452" r:id="rId8"/>
    <p:sldId id="453" r:id="rId9"/>
    <p:sldId id="454" r:id="rId10"/>
    <p:sldId id="455" r:id="rId11"/>
    <p:sldId id="456" r:id="rId12"/>
    <p:sldId id="457" r:id="rId13"/>
    <p:sldId id="458" r:id="rId14"/>
    <p:sldId id="459" r:id="rId15"/>
    <p:sldId id="460" r:id="rId16"/>
    <p:sldId id="461" r:id="rId17"/>
    <p:sldId id="462" r:id="rId18"/>
    <p:sldId id="463" r:id="rId19"/>
    <p:sldId id="464" r:id="rId20"/>
    <p:sldId id="465" r:id="rId21"/>
    <p:sldId id="466" r:id="rId22"/>
    <p:sldId id="467" r:id="rId23"/>
    <p:sldId id="468" r:id="rId24"/>
    <p:sldId id="469" r:id="rId25"/>
    <p:sldId id="470" r:id="rId26"/>
    <p:sldId id="471" r:id="rId27"/>
    <p:sldId id="472" r:id="rId28"/>
    <p:sldId id="473" r:id="rId29"/>
    <p:sldId id="474" r:id="rId30"/>
    <p:sldId id="475" r:id="rId31"/>
    <p:sldId id="476" r:id="rId32"/>
    <p:sldId id="477" r:id="rId33"/>
    <p:sldId id="478" r:id="rId34"/>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2" userDrawn="1">
          <p15:clr>
            <a:srgbClr val="A4A3A4"/>
          </p15:clr>
        </p15:guide>
        <p15:guide id="2" pos="3835" userDrawn="1">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p:scale>
          <a:sx n="75" d="100"/>
          <a:sy n="75" d="100"/>
        </p:scale>
        <p:origin x="1320" y="816"/>
      </p:cViewPr>
      <p:guideLst>
        <p:guide orient="horz" pos="2132"/>
        <p:guide pos="3835"/>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handoutMaster" Target="handoutMasters/handout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tags" Target="tags/tag2.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heme" Target="theme/theme1.xml" /><Relationship Id="rId39"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15.png"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17.wmf"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字魂58号-创中黑" panose="00000500000000000000" charset="-122"/>
              <a:ea typeface="字魂58号-创中黑" panose="00000500000000000000" charset="-122"/>
              <a:cs typeface="字魂58号-创中黑" panose="000005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字魂58号-创中黑" panose="00000500000000000000" charset="-122"/>
              </a:rPr>
              <a:t/>
            </a:fld>
            <a:endParaRPr lang="zh-CN" altLang="en-US">
              <a:ea typeface="字魂58号-创中黑" panose="000005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字魂58号-创中黑" panose="00000500000000000000" charset="-122"/>
              <a:ea typeface="字魂58号-创中黑" panose="00000500000000000000" charset="-122"/>
              <a:cs typeface="字魂58号-创中黑" panose="000005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字魂58号-创中黑" panose="00000500000000000000" charset="-122"/>
              </a:rPr>
              <a:t/>
            </a:fld>
            <a:endParaRPr lang="zh-CN" altLang="en-US">
              <a:ea typeface="字魂58号-创中黑" panose="00000500000000000000" charset="-122"/>
            </a:endParaRPr>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字魂58号-创中黑" panose="00000500000000000000" charset="-122"/>
                <a:ea typeface="字魂58号-创中黑" panose="00000500000000000000" charset="-122"/>
                <a:cs typeface="字魂58号-创中黑" panose="000005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字魂58号-创中黑" panose="00000500000000000000" charset="-122"/>
                <a:ea typeface="字魂58号-创中黑" panose="00000500000000000000" charset="-122"/>
                <a:cs typeface="字魂58号-创中黑" panose="00000500000000000000" charset="-122"/>
              </a:defRPr>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字魂58号-创中黑" panose="00000500000000000000" charset="-122"/>
                <a:ea typeface="字魂58号-创中黑" panose="00000500000000000000" charset="-122"/>
                <a:cs typeface="字魂58号-创中黑" panose="000005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字魂58号-创中黑" panose="00000500000000000000" charset="-122"/>
                <a:ea typeface="字魂58号-创中黑" panose="00000500000000000000" charset="-122"/>
                <a:cs typeface="字魂58号-创中黑" panose="00000500000000000000" charset="-122"/>
              </a:defRPr>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字魂58号-创中黑" panose="00000500000000000000" charset="-122"/>
        <a:ea typeface="字魂58号-创中黑" panose="00000500000000000000" charset="-122"/>
        <a:cs typeface="字魂58号-创中黑" panose="00000500000000000000" charset="-122"/>
      </a:defRPr>
    </a:lvl1pPr>
    <a:lvl2pPr marL="457200" algn="l" defTabSz="914400" rtl="0" eaLnBrk="1" latinLnBrk="0" hangingPunct="1">
      <a:defRPr sz="1200" kern="1200">
        <a:solidFill>
          <a:schemeClr val="tx1"/>
        </a:solidFill>
        <a:latin typeface="字魂58号-创中黑" panose="00000500000000000000" charset="-122"/>
        <a:ea typeface="字魂58号-创中黑" panose="00000500000000000000" charset="-122"/>
        <a:cs typeface="字魂58号-创中黑" panose="00000500000000000000" charset="-122"/>
      </a:defRPr>
    </a:lvl2pPr>
    <a:lvl3pPr marL="914400" algn="l" defTabSz="914400" rtl="0" eaLnBrk="1" latinLnBrk="0" hangingPunct="1">
      <a:defRPr sz="1200" kern="1200">
        <a:solidFill>
          <a:schemeClr val="tx1"/>
        </a:solidFill>
        <a:latin typeface="字魂58号-创中黑" panose="00000500000000000000" charset="-122"/>
        <a:ea typeface="字魂58号-创中黑" panose="00000500000000000000" charset="-122"/>
        <a:cs typeface="字魂58号-创中黑" panose="00000500000000000000" charset="-122"/>
      </a:defRPr>
    </a:lvl3pPr>
    <a:lvl4pPr marL="1371600" algn="l" defTabSz="914400" rtl="0" eaLnBrk="1" latinLnBrk="0" hangingPunct="1">
      <a:defRPr sz="1200" kern="1200">
        <a:solidFill>
          <a:schemeClr val="tx1"/>
        </a:solidFill>
        <a:latin typeface="字魂58号-创中黑" panose="00000500000000000000" charset="-122"/>
        <a:ea typeface="字魂58号-创中黑" panose="00000500000000000000" charset="-122"/>
        <a:cs typeface="字魂58号-创中黑" panose="00000500000000000000" charset="-122"/>
      </a:defRPr>
    </a:lvl4pPr>
    <a:lvl5pPr marL="1828800" algn="l" defTabSz="914400" rtl="0" eaLnBrk="1" latinLnBrk="0" hangingPunct="1">
      <a:defRPr sz="1200" kern="1200">
        <a:solidFill>
          <a:schemeClr val="tx1"/>
        </a:solidFill>
        <a:latin typeface="字魂58号-创中黑" panose="00000500000000000000" charset="-122"/>
        <a:ea typeface="字魂58号-创中黑" panose="00000500000000000000" charset="-122"/>
        <a:cs typeface="字魂58号-创中黑" panose="000005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145" name="Rectangle 7"/>
          <p:cNvSpPr txBox="1">
            <a:spLocks noGrp="1"/>
          </p:cNvSpPr>
          <p:nvPr>
            <p:ph type="sldNum" sz="quarter"/>
          </p:nvPr>
        </p:nvSpPr>
        <p:spPr>
          <a:xfrm>
            <a:off x="3884613" y="8685213"/>
            <a:ext cx="2971800" cy="457200"/>
          </a:xfrm>
          <a:prstGeom prst="rect">
            <a:avLst/>
          </a:prstGeom>
          <a:noFill/>
          <a:ln w="9525">
            <a:noFill/>
          </a:ln>
        </p:spPr>
        <p:txBody>
          <a:bodyPr vert="horz" lIns="91440" tIns="45720" rIns="91440" bIns="45720" anchor="b" anchorCtr="0"/>
          <a:lstStyle/>
          <a:p>
            <a:pPr lvl="0" algn="r"/>
            <a:fld id="{9A0DB2DC-4C9A-4742-B13C-FB6460FD3503}" type="slidenum">
              <a:rPr lang="en-US" altLang="zh-CN" sz="1200"/>
              <a:t>3</a:t>
            </a:fld>
            <a:endParaRPr lang="en-US" altLang="zh-CN" sz="1200"/>
          </a:p>
        </p:txBody>
      </p:sp>
      <p:sp>
        <p:nvSpPr>
          <p:cNvPr id="6146" name="Rectangle 2"/>
          <p:cNvSpPr>
            <a:spLocks noRot="1" noTextEdit="1"/>
          </p:cNvSpPr>
          <p:nvPr>
            <p:ph type="sldImg" idx="1"/>
          </p:nvPr>
        </p:nvSpPr>
        <p:spPr>
          <a:ln>
            <a:solidFill>
              <a:srgbClr val="000000"/>
            </a:solidFill>
            <a:miter/>
          </a:ln>
        </p:spPr>
      </p:sp>
      <p:sp>
        <p:nvSpPr>
          <p:cNvPr id="6147" name="Rectangle 3"/>
          <p:cNvSpPr>
            <a:spLocks noGrp="1"/>
          </p:cNvSpPr>
          <p:nvPr>
            <p:ph type="body" idx="2"/>
          </p:nvPr>
        </p:nvSpPr>
        <p:spPr>
          <a:noFill/>
          <a:ln>
            <a:noFill/>
          </a:ln>
        </p:spPr>
        <p:txBody>
          <a:bodyPr wrap="square" lIns="91440" tIns="45720" rIns="91440" bIns="45720" anchor="t" anchorCtr="0"/>
          <a:lstStyle/>
          <a:p>
            <a:pPr lvl="0"/>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16385" name="Rectangle 7"/>
          <p:cNvSpPr txBox="1">
            <a:spLocks noGrp="1"/>
          </p:cNvSpPr>
          <p:nvPr>
            <p:ph type="sldNum" sz="quarter"/>
          </p:nvPr>
        </p:nvSpPr>
        <p:spPr>
          <a:xfrm>
            <a:off x="3884613" y="8685213"/>
            <a:ext cx="2971800" cy="457200"/>
          </a:xfrm>
          <a:prstGeom prst="rect">
            <a:avLst/>
          </a:prstGeom>
          <a:noFill/>
          <a:ln w="9525">
            <a:noFill/>
          </a:ln>
        </p:spPr>
        <p:txBody>
          <a:bodyPr vert="horz" lIns="91440" tIns="45720" rIns="91440" bIns="45720" anchor="b" anchorCtr="0"/>
          <a:lstStyle/>
          <a:p>
            <a:pPr lvl="0" algn="r"/>
            <a:fld id="{9A0DB2DC-4C9A-4742-B13C-FB6460FD3503}" type="slidenum">
              <a:rPr lang="en-US" altLang="zh-CN" sz="1200"/>
              <a:t>12</a:t>
            </a:fld>
            <a:endParaRPr lang="en-US" altLang="zh-CN" sz="1200"/>
          </a:p>
        </p:txBody>
      </p:sp>
      <p:sp>
        <p:nvSpPr>
          <p:cNvPr id="16386" name="Rectangle 2"/>
          <p:cNvSpPr>
            <a:spLocks noRot="1" noTextEdit="1"/>
          </p:cNvSpPr>
          <p:nvPr>
            <p:ph type="sldImg" idx="1"/>
          </p:nvPr>
        </p:nvSpPr>
        <p:spPr>
          <a:ln>
            <a:solidFill>
              <a:srgbClr val="000000"/>
            </a:solidFill>
            <a:miter/>
          </a:ln>
        </p:spPr>
      </p:sp>
      <p:sp>
        <p:nvSpPr>
          <p:cNvPr id="16387" name="Rectangle 3"/>
          <p:cNvSpPr>
            <a:spLocks noGrp="1"/>
          </p:cNvSpPr>
          <p:nvPr>
            <p:ph type="body" idx="2"/>
          </p:nvPr>
        </p:nvSpPr>
        <p:spPr>
          <a:noFill/>
          <a:ln>
            <a:noFill/>
          </a:ln>
        </p:spPr>
        <p:txBody>
          <a:bodyPr wrap="square" lIns="91440" tIns="45720" rIns="91440" bIns="45720" anchor="t" anchorCtr="0"/>
          <a:lstStyle/>
          <a:p>
            <a:pPr lvl="0"/>
            <a:endParaRPr lang="zh-CN" altLang="zh-CN"/>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a:xfrm>
            <a:off x="609600" y="122238"/>
            <a:ext cx="10058400" cy="1295400"/>
          </a:xfr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a:xfrm>
            <a:off x="609600" y="6248400"/>
            <a:ext cx="2844800" cy="457200"/>
          </a:xfrm>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0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a:xfrm>
            <a:off x="4165600" y="6248400"/>
            <a:ext cx="3860800" cy="457200"/>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0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a:xfrm>
            <a:off x="8737600" y="6248400"/>
            <a:ext cx="2844800" cy="457200"/>
          </a:xfrm>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a:xfrm>
            <a:off x="609600" y="6248400"/>
            <a:ext cx="2844800" cy="457200"/>
          </a:xfrm>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0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a:xfrm>
            <a:off x="4165600" y="6248400"/>
            <a:ext cx="3860800" cy="457200"/>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0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a:xfrm>
            <a:off x="8737600" y="6248400"/>
            <a:ext cx="2844800" cy="457200"/>
          </a:xfrm>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image" Target="file:///D:\qq&#25991;&#20214;\712321467\Image\C2C\Image2\%7b75232B38-A165-1FB7-499C-2E1C792CACB5%7d.png" TargetMode="External" /><Relationship Id="rId7" Type="http://schemas.openxmlformats.org/officeDocument/2006/relationships/image" Target="../media/image1.png" /><Relationship Id="rId8"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2" name="图片 1073743875" descr="学科网 zxxk.com"/>
          <p:cNvPicPr>
            <a:picLocks noChangeAspect="1"/>
          </p:cNvPicPr>
          <p:nvPr/>
        </p:nvPicPr>
        <p:blipFill>
          <a:blip r:embed="rId7" r:link="rId6"/>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4.xml" /><Relationship Id="rId10" Type="http://schemas.openxmlformats.org/officeDocument/2006/relationships/image" Target="../media/image9.png" /><Relationship Id="rId2" Type="http://schemas.openxmlformats.org/officeDocument/2006/relationships/notesSlide" Target="../notesSlides/notesSlide1.xml"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 Id="rId8" Type="http://schemas.openxmlformats.org/officeDocument/2006/relationships/image" Target="../media/image7.png" /><Relationship Id="rId9" Type="http://schemas.openxmlformats.org/officeDocument/2006/relationships/image" Target="../media/image8.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image10.jpeg" /><Relationship Id="rId3" Type="http://schemas.openxmlformats.org/officeDocument/2006/relationships/image" Target="../media/image1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image12.jpeg" /><Relationship Id="rId3" Type="http://schemas.openxmlformats.org/officeDocument/2006/relationships/image" Target="../media/image1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image14.jpeg" /><Relationship Id="rId3" Type="http://schemas.openxmlformats.org/officeDocument/2006/relationships/oleObject" Target="../embeddings/oleObject1.bin" TargetMode="Internal" /><Relationship Id="rId4" Type="http://schemas.openxmlformats.org/officeDocument/2006/relationships/image" Target="../media/image15.png" /><Relationship Id="rId5" Type="http://schemas.openxmlformats.org/officeDocument/2006/relationships/vmlDrawing" Target="../drawings/vmlDrawing1.v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xml" /><Relationship Id="rId3" Type="http://schemas.openxmlformats.org/officeDocument/2006/relationships/image" Target="../media/image16.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oleObject" Target="../embeddings/oleObject2.bin" TargetMode="Internal" /><Relationship Id="rId3" Type="http://schemas.openxmlformats.org/officeDocument/2006/relationships/image" Target="../media/image17.wmf" /><Relationship Id="rId4" Type="http://schemas.openxmlformats.org/officeDocument/2006/relationships/vmlDrawing" Target="../drawings/vmlDrawing2.v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image18.png" /><Relationship Id="rId3" Type="http://schemas.openxmlformats.org/officeDocument/2006/relationships/tags" Target="../tags/tag1.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image19.png" /><Relationship Id="rId3" Type="http://schemas.openxmlformats.org/officeDocument/2006/relationships/image" Target="../media/image20.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73" name="Rectangle 5"/>
          <p:cNvSpPr/>
          <p:nvPr/>
        </p:nvSpPr>
        <p:spPr>
          <a:xfrm>
            <a:off x="4098925" y="2823052"/>
            <a:ext cx="4011930" cy="753110"/>
          </a:xfrm>
          <a:prstGeom prst="rect">
            <a:avLst/>
          </a:prstGeom>
          <a:noFill/>
          <a:ln w="9525">
            <a:noFill/>
          </a:ln>
        </p:spPr>
        <p:txBody>
          <a:bodyPr wrap="none" anchor="ctr" anchorCtr="0">
            <a:spAutoFit/>
          </a:bodyPr>
          <a:lstStyle/>
          <a:p>
            <a:pPr marL="342900" indent="-342900" eaLnBrk="0" hangingPunct="0">
              <a:buClr>
                <a:schemeClr val="tx2"/>
              </a:buClr>
              <a:buSzPct val="70000"/>
              <a:buFont typeface="Wingdings" panose="05000000000000000000" pitchFamily="2" charset="2"/>
            </a:pPr>
            <a:r>
              <a:rPr lang="zh-CN" altLang="en-US" sz="4000">
                <a:solidFill>
                  <a:srgbClr val="F8081F"/>
                </a:solidFill>
                <a:latin typeface="Times New Roman" panose="02020603050405020304" pitchFamily="18" charset="0"/>
                <a:ea typeface="宋体" panose="02010600030101010101" pitchFamily="2" charset="-122"/>
              </a:rPr>
              <a:t>课题</a:t>
            </a:r>
            <a:r>
              <a:rPr lang="en-US" altLang="zh-CN" sz="4000">
                <a:solidFill>
                  <a:srgbClr val="F8081F"/>
                </a:solidFill>
                <a:latin typeface="Times New Roman" panose="02020603050405020304" pitchFamily="18" charset="0"/>
                <a:ea typeface="宋体" panose="02010600030101010101" pitchFamily="2" charset="-122"/>
              </a:rPr>
              <a:t>2  </a:t>
            </a:r>
            <a:r>
              <a:rPr lang="zh-CN" altLang="en-US" sz="4000">
                <a:solidFill>
                  <a:srgbClr val="F8081F"/>
                </a:solidFill>
                <a:latin typeface="Times New Roman" panose="02020603050405020304" pitchFamily="18" charset="0"/>
                <a:ea typeface="宋体" panose="02010600030101010101" pitchFamily="2" charset="-122"/>
              </a:rPr>
              <a:t>化学肥料</a:t>
            </a:r>
            <a:r>
              <a:rPr lang="zh-CN" altLang="en-US" sz="4300">
                <a:solidFill>
                  <a:srgbClr val="F8081F"/>
                </a:solidFill>
                <a:latin typeface="Times New Roman" panose="02020603050405020304" pitchFamily="18" charset="0"/>
                <a:ea typeface="宋体" panose="02010600030101010101" pitchFamily="2" charset="-122"/>
              </a:rPr>
              <a:t>  </a:t>
            </a:r>
            <a:endParaRPr lang="zh-CN" altLang="en-US" sz="4300">
              <a:solidFill>
                <a:srgbClr val="F8081F"/>
              </a:solidFill>
              <a:latin typeface="Times New Roman" panose="02020603050405020304" pitchFamily="18" charset="0"/>
              <a:ea typeface="宋体" panose="02010600030101010101" pitchFamily="2" charset="-122"/>
            </a:endParaRPr>
          </a:p>
        </p:txBody>
      </p:sp>
      <p:sp>
        <p:nvSpPr>
          <p:cNvPr id="3074" name="Text Box 3"/>
          <p:cNvSpPr txBox="1"/>
          <p:nvPr/>
        </p:nvSpPr>
        <p:spPr>
          <a:xfrm>
            <a:off x="3432175" y="1658938"/>
            <a:ext cx="6272213" cy="768350"/>
          </a:xfrm>
          <a:prstGeom prst="rect">
            <a:avLst/>
          </a:prstGeom>
          <a:noFill/>
          <a:ln w="9525">
            <a:noFill/>
          </a:ln>
        </p:spPr>
        <p:txBody>
          <a:bodyPr anchor="t" anchorCtr="0">
            <a:spAutoFit/>
          </a:bodyPr>
          <a:lstStyle/>
          <a:p>
            <a:r>
              <a:rPr lang="zh-CN" altLang="en-US" sz="4400" b="0">
                <a:solidFill>
                  <a:srgbClr val="070707"/>
                </a:solidFill>
                <a:latin typeface="Times New Roman" panose="02020603050405020304" pitchFamily="18" charset="0"/>
                <a:ea typeface="黑体" panose="02010609060101010101" charset="-122"/>
              </a:rPr>
              <a:t>第十一单元  盐  化肥</a:t>
            </a:r>
            <a:endParaRPr lang="zh-CN" altLang="en-US" sz="4400" b="0">
              <a:solidFill>
                <a:srgbClr val="070707"/>
              </a:solidFill>
              <a:latin typeface="Times New Roman" panose="02020603050405020304" pitchFamily="18" charset="0"/>
              <a:ea typeface="黑体" panose="02010609060101010101"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97" name="TextBox 1"/>
          <p:cNvSpPr txBox="1"/>
          <p:nvPr/>
        </p:nvSpPr>
        <p:spPr>
          <a:xfrm>
            <a:off x="2351088" y="765175"/>
            <a:ext cx="4321175" cy="706755"/>
          </a:xfrm>
          <a:prstGeom prst="rect">
            <a:avLst/>
          </a:prstGeom>
          <a:noFill/>
          <a:ln w="9525">
            <a:noFill/>
          </a:ln>
        </p:spPr>
        <p:txBody>
          <a:bodyPr anchor="t" anchorCtr="0">
            <a:spAutoFit/>
          </a:bodyPr>
          <a:lstStyle/>
          <a:p>
            <a:r>
              <a:rPr lang="zh-CN" altLang="en-US" sz="4000">
                <a:latin typeface="黑体" panose="02010609060101010101" charset="-122"/>
                <a:ea typeface="黑体" panose="02010609060101010101" charset="-122"/>
              </a:rPr>
              <a:t>学习目标：</a:t>
            </a:r>
            <a:endParaRPr lang="zh-CN" altLang="en-US" sz="4000">
              <a:latin typeface="黑体" panose="02010609060101010101" charset="-122"/>
              <a:ea typeface="黑体" panose="02010609060101010101" charset="-122"/>
            </a:endParaRPr>
          </a:p>
        </p:txBody>
      </p:sp>
      <p:sp>
        <p:nvSpPr>
          <p:cNvPr id="4098" name="Rectangle 1"/>
          <p:cNvSpPr/>
          <p:nvPr/>
        </p:nvSpPr>
        <p:spPr>
          <a:xfrm>
            <a:off x="2279650" y="1433830"/>
            <a:ext cx="7561263" cy="4615815"/>
          </a:xfrm>
          <a:prstGeom prst="rect">
            <a:avLst/>
          </a:prstGeom>
          <a:noFill/>
          <a:ln w="9525">
            <a:noFill/>
          </a:ln>
        </p:spPr>
        <p:txBody>
          <a:bodyPr anchor="ctr" anchorCtr="0">
            <a:spAutoFit/>
          </a:bodyPr>
          <a:lstStyle/>
          <a:p>
            <a:pPr eaLnBrk="0" hangingPunct="0">
              <a:lnSpc>
                <a:spcPct val="150000"/>
              </a:lnSpc>
            </a:pPr>
            <a:r>
              <a:rPr lang="en-US" altLang="zh-CN" sz="2800">
                <a:latin typeface="方正粗黑宋简体" pitchFamily="2" charset="-122"/>
                <a:ea typeface="方正粗黑宋简体" pitchFamily="2" charset="-122"/>
              </a:rPr>
              <a:t>1.</a:t>
            </a:r>
            <a:r>
              <a:rPr lang="zh-CN" altLang="en-US" sz="2800">
                <a:latin typeface="方正粗黑宋简体" pitchFamily="2" charset="-122"/>
                <a:ea typeface="方正粗黑宋简体" pitchFamily="2" charset="-122"/>
              </a:rPr>
              <a:t>了解化学元素对植物生长的重要性及常见化肥的种类和作用；</a:t>
            </a:r>
            <a:endParaRPr lang="zh-CN" altLang="en-US" sz="1100">
              <a:latin typeface="方正粗黑宋简体" pitchFamily="2" charset="-122"/>
              <a:ea typeface="方正粗黑宋简体" pitchFamily="2" charset="-122"/>
            </a:endParaRPr>
          </a:p>
          <a:p>
            <a:pPr eaLnBrk="0" hangingPunct="0">
              <a:lnSpc>
                <a:spcPct val="150000"/>
              </a:lnSpc>
            </a:pPr>
            <a:r>
              <a:rPr lang="en-US" altLang="zh-CN" sz="2800">
                <a:latin typeface="方正粗黑宋简体" pitchFamily="2" charset="-122"/>
                <a:ea typeface="方正粗黑宋简体" pitchFamily="2" charset="-122"/>
              </a:rPr>
              <a:t>2.</a:t>
            </a:r>
            <a:r>
              <a:rPr lang="zh-CN" altLang="en-US" sz="2800">
                <a:latin typeface="方正粗黑宋简体" pitchFamily="2" charset="-122"/>
                <a:ea typeface="方正粗黑宋简体" pitchFamily="2" charset="-122"/>
              </a:rPr>
              <a:t>了解化肥、农药对环境的影响，学习辩证认识问题的方法；</a:t>
            </a:r>
            <a:endParaRPr lang="zh-CN" altLang="en-US" sz="1100">
              <a:latin typeface="方正粗黑宋简体" pitchFamily="2" charset="-122"/>
              <a:ea typeface="方正粗黑宋简体" pitchFamily="2" charset="-122"/>
            </a:endParaRPr>
          </a:p>
          <a:p>
            <a:pPr eaLnBrk="0" hangingPunct="0">
              <a:lnSpc>
                <a:spcPct val="150000"/>
              </a:lnSpc>
            </a:pPr>
            <a:r>
              <a:rPr lang="en-US" altLang="zh-CN" sz="2800">
                <a:latin typeface="方正粗黑宋简体" pitchFamily="2" charset="-122"/>
                <a:ea typeface="方正粗黑宋简体" pitchFamily="2" charset="-122"/>
              </a:rPr>
              <a:t>3.</a:t>
            </a:r>
            <a:r>
              <a:rPr lang="zh-CN" altLang="en-US" sz="2800">
                <a:latin typeface="方正粗黑宋简体" pitchFamily="2" charset="-122"/>
                <a:ea typeface="方正粗黑宋简体" pitchFamily="2" charset="-122"/>
              </a:rPr>
              <a:t>初步探究区分氮肥、磷肥、钾肥的方法；</a:t>
            </a:r>
            <a:endParaRPr lang="en-US" altLang="zh-CN" sz="2800">
              <a:latin typeface="方正粗黑宋简体" pitchFamily="2" charset="-122"/>
              <a:ea typeface="方正粗黑宋简体" pitchFamily="2" charset="-122"/>
            </a:endParaRPr>
          </a:p>
          <a:p>
            <a:pPr eaLnBrk="0" hangingPunct="0">
              <a:lnSpc>
                <a:spcPct val="150000"/>
              </a:lnSpc>
            </a:pPr>
            <a:r>
              <a:rPr lang="en-US" altLang="zh-CN" sz="2800">
                <a:latin typeface="方正粗黑宋简体" pitchFamily="2" charset="-122"/>
                <a:ea typeface="方正粗黑宋简体" pitchFamily="2" charset="-122"/>
              </a:rPr>
              <a:t>4.</a:t>
            </a:r>
            <a:r>
              <a:rPr lang="zh-CN" altLang="en-US" sz="2800">
                <a:latin typeface="方正粗黑宋简体" pitchFamily="2" charset="-122"/>
                <a:ea typeface="方正粗黑宋简体" pitchFamily="2" charset="-122"/>
              </a:rPr>
              <a:t>培养运用所学知识和技能解决实际问题的能力，体验化学的价值。</a:t>
            </a:r>
            <a:endParaRPr lang="zh-CN" altLang="en-US" sz="4400">
              <a:latin typeface="方正粗黑宋简体" pitchFamily="2" charset="-122"/>
              <a:ea typeface="方正粗黑宋简体" pitchFamily="2"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5121" name="Group 172"/>
          <p:cNvGrpSpPr/>
          <p:nvPr/>
        </p:nvGrpSpPr>
        <p:grpSpPr>
          <a:xfrm>
            <a:off x="2025650" y="1052513"/>
            <a:ext cx="4789488" cy="3106737"/>
            <a:chOff x="105" y="0"/>
            <a:chExt cx="3870" cy="3057"/>
          </a:xfrm>
        </p:grpSpPr>
        <p:grpSp>
          <p:nvGrpSpPr>
            <p:cNvPr id="5122" name="Group 131"/>
            <p:cNvGrpSpPr/>
            <p:nvPr/>
          </p:nvGrpSpPr>
          <p:grpSpPr>
            <a:xfrm>
              <a:off x="105" y="0"/>
              <a:ext cx="3870" cy="2809"/>
              <a:chOff x="105" y="0"/>
              <a:chExt cx="3870" cy="2809"/>
            </a:xfrm>
          </p:grpSpPr>
          <p:grpSp>
            <p:nvGrpSpPr>
              <p:cNvPr id="5123" name="Group 114"/>
              <p:cNvGrpSpPr/>
              <p:nvPr/>
            </p:nvGrpSpPr>
            <p:grpSpPr>
              <a:xfrm>
                <a:off x="105" y="0"/>
                <a:ext cx="3870" cy="2428"/>
                <a:chOff x="105" y="0"/>
                <a:chExt cx="3870" cy="2428"/>
              </a:xfrm>
            </p:grpSpPr>
            <p:grpSp>
              <p:nvGrpSpPr>
                <p:cNvPr id="5124" name="Group 61"/>
                <p:cNvGrpSpPr/>
                <p:nvPr/>
              </p:nvGrpSpPr>
              <p:grpSpPr>
                <a:xfrm>
                  <a:off x="105" y="0"/>
                  <a:ext cx="3870" cy="2016"/>
                  <a:chOff x="105" y="0"/>
                  <a:chExt cx="3870" cy="2016"/>
                </a:xfrm>
              </p:grpSpPr>
              <p:grpSp>
                <p:nvGrpSpPr>
                  <p:cNvPr id="5125" name="Group 37"/>
                  <p:cNvGrpSpPr/>
                  <p:nvPr/>
                </p:nvGrpSpPr>
                <p:grpSpPr>
                  <a:xfrm>
                    <a:off x="105" y="96"/>
                    <a:ext cx="3735" cy="1920"/>
                    <a:chOff x="-144" y="576"/>
                    <a:chExt cx="3735" cy="1920"/>
                  </a:xfrm>
                </p:grpSpPr>
                <p:grpSp>
                  <p:nvGrpSpPr>
                    <p:cNvPr id="5126" name="Group 21"/>
                    <p:cNvGrpSpPr/>
                    <p:nvPr/>
                  </p:nvGrpSpPr>
                  <p:grpSpPr>
                    <a:xfrm>
                      <a:off x="-105" y="576"/>
                      <a:ext cx="3696" cy="1920"/>
                      <a:chOff x="-105" y="576"/>
                      <a:chExt cx="3696" cy="1920"/>
                    </a:xfrm>
                  </p:grpSpPr>
                  <p:sp>
                    <p:nvSpPr>
                      <p:cNvPr id="5127" name="Rectangle 20"/>
                      <p:cNvSpPr/>
                      <p:nvPr/>
                    </p:nvSpPr>
                    <p:spPr>
                      <a:xfrm>
                        <a:off x="-105" y="2208"/>
                        <a:ext cx="3696" cy="96"/>
                      </a:xfrm>
                      <a:prstGeom prst="rect">
                        <a:avLst/>
                      </a:prstGeom>
                      <a:gradFill rotWithShape="1">
                        <a:gsLst>
                          <a:gs pos="0">
                            <a:srgbClr val="C5C000"/>
                          </a:gs>
                          <a:gs pos="50000">
                            <a:srgbClr val="006600"/>
                          </a:gs>
                          <a:gs pos="100000">
                            <a:srgbClr val="C5C000"/>
                          </a:gs>
                        </a:gsLst>
                        <a:lin ang="0" scaled="1"/>
                      </a:gradFill>
                      <a:ln w="9525">
                        <a:noFill/>
                      </a:ln>
                    </p:spPr>
                    <p:txBody>
                      <a:bodyPr wrap="none" anchor="ctr" anchorCtr="0"/>
                      <a:lstStyle/>
                      <a:p>
                        <a:endParaRPr lang="zh-CN" altLang="zh-CN" sz="6600">
                          <a:solidFill>
                            <a:srgbClr val="00FF00"/>
                          </a:solidFill>
                          <a:latin typeface="Arial" panose="020b0604020202020204" pitchFamily="34" charset="0"/>
                          <a:ea typeface="隶书" pitchFamily="49" charset="-122"/>
                        </a:endParaRPr>
                      </a:p>
                    </p:txBody>
                  </p:sp>
                  <p:sp>
                    <p:nvSpPr>
                      <p:cNvPr id="5128" name="Oval 7"/>
                      <p:cNvSpPr/>
                      <p:nvPr/>
                    </p:nvSpPr>
                    <p:spPr>
                      <a:xfrm>
                        <a:off x="2784" y="768"/>
                        <a:ext cx="480" cy="480"/>
                      </a:xfrm>
                      <a:prstGeom prst="ellipse">
                        <a:avLst/>
                      </a:prstGeom>
                      <a:gradFill rotWithShape="1">
                        <a:gsLst>
                          <a:gs pos="0">
                            <a:srgbClr val="FC6232"/>
                          </a:gs>
                          <a:gs pos="100000">
                            <a:srgbClr val="FF0000"/>
                          </a:gs>
                        </a:gsLst>
                        <a:lin ang="2700000" scaled="1"/>
                      </a:gradFill>
                      <a:ln w="9525">
                        <a:noFill/>
                      </a:ln>
                    </p:spPr>
                    <p:txBody>
                      <a:bodyPr wrap="none" anchor="ctr" anchorCtr="0"/>
                      <a:lstStyle/>
                      <a:p>
                        <a:endParaRPr lang="zh-CN" altLang="zh-CN" sz="6600">
                          <a:solidFill>
                            <a:srgbClr val="00FF00"/>
                          </a:solidFill>
                          <a:latin typeface="Arial" panose="020b0604020202020204" pitchFamily="34" charset="0"/>
                          <a:ea typeface="隶书" pitchFamily="49" charset="-122"/>
                        </a:endParaRPr>
                      </a:p>
                    </p:txBody>
                  </p:sp>
                  <p:grpSp>
                    <p:nvGrpSpPr>
                      <p:cNvPr id="5129" name="Group 19"/>
                      <p:cNvGrpSpPr/>
                      <p:nvPr/>
                    </p:nvGrpSpPr>
                    <p:grpSpPr>
                      <a:xfrm>
                        <a:off x="777" y="576"/>
                        <a:ext cx="1938" cy="1920"/>
                        <a:chOff x="777" y="576"/>
                        <a:chExt cx="1938" cy="1920"/>
                      </a:xfrm>
                    </p:grpSpPr>
                    <p:grpSp>
                      <p:nvGrpSpPr>
                        <p:cNvPr id="5130" name="Group 15"/>
                        <p:cNvGrpSpPr/>
                        <p:nvPr/>
                      </p:nvGrpSpPr>
                      <p:grpSpPr>
                        <a:xfrm>
                          <a:off x="777" y="576"/>
                          <a:ext cx="1938" cy="1920"/>
                          <a:chOff x="777" y="576"/>
                          <a:chExt cx="1938" cy="1920"/>
                        </a:xfrm>
                      </p:grpSpPr>
                      <p:sp>
                        <p:nvSpPr>
                          <p:cNvPr id="5131" name="AutoShape 9"/>
                          <p:cNvSpPr/>
                          <p:nvPr/>
                        </p:nvSpPr>
                        <p:spPr>
                          <a:xfrm flipV="1">
                            <a:off x="1728" y="1392"/>
                            <a:ext cx="48" cy="1104"/>
                          </a:xfrm>
                          <a:custGeom>
                            <a:cxnLst>
                              <a:cxn ang="0">
                                <a:pos x="0" y="0"/>
                              </a:cxn>
                              <a:cxn ang="0">
                                <a:pos x="0" y="0"/>
                              </a:cxn>
                              <a:cxn ang="0">
                                <a:pos x="0" y="0"/>
                              </a:cxn>
                              <a:cxn ang="0">
                                <a:pos x="0" y="0"/>
                              </a:cxn>
                            </a:cxnLst>
                            <a:rect l="l" t="t" r="r" b="b"/>
                            <a:pathLst>
                              <a:path w="21600" h="21600">
                                <a:moveTo>
                                  <a:pt x="0" y="0"/>
                                </a:moveTo>
                                <a:lnTo>
                                  <a:pt x="5400" y="21600"/>
                                </a:lnTo>
                                <a:lnTo>
                                  <a:pt x="16200" y="21600"/>
                                </a:lnTo>
                                <a:lnTo>
                                  <a:pt x="21600" y="0"/>
                                </a:lnTo>
                                <a:close/>
                              </a:path>
                            </a:pathLst>
                          </a:custGeom>
                          <a:gradFill rotWithShape="1">
                            <a:gsLst>
                              <a:gs pos="0">
                                <a:srgbClr val="009900"/>
                              </a:gs>
                              <a:gs pos="100000">
                                <a:srgbClr val="00CC00"/>
                              </a:gs>
                            </a:gsLst>
                            <a:lin ang="5400000" scaled="1"/>
                          </a:gradFill>
                          <a:ln w="9525">
                            <a:noFill/>
                          </a:ln>
                        </p:spPr>
                        <p:txBody>
                          <a:bodyPr/>
                          <a:lstStyle/>
                          <a:p>
                            <a:endParaRPr lang="zh-CN" altLang="en-US"/>
                          </a:p>
                        </p:txBody>
                      </p:sp>
                      <p:grpSp>
                        <p:nvGrpSpPr>
                          <p:cNvPr id="5132" name="Group 14"/>
                          <p:cNvGrpSpPr/>
                          <p:nvPr/>
                        </p:nvGrpSpPr>
                        <p:grpSpPr>
                          <a:xfrm>
                            <a:off x="777" y="576"/>
                            <a:ext cx="1938" cy="1392"/>
                            <a:chOff x="777" y="576"/>
                            <a:chExt cx="1938" cy="1392"/>
                          </a:xfrm>
                        </p:grpSpPr>
                        <p:sp>
                          <p:nvSpPr>
                            <p:cNvPr id="5133" name="AutoShape 5"/>
                            <p:cNvSpPr/>
                            <p:nvPr/>
                          </p:nvSpPr>
                          <p:spPr>
                            <a:xfrm rot="6513254">
                              <a:off x="993" y="1272"/>
                              <a:ext cx="480" cy="912"/>
                            </a:xfrm>
                            <a:custGeom>
                              <a:cxnLst>
                                <a:cxn ang="17694720">
                                  <a:pos x="0" y="0"/>
                                </a:cxn>
                                <a:cxn ang="11796480">
                                  <a:pos x="0" y="0"/>
                                </a:cxn>
                                <a:cxn ang="5898240">
                                  <a:pos x="0" y="0"/>
                                </a:cxn>
                                <a:cxn ang="0">
                                  <a:pos x="0" y="0"/>
                                </a:cxn>
                              </a:cxnLst>
                              <a:rect l="l" t="t" r="r" b="b"/>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cap="flat" cmpd="sng">
                              <a:solidFill>
                                <a:srgbClr val="008000"/>
                              </a:solidFill>
                              <a:prstDash val="solid"/>
                              <a:miter/>
                              <a:headEnd type="none" w="med" len="med"/>
                              <a:tailEnd type="none" w="med" len="med"/>
                            </a:ln>
                          </p:spPr>
                          <p:txBody>
                            <a:bodyPr/>
                            <a:lstStyle/>
                            <a:p>
                              <a:endParaRPr lang="zh-CN" altLang="en-US"/>
                            </a:p>
                          </p:txBody>
                        </p:sp>
                        <p:sp>
                          <p:nvSpPr>
                            <p:cNvPr id="5134" name="AutoShape 6"/>
                            <p:cNvSpPr/>
                            <p:nvPr/>
                          </p:nvSpPr>
                          <p:spPr>
                            <a:xfrm rot="-6513254" flipH="1">
                              <a:off x="2019" y="1272"/>
                              <a:ext cx="480" cy="912"/>
                            </a:xfrm>
                            <a:custGeom>
                              <a:cxnLst>
                                <a:cxn ang="17694720">
                                  <a:pos x="0" y="0"/>
                                </a:cxn>
                                <a:cxn ang="11796480">
                                  <a:pos x="0" y="0"/>
                                </a:cxn>
                                <a:cxn ang="5898240">
                                  <a:pos x="0" y="0"/>
                                </a:cxn>
                                <a:cxn ang="0">
                                  <a:pos x="0" y="0"/>
                                </a:cxn>
                              </a:cxnLst>
                              <a:rect l="l" t="t" r="r" b="b"/>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cap="flat" cmpd="sng">
                              <a:solidFill>
                                <a:srgbClr val="008000"/>
                              </a:solidFill>
                              <a:prstDash val="solid"/>
                              <a:miter/>
                              <a:headEnd type="none" w="med" len="med"/>
                              <a:tailEnd type="none" w="med" len="med"/>
                            </a:ln>
                          </p:spPr>
                          <p:txBody>
                            <a:bodyPr/>
                            <a:lstStyle/>
                            <a:p>
                              <a:endParaRPr lang="zh-CN" altLang="en-US"/>
                            </a:p>
                          </p:txBody>
                        </p:sp>
                        <p:sp>
                          <p:nvSpPr>
                            <p:cNvPr id="5135" name="AutoShape 8"/>
                            <p:cNvSpPr/>
                            <p:nvPr/>
                          </p:nvSpPr>
                          <p:spPr>
                            <a:xfrm rot="10800000">
                              <a:off x="1515" y="576"/>
                              <a:ext cx="480" cy="912"/>
                            </a:xfrm>
                            <a:custGeom>
                              <a:cxnLst>
                                <a:cxn ang="17694720">
                                  <a:pos x="0" y="0"/>
                                </a:cxn>
                                <a:cxn ang="11796480">
                                  <a:pos x="0" y="0"/>
                                </a:cxn>
                                <a:cxn ang="5898240">
                                  <a:pos x="0" y="0"/>
                                </a:cxn>
                                <a:cxn ang="0">
                                  <a:pos x="0" y="0"/>
                                </a:cxn>
                              </a:cxnLst>
                              <a:rect l="l" t="t" r="r" b="b"/>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AC00"/>
                            </a:solidFill>
                            <a:ln w="9525" cap="flat" cmpd="sng">
                              <a:solidFill>
                                <a:srgbClr val="008000"/>
                              </a:solidFill>
                              <a:prstDash val="solid"/>
                              <a:miter/>
                              <a:headEnd type="none" w="med" len="med"/>
                              <a:tailEnd type="none" w="med" len="med"/>
                            </a:ln>
                          </p:spPr>
                          <p:txBody>
                            <a:bodyPr/>
                            <a:lstStyle/>
                            <a:p>
                              <a:endParaRPr lang="zh-CN" altLang="en-US"/>
                            </a:p>
                          </p:txBody>
                        </p:sp>
                        <p:sp>
                          <p:nvSpPr>
                            <p:cNvPr id="5136" name="Line 10"/>
                            <p:cNvSpPr/>
                            <p:nvPr/>
                          </p:nvSpPr>
                          <p:spPr>
                            <a:xfrm flipH="1">
                              <a:off x="1755" y="594"/>
                              <a:ext cx="0" cy="816"/>
                            </a:xfrm>
                            <a:prstGeom prst="line">
                              <a:avLst/>
                            </a:prstGeom>
                            <a:ln w="28575" cap="flat" cmpd="sng">
                              <a:solidFill>
                                <a:srgbClr val="00FF00"/>
                              </a:solidFill>
                              <a:prstDash val="solid"/>
                              <a:round/>
                              <a:headEnd type="none" w="med" len="med"/>
                              <a:tailEnd type="none" w="med" len="med"/>
                            </a:ln>
                          </p:spPr>
                          <p:txBody>
                            <a:bodyPr/>
                            <a:lstStyle/>
                            <a:p/>
                          </p:txBody>
                        </p:sp>
                        <p:sp>
                          <p:nvSpPr>
                            <p:cNvPr id="5137" name="Line 12"/>
                            <p:cNvSpPr/>
                            <p:nvPr/>
                          </p:nvSpPr>
                          <p:spPr>
                            <a:xfrm rot="4325685">
                              <a:off x="2274" y="1309"/>
                              <a:ext cx="1" cy="816"/>
                            </a:xfrm>
                            <a:prstGeom prst="line">
                              <a:avLst/>
                            </a:prstGeom>
                            <a:ln w="28575" cap="flat" cmpd="sng">
                              <a:solidFill>
                                <a:srgbClr val="00FF00"/>
                              </a:solidFill>
                              <a:prstDash val="solid"/>
                              <a:round/>
                              <a:headEnd type="none" w="med" len="med"/>
                              <a:tailEnd type="none" w="med" len="med"/>
                            </a:ln>
                          </p:spPr>
                          <p:txBody>
                            <a:bodyPr/>
                            <a:lstStyle/>
                            <a:p/>
                          </p:txBody>
                        </p:sp>
                        <p:sp>
                          <p:nvSpPr>
                            <p:cNvPr id="5138" name="Line 13"/>
                            <p:cNvSpPr/>
                            <p:nvPr/>
                          </p:nvSpPr>
                          <p:spPr>
                            <a:xfrm rot="-4325685" flipH="1">
                              <a:off x="1212" y="1309"/>
                              <a:ext cx="1" cy="816"/>
                            </a:xfrm>
                            <a:prstGeom prst="line">
                              <a:avLst/>
                            </a:prstGeom>
                            <a:ln w="28575" cap="flat" cmpd="sng">
                              <a:solidFill>
                                <a:srgbClr val="00FF00"/>
                              </a:solidFill>
                              <a:prstDash val="solid"/>
                              <a:round/>
                              <a:headEnd type="none" w="med" len="med"/>
                              <a:tailEnd type="none" w="med" len="med"/>
                            </a:ln>
                          </p:spPr>
                          <p:txBody>
                            <a:bodyPr/>
                            <a:lstStyle/>
                            <a:p/>
                          </p:txBody>
                        </p:sp>
                      </p:grpSp>
                    </p:grpSp>
                    <p:grpSp>
                      <p:nvGrpSpPr>
                        <p:cNvPr id="5139" name="Group 18"/>
                        <p:cNvGrpSpPr/>
                        <p:nvPr/>
                      </p:nvGrpSpPr>
                      <p:grpSpPr>
                        <a:xfrm>
                          <a:off x="1585" y="1845"/>
                          <a:ext cx="335" cy="74"/>
                          <a:chOff x="1585" y="1845"/>
                          <a:chExt cx="335" cy="74"/>
                        </a:xfrm>
                      </p:grpSpPr>
                      <p:sp>
                        <p:nvSpPr>
                          <p:cNvPr id="5140" name="AutoShape 16"/>
                          <p:cNvSpPr/>
                          <p:nvPr/>
                        </p:nvSpPr>
                        <p:spPr>
                          <a:xfrm rot="6797968" flipH="1">
                            <a:off x="1649" y="1797"/>
                            <a:ext cx="58" cy="186"/>
                          </a:xfrm>
                          <a:custGeom>
                            <a:cxnLst>
                              <a:cxn ang="0">
                                <a:pos x="0" y="0"/>
                              </a:cxn>
                              <a:cxn ang="0">
                                <a:pos x="0" y="0"/>
                              </a:cxn>
                              <a:cxn ang="0">
                                <a:pos x="0" y="0"/>
                              </a:cxn>
                              <a:cxn ang="0">
                                <a:pos x="0" y="0"/>
                              </a:cxn>
                            </a:cxnLst>
                            <a:rect l="l" t="t" r="r" b="b"/>
                            <a:pathLst>
                              <a:path w="21600" h="21600">
                                <a:moveTo>
                                  <a:pt x="0" y="0"/>
                                </a:moveTo>
                                <a:lnTo>
                                  <a:pt x="5400" y="21600"/>
                                </a:lnTo>
                                <a:lnTo>
                                  <a:pt x="16200" y="21600"/>
                                </a:lnTo>
                                <a:lnTo>
                                  <a:pt x="21600" y="0"/>
                                </a:lnTo>
                                <a:close/>
                              </a:path>
                            </a:pathLst>
                          </a:custGeom>
                          <a:gradFill rotWithShape="1">
                            <a:gsLst>
                              <a:gs pos="0">
                                <a:srgbClr val="009900"/>
                              </a:gs>
                              <a:gs pos="100000">
                                <a:srgbClr val="00CC00"/>
                              </a:gs>
                            </a:gsLst>
                            <a:lin ang="5400000" scaled="1"/>
                          </a:gradFill>
                          <a:ln w="9525">
                            <a:noFill/>
                          </a:ln>
                        </p:spPr>
                        <p:txBody>
                          <a:bodyPr/>
                          <a:lstStyle/>
                          <a:p>
                            <a:endParaRPr lang="zh-CN" altLang="en-US"/>
                          </a:p>
                        </p:txBody>
                      </p:sp>
                      <p:sp>
                        <p:nvSpPr>
                          <p:cNvPr id="5141" name="AutoShape 17"/>
                          <p:cNvSpPr/>
                          <p:nvPr/>
                        </p:nvSpPr>
                        <p:spPr>
                          <a:xfrm rot="-6797968">
                            <a:off x="1798" y="1781"/>
                            <a:ext cx="58" cy="186"/>
                          </a:xfrm>
                          <a:custGeom>
                            <a:cxnLst>
                              <a:cxn ang="0">
                                <a:pos x="0" y="0"/>
                              </a:cxn>
                              <a:cxn ang="0">
                                <a:pos x="0" y="0"/>
                              </a:cxn>
                              <a:cxn ang="0">
                                <a:pos x="0" y="0"/>
                              </a:cxn>
                              <a:cxn ang="0">
                                <a:pos x="0" y="0"/>
                              </a:cxn>
                            </a:cxnLst>
                            <a:rect l="l" t="t" r="r" b="b"/>
                            <a:pathLst>
                              <a:path w="21600" h="21600">
                                <a:moveTo>
                                  <a:pt x="0" y="0"/>
                                </a:moveTo>
                                <a:lnTo>
                                  <a:pt x="5400" y="21600"/>
                                </a:lnTo>
                                <a:lnTo>
                                  <a:pt x="16200" y="21600"/>
                                </a:lnTo>
                                <a:lnTo>
                                  <a:pt x="21600" y="0"/>
                                </a:lnTo>
                                <a:close/>
                              </a:path>
                            </a:pathLst>
                          </a:custGeom>
                          <a:gradFill rotWithShape="1">
                            <a:gsLst>
                              <a:gs pos="0">
                                <a:srgbClr val="009900"/>
                              </a:gs>
                              <a:gs pos="100000">
                                <a:srgbClr val="00CC00"/>
                              </a:gs>
                            </a:gsLst>
                            <a:lin ang="5400000" scaled="1"/>
                          </a:gradFill>
                          <a:ln w="9525">
                            <a:noFill/>
                          </a:ln>
                        </p:spPr>
                        <p:txBody>
                          <a:bodyPr/>
                          <a:lstStyle/>
                          <a:p>
                            <a:endParaRPr lang="zh-CN" altLang="en-US"/>
                          </a:p>
                        </p:txBody>
                      </p:sp>
                    </p:grpSp>
                  </p:grpSp>
                </p:grpSp>
                <p:grpSp>
                  <p:nvGrpSpPr>
                    <p:cNvPr id="5142" name="Group 36"/>
                    <p:cNvGrpSpPr/>
                    <p:nvPr/>
                  </p:nvGrpSpPr>
                  <p:grpSpPr>
                    <a:xfrm>
                      <a:off x="-144" y="816"/>
                      <a:ext cx="1248" cy="1392"/>
                      <a:chOff x="-144" y="816"/>
                      <a:chExt cx="1248" cy="1392"/>
                    </a:xfrm>
                  </p:grpSpPr>
                  <p:sp>
                    <p:nvSpPr>
                      <p:cNvPr id="5143" name="AutoShape 22"/>
                      <p:cNvSpPr/>
                      <p:nvPr/>
                    </p:nvSpPr>
                    <p:spPr>
                      <a:xfrm rot="-593712" flipV="1">
                        <a:off x="-144" y="816"/>
                        <a:ext cx="1056" cy="672"/>
                      </a:xfrm>
                      <a:prstGeom prst="cloudCallout">
                        <a:avLst>
                          <a:gd name="adj1" fmla="val -34014"/>
                          <a:gd name="adj2" fmla="val 2306"/>
                        </a:avLst>
                      </a:prstGeom>
                      <a:gradFill rotWithShape="1">
                        <a:gsLst>
                          <a:gs pos="0">
                            <a:srgbClr val="96AB94">
                              <a:alpha val="100000"/>
                            </a:srgbClr>
                          </a:gs>
                          <a:gs pos="17000">
                            <a:srgbClr val="D4DEFF">
                              <a:alpha val="100000"/>
                            </a:srgbClr>
                          </a:gs>
                          <a:gs pos="47000">
                            <a:srgbClr val="D4DEFF">
                              <a:alpha val="100000"/>
                            </a:srgbClr>
                          </a:gs>
                          <a:gs pos="100000">
                            <a:srgbClr val="8488C4">
                              <a:alpha val="100000"/>
                            </a:srgbClr>
                          </a:gs>
                        </a:gsLst>
                        <a:lin ang="5400000" scaled="1"/>
                      </a:gradFill>
                      <a:ln w="28575" cap="flat" cmpd="sng">
                        <a:solidFill>
                          <a:schemeClr val="tx1"/>
                        </a:solidFill>
                        <a:prstDash val="solid"/>
                        <a:round/>
                        <a:headEnd type="none" w="med" len="med"/>
                        <a:tailEnd type="none" w="med" len="med"/>
                      </a:ln>
                    </p:spPr>
                    <p:txBody>
                      <a:bodyPr rot="10800000" anchor="t" anchorCtr="0"/>
                      <a:lstStyle/>
                      <a:p>
                        <a:pPr algn="ctr"/>
                        <a:endParaRPr lang="zh-CN" altLang="zh-CN" sz="6600">
                          <a:solidFill>
                            <a:srgbClr val="00FF00"/>
                          </a:solidFill>
                          <a:latin typeface="Arial" panose="020b0604020202020204" pitchFamily="34" charset="0"/>
                          <a:ea typeface="隶书" pitchFamily="49" charset="-122"/>
                        </a:endParaRPr>
                      </a:p>
                    </p:txBody>
                  </p:sp>
                  <p:grpSp>
                    <p:nvGrpSpPr>
                      <p:cNvPr id="5144" name="Group 35"/>
                      <p:cNvGrpSpPr/>
                      <p:nvPr/>
                    </p:nvGrpSpPr>
                    <p:grpSpPr>
                      <a:xfrm>
                        <a:off x="-144" y="1488"/>
                        <a:ext cx="1248" cy="720"/>
                        <a:chOff x="-144" y="1488"/>
                        <a:chExt cx="1248" cy="720"/>
                      </a:xfrm>
                    </p:grpSpPr>
                    <p:sp>
                      <p:nvSpPr>
                        <p:cNvPr id="5145" name="Line 23"/>
                        <p:cNvSpPr/>
                        <p:nvPr/>
                      </p:nvSpPr>
                      <p:spPr>
                        <a:xfrm>
                          <a:off x="-144" y="1488"/>
                          <a:ext cx="192" cy="720"/>
                        </a:xfrm>
                        <a:prstGeom prst="line">
                          <a:avLst/>
                        </a:prstGeom>
                        <a:ln w="28575" cap="flat" cmpd="sng">
                          <a:solidFill>
                            <a:srgbClr val="009999"/>
                          </a:solidFill>
                          <a:prstDash val="dash"/>
                          <a:round/>
                          <a:headEnd type="none" w="med" len="med"/>
                          <a:tailEnd type="none" w="med" len="med"/>
                        </a:ln>
                      </p:spPr>
                      <p:txBody>
                        <a:bodyPr/>
                        <a:lstStyle/>
                        <a:p/>
                      </p:txBody>
                    </p:sp>
                    <p:sp>
                      <p:nvSpPr>
                        <p:cNvPr id="5146" name="Line 24"/>
                        <p:cNvSpPr/>
                        <p:nvPr/>
                      </p:nvSpPr>
                      <p:spPr>
                        <a:xfrm>
                          <a:off x="-48" y="1488"/>
                          <a:ext cx="192" cy="720"/>
                        </a:xfrm>
                        <a:prstGeom prst="line">
                          <a:avLst/>
                        </a:prstGeom>
                        <a:ln w="28575" cap="flat" cmpd="sng">
                          <a:solidFill>
                            <a:srgbClr val="009999"/>
                          </a:solidFill>
                          <a:prstDash val="dash"/>
                          <a:round/>
                          <a:headEnd type="none" w="med" len="med"/>
                          <a:tailEnd type="none" w="med" len="med"/>
                        </a:ln>
                      </p:spPr>
                      <p:txBody>
                        <a:bodyPr/>
                        <a:lstStyle/>
                        <a:p/>
                      </p:txBody>
                    </p:sp>
                    <p:sp>
                      <p:nvSpPr>
                        <p:cNvPr id="5147" name="Line 25"/>
                        <p:cNvSpPr/>
                        <p:nvPr/>
                      </p:nvSpPr>
                      <p:spPr>
                        <a:xfrm>
                          <a:off x="48" y="1488"/>
                          <a:ext cx="192" cy="720"/>
                        </a:xfrm>
                        <a:prstGeom prst="line">
                          <a:avLst/>
                        </a:prstGeom>
                        <a:ln w="28575" cap="flat" cmpd="sng">
                          <a:solidFill>
                            <a:srgbClr val="009999"/>
                          </a:solidFill>
                          <a:prstDash val="dash"/>
                          <a:round/>
                          <a:headEnd type="none" w="med" len="med"/>
                          <a:tailEnd type="none" w="med" len="med"/>
                        </a:ln>
                      </p:spPr>
                      <p:txBody>
                        <a:bodyPr/>
                        <a:lstStyle/>
                        <a:p/>
                      </p:txBody>
                    </p:sp>
                    <p:sp>
                      <p:nvSpPr>
                        <p:cNvPr id="5148" name="Line 26"/>
                        <p:cNvSpPr/>
                        <p:nvPr/>
                      </p:nvSpPr>
                      <p:spPr>
                        <a:xfrm>
                          <a:off x="144" y="1488"/>
                          <a:ext cx="192" cy="720"/>
                        </a:xfrm>
                        <a:prstGeom prst="line">
                          <a:avLst/>
                        </a:prstGeom>
                        <a:ln w="28575" cap="flat" cmpd="sng">
                          <a:solidFill>
                            <a:srgbClr val="009999"/>
                          </a:solidFill>
                          <a:prstDash val="dash"/>
                          <a:round/>
                          <a:headEnd type="none" w="med" len="med"/>
                          <a:tailEnd type="none" w="med" len="med"/>
                        </a:ln>
                      </p:spPr>
                      <p:txBody>
                        <a:bodyPr/>
                        <a:lstStyle/>
                        <a:p/>
                      </p:txBody>
                    </p:sp>
                    <p:sp>
                      <p:nvSpPr>
                        <p:cNvPr id="5149" name="Line 27"/>
                        <p:cNvSpPr/>
                        <p:nvPr/>
                      </p:nvSpPr>
                      <p:spPr>
                        <a:xfrm>
                          <a:off x="240" y="1488"/>
                          <a:ext cx="192" cy="720"/>
                        </a:xfrm>
                        <a:prstGeom prst="line">
                          <a:avLst/>
                        </a:prstGeom>
                        <a:ln w="28575" cap="flat" cmpd="sng">
                          <a:solidFill>
                            <a:srgbClr val="009999"/>
                          </a:solidFill>
                          <a:prstDash val="dash"/>
                          <a:round/>
                          <a:headEnd type="none" w="med" len="med"/>
                          <a:tailEnd type="none" w="med" len="med"/>
                        </a:ln>
                      </p:spPr>
                      <p:txBody>
                        <a:bodyPr/>
                        <a:lstStyle/>
                        <a:p/>
                      </p:txBody>
                    </p:sp>
                    <p:sp>
                      <p:nvSpPr>
                        <p:cNvPr id="5150" name="Line 28"/>
                        <p:cNvSpPr/>
                        <p:nvPr/>
                      </p:nvSpPr>
                      <p:spPr>
                        <a:xfrm>
                          <a:off x="336" y="1488"/>
                          <a:ext cx="192" cy="720"/>
                        </a:xfrm>
                        <a:prstGeom prst="line">
                          <a:avLst/>
                        </a:prstGeom>
                        <a:ln w="28575" cap="flat" cmpd="sng">
                          <a:solidFill>
                            <a:srgbClr val="009999"/>
                          </a:solidFill>
                          <a:prstDash val="dash"/>
                          <a:round/>
                          <a:headEnd type="none" w="med" len="med"/>
                          <a:tailEnd type="none" w="med" len="med"/>
                        </a:ln>
                      </p:spPr>
                      <p:txBody>
                        <a:bodyPr/>
                        <a:lstStyle/>
                        <a:p/>
                      </p:txBody>
                    </p:sp>
                    <p:sp>
                      <p:nvSpPr>
                        <p:cNvPr id="5151" name="Line 29"/>
                        <p:cNvSpPr/>
                        <p:nvPr/>
                      </p:nvSpPr>
                      <p:spPr>
                        <a:xfrm>
                          <a:off x="432" y="1488"/>
                          <a:ext cx="192" cy="720"/>
                        </a:xfrm>
                        <a:prstGeom prst="line">
                          <a:avLst/>
                        </a:prstGeom>
                        <a:ln w="28575" cap="flat" cmpd="sng">
                          <a:solidFill>
                            <a:srgbClr val="009999"/>
                          </a:solidFill>
                          <a:prstDash val="dash"/>
                          <a:round/>
                          <a:headEnd type="none" w="med" len="med"/>
                          <a:tailEnd type="none" w="med" len="med"/>
                        </a:ln>
                      </p:spPr>
                      <p:txBody>
                        <a:bodyPr/>
                        <a:lstStyle/>
                        <a:p/>
                      </p:txBody>
                    </p:sp>
                    <p:sp>
                      <p:nvSpPr>
                        <p:cNvPr id="5152" name="Line 30"/>
                        <p:cNvSpPr/>
                        <p:nvPr/>
                      </p:nvSpPr>
                      <p:spPr>
                        <a:xfrm>
                          <a:off x="528" y="1488"/>
                          <a:ext cx="192" cy="720"/>
                        </a:xfrm>
                        <a:prstGeom prst="line">
                          <a:avLst/>
                        </a:prstGeom>
                        <a:ln w="28575" cap="flat" cmpd="sng">
                          <a:solidFill>
                            <a:srgbClr val="009999"/>
                          </a:solidFill>
                          <a:prstDash val="dash"/>
                          <a:round/>
                          <a:headEnd type="none" w="med" len="med"/>
                          <a:tailEnd type="none" w="med" len="med"/>
                        </a:ln>
                      </p:spPr>
                      <p:txBody>
                        <a:bodyPr/>
                        <a:lstStyle/>
                        <a:p/>
                      </p:txBody>
                    </p:sp>
                    <p:sp>
                      <p:nvSpPr>
                        <p:cNvPr id="5153" name="Line 31"/>
                        <p:cNvSpPr/>
                        <p:nvPr/>
                      </p:nvSpPr>
                      <p:spPr>
                        <a:xfrm>
                          <a:off x="624" y="1488"/>
                          <a:ext cx="192" cy="720"/>
                        </a:xfrm>
                        <a:prstGeom prst="line">
                          <a:avLst/>
                        </a:prstGeom>
                        <a:ln w="28575" cap="flat" cmpd="sng">
                          <a:solidFill>
                            <a:srgbClr val="009999"/>
                          </a:solidFill>
                          <a:prstDash val="dash"/>
                          <a:round/>
                          <a:headEnd type="none" w="med" len="med"/>
                          <a:tailEnd type="none" w="med" len="med"/>
                        </a:ln>
                      </p:spPr>
                      <p:txBody>
                        <a:bodyPr/>
                        <a:lstStyle/>
                        <a:p/>
                      </p:txBody>
                    </p:sp>
                    <p:sp>
                      <p:nvSpPr>
                        <p:cNvPr id="5154" name="Line 32"/>
                        <p:cNvSpPr/>
                        <p:nvPr/>
                      </p:nvSpPr>
                      <p:spPr>
                        <a:xfrm>
                          <a:off x="720" y="1488"/>
                          <a:ext cx="192" cy="720"/>
                        </a:xfrm>
                        <a:prstGeom prst="line">
                          <a:avLst/>
                        </a:prstGeom>
                        <a:ln w="28575" cap="flat" cmpd="sng">
                          <a:solidFill>
                            <a:srgbClr val="009999"/>
                          </a:solidFill>
                          <a:prstDash val="dash"/>
                          <a:round/>
                          <a:headEnd type="none" w="med" len="med"/>
                          <a:tailEnd type="none" w="med" len="med"/>
                        </a:ln>
                      </p:spPr>
                      <p:txBody>
                        <a:bodyPr/>
                        <a:lstStyle/>
                        <a:p/>
                      </p:txBody>
                    </p:sp>
                    <p:sp>
                      <p:nvSpPr>
                        <p:cNvPr id="5155" name="Line 33"/>
                        <p:cNvSpPr/>
                        <p:nvPr/>
                      </p:nvSpPr>
                      <p:spPr>
                        <a:xfrm>
                          <a:off x="816" y="1488"/>
                          <a:ext cx="192" cy="720"/>
                        </a:xfrm>
                        <a:prstGeom prst="line">
                          <a:avLst/>
                        </a:prstGeom>
                        <a:ln w="28575" cap="flat" cmpd="sng">
                          <a:solidFill>
                            <a:srgbClr val="009999"/>
                          </a:solidFill>
                          <a:prstDash val="dash"/>
                          <a:round/>
                          <a:headEnd type="none" w="med" len="med"/>
                          <a:tailEnd type="none" w="med" len="med"/>
                        </a:ln>
                      </p:spPr>
                      <p:txBody>
                        <a:bodyPr/>
                        <a:lstStyle/>
                        <a:p/>
                      </p:txBody>
                    </p:sp>
                    <p:sp>
                      <p:nvSpPr>
                        <p:cNvPr id="5156" name="Line 34"/>
                        <p:cNvSpPr/>
                        <p:nvPr/>
                      </p:nvSpPr>
                      <p:spPr>
                        <a:xfrm>
                          <a:off x="912" y="1488"/>
                          <a:ext cx="192" cy="720"/>
                        </a:xfrm>
                        <a:prstGeom prst="line">
                          <a:avLst/>
                        </a:prstGeom>
                        <a:ln w="28575" cap="flat" cmpd="sng">
                          <a:solidFill>
                            <a:srgbClr val="009999"/>
                          </a:solidFill>
                          <a:prstDash val="dash"/>
                          <a:round/>
                          <a:headEnd type="none" w="med" len="med"/>
                          <a:tailEnd type="none" w="med" len="med"/>
                        </a:ln>
                      </p:spPr>
                      <p:txBody>
                        <a:bodyPr/>
                        <a:lstStyle/>
                        <a:p/>
                      </p:txBody>
                    </p:sp>
                  </p:grpSp>
                </p:grpSp>
              </p:grpSp>
              <p:grpSp>
                <p:nvGrpSpPr>
                  <p:cNvPr id="5157" name="Group 50"/>
                  <p:cNvGrpSpPr/>
                  <p:nvPr/>
                </p:nvGrpSpPr>
                <p:grpSpPr>
                  <a:xfrm>
                    <a:off x="2160" y="192"/>
                    <a:ext cx="480" cy="987"/>
                    <a:chOff x="2160" y="192"/>
                    <a:chExt cx="480" cy="987"/>
                  </a:xfrm>
                </p:grpSpPr>
                <p:grpSp>
                  <p:nvGrpSpPr>
                    <p:cNvPr id="5158" name="Group 45"/>
                    <p:cNvGrpSpPr/>
                    <p:nvPr/>
                  </p:nvGrpSpPr>
                  <p:grpSpPr>
                    <a:xfrm>
                      <a:off x="2160" y="768"/>
                      <a:ext cx="288" cy="411"/>
                      <a:chOff x="2160" y="768"/>
                      <a:chExt cx="288" cy="411"/>
                    </a:xfrm>
                  </p:grpSpPr>
                  <p:grpSp>
                    <p:nvGrpSpPr>
                      <p:cNvPr id="5159" name="Group 40"/>
                      <p:cNvGrpSpPr/>
                      <p:nvPr/>
                    </p:nvGrpSpPr>
                    <p:grpSpPr>
                      <a:xfrm>
                        <a:off x="2190" y="864"/>
                        <a:ext cx="258" cy="315"/>
                        <a:chOff x="2190" y="864"/>
                        <a:chExt cx="258" cy="315"/>
                      </a:xfrm>
                    </p:grpSpPr>
                    <p:sp>
                      <p:nvSpPr>
                        <p:cNvPr id="5160" name="Oval 38"/>
                        <p:cNvSpPr/>
                        <p:nvPr/>
                      </p:nvSpPr>
                      <p:spPr>
                        <a:xfrm>
                          <a:off x="2256" y="864"/>
                          <a:ext cx="192" cy="240"/>
                        </a:xfrm>
                        <a:prstGeom prst="ellipse">
                          <a:avLst/>
                        </a:prstGeom>
                        <a:noFill/>
                        <a:ln w="25400" cap="flat" cmpd="sng">
                          <a:solidFill>
                            <a:srgbClr val="00FFFF"/>
                          </a:solidFill>
                          <a:prstDash val="solid"/>
                          <a:round/>
                          <a:headEnd type="none" w="med" len="med"/>
                          <a:tailEnd type="none" w="med" len="med"/>
                        </a:ln>
                      </p:spPr>
                      <p:txBody>
                        <a:bodyPr wrap="none" anchor="ctr" anchorCtr="0"/>
                        <a:lstStyle/>
                        <a:p>
                          <a:endParaRPr lang="zh-CN" altLang="zh-CN" sz="6600">
                            <a:solidFill>
                              <a:srgbClr val="00FF00"/>
                            </a:solidFill>
                            <a:latin typeface="Arial" panose="020b0604020202020204" pitchFamily="34" charset="0"/>
                            <a:ea typeface="隶书" pitchFamily="49" charset="-122"/>
                          </a:endParaRPr>
                        </a:p>
                      </p:txBody>
                    </p:sp>
                    <p:sp>
                      <p:nvSpPr>
                        <p:cNvPr id="5161" name="Oval 39"/>
                        <p:cNvSpPr/>
                        <p:nvPr/>
                      </p:nvSpPr>
                      <p:spPr>
                        <a:xfrm>
                          <a:off x="2190" y="1035"/>
                          <a:ext cx="144" cy="144"/>
                        </a:xfrm>
                        <a:prstGeom prst="ellipse">
                          <a:avLst/>
                        </a:prstGeom>
                        <a:noFill/>
                        <a:ln w="25400" cap="flat" cmpd="sng">
                          <a:solidFill>
                            <a:srgbClr val="00FFFF"/>
                          </a:solidFill>
                          <a:prstDash val="solid"/>
                          <a:round/>
                          <a:headEnd type="none" w="med" len="med"/>
                          <a:tailEnd type="none" w="med" len="med"/>
                        </a:ln>
                      </p:spPr>
                      <p:txBody>
                        <a:bodyPr wrap="none" anchor="ctr" anchorCtr="0"/>
                        <a:lstStyle/>
                        <a:p>
                          <a:endParaRPr lang="zh-CN" altLang="zh-CN" sz="6600">
                            <a:solidFill>
                              <a:srgbClr val="00FF00"/>
                            </a:solidFill>
                            <a:latin typeface="Arial" panose="020b0604020202020204" pitchFamily="34" charset="0"/>
                            <a:ea typeface="隶书" pitchFamily="49" charset="-122"/>
                          </a:endParaRPr>
                        </a:p>
                      </p:txBody>
                    </p:sp>
                  </p:grpSp>
                  <p:sp>
                    <p:nvSpPr>
                      <p:cNvPr id="5162" name="Oval 41"/>
                      <p:cNvSpPr/>
                      <p:nvPr/>
                    </p:nvSpPr>
                    <p:spPr>
                      <a:xfrm>
                        <a:off x="2160" y="768"/>
                        <a:ext cx="192" cy="192"/>
                      </a:xfrm>
                      <a:prstGeom prst="ellipse">
                        <a:avLst/>
                      </a:prstGeom>
                      <a:noFill/>
                      <a:ln w="25400" cap="flat" cmpd="sng">
                        <a:solidFill>
                          <a:srgbClr val="00FFFF"/>
                        </a:solidFill>
                        <a:prstDash val="solid"/>
                        <a:round/>
                        <a:headEnd type="none" w="med" len="med"/>
                        <a:tailEnd type="none" w="med" len="med"/>
                      </a:ln>
                    </p:spPr>
                    <p:txBody>
                      <a:bodyPr wrap="none" anchor="ctr" anchorCtr="0"/>
                      <a:lstStyle/>
                      <a:p>
                        <a:endParaRPr lang="zh-CN" altLang="zh-CN" sz="6600">
                          <a:solidFill>
                            <a:srgbClr val="00FF00"/>
                          </a:solidFill>
                          <a:latin typeface="Arial" panose="020b0604020202020204" pitchFamily="34" charset="0"/>
                          <a:ea typeface="隶书" pitchFamily="49" charset="-122"/>
                        </a:endParaRPr>
                      </a:p>
                    </p:txBody>
                  </p:sp>
                </p:grpSp>
                <p:grpSp>
                  <p:nvGrpSpPr>
                    <p:cNvPr id="5163" name="Group 44"/>
                    <p:cNvGrpSpPr/>
                    <p:nvPr/>
                  </p:nvGrpSpPr>
                  <p:grpSpPr>
                    <a:xfrm>
                      <a:off x="2304" y="192"/>
                      <a:ext cx="288" cy="384"/>
                      <a:chOff x="2304" y="192"/>
                      <a:chExt cx="288" cy="384"/>
                    </a:xfrm>
                  </p:grpSpPr>
                  <p:sp>
                    <p:nvSpPr>
                      <p:cNvPr id="5164" name="Oval 42"/>
                      <p:cNvSpPr/>
                      <p:nvPr/>
                    </p:nvSpPr>
                    <p:spPr>
                      <a:xfrm>
                        <a:off x="2304" y="192"/>
                        <a:ext cx="240" cy="240"/>
                      </a:xfrm>
                      <a:prstGeom prst="ellipse">
                        <a:avLst/>
                      </a:prstGeom>
                      <a:noFill/>
                      <a:ln w="25400" cap="flat" cmpd="sng">
                        <a:solidFill>
                          <a:srgbClr val="00FFFF"/>
                        </a:solidFill>
                        <a:prstDash val="solid"/>
                        <a:round/>
                        <a:headEnd type="none" w="med" len="med"/>
                        <a:tailEnd type="none" w="med" len="med"/>
                      </a:ln>
                    </p:spPr>
                    <p:txBody>
                      <a:bodyPr wrap="none" anchor="ctr" anchorCtr="0"/>
                      <a:lstStyle/>
                      <a:p>
                        <a:endParaRPr lang="zh-CN" altLang="zh-CN" sz="6600">
                          <a:solidFill>
                            <a:srgbClr val="00FF00"/>
                          </a:solidFill>
                          <a:latin typeface="Arial" panose="020b0604020202020204" pitchFamily="34" charset="0"/>
                          <a:ea typeface="隶书" pitchFamily="49" charset="-122"/>
                        </a:endParaRPr>
                      </a:p>
                    </p:txBody>
                  </p:sp>
                  <p:sp>
                    <p:nvSpPr>
                      <p:cNvPr id="5165" name="Oval 43"/>
                      <p:cNvSpPr/>
                      <p:nvPr/>
                    </p:nvSpPr>
                    <p:spPr>
                      <a:xfrm>
                        <a:off x="2400" y="384"/>
                        <a:ext cx="192" cy="192"/>
                      </a:xfrm>
                      <a:prstGeom prst="ellipse">
                        <a:avLst/>
                      </a:prstGeom>
                      <a:noFill/>
                      <a:ln w="25400" cap="flat" cmpd="sng">
                        <a:solidFill>
                          <a:srgbClr val="00FFFF"/>
                        </a:solidFill>
                        <a:prstDash val="solid"/>
                        <a:round/>
                        <a:headEnd type="none" w="med" len="med"/>
                        <a:tailEnd type="none" w="med" len="med"/>
                      </a:ln>
                    </p:spPr>
                    <p:txBody>
                      <a:bodyPr wrap="none" anchor="ctr" anchorCtr="0"/>
                      <a:lstStyle/>
                      <a:p>
                        <a:endParaRPr lang="zh-CN" altLang="zh-CN" sz="6600">
                          <a:solidFill>
                            <a:srgbClr val="00FF00"/>
                          </a:solidFill>
                          <a:latin typeface="Arial" panose="020b0604020202020204" pitchFamily="34" charset="0"/>
                          <a:ea typeface="隶书" pitchFamily="49" charset="-122"/>
                        </a:endParaRPr>
                      </a:p>
                    </p:txBody>
                  </p:sp>
                </p:grpSp>
                <p:sp>
                  <p:nvSpPr>
                    <p:cNvPr id="5166" name="Oval 46"/>
                    <p:cNvSpPr/>
                    <p:nvPr/>
                  </p:nvSpPr>
                  <p:spPr>
                    <a:xfrm>
                      <a:off x="2274" y="675"/>
                      <a:ext cx="144" cy="144"/>
                    </a:xfrm>
                    <a:prstGeom prst="ellipse">
                      <a:avLst/>
                    </a:prstGeom>
                    <a:noFill/>
                    <a:ln w="25400" cap="flat" cmpd="sng">
                      <a:solidFill>
                        <a:srgbClr val="00FFFF"/>
                      </a:solidFill>
                      <a:prstDash val="solid"/>
                      <a:round/>
                      <a:headEnd type="none" w="med" len="med"/>
                      <a:tailEnd type="none" w="med" len="med"/>
                    </a:ln>
                  </p:spPr>
                  <p:txBody>
                    <a:bodyPr wrap="none" anchor="ctr" anchorCtr="0"/>
                    <a:lstStyle/>
                    <a:p>
                      <a:endParaRPr lang="zh-CN" altLang="zh-CN" sz="6600">
                        <a:solidFill>
                          <a:srgbClr val="00FF00"/>
                        </a:solidFill>
                        <a:latin typeface="Arial" panose="020b0604020202020204" pitchFamily="34" charset="0"/>
                        <a:ea typeface="隶书" pitchFamily="49" charset="-122"/>
                      </a:endParaRPr>
                    </a:p>
                  </p:txBody>
                </p:sp>
                <p:sp>
                  <p:nvSpPr>
                    <p:cNvPr id="5167" name="Oval 47"/>
                    <p:cNvSpPr/>
                    <p:nvPr/>
                  </p:nvSpPr>
                  <p:spPr>
                    <a:xfrm>
                      <a:off x="2361" y="576"/>
                      <a:ext cx="96" cy="96"/>
                    </a:xfrm>
                    <a:prstGeom prst="ellipse">
                      <a:avLst/>
                    </a:prstGeom>
                    <a:noFill/>
                    <a:ln w="25400" cap="flat" cmpd="sng">
                      <a:solidFill>
                        <a:srgbClr val="00FFFF"/>
                      </a:solidFill>
                      <a:prstDash val="solid"/>
                      <a:round/>
                      <a:headEnd type="none" w="med" len="med"/>
                      <a:tailEnd type="none" w="med" len="med"/>
                    </a:ln>
                  </p:spPr>
                  <p:txBody>
                    <a:bodyPr wrap="none" anchor="ctr" anchorCtr="0"/>
                    <a:lstStyle/>
                    <a:p>
                      <a:endParaRPr lang="zh-CN" altLang="zh-CN" sz="6600">
                        <a:solidFill>
                          <a:srgbClr val="00FF00"/>
                        </a:solidFill>
                        <a:latin typeface="Arial" panose="020b0604020202020204" pitchFamily="34" charset="0"/>
                        <a:ea typeface="隶书" pitchFamily="49" charset="-122"/>
                      </a:endParaRPr>
                    </a:p>
                  </p:txBody>
                </p:sp>
                <p:sp>
                  <p:nvSpPr>
                    <p:cNvPr id="5168" name="Oval 48"/>
                    <p:cNvSpPr/>
                    <p:nvPr/>
                  </p:nvSpPr>
                  <p:spPr>
                    <a:xfrm>
                      <a:off x="2544" y="624"/>
                      <a:ext cx="96" cy="96"/>
                    </a:xfrm>
                    <a:prstGeom prst="ellipse">
                      <a:avLst/>
                    </a:prstGeom>
                    <a:noFill/>
                    <a:ln w="25400" cap="flat" cmpd="sng">
                      <a:solidFill>
                        <a:srgbClr val="00FFFF"/>
                      </a:solidFill>
                      <a:prstDash val="solid"/>
                      <a:round/>
                      <a:headEnd type="none" w="med" len="med"/>
                      <a:tailEnd type="none" w="med" len="med"/>
                    </a:ln>
                  </p:spPr>
                  <p:txBody>
                    <a:bodyPr wrap="none" anchor="ctr" anchorCtr="0"/>
                    <a:lstStyle/>
                    <a:p>
                      <a:endParaRPr lang="zh-CN" altLang="zh-CN" sz="6600">
                        <a:solidFill>
                          <a:srgbClr val="00FF00"/>
                        </a:solidFill>
                        <a:latin typeface="Arial" panose="020b0604020202020204" pitchFamily="34" charset="0"/>
                        <a:ea typeface="隶书" pitchFamily="49" charset="-122"/>
                      </a:endParaRPr>
                    </a:p>
                  </p:txBody>
                </p:sp>
                <p:sp>
                  <p:nvSpPr>
                    <p:cNvPr id="5169" name="Oval 49"/>
                    <p:cNvSpPr/>
                    <p:nvPr/>
                  </p:nvSpPr>
                  <p:spPr>
                    <a:xfrm>
                      <a:off x="2544" y="192"/>
                      <a:ext cx="96" cy="96"/>
                    </a:xfrm>
                    <a:prstGeom prst="ellipse">
                      <a:avLst/>
                    </a:prstGeom>
                    <a:noFill/>
                    <a:ln w="25400" cap="flat" cmpd="sng">
                      <a:solidFill>
                        <a:srgbClr val="00FFFF"/>
                      </a:solidFill>
                      <a:prstDash val="solid"/>
                      <a:round/>
                      <a:headEnd type="none" w="med" len="med"/>
                      <a:tailEnd type="none" w="med" len="med"/>
                    </a:ln>
                  </p:spPr>
                  <p:txBody>
                    <a:bodyPr wrap="none" anchor="ctr" anchorCtr="0"/>
                    <a:lstStyle/>
                    <a:p>
                      <a:endParaRPr lang="zh-CN" altLang="zh-CN" sz="6600">
                        <a:solidFill>
                          <a:srgbClr val="00FF00"/>
                        </a:solidFill>
                        <a:latin typeface="Arial" panose="020b0604020202020204" pitchFamily="34" charset="0"/>
                        <a:ea typeface="隶书" pitchFamily="49" charset="-122"/>
                      </a:endParaRPr>
                    </a:p>
                  </p:txBody>
                </p:sp>
              </p:grpSp>
              <p:grpSp>
                <p:nvGrpSpPr>
                  <p:cNvPr id="5170" name="Group 60"/>
                  <p:cNvGrpSpPr/>
                  <p:nvPr/>
                </p:nvGrpSpPr>
                <p:grpSpPr>
                  <a:xfrm>
                    <a:off x="2571" y="0"/>
                    <a:ext cx="1404" cy="1488"/>
                    <a:chOff x="2571" y="0"/>
                    <a:chExt cx="1404" cy="1488"/>
                  </a:xfrm>
                </p:grpSpPr>
                <p:grpSp>
                  <p:nvGrpSpPr>
                    <p:cNvPr id="5171" name="Rectangle 52"/>
                    <p:cNvGrpSpPr/>
                    <p:nvPr/>
                  </p:nvGrpSpPr>
                  <p:grpSpPr>
                    <a:xfrm>
                      <a:off x="2568" y="505"/>
                      <a:ext cx="438" cy="58"/>
                      <a:chOff x="3986784" y="1207008"/>
                      <a:chExt cx="694944" cy="91440"/>
                    </a:xfrm>
                  </p:grpSpPr>
                  <p:pic>
                    <p:nvPicPr>
                      <p:cNvPr id="5172" name="Rectangle 52"/>
                      <p:cNvPicPr/>
                      <p:nvPr/>
                    </p:nvPicPr>
                    <p:blipFill>
                      <a:blip r:embed="rId3"/>
                      <a:stretch>
                        <a:fillRect/>
                      </a:stretch>
                    </p:blipFill>
                    <p:spPr>
                      <a:xfrm>
                        <a:off x="3986784" y="1207008"/>
                        <a:ext cx="694944" cy="91440"/>
                      </a:xfrm>
                      <a:prstGeom prst="rect">
                        <a:avLst/>
                      </a:prstGeom>
                      <a:noFill/>
                      <a:ln w="9525">
                        <a:noFill/>
                      </a:ln>
                    </p:spPr>
                  </p:pic>
                  <p:sp>
                    <p:nvSpPr>
                      <p:cNvPr id="5173" name="Text Box 111"/>
                      <p:cNvSpPr txBox="1"/>
                      <p:nvPr/>
                    </p:nvSpPr>
                    <p:spPr>
                      <a:xfrm rot="10800000">
                        <a:off x="3990975" y="1214438"/>
                        <a:ext cx="685800" cy="76200"/>
                      </a:xfrm>
                      <a:prstGeom prst="rect">
                        <a:avLst/>
                      </a:prstGeom>
                      <a:noFill/>
                      <a:ln w="9525">
                        <a:noFill/>
                      </a:ln>
                    </p:spPr>
                    <p:txBody>
                      <a:bodyPr rot="10800000" wrap="none" anchor="ctr" anchorCtr="0"/>
                      <a:lstStyle/>
                      <a:p>
                        <a:endParaRPr lang="zh-CN" altLang="en-US" sz="6600">
                          <a:solidFill>
                            <a:srgbClr val="00FF00"/>
                          </a:solidFill>
                          <a:latin typeface="Arial" panose="020b0604020202020204" pitchFamily="34" charset="0"/>
                          <a:ea typeface="隶书" pitchFamily="49" charset="-122"/>
                        </a:endParaRPr>
                      </a:p>
                    </p:txBody>
                  </p:sp>
                </p:grpSp>
                <p:grpSp>
                  <p:nvGrpSpPr>
                    <p:cNvPr id="5174" name="Rectangle 53"/>
                    <p:cNvGrpSpPr/>
                    <p:nvPr/>
                  </p:nvGrpSpPr>
                  <p:grpSpPr>
                    <a:xfrm>
                      <a:off x="3540" y="505"/>
                      <a:ext cx="438" cy="58"/>
                      <a:chOff x="5529072" y="1207008"/>
                      <a:chExt cx="694944" cy="91440"/>
                    </a:xfrm>
                  </p:grpSpPr>
                  <p:pic>
                    <p:nvPicPr>
                      <p:cNvPr id="5175" name="Rectangle 53"/>
                      <p:cNvPicPr/>
                      <p:nvPr/>
                    </p:nvPicPr>
                    <p:blipFill>
                      <a:blip r:embed="rId4"/>
                      <a:stretch>
                        <a:fillRect/>
                      </a:stretch>
                    </p:blipFill>
                    <p:spPr>
                      <a:xfrm>
                        <a:off x="5529072" y="1207008"/>
                        <a:ext cx="694944" cy="91440"/>
                      </a:xfrm>
                      <a:prstGeom prst="rect">
                        <a:avLst/>
                      </a:prstGeom>
                      <a:noFill/>
                      <a:ln w="9525">
                        <a:noFill/>
                      </a:ln>
                    </p:spPr>
                  </p:pic>
                  <p:sp>
                    <p:nvSpPr>
                      <p:cNvPr id="5176" name="Text Box 114"/>
                      <p:cNvSpPr txBox="1"/>
                      <p:nvPr/>
                    </p:nvSpPr>
                    <p:spPr>
                      <a:xfrm rot="10800000">
                        <a:off x="5534025" y="1214438"/>
                        <a:ext cx="685800" cy="76200"/>
                      </a:xfrm>
                      <a:prstGeom prst="rect">
                        <a:avLst/>
                      </a:prstGeom>
                      <a:noFill/>
                      <a:ln w="9525">
                        <a:noFill/>
                      </a:ln>
                    </p:spPr>
                    <p:txBody>
                      <a:bodyPr rot="10800000" wrap="none" anchor="ctr" anchorCtr="0"/>
                      <a:lstStyle/>
                      <a:p>
                        <a:endParaRPr lang="zh-CN" altLang="en-US" sz="6600">
                          <a:solidFill>
                            <a:srgbClr val="00FF00"/>
                          </a:solidFill>
                          <a:latin typeface="Arial" panose="020b0604020202020204" pitchFamily="34" charset="0"/>
                          <a:ea typeface="隶书" pitchFamily="49" charset="-122"/>
                        </a:endParaRPr>
                      </a:p>
                    </p:txBody>
                  </p:sp>
                </p:grpSp>
                <p:grpSp>
                  <p:nvGrpSpPr>
                    <p:cNvPr id="5177" name="Rectangle 54"/>
                    <p:cNvGrpSpPr/>
                    <p:nvPr/>
                  </p:nvGrpSpPr>
                  <p:grpSpPr>
                    <a:xfrm>
                      <a:off x="3252" y="-5"/>
                      <a:ext cx="54" cy="276"/>
                      <a:chOff x="5071872" y="396240"/>
                      <a:chExt cx="85344" cy="438912"/>
                    </a:xfrm>
                  </p:grpSpPr>
                  <p:pic>
                    <p:nvPicPr>
                      <p:cNvPr id="5178" name="Rectangle 54"/>
                      <p:cNvPicPr/>
                      <p:nvPr/>
                    </p:nvPicPr>
                    <p:blipFill>
                      <a:blip r:embed="rId5"/>
                      <a:stretch>
                        <a:fillRect/>
                      </a:stretch>
                    </p:blipFill>
                    <p:spPr>
                      <a:xfrm>
                        <a:off x="5071872" y="396240"/>
                        <a:ext cx="85344" cy="438912"/>
                      </a:xfrm>
                      <a:prstGeom prst="rect">
                        <a:avLst/>
                      </a:prstGeom>
                      <a:noFill/>
                      <a:ln w="9525">
                        <a:noFill/>
                      </a:ln>
                    </p:spPr>
                  </p:pic>
                  <p:sp>
                    <p:nvSpPr>
                      <p:cNvPr id="5179" name="Text Box 117"/>
                      <p:cNvSpPr txBox="1"/>
                      <p:nvPr/>
                    </p:nvSpPr>
                    <p:spPr>
                      <a:xfrm rot="-5400000">
                        <a:off x="4903786" y="579436"/>
                        <a:ext cx="423863" cy="74613"/>
                      </a:xfrm>
                      <a:prstGeom prst="rect">
                        <a:avLst/>
                      </a:prstGeom>
                      <a:noFill/>
                      <a:ln w="9525">
                        <a:noFill/>
                      </a:ln>
                    </p:spPr>
                    <p:txBody>
                      <a:bodyPr vert="eaVert" wrap="none" anchor="ctr" anchorCtr="0"/>
                      <a:lstStyle/>
                      <a:p>
                        <a:endParaRPr lang="zh-CN" altLang="en-US" sz="6600">
                          <a:solidFill>
                            <a:srgbClr val="00FF00"/>
                          </a:solidFill>
                          <a:latin typeface="Arial" panose="020b0604020202020204" pitchFamily="34" charset="0"/>
                          <a:ea typeface="隶书" pitchFamily="49" charset="-122"/>
                        </a:endParaRPr>
                      </a:p>
                    </p:txBody>
                  </p:sp>
                </p:grpSp>
                <p:grpSp>
                  <p:nvGrpSpPr>
                    <p:cNvPr id="5180" name="Rectangle 55"/>
                    <p:cNvGrpSpPr/>
                    <p:nvPr/>
                  </p:nvGrpSpPr>
                  <p:grpSpPr>
                    <a:xfrm>
                      <a:off x="3252" y="793"/>
                      <a:ext cx="54" cy="699"/>
                      <a:chOff x="5071872" y="1664208"/>
                      <a:chExt cx="85344" cy="1109472"/>
                    </a:xfrm>
                  </p:grpSpPr>
                  <p:pic>
                    <p:nvPicPr>
                      <p:cNvPr id="5181" name="Rectangle 55"/>
                      <p:cNvPicPr/>
                      <p:nvPr/>
                    </p:nvPicPr>
                    <p:blipFill>
                      <a:blip r:embed="rId6"/>
                      <a:stretch>
                        <a:fillRect/>
                      </a:stretch>
                    </p:blipFill>
                    <p:spPr>
                      <a:xfrm>
                        <a:off x="5071872" y="1664208"/>
                        <a:ext cx="85344" cy="1109472"/>
                      </a:xfrm>
                      <a:prstGeom prst="rect">
                        <a:avLst/>
                      </a:prstGeom>
                      <a:noFill/>
                      <a:ln w="9525">
                        <a:noFill/>
                      </a:ln>
                    </p:spPr>
                  </p:pic>
                  <p:sp>
                    <p:nvSpPr>
                      <p:cNvPr id="5182" name="Text Box 120"/>
                      <p:cNvSpPr txBox="1"/>
                      <p:nvPr/>
                    </p:nvSpPr>
                    <p:spPr>
                      <a:xfrm rot="-5400000">
                        <a:off x="4568823" y="2181224"/>
                        <a:ext cx="1095375" cy="74613"/>
                      </a:xfrm>
                      <a:prstGeom prst="rect">
                        <a:avLst/>
                      </a:prstGeom>
                      <a:noFill/>
                      <a:ln w="9525">
                        <a:noFill/>
                      </a:ln>
                    </p:spPr>
                    <p:txBody>
                      <a:bodyPr vert="eaVert" wrap="none" anchor="ctr" anchorCtr="0"/>
                      <a:lstStyle/>
                      <a:p>
                        <a:endParaRPr lang="zh-CN" altLang="en-US" sz="6600">
                          <a:solidFill>
                            <a:srgbClr val="00FF00"/>
                          </a:solidFill>
                          <a:latin typeface="Arial" panose="020b0604020202020204" pitchFamily="34" charset="0"/>
                          <a:ea typeface="隶书" pitchFamily="49" charset="-122"/>
                        </a:endParaRPr>
                      </a:p>
                    </p:txBody>
                  </p:sp>
                </p:grpSp>
                <p:grpSp>
                  <p:nvGrpSpPr>
                    <p:cNvPr id="5183" name="Rectangle 56"/>
                    <p:cNvGrpSpPr/>
                    <p:nvPr/>
                  </p:nvGrpSpPr>
                  <p:grpSpPr>
                    <a:xfrm>
                      <a:off x="2733" y="37"/>
                      <a:ext cx="369" cy="323"/>
                      <a:chOff x="4248912" y="463296"/>
                      <a:chExt cx="585216" cy="512064"/>
                    </a:xfrm>
                  </p:grpSpPr>
                  <p:pic>
                    <p:nvPicPr>
                      <p:cNvPr id="5184" name="Rectangle 56"/>
                      <p:cNvPicPr/>
                      <p:nvPr/>
                    </p:nvPicPr>
                    <p:blipFill>
                      <a:blip r:embed="rId7"/>
                      <a:stretch>
                        <a:fillRect/>
                      </a:stretch>
                    </p:blipFill>
                    <p:spPr>
                      <a:xfrm>
                        <a:off x="4248912" y="463296"/>
                        <a:ext cx="585216" cy="512064"/>
                      </a:xfrm>
                      <a:prstGeom prst="rect">
                        <a:avLst/>
                      </a:prstGeom>
                      <a:noFill/>
                      <a:ln w="9525">
                        <a:noFill/>
                      </a:ln>
                    </p:spPr>
                  </p:pic>
                  <p:sp>
                    <p:nvSpPr>
                      <p:cNvPr id="5185" name="Text Box 123"/>
                      <p:cNvSpPr txBox="1"/>
                      <p:nvPr/>
                    </p:nvSpPr>
                    <p:spPr>
                      <a:xfrm rot="-8379840">
                        <a:off x="4200525" y="681038"/>
                        <a:ext cx="685800" cy="76200"/>
                      </a:xfrm>
                      <a:prstGeom prst="rect">
                        <a:avLst/>
                      </a:prstGeom>
                      <a:noFill/>
                      <a:ln w="9525">
                        <a:noFill/>
                      </a:ln>
                    </p:spPr>
                    <p:txBody>
                      <a:bodyPr rot="10800000" wrap="none" anchor="ctr" anchorCtr="0"/>
                      <a:lstStyle/>
                      <a:p>
                        <a:endParaRPr lang="zh-CN" altLang="en-US" sz="6600">
                          <a:solidFill>
                            <a:srgbClr val="00FF00"/>
                          </a:solidFill>
                          <a:latin typeface="Arial" panose="020b0604020202020204" pitchFamily="34" charset="0"/>
                          <a:ea typeface="隶书" pitchFamily="49" charset="-122"/>
                        </a:endParaRPr>
                      </a:p>
                    </p:txBody>
                  </p:sp>
                </p:grpSp>
                <p:grpSp>
                  <p:nvGrpSpPr>
                    <p:cNvPr id="5186" name="Rectangle 57"/>
                    <p:cNvGrpSpPr/>
                    <p:nvPr/>
                  </p:nvGrpSpPr>
                  <p:grpSpPr>
                    <a:xfrm>
                      <a:off x="3459" y="64"/>
                      <a:ext cx="369" cy="323"/>
                      <a:chOff x="5401056" y="505968"/>
                      <a:chExt cx="585216" cy="512064"/>
                    </a:xfrm>
                  </p:grpSpPr>
                  <p:pic>
                    <p:nvPicPr>
                      <p:cNvPr id="5187" name="Rectangle 57"/>
                      <p:cNvPicPr/>
                      <p:nvPr/>
                    </p:nvPicPr>
                    <p:blipFill>
                      <a:blip r:embed="rId8"/>
                      <a:stretch>
                        <a:fillRect/>
                      </a:stretch>
                    </p:blipFill>
                    <p:spPr>
                      <a:xfrm>
                        <a:off x="5401056" y="505968"/>
                        <a:ext cx="585216" cy="512064"/>
                      </a:xfrm>
                      <a:prstGeom prst="rect">
                        <a:avLst/>
                      </a:prstGeom>
                      <a:noFill/>
                      <a:ln w="9525">
                        <a:noFill/>
                      </a:ln>
                    </p:spPr>
                  </p:pic>
                  <p:sp>
                    <p:nvSpPr>
                      <p:cNvPr id="5188" name="Text Box 126"/>
                      <p:cNvSpPr txBox="1"/>
                      <p:nvPr/>
                    </p:nvSpPr>
                    <p:spPr>
                      <a:xfrm rot="8379839">
                        <a:off x="5353050" y="723901"/>
                        <a:ext cx="685800" cy="76200"/>
                      </a:xfrm>
                      <a:prstGeom prst="rect">
                        <a:avLst/>
                      </a:prstGeom>
                      <a:noFill/>
                      <a:ln w="9525">
                        <a:noFill/>
                      </a:ln>
                    </p:spPr>
                    <p:txBody>
                      <a:bodyPr rot="10800000" wrap="none" anchor="ctr" anchorCtr="0"/>
                      <a:lstStyle/>
                      <a:p>
                        <a:endParaRPr lang="zh-CN" altLang="en-US" sz="6600">
                          <a:solidFill>
                            <a:srgbClr val="00FF00"/>
                          </a:solidFill>
                          <a:latin typeface="Arial" panose="020b0604020202020204" pitchFamily="34" charset="0"/>
                          <a:ea typeface="隶书" pitchFamily="49" charset="-122"/>
                        </a:endParaRPr>
                      </a:p>
                    </p:txBody>
                  </p:sp>
                </p:grpSp>
                <p:grpSp>
                  <p:nvGrpSpPr>
                    <p:cNvPr id="5189" name="Rectangle 58"/>
                    <p:cNvGrpSpPr/>
                    <p:nvPr/>
                  </p:nvGrpSpPr>
                  <p:grpSpPr>
                    <a:xfrm>
                      <a:off x="2687" y="709"/>
                      <a:ext cx="422" cy="369"/>
                      <a:chOff x="4175760" y="1530096"/>
                      <a:chExt cx="670560" cy="585216"/>
                    </a:xfrm>
                  </p:grpSpPr>
                  <p:pic>
                    <p:nvPicPr>
                      <p:cNvPr id="5190" name="Rectangle 58"/>
                      <p:cNvPicPr/>
                      <p:nvPr/>
                    </p:nvPicPr>
                    <p:blipFill>
                      <a:blip r:embed="rId9"/>
                      <a:stretch>
                        <a:fillRect/>
                      </a:stretch>
                    </p:blipFill>
                    <p:spPr>
                      <a:xfrm>
                        <a:off x="4175760" y="1530096"/>
                        <a:ext cx="670560" cy="585216"/>
                      </a:xfrm>
                      <a:prstGeom prst="rect">
                        <a:avLst/>
                      </a:prstGeom>
                      <a:noFill/>
                      <a:ln w="9525">
                        <a:noFill/>
                      </a:ln>
                    </p:spPr>
                  </p:pic>
                  <p:sp>
                    <p:nvSpPr>
                      <p:cNvPr id="5191" name="Text Box 129"/>
                      <p:cNvSpPr txBox="1"/>
                      <p:nvPr/>
                    </p:nvSpPr>
                    <p:spPr>
                      <a:xfrm rot="8379839">
                        <a:off x="4108450" y="1785938"/>
                        <a:ext cx="804863" cy="74613"/>
                      </a:xfrm>
                      <a:prstGeom prst="rect">
                        <a:avLst/>
                      </a:prstGeom>
                      <a:noFill/>
                      <a:ln w="9525">
                        <a:noFill/>
                      </a:ln>
                    </p:spPr>
                    <p:txBody>
                      <a:bodyPr rot="10800000" wrap="none" anchor="ctr" anchorCtr="0"/>
                      <a:lstStyle/>
                      <a:p>
                        <a:endParaRPr lang="zh-CN" altLang="en-US" sz="6600">
                          <a:solidFill>
                            <a:srgbClr val="00FF00"/>
                          </a:solidFill>
                          <a:latin typeface="Arial" panose="020b0604020202020204" pitchFamily="34" charset="0"/>
                          <a:ea typeface="隶书" pitchFamily="49" charset="-122"/>
                        </a:endParaRPr>
                      </a:p>
                    </p:txBody>
                  </p:sp>
                </p:grpSp>
                <p:grpSp>
                  <p:nvGrpSpPr>
                    <p:cNvPr id="5192" name="Rectangle 59"/>
                    <p:cNvGrpSpPr/>
                    <p:nvPr/>
                  </p:nvGrpSpPr>
                  <p:grpSpPr>
                    <a:xfrm>
                      <a:off x="3421" y="701"/>
                      <a:ext cx="426" cy="372"/>
                      <a:chOff x="5340096" y="1517904"/>
                      <a:chExt cx="676656" cy="591312"/>
                    </a:xfrm>
                  </p:grpSpPr>
                  <p:pic>
                    <p:nvPicPr>
                      <p:cNvPr id="5193" name="Rectangle 59"/>
                      <p:cNvPicPr/>
                      <p:nvPr/>
                    </p:nvPicPr>
                    <p:blipFill>
                      <a:blip r:embed="rId10"/>
                      <a:stretch>
                        <a:fillRect/>
                      </a:stretch>
                    </p:blipFill>
                    <p:spPr>
                      <a:xfrm>
                        <a:off x="5340096" y="1517904"/>
                        <a:ext cx="676656" cy="591312"/>
                      </a:xfrm>
                      <a:prstGeom prst="rect">
                        <a:avLst/>
                      </a:prstGeom>
                      <a:noFill/>
                      <a:ln w="9525">
                        <a:noFill/>
                      </a:ln>
                    </p:spPr>
                  </p:pic>
                  <p:sp>
                    <p:nvSpPr>
                      <p:cNvPr id="5194" name="Text Box 132"/>
                      <p:cNvSpPr txBox="1"/>
                      <p:nvPr/>
                    </p:nvSpPr>
                    <p:spPr>
                      <a:xfrm rot="-8379840">
                        <a:off x="5276850" y="1776413"/>
                        <a:ext cx="804863" cy="74613"/>
                      </a:xfrm>
                      <a:prstGeom prst="rect">
                        <a:avLst/>
                      </a:prstGeom>
                      <a:noFill/>
                      <a:ln w="9525">
                        <a:noFill/>
                      </a:ln>
                    </p:spPr>
                    <p:txBody>
                      <a:bodyPr rot="10800000" wrap="none" anchor="ctr" anchorCtr="0"/>
                      <a:lstStyle/>
                      <a:p>
                        <a:endParaRPr lang="zh-CN" altLang="en-US" sz="6600">
                          <a:solidFill>
                            <a:srgbClr val="00FF00"/>
                          </a:solidFill>
                          <a:latin typeface="Arial" panose="020b0604020202020204" pitchFamily="34" charset="0"/>
                          <a:ea typeface="隶书" pitchFamily="49" charset="-122"/>
                        </a:endParaRPr>
                      </a:p>
                    </p:txBody>
                  </p:sp>
                </p:grpSp>
              </p:grpSp>
            </p:grpSp>
            <p:grpSp>
              <p:nvGrpSpPr>
                <p:cNvPr id="5195" name="Group 113"/>
                <p:cNvGrpSpPr/>
                <p:nvPr/>
              </p:nvGrpSpPr>
              <p:grpSpPr>
                <a:xfrm>
                  <a:off x="1028" y="1989"/>
                  <a:ext cx="2206" cy="439"/>
                  <a:chOff x="1028" y="1989"/>
                  <a:chExt cx="2206" cy="439"/>
                </a:xfrm>
              </p:grpSpPr>
              <p:sp>
                <p:nvSpPr>
                  <p:cNvPr id="5196" name="Freeform 110"/>
                  <p:cNvSpPr/>
                  <p:nvPr/>
                </p:nvSpPr>
                <p:spPr>
                  <a:xfrm>
                    <a:off x="1028" y="1989"/>
                    <a:ext cx="971" cy="354"/>
                  </a:xfrm>
                  <a:custGeom>
                    <a:cxnLst>
                      <a:cxn ang="0">
                        <a:pos x="957" y="14"/>
                      </a:cxn>
                      <a:cxn ang="0">
                        <a:pos x="913" y="58"/>
                      </a:cxn>
                      <a:cxn ang="0">
                        <a:pos x="833" y="129"/>
                      </a:cxn>
                      <a:cxn ang="0">
                        <a:pos x="798" y="146"/>
                      </a:cxn>
                      <a:cxn ang="0">
                        <a:pos x="744" y="182"/>
                      </a:cxn>
                      <a:cxn ang="0">
                        <a:pos x="620" y="217"/>
                      </a:cxn>
                      <a:cxn ang="0">
                        <a:pos x="204" y="306"/>
                      </a:cxn>
                      <a:cxn ang="0">
                        <a:pos x="115" y="333"/>
                      </a:cxn>
                      <a:cxn ang="0">
                        <a:pos x="89" y="350"/>
                      </a:cxn>
                      <a:cxn ang="0">
                        <a:pos x="0" y="350"/>
                      </a:cxn>
                    </a:cxnLst>
                    <a:rect l="l" t="t" r="r" b="b"/>
                    <a:pathLst>
                      <a:path w="971" h="354">
                        <a:moveTo>
                          <a:pt x="957" y="14"/>
                        </a:moveTo>
                        <a:cubicBezTo>
                          <a:pt x="889" y="58"/>
                          <a:pt x="971" y="0"/>
                          <a:pt x="913" y="58"/>
                        </a:cubicBezTo>
                        <a:cubicBezTo>
                          <a:pt x="888" y="83"/>
                          <a:pt x="858" y="104"/>
                          <a:pt x="833" y="129"/>
                        </a:cubicBezTo>
                        <a:cubicBezTo>
                          <a:pt x="824" y="138"/>
                          <a:pt x="809" y="139"/>
                          <a:pt x="798" y="146"/>
                        </a:cubicBezTo>
                        <a:cubicBezTo>
                          <a:pt x="779" y="157"/>
                          <a:pt x="764" y="175"/>
                          <a:pt x="744" y="182"/>
                        </a:cubicBezTo>
                        <a:cubicBezTo>
                          <a:pt x="703" y="196"/>
                          <a:pt x="661" y="205"/>
                          <a:pt x="620" y="217"/>
                        </a:cubicBezTo>
                        <a:cubicBezTo>
                          <a:pt x="493" y="305"/>
                          <a:pt x="357" y="300"/>
                          <a:pt x="204" y="306"/>
                        </a:cubicBezTo>
                        <a:cubicBezTo>
                          <a:pt x="175" y="316"/>
                          <a:pt x="142" y="320"/>
                          <a:pt x="115" y="333"/>
                        </a:cubicBezTo>
                        <a:cubicBezTo>
                          <a:pt x="106" y="338"/>
                          <a:pt x="99" y="348"/>
                          <a:pt x="89" y="350"/>
                        </a:cubicBezTo>
                        <a:cubicBezTo>
                          <a:pt x="60" y="354"/>
                          <a:pt x="30" y="350"/>
                          <a:pt x="0" y="350"/>
                        </a:cubicBezTo>
                      </a:path>
                    </a:pathLst>
                  </a:custGeom>
                  <a:noFill/>
                  <a:ln w="57150" cap="flat" cmpd="sng">
                    <a:solidFill>
                      <a:srgbClr val="FF6600"/>
                    </a:solidFill>
                    <a:prstDash val="solid"/>
                    <a:round/>
                    <a:headEnd type="none" w="med" len="med"/>
                    <a:tailEnd type="none" w="med" len="med"/>
                  </a:ln>
                </p:spPr>
                <p:txBody>
                  <a:bodyPr/>
                  <a:lstStyle/>
                  <a:p>
                    <a:endParaRPr lang="zh-CN" altLang="en-US"/>
                  </a:p>
                </p:txBody>
              </p:sp>
              <p:sp>
                <p:nvSpPr>
                  <p:cNvPr id="5197" name="Freeform 111"/>
                  <p:cNvSpPr/>
                  <p:nvPr/>
                </p:nvSpPr>
                <p:spPr>
                  <a:xfrm>
                    <a:off x="1932" y="2003"/>
                    <a:ext cx="62" cy="381"/>
                  </a:xfrm>
                  <a:custGeom>
                    <a:cxnLst>
                      <a:cxn ang="0">
                        <a:pos x="62" y="0"/>
                      </a:cxn>
                      <a:cxn ang="0">
                        <a:pos x="35" y="97"/>
                      </a:cxn>
                      <a:cxn ang="0">
                        <a:pos x="0" y="150"/>
                      </a:cxn>
                      <a:cxn ang="0">
                        <a:pos x="18" y="266"/>
                      </a:cxn>
                      <a:cxn ang="0">
                        <a:pos x="35" y="319"/>
                      </a:cxn>
                      <a:cxn ang="0">
                        <a:pos x="44" y="345"/>
                      </a:cxn>
                      <a:cxn ang="0">
                        <a:pos x="26" y="381"/>
                      </a:cxn>
                    </a:cxnLst>
                    <a:rect l="l" t="t" r="r" b="b"/>
                    <a:pathLst>
                      <a:path w="62" h="381">
                        <a:moveTo>
                          <a:pt x="62" y="0"/>
                        </a:moveTo>
                        <a:cubicBezTo>
                          <a:pt x="51" y="32"/>
                          <a:pt x="53" y="69"/>
                          <a:pt x="35" y="97"/>
                        </a:cubicBezTo>
                        <a:cubicBezTo>
                          <a:pt x="23" y="115"/>
                          <a:pt x="0" y="150"/>
                          <a:pt x="0" y="150"/>
                        </a:cubicBezTo>
                        <a:cubicBezTo>
                          <a:pt x="5" y="186"/>
                          <a:pt x="8" y="230"/>
                          <a:pt x="18" y="266"/>
                        </a:cubicBezTo>
                        <a:cubicBezTo>
                          <a:pt x="23" y="284"/>
                          <a:pt x="29" y="301"/>
                          <a:pt x="35" y="319"/>
                        </a:cubicBezTo>
                        <a:cubicBezTo>
                          <a:pt x="38" y="328"/>
                          <a:pt x="44" y="345"/>
                          <a:pt x="44" y="345"/>
                        </a:cubicBezTo>
                        <a:cubicBezTo>
                          <a:pt x="34" y="376"/>
                          <a:pt x="42" y="365"/>
                          <a:pt x="26" y="381"/>
                        </a:cubicBezTo>
                      </a:path>
                    </a:pathLst>
                  </a:custGeom>
                  <a:noFill/>
                  <a:ln w="57150" cap="flat" cmpd="sng">
                    <a:solidFill>
                      <a:srgbClr val="FF6600"/>
                    </a:solidFill>
                    <a:prstDash val="solid"/>
                    <a:round/>
                    <a:headEnd type="none" w="med" len="med"/>
                    <a:tailEnd type="none" w="med" len="med"/>
                  </a:ln>
                </p:spPr>
                <p:txBody>
                  <a:bodyPr/>
                  <a:lstStyle/>
                  <a:p>
                    <a:endParaRPr lang="zh-CN" altLang="en-US"/>
                  </a:p>
                </p:txBody>
              </p:sp>
              <p:sp>
                <p:nvSpPr>
                  <p:cNvPr id="5198" name="Freeform 112"/>
                  <p:cNvSpPr/>
                  <p:nvPr/>
                </p:nvSpPr>
                <p:spPr>
                  <a:xfrm>
                    <a:off x="2020" y="2003"/>
                    <a:ext cx="1214" cy="425"/>
                  </a:xfrm>
                  <a:custGeom>
                    <a:cxnLst>
                      <a:cxn ang="0">
                        <a:pos x="0" y="0"/>
                      </a:cxn>
                      <a:cxn ang="0">
                        <a:pos x="62" y="71"/>
                      </a:cxn>
                      <a:cxn ang="0">
                        <a:pos x="204" y="204"/>
                      </a:cxn>
                      <a:cxn ang="0">
                        <a:pos x="311" y="221"/>
                      </a:cxn>
                      <a:cxn ang="0">
                        <a:pos x="426" y="283"/>
                      </a:cxn>
                      <a:cxn ang="0">
                        <a:pos x="842" y="292"/>
                      </a:cxn>
                      <a:cxn ang="0">
                        <a:pos x="1002" y="345"/>
                      </a:cxn>
                      <a:cxn ang="0">
                        <a:pos x="1108" y="390"/>
                      </a:cxn>
                      <a:cxn ang="0">
                        <a:pos x="1214" y="425"/>
                      </a:cxn>
                    </a:cxnLst>
                    <a:rect l="l" t="t" r="r" b="b"/>
                    <a:pathLst>
                      <a:path w="1214" h="425">
                        <a:moveTo>
                          <a:pt x="0" y="0"/>
                        </a:moveTo>
                        <a:cubicBezTo>
                          <a:pt x="12" y="35"/>
                          <a:pt x="32" y="50"/>
                          <a:pt x="62" y="71"/>
                        </a:cubicBezTo>
                        <a:cubicBezTo>
                          <a:pt x="86" y="106"/>
                          <a:pt x="167" y="186"/>
                          <a:pt x="204" y="204"/>
                        </a:cubicBezTo>
                        <a:cubicBezTo>
                          <a:pt x="230" y="217"/>
                          <a:pt x="299" y="220"/>
                          <a:pt x="311" y="221"/>
                        </a:cubicBezTo>
                        <a:cubicBezTo>
                          <a:pt x="355" y="236"/>
                          <a:pt x="387" y="257"/>
                          <a:pt x="426" y="283"/>
                        </a:cubicBezTo>
                        <a:cubicBezTo>
                          <a:pt x="542" y="359"/>
                          <a:pt x="703" y="289"/>
                          <a:pt x="842" y="292"/>
                        </a:cubicBezTo>
                        <a:cubicBezTo>
                          <a:pt x="891" y="325"/>
                          <a:pt x="945" y="335"/>
                          <a:pt x="1002" y="345"/>
                        </a:cubicBezTo>
                        <a:cubicBezTo>
                          <a:pt x="1035" y="356"/>
                          <a:pt x="1077" y="382"/>
                          <a:pt x="1108" y="390"/>
                        </a:cubicBezTo>
                        <a:cubicBezTo>
                          <a:pt x="1143" y="398"/>
                          <a:pt x="1188" y="396"/>
                          <a:pt x="1214" y="425"/>
                        </a:cubicBezTo>
                      </a:path>
                    </a:pathLst>
                  </a:custGeom>
                  <a:noFill/>
                  <a:ln w="57150" cap="flat" cmpd="sng">
                    <a:solidFill>
                      <a:srgbClr val="FF6600"/>
                    </a:solidFill>
                    <a:prstDash val="solid"/>
                    <a:round/>
                    <a:headEnd type="none" w="med" len="med"/>
                    <a:tailEnd type="none" w="med" len="med"/>
                  </a:ln>
                </p:spPr>
                <p:txBody>
                  <a:bodyPr/>
                  <a:lstStyle/>
                  <a:p>
                    <a:endParaRPr lang="zh-CN" altLang="en-US"/>
                  </a:p>
                </p:txBody>
              </p:sp>
            </p:grpSp>
          </p:grpSp>
          <p:grpSp>
            <p:nvGrpSpPr>
              <p:cNvPr id="5199" name="Group 118"/>
              <p:cNvGrpSpPr/>
              <p:nvPr/>
            </p:nvGrpSpPr>
            <p:grpSpPr>
              <a:xfrm>
                <a:off x="416" y="2339"/>
                <a:ext cx="860" cy="328"/>
                <a:chOff x="416" y="2339"/>
                <a:chExt cx="860" cy="328"/>
              </a:xfrm>
            </p:grpSpPr>
            <p:sp>
              <p:nvSpPr>
                <p:cNvPr id="5200" name="Freeform 115"/>
                <p:cNvSpPr/>
                <p:nvPr/>
              </p:nvSpPr>
              <p:spPr>
                <a:xfrm>
                  <a:off x="416" y="2339"/>
                  <a:ext cx="612" cy="328"/>
                </a:xfrm>
                <a:custGeom>
                  <a:cxnLst>
                    <a:cxn ang="0">
                      <a:pos x="612" y="0"/>
                    </a:cxn>
                    <a:cxn ang="0">
                      <a:pos x="435" y="62"/>
                    </a:cxn>
                    <a:cxn ang="0">
                      <a:pos x="266" y="133"/>
                    </a:cxn>
                    <a:cxn ang="0">
                      <a:pos x="240" y="151"/>
                    </a:cxn>
                    <a:cxn ang="0">
                      <a:pos x="213" y="204"/>
                    </a:cxn>
                    <a:cxn ang="0">
                      <a:pos x="160" y="222"/>
                    </a:cxn>
                    <a:cxn ang="0">
                      <a:pos x="125" y="249"/>
                    </a:cxn>
                    <a:cxn ang="0">
                      <a:pos x="71" y="284"/>
                    </a:cxn>
                    <a:cxn ang="0">
                      <a:pos x="27" y="319"/>
                    </a:cxn>
                    <a:cxn ang="0">
                      <a:pos x="0" y="328"/>
                    </a:cxn>
                  </a:cxnLst>
                  <a:rect l="l" t="t" r="r" b="b"/>
                  <a:pathLst>
                    <a:path w="612" h="328">
                      <a:moveTo>
                        <a:pt x="612" y="0"/>
                      </a:moveTo>
                      <a:cubicBezTo>
                        <a:pt x="542" y="9"/>
                        <a:pt x="493" y="24"/>
                        <a:pt x="435" y="62"/>
                      </a:cubicBezTo>
                      <a:cubicBezTo>
                        <a:pt x="382" y="141"/>
                        <a:pt x="356" y="126"/>
                        <a:pt x="266" y="133"/>
                      </a:cubicBezTo>
                      <a:cubicBezTo>
                        <a:pt x="257" y="139"/>
                        <a:pt x="246" y="143"/>
                        <a:pt x="240" y="151"/>
                      </a:cubicBezTo>
                      <a:cubicBezTo>
                        <a:pt x="222" y="174"/>
                        <a:pt x="243" y="186"/>
                        <a:pt x="213" y="204"/>
                      </a:cubicBezTo>
                      <a:cubicBezTo>
                        <a:pt x="197" y="214"/>
                        <a:pt x="160" y="222"/>
                        <a:pt x="160" y="222"/>
                      </a:cubicBezTo>
                      <a:cubicBezTo>
                        <a:pt x="148" y="231"/>
                        <a:pt x="137" y="241"/>
                        <a:pt x="125" y="249"/>
                      </a:cubicBezTo>
                      <a:cubicBezTo>
                        <a:pt x="107" y="261"/>
                        <a:pt x="71" y="284"/>
                        <a:pt x="71" y="284"/>
                      </a:cubicBezTo>
                      <a:cubicBezTo>
                        <a:pt x="48" y="320"/>
                        <a:pt x="65" y="307"/>
                        <a:pt x="27" y="319"/>
                      </a:cubicBezTo>
                      <a:cubicBezTo>
                        <a:pt x="18" y="322"/>
                        <a:pt x="0" y="328"/>
                        <a:pt x="0" y="328"/>
                      </a:cubicBezTo>
                    </a:path>
                  </a:pathLst>
                </a:custGeom>
                <a:noFill/>
                <a:ln w="38100" cap="flat" cmpd="sng">
                  <a:solidFill>
                    <a:srgbClr val="996633"/>
                  </a:solidFill>
                  <a:prstDash val="solid"/>
                  <a:round/>
                  <a:headEnd type="none" w="med" len="med"/>
                  <a:tailEnd type="none" w="med" len="med"/>
                </a:ln>
              </p:spPr>
              <p:txBody>
                <a:bodyPr/>
                <a:lstStyle/>
                <a:p>
                  <a:endParaRPr lang="zh-CN" altLang="en-US"/>
                </a:p>
              </p:txBody>
            </p:sp>
            <p:sp>
              <p:nvSpPr>
                <p:cNvPr id="5201" name="Freeform 116"/>
                <p:cNvSpPr/>
                <p:nvPr/>
              </p:nvSpPr>
              <p:spPr>
                <a:xfrm>
                  <a:off x="1055" y="2348"/>
                  <a:ext cx="221" cy="284"/>
                </a:xfrm>
                <a:custGeom>
                  <a:cxnLst>
                    <a:cxn ang="0">
                      <a:pos x="0" y="0"/>
                    </a:cxn>
                    <a:cxn ang="0">
                      <a:pos x="79" y="107"/>
                    </a:cxn>
                    <a:cxn ang="0">
                      <a:pos x="88" y="133"/>
                    </a:cxn>
                    <a:cxn ang="0">
                      <a:pos x="159" y="160"/>
                    </a:cxn>
                    <a:cxn ang="0">
                      <a:pos x="194" y="240"/>
                    </a:cxn>
                    <a:cxn ang="0">
                      <a:pos x="221" y="284"/>
                    </a:cxn>
                  </a:cxnLst>
                  <a:rect l="l" t="t" r="r" b="b"/>
                  <a:pathLst>
                    <a:path w="221" h="284">
                      <a:moveTo>
                        <a:pt x="0" y="0"/>
                      </a:moveTo>
                      <a:cubicBezTo>
                        <a:pt x="29" y="30"/>
                        <a:pt x="65" y="67"/>
                        <a:pt x="79" y="107"/>
                      </a:cubicBezTo>
                      <a:cubicBezTo>
                        <a:pt x="82" y="116"/>
                        <a:pt x="82" y="126"/>
                        <a:pt x="88" y="133"/>
                      </a:cubicBezTo>
                      <a:cubicBezTo>
                        <a:pt x="106" y="155"/>
                        <a:pt x="134" y="155"/>
                        <a:pt x="159" y="160"/>
                      </a:cubicBezTo>
                      <a:cubicBezTo>
                        <a:pt x="178" y="187"/>
                        <a:pt x="180" y="211"/>
                        <a:pt x="194" y="240"/>
                      </a:cubicBezTo>
                      <a:cubicBezTo>
                        <a:pt x="202" y="255"/>
                        <a:pt x="213" y="269"/>
                        <a:pt x="221" y="284"/>
                      </a:cubicBezTo>
                    </a:path>
                  </a:pathLst>
                </a:custGeom>
                <a:noFill/>
                <a:ln w="38100" cap="flat" cmpd="sng">
                  <a:solidFill>
                    <a:srgbClr val="996633"/>
                  </a:solidFill>
                  <a:prstDash val="solid"/>
                  <a:round/>
                  <a:headEnd type="none" w="med" len="med"/>
                  <a:tailEnd type="none" w="med" len="med"/>
                </a:ln>
              </p:spPr>
              <p:txBody>
                <a:bodyPr/>
                <a:lstStyle/>
                <a:p>
                  <a:endParaRPr lang="zh-CN" altLang="en-US"/>
                </a:p>
              </p:txBody>
            </p:sp>
            <p:sp>
              <p:nvSpPr>
                <p:cNvPr id="5202" name="Freeform 117"/>
                <p:cNvSpPr/>
                <p:nvPr/>
              </p:nvSpPr>
              <p:spPr>
                <a:xfrm>
                  <a:off x="780" y="2463"/>
                  <a:ext cx="155" cy="177"/>
                </a:xfrm>
                <a:custGeom>
                  <a:cxnLst>
                    <a:cxn ang="0">
                      <a:pos x="0" y="0"/>
                    </a:cxn>
                    <a:cxn ang="0">
                      <a:pos x="79" y="45"/>
                    </a:cxn>
                    <a:cxn ang="0">
                      <a:pos x="141" y="107"/>
                    </a:cxn>
                    <a:cxn ang="0">
                      <a:pos x="150" y="177"/>
                    </a:cxn>
                  </a:cxnLst>
                  <a:rect l="l" t="t" r="r" b="b"/>
                  <a:pathLst>
                    <a:path w="155" h="177">
                      <a:moveTo>
                        <a:pt x="0" y="0"/>
                      </a:moveTo>
                      <a:cubicBezTo>
                        <a:pt x="65" y="22"/>
                        <a:pt x="40" y="5"/>
                        <a:pt x="79" y="45"/>
                      </a:cubicBezTo>
                      <a:cubicBezTo>
                        <a:pt x="91" y="80"/>
                        <a:pt x="106" y="95"/>
                        <a:pt x="141" y="107"/>
                      </a:cubicBezTo>
                      <a:cubicBezTo>
                        <a:pt x="155" y="147"/>
                        <a:pt x="150" y="124"/>
                        <a:pt x="150" y="177"/>
                      </a:cubicBezTo>
                    </a:path>
                  </a:pathLst>
                </a:custGeom>
                <a:noFill/>
                <a:ln w="38100" cap="flat" cmpd="sng">
                  <a:solidFill>
                    <a:srgbClr val="996633"/>
                  </a:solidFill>
                  <a:prstDash val="solid"/>
                  <a:round/>
                  <a:headEnd type="none" w="med" len="med"/>
                  <a:tailEnd type="none" w="med" len="med"/>
                </a:ln>
              </p:spPr>
              <p:txBody>
                <a:bodyPr/>
                <a:lstStyle/>
                <a:p>
                  <a:endParaRPr lang="zh-CN" altLang="en-US"/>
                </a:p>
              </p:txBody>
            </p:sp>
          </p:grpSp>
          <p:grpSp>
            <p:nvGrpSpPr>
              <p:cNvPr id="5203" name="Group 123"/>
              <p:cNvGrpSpPr/>
              <p:nvPr/>
            </p:nvGrpSpPr>
            <p:grpSpPr>
              <a:xfrm>
                <a:off x="1374" y="2233"/>
                <a:ext cx="824" cy="514"/>
                <a:chOff x="1374" y="2233"/>
                <a:chExt cx="824" cy="514"/>
              </a:xfrm>
            </p:grpSpPr>
            <p:sp>
              <p:nvSpPr>
                <p:cNvPr id="5204" name="Freeform 119"/>
                <p:cNvSpPr/>
                <p:nvPr/>
              </p:nvSpPr>
              <p:spPr>
                <a:xfrm>
                  <a:off x="1967" y="2375"/>
                  <a:ext cx="231" cy="372"/>
                </a:xfrm>
                <a:custGeom>
                  <a:cxnLst>
                    <a:cxn ang="0">
                      <a:pos x="0" y="0"/>
                    </a:cxn>
                    <a:cxn ang="0">
                      <a:pos x="36" y="97"/>
                    </a:cxn>
                    <a:cxn ang="0">
                      <a:pos x="62" y="151"/>
                    </a:cxn>
                    <a:cxn ang="0">
                      <a:pos x="89" y="159"/>
                    </a:cxn>
                    <a:cxn ang="0">
                      <a:pos x="142" y="177"/>
                    </a:cxn>
                    <a:cxn ang="0">
                      <a:pos x="169" y="230"/>
                    </a:cxn>
                    <a:cxn ang="0">
                      <a:pos x="186" y="319"/>
                    </a:cxn>
                    <a:cxn ang="0">
                      <a:pos x="204" y="345"/>
                    </a:cxn>
                    <a:cxn ang="0">
                      <a:pos x="231" y="372"/>
                    </a:cxn>
                  </a:cxnLst>
                  <a:rect l="l" t="t" r="r" b="b"/>
                  <a:pathLst>
                    <a:path w="231" h="372">
                      <a:moveTo>
                        <a:pt x="0" y="0"/>
                      </a:moveTo>
                      <a:cubicBezTo>
                        <a:pt x="9" y="36"/>
                        <a:pt x="21" y="63"/>
                        <a:pt x="36" y="97"/>
                      </a:cubicBezTo>
                      <a:cubicBezTo>
                        <a:pt x="44" y="115"/>
                        <a:pt x="45" y="138"/>
                        <a:pt x="62" y="151"/>
                      </a:cubicBezTo>
                      <a:cubicBezTo>
                        <a:pt x="69" y="157"/>
                        <a:pt x="80" y="156"/>
                        <a:pt x="89" y="159"/>
                      </a:cubicBezTo>
                      <a:cubicBezTo>
                        <a:pt x="107" y="165"/>
                        <a:pt x="142" y="177"/>
                        <a:pt x="142" y="177"/>
                      </a:cubicBezTo>
                      <a:cubicBezTo>
                        <a:pt x="148" y="196"/>
                        <a:pt x="163" y="211"/>
                        <a:pt x="169" y="230"/>
                      </a:cubicBezTo>
                      <a:cubicBezTo>
                        <a:pt x="182" y="272"/>
                        <a:pt x="169" y="285"/>
                        <a:pt x="186" y="319"/>
                      </a:cubicBezTo>
                      <a:cubicBezTo>
                        <a:pt x="191" y="328"/>
                        <a:pt x="197" y="337"/>
                        <a:pt x="204" y="345"/>
                      </a:cubicBezTo>
                      <a:cubicBezTo>
                        <a:pt x="212" y="355"/>
                        <a:pt x="231" y="372"/>
                        <a:pt x="231" y="372"/>
                      </a:cubicBezTo>
                    </a:path>
                  </a:pathLst>
                </a:custGeom>
                <a:noFill/>
                <a:ln w="38100" cap="flat" cmpd="sng">
                  <a:solidFill>
                    <a:srgbClr val="996633"/>
                  </a:solidFill>
                  <a:prstDash val="solid"/>
                  <a:round/>
                  <a:headEnd type="none" w="med" len="med"/>
                  <a:tailEnd type="none" w="med" len="med"/>
                </a:ln>
              </p:spPr>
              <p:txBody>
                <a:bodyPr/>
                <a:lstStyle/>
                <a:p>
                  <a:endParaRPr lang="zh-CN" altLang="en-US"/>
                </a:p>
              </p:txBody>
            </p:sp>
            <p:sp>
              <p:nvSpPr>
                <p:cNvPr id="5205" name="Freeform 120"/>
                <p:cNvSpPr/>
                <p:nvPr/>
              </p:nvSpPr>
              <p:spPr>
                <a:xfrm>
                  <a:off x="1551" y="2375"/>
                  <a:ext cx="407" cy="257"/>
                </a:xfrm>
                <a:custGeom>
                  <a:cxnLst>
                    <a:cxn ang="0">
                      <a:pos x="407" y="0"/>
                    </a:cxn>
                    <a:cxn ang="0">
                      <a:pos x="195" y="35"/>
                    </a:cxn>
                    <a:cxn ang="0">
                      <a:pos x="159" y="89"/>
                    </a:cxn>
                    <a:cxn ang="0">
                      <a:pos x="124" y="168"/>
                    </a:cxn>
                    <a:cxn ang="0">
                      <a:pos x="44" y="213"/>
                    </a:cxn>
                    <a:cxn ang="0">
                      <a:pos x="26" y="239"/>
                    </a:cxn>
                    <a:cxn ang="0">
                      <a:pos x="0" y="257"/>
                    </a:cxn>
                  </a:cxnLst>
                  <a:rect l="l" t="t" r="r" b="b"/>
                  <a:pathLst>
                    <a:path w="407" h="257">
                      <a:moveTo>
                        <a:pt x="407" y="0"/>
                      </a:moveTo>
                      <a:cubicBezTo>
                        <a:pt x="316" y="31"/>
                        <a:pt x="311" y="27"/>
                        <a:pt x="195" y="35"/>
                      </a:cubicBezTo>
                      <a:cubicBezTo>
                        <a:pt x="183" y="53"/>
                        <a:pt x="171" y="71"/>
                        <a:pt x="159" y="89"/>
                      </a:cubicBezTo>
                      <a:cubicBezTo>
                        <a:pt x="142" y="115"/>
                        <a:pt x="149" y="144"/>
                        <a:pt x="124" y="168"/>
                      </a:cubicBezTo>
                      <a:cubicBezTo>
                        <a:pt x="103" y="189"/>
                        <a:pt x="69" y="196"/>
                        <a:pt x="44" y="213"/>
                      </a:cubicBezTo>
                      <a:cubicBezTo>
                        <a:pt x="38" y="222"/>
                        <a:pt x="33" y="232"/>
                        <a:pt x="26" y="239"/>
                      </a:cubicBezTo>
                      <a:cubicBezTo>
                        <a:pt x="19" y="246"/>
                        <a:pt x="0" y="257"/>
                        <a:pt x="0" y="257"/>
                      </a:cubicBezTo>
                    </a:path>
                  </a:pathLst>
                </a:custGeom>
                <a:noFill/>
                <a:ln w="38100" cap="flat" cmpd="sng">
                  <a:solidFill>
                    <a:srgbClr val="996633"/>
                  </a:solidFill>
                  <a:prstDash val="solid"/>
                  <a:round/>
                  <a:headEnd type="none" w="med" len="med"/>
                  <a:tailEnd type="none" w="med" len="med"/>
                </a:ln>
              </p:spPr>
              <p:txBody>
                <a:bodyPr/>
                <a:lstStyle/>
                <a:p>
                  <a:endParaRPr lang="zh-CN" altLang="en-US"/>
                </a:p>
              </p:txBody>
            </p:sp>
            <p:sp>
              <p:nvSpPr>
                <p:cNvPr id="5206" name="Freeform 121"/>
                <p:cNvSpPr/>
                <p:nvPr/>
              </p:nvSpPr>
              <p:spPr>
                <a:xfrm>
                  <a:off x="1790" y="2375"/>
                  <a:ext cx="160" cy="283"/>
                </a:xfrm>
                <a:custGeom>
                  <a:cxnLst>
                    <a:cxn ang="0">
                      <a:pos x="160" y="0"/>
                    </a:cxn>
                    <a:cxn ang="0">
                      <a:pos x="53" y="133"/>
                    </a:cxn>
                    <a:cxn ang="0">
                      <a:pos x="44" y="239"/>
                    </a:cxn>
                    <a:cxn ang="0">
                      <a:pos x="0" y="283"/>
                    </a:cxn>
                  </a:cxnLst>
                  <a:rect l="l" t="t" r="r" b="b"/>
                  <a:pathLst>
                    <a:path w="160" h="283">
                      <a:moveTo>
                        <a:pt x="160" y="0"/>
                      </a:moveTo>
                      <a:cubicBezTo>
                        <a:pt x="115" y="64"/>
                        <a:pt x="138" y="105"/>
                        <a:pt x="53" y="133"/>
                      </a:cubicBezTo>
                      <a:cubicBezTo>
                        <a:pt x="29" y="203"/>
                        <a:pt x="32" y="168"/>
                        <a:pt x="44" y="239"/>
                      </a:cubicBezTo>
                      <a:cubicBezTo>
                        <a:pt x="35" y="274"/>
                        <a:pt x="38" y="283"/>
                        <a:pt x="0" y="283"/>
                      </a:cubicBezTo>
                    </a:path>
                  </a:pathLst>
                </a:custGeom>
                <a:noFill/>
                <a:ln w="38100" cap="flat" cmpd="sng">
                  <a:solidFill>
                    <a:srgbClr val="996633"/>
                  </a:solidFill>
                  <a:prstDash val="solid"/>
                  <a:round/>
                  <a:headEnd type="none" w="med" len="med"/>
                  <a:tailEnd type="none" w="med" len="med"/>
                </a:ln>
              </p:spPr>
              <p:txBody>
                <a:bodyPr/>
                <a:lstStyle/>
                <a:p>
                  <a:endParaRPr lang="zh-CN" altLang="en-US"/>
                </a:p>
              </p:txBody>
            </p:sp>
            <p:sp>
              <p:nvSpPr>
                <p:cNvPr id="5207" name="Freeform 122"/>
                <p:cNvSpPr/>
                <p:nvPr/>
              </p:nvSpPr>
              <p:spPr>
                <a:xfrm>
                  <a:off x="1374" y="2233"/>
                  <a:ext cx="239" cy="425"/>
                </a:xfrm>
                <a:custGeom>
                  <a:cxnLst>
                    <a:cxn ang="0">
                      <a:pos x="239" y="0"/>
                    </a:cxn>
                    <a:cxn ang="0">
                      <a:pos x="168" y="98"/>
                    </a:cxn>
                    <a:cxn ang="0">
                      <a:pos x="150" y="195"/>
                    </a:cxn>
                    <a:cxn ang="0">
                      <a:pos x="70" y="257"/>
                    </a:cxn>
                    <a:cxn ang="0">
                      <a:pos x="8" y="319"/>
                    </a:cxn>
                    <a:cxn ang="0">
                      <a:pos x="0" y="381"/>
                    </a:cxn>
                    <a:cxn ang="0">
                      <a:pos x="8" y="425"/>
                    </a:cxn>
                  </a:cxnLst>
                  <a:rect l="l" t="t" r="r" b="b"/>
                  <a:pathLst>
                    <a:path w="239" h="425">
                      <a:moveTo>
                        <a:pt x="239" y="0"/>
                      </a:moveTo>
                      <a:cubicBezTo>
                        <a:pt x="220" y="55"/>
                        <a:pt x="216" y="65"/>
                        <a:pt x="168" y="98"/>
                      </a:cubicBezTo>
                      <a:cubicBezTo>
                        <a:pt x="157" y="129"/>
                        <a:pt x="165" y="166"/>
                        <a:pt x="150" y="195"/>
                      </a:cubicBezTo>
                      <a:cubicBezTo>
                        <a:pt x="126" y="243"/>
                        <a:pt x="107" y="245"/>
                        <a:pt x="70" y="257"/>
                      </a:cubicBezTo>
                      <a:cubicBezTo>
                        <a:pt x="9" y="298"/>
                        <a:pt x="24" y="273"/>
                        <a:pt x="8" y="319"/>
                      </a:cubicBezTo>
                      <a:cubicBezTo>
                        <a:pt x="5" y="340"/>
                        <a:pt x="0" y="360"/>
                        <a:pt x="0" y="381"/>
                      </a:cubicBezTo>
                      <a:cubicBezTo>
                        <a:pt x="0" y="396"/>
                        <a:pt x="8" y="425"/>
                        <a:pt x="8" y="425"/>
                      </a:cubicBezTo>
                    </a:path>
                  </a:pathLst>
                </a:custGeom>
                <a:noFill/>
                <a:ln w="38100" cap="flat" cmpd="sng">
                  <a:solidFill>
                    <a:srgbClr val="996633"/>
                  </a:solidFill>
                  <a:prstDash val="solid"/>
                  <a:round/>
                  <a:headEnd type="none" w="med" len="med"/>
                  <a:tailEnd type="none" w="med" len="med"/>
                </a:ln>
              </p:spPr>
              <p:txBody>
                <a:bodyPr/>
                <a:lstStyle/>
                <a:p>
                  <a:endParaRPr lang="zh-CN" altLang="en-US"/>
                </a:p>
              </p:txBody>
            </p:sp>
          </p:grpSp>
          <p:grpSp>
            <p:nvGrpSpPr>
              <p:cNvPr id="5208" name="Group 130"/>
              <p:cNvGrpSpPr/>
              <p:nvPr/>
            </p:nvGrpSpPr>
            <p:grpSpPr>
              <a:xfrm>
                <a:off x="2924" y="2322"/>
                <a:ext cx="789" cy="425"/>
                <a:chOff x="2924" y="2322"/>
                <a:chExt cx="789" cy="425"/>
              </a:xfrm>
            </p:grpSpPr>
            <p:sp>
              <p:nvSpPr>
                <p:cNvPr id="5209" name="Freeform 125"/>
                <p:cNvSpPr/>
                <p:nvPr/>
              </p:nvSpPr>
              <p:spPr>
                <a:xfrm>
                  <a:off x="3226" y="2419"/>
                  <a:ext cx="487" cy="275"/>
                </a:xfrm>
                <a:custGeom>
                  <a:cxnLst>
                    <a:cxn ang="0">
                      <a:pos x="0" y="0"/>
                    </a:cxn>
                    <a:cxn ang="0">
                      <a:pos x="115" y="45"/>
                    </a:cxn>
                    <a:cxn ang="0">
                      <a:pos x="168" y="89"/>
                    </a:cxn>
                    <a:cxn ang="0">
                      <a:pos x="203" y="124"/>
                    </a:cxn>
                    <a:cxn ang="0">
                      <a:pos x="292" y="204"/>
                    </a:cxn>
                    <a:cxn ang="0">
                      <a:pos x="416" y="239"/>
                    </a:cxn>
                    <a:cxn ang="0">
                      <a:pos x="487" y="275"/>
                    </a:cxn>
                  </a:cxnLst>
                  <a:rect l="l" t="t" r="r" b="b"/>
                  <a:pathLst>
                    <a:path w="487" h="275">
                      <a:moveTo>
                        <a:pt x="0" y="0"/>
                      </a:moveTo>
                      <a:cubicBezTo>
                        <a:pt x="43" y="11"/>
                        <a:pt x="74" y="31"/>
                        <a:pt x="115" y="45"/>
                      </a:cubicBezTo>
                      <a:cubicBezTo>
                        <a:pt x="131" y="61"/>
                        <a:pt x="153" y="71"/>
                        <a:pt x="168" y="89"/>
                      </a:cubicBezTo>
                      <a:cubicBezTo>
                        <a:pt x="203" y="132"/>
                        <a:pt x="146" y="104"/>
                        <a:pt x="203" y="124"/>
                      </a:cubicBezTo>
                      <a:cubicBezTo>
                        <a:pt x="221" y="178"/>
                        <a:pt x="242" y="185"/>
                        <a:pt x="292" y="204"/>
                      </a:cubicBezTo>
                      <a:cubicBezTo>
                        <a:pt x="343" y="224"/>
                        <a:pt x="357" y="231"/>
                        <a:pt x="416" y="239"/>
                      </a:cubicBezTo>
                      <a:cubicBezTo>
                        <a:pt x="440" y="255"/>
                        <a:pt x="462" y="262"/>
                        <a:pt x="487" y="275"/>
                      </a:cubicBezTo>
                    </a:path>
                  </a:pathLst>
                </a:custGeom>
                <a:noFill/>
                <a:ln w="38100" cap="flat" cmpd="sng">
                  <a:solidFill>
                    <a:srgbClr val="996633"/>
                  </a:solidFill>
                  <a:prstDash val="solid"/>
                  <a:round/>
                  <a:headEnd type="none" w="med" len="med"/>
                  <a:tailEnd type="none" w="med" len="med"/>
                </a:ln>
              </p:spPr>
              <p:txBody>
                <a:bodyPr/>
                <a:lstStyle/>
                <a:p>
                  <a:endParaRPr lang="zh-CN" altLang="en-US"/>
                </a:p>
              </p:txBody>
            </p:sp>
            <p:sp>
              <p:nvSpPr>
                <p:cNvPr id="5210" name="Freeform 126"/>
                <p:cNvSpPr/>
                <p:nvPr/>
              </p:nvSpPr>
              <p:spPr>
                <a:xfrm>
                  <a:off x="3215" y="2402"/>
                  <a:ext cx="126" cy="230"/>
                </a:xfrm>
                <a:custGeom>
                  <a:cxnLst>
                    <a:cxn ang="0">
                      <a:pos x="11" y="17"/>
                    </a:cxn>
                    <a:cxn ang="0">
                      <a:pos x="46" y="79"/>
                    </a:cxn>
                    <a:cxn ang="0">
                      <a:pos x="55" y="115"/>
                    </a:cxn>
                    <a:cxn ang="0">
                      <a:pos x="81" y="203"/>
                    </a:cxn>
                    <a:cxn ang="0">
                      <a:pos x="108" y="212"/>
                    </a:cxn>
                    <a:cxn ang="0">
                      <a:pos x="126" y="230"/>
                    </a:cxn>
                  </a:cxnLst>
                  <a:rect l="l" t="t" r="r" b="b"/>
                  <a:pathLst>
                    <a:path w="125" h="230">
                      <a:moveTo>
                        <a:pt x="11" y="17"/>
                      </a:moveTo>
                      <a:cubicBezTo>
                        <a:pt x="31" y="109"/>
                        <a:pt x="0" y="0"/>
                        <a:pt x="46" y="79"/>
                      </a:cubicBezTo>
                      <a:cubicBezTo>
                        <a:pt x="52" y="90"/>
                        <a:pt x="52" y="103"/>
                        <a:pt x="55" y="115"/>
                      </a:cubicBezTo>
                      <a:cubicBezTo>
                        <a:pt x="63" y="144"/>
                        <a:pt x="72" y="174"/>
                        <a:pt x="81" y="203"/>
                      </a:cubicBezTo>
                      <a:cubicBezTo>
                        <a:pt x="84" y="212"/>
                        <a:pt x="100" y="207"/>
                        <a:pt x="108" y="212"/>
                      </a:cubicBezTo>
                      <a:cubicBezTo>
                        <a:pt x="115" y="216"/>
                        <a:pt x="120" y="224"/>
                        <a:pt x="126" y="230"/>
                      </a:cubicBezTo>
                    </a:path>
                  </a:pathLst>
                </a:custGeom>
                <a:noFill/>
                <a:ln w="38100" cap="flat" cmpd="sng">
                  <a:solidFill>
                    <a:srgbClr val="996633"/>
                  </a:solidFill>
                  <a:prstDash val="solid"/>
                  <a:round/>
                  <a:headEnd type="none" w="med" len="med"/>
                  <a:tailEnd type="none" w="med" len="med"/>
                </a:ln>
              </p:spPr>
              <p:txBody>
                <a:bodyPr/>
                <a:lstStyle/>
                <a:p>
                  <a:endParaRPr lang="zh-CN" altLang="en-US"/>
                </a:p>
              </p:txBody>
            </p:sp>
            <p:sp>
              <p:nvSpPr>
                <p:cNvPr id="5211" name="Freeform 127"/>
                <p:cNvSpPr/>
                <p:nvPr/>
              </p:nvSpPr>
              <p:spPr>
                <a:xfrm>
                  <a:off x="2924" y="2322"/>
                  <a:ext cx="133" cy="425"/>
                </a:xfrm>
                <a:custGeom>
                  <a:cxnLst>
                    <a:cxn ang="0">
                      <a:pos x="0" y="0"/>
                    </a:cxn>
                    <a:cxn ang="0">
                      <a:pos x="18" y="26"/>
                    </a:cxn>
                    <a:cxn ang="0">
                      <a:pos x="45" y="35"/>
                    </a:cxn>
                    <a:cxn ang="0">
                      <a:pos x="53" y="62"/>
                    </a:cxn>
                    <a:cxn ang="0">
                      <a:pos x="89" y="124"/>
                    </a:cxn>
                    <a:cxn ang="0">
                      <a:pos x="133" y="310"/>
                    </a:cxn>
                    <a:cxn ang="0">
                      <a:pos x="107" y="425"/>
                    </a:cxn>
                  </a:cxnLst>
                  <a:rect l="l" t="t" r="r" b="b"/>
                  <a:pathLst>
                    <a:path w="133" h="425">
                      <a:moveTo>
                        <a:pt x="0" y="0"/>
                      </a:moveTo>
                      <a:cubicBezTo>
                        <a:pt x="6" y="9"/>
                        <a:pt x="10" y="20"/>
                        <a:pt x="18" y="26"/>
                      </a:cubicBezTo>
                      <a:cubicBezTo>
                        <a:pt x="25" y="32"/>
                        <a:pt x="38" y="28"/>
                        <a:pt x="45" y="35"/>
                      </a:cubicBezTo>
                      <a:cubicBezTo>
                        <a:pt x="52" y="42"/>
                        <a:pt x="49" y="54"/>
                        <a:pt x="53" y="62"/>
                      </a:cubicBezTo>
                      <a:cubicBezTo>
                        <a:pt x="64" y="83"/>
                        <a:pt x="78" y="103"/>
                        <a:pt x="89" y="124"/>
                      </a:cubicBezTo>
                      <a:cubicBezTo>
                        <a:pt x="100" y="257"/>
                        <a:pt x="101" y="215"/>
                        <a:pt x="133" y="310"/>
                      </a:cubicBezTo>
                      <a:cubicBezTo>
                        <a:pt x="123" y="357"/>
                        <a:pt x="107" y="377"/>
                        <a:pt x="107" y="425"/>
                      </a:cubicBezTo>
                    </a:path>
                  </a:pathLst>
                </a:custGeom>
                <a:noFill/>
                <a:ln w="38100" cap="flat" cmpd="sng">
                  <a:solidFill>
                    <a:srgbClr val="996633"/>
                  </a:solidFill>
                  <a:prstDash val="solid"/>
                  <a:round/>
                  <a:headEnd type="none" w="med" len="med"/>
                  <a:tailEnd type="none" w="med" len="med"/>
                </a:ln>
              </p:spPr>
              <p:txBody>
                <a:bodyPr/>
                <a:lstStyle/>
                <a:p>
                  <a:endParaRPr lang="zh-CN" altLang="en-US"/>
                </a:p>
              </p:txBody>
            </p:sp>
          </p:grpSp>
          <p:grpSp>
            <p:nvGrpSpPr>
              <p:cNvPr id="5212" name="Group 129"/>
              <p:cNvGrpSpPr/>
              <p:nvPr/>
            </p:nvGrpSpPr>
            <p:grpSpPr>
              <a:xfrm>
                <a:off x="2269" y="2224"/>
                <a:ext cx="443" cy="585"/>
                <a:chOff x="2269" y="2224"/>
                <a:chExt cx="443" cy="585"/>
              </a:xfrm>
            </p:grpSpPr>
            <p:sp>
              <p:nvSpPr>
                <p:cNvPr id="5213" name="Freeform 124"/>
                <p:cNvSpPr/>
                <p:nvPr/>
              </p:nvSpPr>
              <p:spPr>
                <a:xfrm>
                  <a:off x="2269" y="2224"/>
                  <a:ext cx="186" cy="364"/>
                </a:xfrm>
                <a:custGeom>
                  <a:cxnLst>
                    <a:cxn ang="0">
                      <a:pos x="0" y="0"/>
                    </a:cxn>
                    <a:cxn ang="0">
                      <a:pos x="26" y="9"/>
                    </a:cxn>
                    <a:cxn ang="0">
                      <a:pos x="62" y="62"/>
                    </a:cxn>
                    <a:cxn ang="0">
                      <a:pos x="79" y="177"/>
                    </a:cxn>
                    <a:cxn ang="0">
                      <a:pos x="124" y="266"/>
                    </a:cxn>
                    <a:cxn ang="0">
                      <a:pos x="186" y="364"/>
                    </a:cxn>
                  </a:cxnLst>
                  <a:rect l="l" t="t" r="r" b="b"/>
                  <a:pathLst>
                    <a:path w="186" h="364">
                      <a:moveTo>
                        <a:pt x="0" y="0"/>
                      </a:moveTo>
                      <a:cubicBezTo>
                        <a:pt x="9" y="3"/>
                        <a:pt x="20" y="3"/>
                        <a:pt x="26" y="9"/>
                      </a:cubicBezTo>
                      <a:cubicBezTo>
                        <a:pt x="41" y="24"/>
                        <a:pt x="62" y="62"/>
                        <a:pt x="62" y="62"/>
                      </a:cubicBezTo>
                      <a:cubicBezTo>
                        <a:pt x="82" y="130"/>
                        <a:pt x="92" y="90"/>
                        <a:pt x="79" y="177"/>
                      </a:cubicBezTo>
                      <a:cubicBezTo>
                        <a:pt x="87" y="227"/>
                        <a:pt x="77" y="250"/>
                        <a:pt x="124" y="266"/>
                      </a:cubicBezTo>
                      <a:cubicBezTo>
                        <a:pt x="162" y="292"/>
                        <a:pt x="186" y="319"/>
                        <a:pt x="186" y="364"/>
                      </a:cubicBezTo>
                    </a:path>
                  </a:pathLst>
                </a:custGeom>
                <a:noFill/>
                <a:ln w="38100" cap="flat" cmpd="sng">
                  <a:solidFill>
                    <a:srgbClr val="996633"/>
                  </a:solidFill>
                  <a:prstDash val="solid"/>
                  <a:round/>
                  <a:headEnd type="none" w="med" len="med"/>
                  <a:tailEnd type="none" w="med" len="med"/>
                </a:ln>
              </p:spPr>
              <p:txBody>
                <a:bodyPr/>
                <a:lstStyle/>
                <a:p>
                  <a:endParaRPr lang="zh-CN" altLang="en-US"/>
                </a:p>
              </p:txBody>
            </p:sp>
            <p:sp>
              <p:nvSpPr>
                <p:cNvPr id="5214" name="Freeform 128"/>
                <p:cNvSpPr/>
                <p:nvPr/>
              </p:nvSpPr>
              <p:spPr>
                <a:xfrm>
                  <a:off x="2446" y="2295"/>
                  <a:ext cx="266" cy="514"/>
                </a:xfrm>
                <a:custGeom>
                  <a:cxnLst>
                    <a:cxn ang="0">
                      <a:pos x="0" y="0"/>
                    </a:cxn>
                    <a:cxn ang="0">
                      <a:pos x="35" y="98"/>
                    </a:cxn>
                    <a:cxn ang="0">
                      <a:pos x="44" y="177"/>
                    </a:cxn>
                    <a:cxn ang="0">
                      <a:pos x="195" y="301"/>
                    </a:cxn>
                    <a:cxn ang="0">
                      <a:pos x="212" y="328"/>
                    </a:cxn>
                    <a:cxn ang="0">
                      <a:pos x="212" y="381"/>
                    </a:cxn>
                    <a:cxn ang="0">
                      <a:pos x="266" y="514"/>
                    </a:cxn>
                  </a:cxnLst>
                  <a:rect l="l" t="t" r="r" b="b"/>
                  <a:pathLst>
                    <a:path w="266" h="514">
                      <a:moveTo>
                        <a:pt x="0" y="0"/>
                      </a:moveTo>
                      <a:cubicBezTo>
                        <a:pt x="8" y="39"/>
                        <a:pt x="23" y="62"/>
                        <a:pt x="35" y="98"/>
                      </a:cubicBezTo>
                      <a:cubicBezTo>
                        <a:pt x="38" y="124"/>
                        <a:pt x="39" y="151"/>
                        <a:pt x="44" y="177"/>
                      </a:cubicBezTo>
                      <a:cubicBezTo>
                        <a:pt x="62" y="266"/>
                        <a:pt x="116" y="278"/>
                        <a:pt x="195" y="301"/>
                      </a:cubicBezTo>
                      <a:cubicBezTo>
                        <a:pt x="201" y="310"/>
                        <a:pt x="210" y="318"/>
                        <a:pt x="212" y="328"/>
                      </a:cubicBezTo>
                      <a:cubicBezTo>
                        <a:pt x="223" y="394"/>
                        <a:pt x="180" y="316"/>
                        <a:pt x="212" y="381"/>
                      </a:cubicBezTo>
                      <a:cubicBezTo>
                        <a:pt x="230" y="417"/>
                        <a:pt x="266" y="472"/>
                        <a:pt x="266" y="514"/>
                      </a:cubicBezTo>
                    </a:path>
                  </a:pathLst>
                </a:custGeom>
                <a:noFill/>
                <a:ln w="38100" cap="flat" cmpd="sng">
                  <a:solidFill>
                    <a:srgbClr val="996633"/>
                  </a:solidFill>
                  <a:prstDash val="solid"/>
                  <a:round/>
                  <a:headEnd type="none" w="med" len="med"/>
                  <a:tailEnd type="none" w="med" len="med"/>
                </a:ln>
              </p:spPr>
              <p:txBody>
                <a:bodyPr/>
                <a:lstStyle/>
                <a:p>
                  <a:endParaRPr lang="zh-CN" altLang="en-US"/>
                </a:p>
              </p:txBody>
            </p:sp>
          </p:grpSp>
        </p:grpSp>
        <p:grpSp>
          <p:nvGrpSpPr>
            <p:cNvPr id="5215" name="Group 139"/>
            <p:cNvGrpSpPr/>
            <p:nvPr/>
          </p:nvGrpSpPr>
          <p:grpSpPr>
            <a:xfrm>
              <a:off x="151" y="2658"/>
              <a:ext cx="431" cy="284"/>
              <a:chOff x="151" y="2658"/>
              <a:chExt cx="431" cy="284"/>
            </a:xfrm>
          </p:grpSpPr>
          <p:sp>
            <p:nvSpPr>
              <p:cNvPr id="5216" name="Freeform 132"/>
              <p:cNvSpPr/>
              <p:nvPr/>
            </p:nvSpPr>
            <p:spPr>
              <a:xfrm>
                <a:off x="151" y="2667"/>
                <a:ext cx="257" cy="265"/>
              </a:xfrm>
              <a:custGeom>
                <a:cxnLst>
                  <a:cxn ang="0">
                    <a:pos x="257" y="0"/>
                  </a:cxn>
                  <a:cxn ang="0">
                    <a:pos x="133" y="36"/>
                  </a:cxn>
                  <a:cxn ang="0">
                    <a:pos x="106" y="45"/>
                  </a:cxn>
                  <a:cxn ang="0">
                    <a:pos x="97" y="98"/>
                  </a:cxn>
                  <a:cxn ang="0">
                    <a:pos x="53" y="142"/>
                  </a:cxn>
                  <a:cxn ang="0">
                    <a:pos x="35" y="178"/>
                  </a:cxn>
                  <a:cxn ang="0">
                    <a:pos x="44" y="204"/>
                  </a:cxn>
                  <a:cxn ang="0">
                    <a:pos x="0" y="257"/>
                  </a:cxn>
                </a:cxnLst>
                <a:rect l="l" t="t" r="r" b="b"/>
                <a:pathLst>
                  <a:path w="257" h="265">
                    <a:moveTo>
                      <a:pt x="257" y="0"/>
                    </a:moveTo>
                    <a:cubicBezTo>
                      <a:pt x="165" y="23"/>
                      <a:pt x="211" y="10"/>
                      <a:pt x="133" y="36"/>
                    </a:cubicBezTo>
                    <a:cubicBezTo>
                      <a:pt x="124" y="39"/>
                      <a:pt x="106" y="45"/>
                      <a:pt x="106" y="45"/>
                    </a:cubicBezTo>
                    <a:cubicBezTo>
                      <a:pt x="55" y="118"/>
                      <a:pt x="109" y="25"/>
                      <a:pt x="97" y="98"/>
                    </a:cubicBezTo>
                    <a:cubicBezTo>
                      <a:pt x="94" y="118"/>
                      <a:pt x="67" y="132"/>
                      <a:pt x="53" y="142"/>
                    </a:cubicBezTo>
                    <a:cubicBezTo>
                      <a:pt x="47" y="154"/>
                      <a:pt x="37" y="165"/>
                      <a:pt x="35" y="178"/>
                    </a:cubicBezTo>
                    <a:cubicBezTo>
                      <a:pt x="34" y="187"/>
                      <a:pt x="45" y="195"/>
                      <a:pt x="44" y="204"/>
                    </a:cubicBezTo>
                    <a:cubicBezTo>
                      <a:pt x="37" y="265"/>
                      <a:pt x="38" y="257"/>
                      <a:pt x="0" y="257"/>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17" name="Freeform 133"/>
              <p:cNvSpPr/>
              <p:nvPr/>
            </p:nvSpPr>
            <p:spPr>
              <a:xfrm>
                <a:off x="336" y="2658"/>
                <a:ext cx="72" cy="284"/>
              </a:xfrm>
              <a:custGeom>
                <a:cxnLst>
                  <a:cxn ang="0">
                    <a:pos x="72" y="0"/>
                  </a:cxn>
                  <a:cxn ang="0">
                    <a:pos x="10" y="71"/>
                  </a:cxn>
                  <a:cxn ang="0">
                    <a:pos x="45" y="160"/>
                  </a:cxn>
                  <a:cxn ang="0">
                    <a:pos x="27" y="231"/>
                  </a:cxn>
                  <a:cxn ang="0">
                    <a:pos x="63" y="284"/>
                  </a:cxn>
                </a:cxnLst>
                <a:rect l="l" t="t" r="r" b="b"/>
                <a:pathLst>
                  <a:path w="72" h="284">
                    <a:moveTo>
                      <a:pt x="72" y="0"/>
                    </a:moveTo>
                    <a:cubicBezTo>
                      <a:pt x="53" y="29"/>
                      <a:pt x="29" y="42"/>
                      <a:pt x="10" y="71"/>
                    </a:cubicBezTo>
                    <a:cubicBezTo>
                      <a:pt x="20" y="104"/>
                      <a:pt x="26" y="131"/>
                      <a:pt x="45" y="160"/>
                    </a:cubicBezTo>
                    <a:cubicBezTo>
                      <a:pt x="0" y="190"/>
                      <a:pt x="5" y="187"/>
                      <a:pt x="27" y="231"/>
                    </a:cubicBezTo>
                    <a:cubicBezTo>
                      <a:pt x="36" y="249"/>
                      <a:pt x="37" y="284"/>
                      <a:pt x="63" y="284"/>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18" name="Freeform 134"/>
              <p:cNvSpPr/>
              <p:nvPr/>
            </p:nvSpPr>
            <p:spPr>
              <a:xfrm>
                <a:off x="408" y="2676"/>
                <a:ext cx="174" cy="266"/>
              </a:xfrm>
              <a:custGeom>
                <a:cxnLst>
                  <a:cxn ang="0">
                    <a:pos x="26" y="0"/>
                  </a:cxn>
                  <a:cxn ang="0">
                    <a:pos x="35" y="53"/>
                  </a:cxn>
                  <a:cxn ang="0">
                    <a:pos x="0" y="107"/>
                  </a:cxn>
                  <a:cxn ang="0">
                    <a:pos x="8" y="133"/>
                  </a:cxn>
                  <a:cxn ang="0">
                    <a:pos x="35" y="142"/>
                  </a:cxn>
                  <a:cxn ang="0">
                    <a:pos x="141" y="195"/>
                  </a:cxn>
                  <a:cxn ang="0">
                    <a:pos x="159" y="266"/>
                  </a:cxn>
                </a:cxnLst>
                <a:rect l="l" t="t" r="r" b="b"/>
                <a:pathLst>
                  <a:path w="174" h="266">
                    <a:moveTo>
                      <a:pt x="26" y="0"/>
                    </a:moveTo>
                    <a:cubicBezTo>
                      <a:pt x="44" y="27"/>
                      <a:pt x="52" y="23"/>
                      <a:pt x="35" y="53"/>
                    </a:cubicBezTo>
                    <a:cubicBezTo>
                      <a:pt x="25" y="72"/>
                      <a:pt x="0" y="107"/>
                      <a:pt x="0" y="107"/>
                    </a:cubicBezTo>
                    <a:cubicBezTo>
                      <a:pt x="3" y="116"/>
                      <a:pt x="2" y="127"/>
                      <a:pt x="8" y="133"/>
                    </a:cubicBezTo>
                    <a:cubicBezTo>
                      <a:pt x="15" y="140"/>
                      <a:pt x="27" y="138"/>
                      <a:pt x="35" y="142"/>
                    </a:cubicBezTo>
                    <a:cubicBezTo>
                      <a:pt x="71" y="160"/>
                      <a:pt x="103" y="182"/>
                      <a:pt x="141" y="195"/>
                    </a:cubicBezTo>
                    <a:cubicBezTo>
                      <a:pt x="159" y="221"/>
                      <a:pt x="174" y="236"/>
                      <a:pt x="159" y="266"/>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grpSp>
        <p:grpSp>
          <p:nvGrpSpPr>
            <p:cNvPr id="5219" name="Group 140"/>
            <p:cNvGrpSpPr/>
            <p:nvPr/>
          </p:nvGrpSpPr>
          <p:grpSpPr>
            <a:xfrm>
              <a:off x="664" y="2641"/>
              <a:ext cx="313" cy="345"/>
              <a:chOff x="664" y="2641"/>
              <a:chExt cx="313" cy="345"/>
            </a:xfrm>
          </p:grpSpPr>
          <p:sp>
            <p:nvSpPr>
              <p:cNvPr id="5220" name="Freeform 135"/>
              <p:cNvSpPr/>
              <p:nvPr/>
            </p:nvSpPr>
            <p:spPr>
              <a:xfrm>
                <a:off x="664" y="2641"/>
                <a:ext cx="266" cy="345"/>
              </a:xfrm>
              <a:custGeom>
                <a:cxnLst>
                  <a:cxn ang="0">
                    <a:pos x="266" y="0"/>
                  </a:cxn>
                  <a:cxn ang="0">
                    <a:pos x="134" y="62"/>
                  </a:cxn>
                  <a:cxn ang="0">
                    <a:pos x="98" y="79"/>
                  </a:cxn>
                  <a:cxn ang="0">
                    <a:pos x="72" y="88"/>
                  </a:cxn>
                  <a:cxn ang="0">
                    <a:pos x="80" y="115"/>
                  </a:cxn>
                  <a:cxn ang="0">
                    <a:pos x="98" y="168"/>
                  </a:cxn>
                  <a:cxn ang="0">
                    <a:pos x="63" y="212"/>
                  </a:cxn>
                  <a:cxn ang="0">
                    <a:pos x="9" y="274"/>
                  </a:cxn>
                  <a:cxn ang="0">
                    <a:pos x="18" y="345"/>
                  </a:cxn>
                </a:cxnLst>
                <a:rect l="l" t="t" r="r" b="b"/>
                <a:pathLst>
                  <a:path w="266" h="345">
                    <a:moveTo>
                      <a:pt x="266" y="0"/>
                    </a:moveTo>
                    <a:cubicBezTo>
                      <a:pt x="208" y="38"/>
                      <a:pt x="199" y="51"/>
                      <a:pt x="134" y="62"/>
                    </a:cubicBezTo>
                    <a:cubicBezTo>
                      <a:pt x="122" y="68"/>
                      <a:pt x="110" y="74"/>
                      <a:pt x="98" y="79"/>
                    </a:cubicBezTo>
                    <a:cubicBezTo>
                      <a:pt x="90" y="83"/>
                      <a:pt x="76" y="80"/>
                      <a:pt x="72" y="88"/>
                    </a:cubicBezTo>
                    <a:cubicBezTo>
                      <a:pt x="68" y="96"/>
                      <a:pt x="77" y="106"/>
                      <a:pt x="80" y="115"/>
                    </a:cubicBezTo>
                    <a:cubicBezTo>
                      <a:pt x="86" y="133"/>
                      <a:pt x="98" y="168"/>
                      <a:pt x="98" y="168"/>
                    </a:cubicBezTo>
                    <a:cubicBezTo>
                      <a:pt x="75" y="237"/>
                      <a:pt x="109" y="155"/>
                      <a:pt x="63" y="212"/>
                    </a:cubicBezTo>
                    <a:cubicBezTo>
                      <a:pt x="37" y="244"/>
                      <a:pt x="62" y="258"/>
                      <a:pt x="9" y="274"/>
                    </a:cubicBezTo>
                    <a:cubicBezTo>
                      <a:pt x="0" y="305"/>
                      <a:pt x="3" y="317"/>
                      <a:pt x="18" y="345"/>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21" name="Freeform 136"/>
              <p:cNvSpPr/>
              <p:nvPr/>
            </p:nvSpPr>
            <p:spPr>
              <a:xfrm>
                <a:off x="868" y="2649"/>
                <a:ext cx="109" cy="311"/>
              </a:xfrm>
              <a:custGeom>
                <a:cxnLst>
                  <a:cxn ang="0">
                    <a:pos x="54" y="0"/>
                  </a:cxn>
                  <a:cxn ang="0">
                    <a:pos x="0" y="71"/>
                  </a:cxn>
                  <a:cxn ang="0">
                    <a:pos x="98" y="249"/>
                  </a:cxn>
                  <a:cxn ang="0">
                    <a:pos x="107" y="311"/>
                  </a:cxn>
                </a:cxnLst>
                <a:rect l="l" t="t" r="r" b="b"/>
                <a:pathLst>
                  <a:path w="109" h="311">
                    <a:moveTo>
                      <a:pt x="54" y="0"/>
                    </a:moveTo>
                    <a:cubicBezTo>
                      <a:pt x="34" y="29"/>
                      <a:pt x="12" y="38"/>
                      <a:pt x="0" y="71"/>
                    </a:cubicBezTo>
                    <a:cubicBezTo>
                      <a:pt x="15" y="146"/>
                      <a:pt x="32" y="205"/>
                      <a:pt x="98" y="249"/>
                    </a:cubicBezTo>
                    <a:cubicBezTo>
                      <a:pt x="109" y="293"/>
                      <a:pt x="107" y="272"/>
                      <a:pt x="107" y="311"/>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grpSp>
        <p:grpSp>
          <p:nvGrpSpPr>
            <p:cNvPr id="5222" name="Group 141"/>
            <p:cNvGrpSpPr/>
            <p:nvPr/>
          </p:nvGrpSpPr>
          <p:grpSpPr>
            <a:xfrm>
              <a:off x="1099" y="2632"/>
              <a:ext cx="213" cy="363"/>
              <a:chOff x="1099" y="2632"/>
              <a:chExt cx="213" cy="363"/>
            </a:xfrm>
          </p:grpSpPr>
          <p:sp>
            <p:nvSpPr>
              <p:cNvPr id="5223" name="Freeform 137"/>
              <p:cNvSpPr/>
              <p:nvPr/>
            </p:nvSpPr>
            <p:spPr>
              <a:xfrm>
                <a:off x="1099" y="2632"/>
                <a:ext cx="168" cy="363"/>
              </a:xfrm>
              <a:custGeom>
                <a:cxnLst>
                  <a:cxn ang="0">
                    <a:pos x="168" y="0"/>
                  </a:cxn>
                  <a:cxn ang="0">
                    <a:pos x="80" y="62"/>
                  </a:cxn>
                  <a:cxn ang="0">
                    <a:pos x="35" y="142"/>
                  </a:cxn>
                  <a:cxn ang="0">
                    <a:pos x="62" y="195"/>
                  </a:cxn>
                  <a:cxn ang="0">
                    <a:pos x="9" y="266"/>
                  </a:cxn>
                  <a:cxn ang="0">
                    <a:pos x="0" y="363"/>
                  </a:cxn>
                </a:cxnLst>
                <a:rect l="l" t="t" r="r" b="b"/>
                <a:pathLst>
                  <a:path w="168" h="363">
                    <a:moveTo>
                      <a:pt x="168" y="0"/>
                    </a:moveTo>
                    <a:cubicBezTo>
                      <a:pt x="106" y="62"/>
                      <a:pt x="139" y="47"/>
                      <a:pt x="80" y="62"/>
                    </a:cubicBezTo>
                    <a:cubicBezTo>
                      <a:pt x="39" y="123"/>
                      <a:pt x="51" y="95"/>
                      <a:pt x="35" y="142"/>
                    </a:cubicBezTo>
                    <a:cubicBezTo>
                      <a:pt x="41" y="161"/>
                      <a:pt x="59" y="175"/>
                      <a:pt x="62" y="195"/>
                    </a:cubicBezTo>
                    <a:cubicBezTo>
                      <a:pt x="67" y="224"/>
                      <a:pt x="28" y="253"/>
                      <a:pt x="9" y="266"/>
                    </a:cubicBezTo>
                    <a:cubicBezTo>
                      <a:pt x="17" y="315"/>
                      <a:pt x="20" y="323"/>
                      <a:pt x="0" y="363"/>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24" name="Freeform 138"/>
              <p:cNvSpPr/>
              <p:nvPr/>
            </p:nvSpPr>
            <p:spPr>
              <a:xfrm>
                <a:off x="1249" y="2640"/>
                <a:ext cx="63" cy="302"/>
              </a:xfrm>
              <a:custGeom>
                <a:cxnLst>
                  <a:cxn ang="0">
                    <a:pos x="18" y="0"/>
                  </a:cxn>
                  <a:cxn ang="0">
                    <a:pos x="9" y="89"/>
                  </a:cxn>
                  <a:cxn ang="0">
                    <a:pos x="0" y="116"/>
                  </a:cxn>
                  <a:cxn ang="0">
                    <a:pos x="63" y="302"/>
                  </a:cxn>
                </a:cxnLst>
                <a:rect l="l" t="t" r="r" b="b"/>
                <a:pathLst>
                  <a:path w="62" h="302">
                    <a:moveTo>
                      <a:pt x="18" y="0"/>
                    </a:moveTo>
                    <a:cubicBezTo>
                      <a:pt x="15" y="30"/>
                      <a:pt x="14" y="60"/>
                      <a:pt x="9" y="89"/>
                    </a:cubicBezTo>
                    <a:cubicBezTo>
                      <a:pt x="8" y="98"/>
                      <a:pt x="0" y="107"/>
                      <a:pt x="0" y="116"/>
                    </a:cubicBezTo>
                    <a:cubicBezTo>
                      <a:pt x="0" y="179"/>
                      <a:pt x="63" y="245"/>
                      <a:pt x="63" y="302"/>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grpSp>
        <p:grpSp>
          <p:nvGrpSpPr>
            <p:cNvPr id="5225" name="Group 152"/>
            <p:cNvGrpSpPr/>
            <p:nvPr/>
          </p:nvGrpSpPr>
          <p:grpSpPr>
            <a:xfrm>
              <a:off x="1365" y="2623"/>
              <a:ext cx="214" cy="372"/>
              <a:chOff x="1365" y="2623"/>
              <a:chExt cx="214" cy="372"/>
            </a:xfrm>
          </p:grpSpPr>
          <p:sp>
            <p:nvSpPr>
              <p:cNvPr id="5226" name="Freeform 142"/>
              <p:cNvSpPr/>
              <p:nvPr/>
            </p:nvSpPr>
            <p:spPr>
              <a:xfrm>
                <a:off x="1365" y="2650"/>
                <a:ext cx="91" cy="292"/>
              </a:xfrm>
              <a:custGeom>
                <a:cxnLst>
                  <a:cxn ang="0">
                    <a:pos x="26" y="0"/>
                  </a:cxn>
                  <a:cxn ang="0">
                    <a:pos x="62" y="97"/>
                  </a:cxn>
                  <a:cxn ang="0">
                    <a:pos x="0" y="159"/>
                  </a:cxn>
                  <a:cxn ang="0">
                    <a:pos x="53" y="221"/>
                  </a:cxn>
                  <a:cxn ang="0">
                    <a:pos x="62" y="292"/>
                  </a:cxn>
                </a:cxnLst>
                <a:rect l="l" t="t" r="r" b="b"/>
                <a:pathLst>
                  <a:path w="91" h="292">
                    <a:moveTo>
                      <a:pt x="26" y="0"/>
                    </a:moveTo>
                    <a:cubicBezTo>
                      <a:pt x="35" y="36"/>
                      <a:pt x="45" y="64"/>
                      <a:pt x="62" y="97"/>
                    </a:cubicBezTo>
                    <a:cubicBezTo>
                      <a:pt x="37" y="134"/>
                      <a:pt x="24" y="122"/>
                      <a:pt x="0" y="159"/>
                    </a:cubicBezTo>
                    <a:cubicBezTo>
                      <a:pt x="12" y="194"/>
                      <a:pt x="17" y="209"/>
                      <a:pt x="53" y="221"/>
                    </a:cubicBezTo>
                    <a:cubicBezTo>
                      <a:pt x="75" y="254"/>
                      <a:pt x="91" y="261"/>
                      <a:pt x="62" y="292"/>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27" name="Freeform 143"/>
              <p:cNvSpPr/>
              <p:nvPr/>
            </p:nvSpPr>
            <p:spPr>
              <a:xfrm>
                <a:off x="1436" y="2623"/>
                <a:ext cx="115" cy="248"/>
              </a:xfrm>
              <a:custGeom>
                <a:cxnLst>
                  <a:cxn ang="0">
                    <a:pos x="115" y="0"/>
                  </a:cxn>
                  <a:cxn ang="0">
                    <a:pos x="35" y="133"/>
                  </a:cxn>
                  <a:cxn ang="0">
                    <a:pos x="0" y="186"/>
                  </a:cxn>
                  <a:cxn ang="0">
                    <a:pos x="8" y="248"/>
                  </a:cxn>
                </a:cxnLst>
                <a:rect l="l" t="t" r="r" b="b"/>
                <a:pathLst>
                  <a:path w="115" h="248">
                    <a:moveTo>
                      <a:pt x="115" y="0"/>
                    </a:moveTo>
                    <a:cubicBezTo>
                      <a:pt x="66" y="33"/>
                      <a:pt x="54" y="78"/>
                      <a:pt x="35" y="133"/>
                    </a:cubicBezTo>
                    <a:cubicBezTo>
                      <a:pt x="28" y="153"/>
                      <a:pt x="0" y="186"/>
                      <a:pt x="0" y="186"/>
                    </a:cubicBezTo>
                    <a:cubicBezTo>
                      <a:pt x="9" y="236"/>
                      <a:pt x="8" y="215"/>
                      <a:pt x="8" y="248"/>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28" name="Freeform 144"/>
              <p:cNvSpPr/>
              <p:nvPr/>
            </p:nvSpPr>
            <p:spPr>
              <a:xfrm>
                <a:off x="1534" y="2641"/>
                <a:ext cx="45" cy="354"/>
              </a:xfrm>
              <a:custGeom>
                <a:cxnLst>
                  <a:cxn ang="0">
                    <a:pos x="26" y="0"/>
                  </a:cxn>
                  <a:cxn ang="0">
                    <a:pos x="17" y="150"/>
                  </a:cxn>
                  <a:cxn ang="0">
                    <a:pos x="43" y="230"/>
                  </a:cxn>
                  <a:cxn ang="0">
                    <a:pos x="43" y="354"/>
                  </a:cxn>
                </a:cxnLst>
                <a:rect l="l" t="t" r="r" b="b"/>
                <a:pathLst>
                  <a:path w="45" h="354">
                    <a:moveTo>
                      <a:pt x="26" y="0"/>
                    </a:moveTo>
                    <a:cubicBezTo>
                      <a:pt x="0" y="77"/>
                      <a:pt x="2" y="47"/>
                      <a:pt x="17" y="150"/>
                    </a:cubicBezTo>
                    <a:cubicBezTo>
                      <a:pt x="21" y="176"/>
                      <a:pt x="41" y="204"/>
                      <a:pt x="43" y="230"/>
                    </a:cubicBezTo>
                    <a:cubicBezTo>
                      <a:pt x="45" y="271"/>
                      <a:pt x="43" y="313"/>
                      <a:pt x="43" y="354"/>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grpSp>
        <p:grpSp>
          <p:nvGrpSpPr>
            <p:cNvPr id="5229" name="Group 151"/>
            <p:cNvGrpSpPr/>
            <p:nvPr/>
          </p:nvGrpSpPr>
          <p:grpSpPr>
            <a:xfrm>
              <a:off x="1719" y="2641"/>
              <a:ext cx="186" cy="354"/>
              <a:chOff x="1719" y="2641"/>
              <a:chExt cx="186" cy="354"/>
            </a:xfrm>
          </p:grpSpPr>
          <p:sp>
            <p:nvSpPr>
              <p:cNvPr id="5230" name="Freeform 145"/>
              <p:cNvSpPr/>
              <p:nvPr/>
            </p:nvSpPr>
            <p:spPr>
              <a:xfrm>
                <a:off x="1719" y="2658"/>
                <a:ext cx="71" cy="302"/>
              </a:xfrm>
              <a:custGeom>
                <a:cxnLst>
                  <a:cxn ang="0">
                    <a:pos x="71" y="0"/>
                  </a:cxn>
                  <a:cxn ang="0">
                    <a:pos x="9" y="54"/>
                  </a:cxn>
                  <a:cxn ang="0">
                    <a:pos x="62" y="204"/>
                  </a:cxn>
                  <a:cxn ang="0">
                    <a:pos x="36" y="266"/>
                  </a:cxn>
                  <a:cxn ang="0">
                    <a:pos x="9" y="302"/>
                  </a:cxn>
                </a:cxnLst>
                <a:rect l="l" t="t" r="r" b="b"/>
                <a:pathLst>
                  <a:path w="71" h="302">
                    <a:moveTo>
                      <a:pt x="71" y="0"/>
                    </a:moveTo>
                    <a:cubicBezTo>
                      <a:pt x="36" y="12"/>
                      <a:pt x="21" y="18"/>
                      <a:pt x="9" y="54"/>
                    </a:cubicBezTo>
                    <a:cubicBezTo>
                      <a:pt x="21" y="181"/>
                      <a:pt x="8" y="126"/>
                      <a:pt x="62" y="204"/>
                    </a:cubicBezTo>
                    <a:cubicBezTo>
                      <a:pt x="57" y="224"/>
                      <a:pt x="54" y="251"/>
                      <a:pt x="36" y="266"/>
                    </a:cubicBezTo>
                    <a:cubicBezTo>
                      <a:pt x="0" y="294"/>
                      <a:pt x="9" y="250"/>
                      <a:pt x="9" y="302"/>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31" name="Freeform 146"/>
              <p:cNvSpPr/>
              <p:nvPr/>
            </p:nvSpPr>
            <p:spPr>
              <a:xfrm>
                <a:off x="1785" y="2641"/>
                <a:ext cx="120" cy="354"/>
              </a:xfrm>
              <a:custGeom>
                <a:cxnLst>
                  <a:cxn ang="0">
                    <a:pos x="32" y="0"/>
                  </a:cxn>
                  <a:cxn ang="0">
                    <a:pos x="67" y="106"/>
                  </a:cxn>
                  <a:cxn ang="0">
                    <a:pos x="120" y="257"/>
                  </a:cxn>
                  <a:cxn ang="0">
                    <a:pos x="111" y="354"/>
                  </a:cxn>
                </a:cxnLst>
                <a:rect l="l" t="t" r="r" b="b"/>
                <a:pathLst>
                  <a:path w="120" h="354">
                    <a:moveTo>
                      <a:pt x="32" y="0"/>
                    </a:moveTo>
                    <a:cubicBezTo>
                      <a:pt x="0" y="47"/>
                      <a:pt x="15" y="89"/>
                      <a:pt x="67" y="106"/>
                    </a:cubicBezTo>
                    <a:cubicBezTo>
                      <a:pt x="99" y="153"/>
                      <a:pt x="89" y="208"/>
                      <a:pt x="120" y="257"/>
                    </a:cubicBezTo>
                    <a:cubicBezTo>
                      <a:pt x="103" y="305"/>
                      <a:pt x="111" y="274"/>
                      <a:pt x="111" y="354"/>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grpSp>
        <p:grpSp>
          <p:nvGrpSpPr>
            <p:cNvPr id="5232" name="Group 150"/>
            <p:cNvGrpSpPr/>
            <p:nvPr/>
          </p:nvGrpSpPr>
          <p:grpSpPr>
            <a:xfrm>
              <a:off x="1972" y="2694"/>
              <a:ext cx="346" cy="313"/>
              <a:chOff x="1972" y="2694"/>
              <a:chExt cx="346" cy="313"/>
            </a:xfrm>
          </p:grpSpPr>
          <p:sp>
            <p:nvSpPr>
              <p:cNvPr id="5233" name="Freeform 147"/>
              <p:cNvSpPr/>
              <p:nvPr/>
            </p:nvSpPr>
            <p:spPr>
              <a:xfrm>
                <a:off x="2189" y="2756"/>
                <a:ext cx="129" cy="230"/>
              </a:xfrm>
              <a:custGeom>
                <a:cxnLst>
                  <a:cxn ang="0">
                    <a:pos x="0" y="0"/>
                  </a:cxn>
                  <a:cxn ang="0">
                    <a:pos x="35" y="9"/>
                  </a:cxn>
                  <a:cxn ang="0">
                    <a:pos x="80" y="151"/>
                  </a:cxn>
                  <a:cxn ang="0">
                    <a:pos x="97" y="177"/>
                  </a:cxn>
                  <a:cxn ang="0">
                    <a:pos x="124" y="195"/>
                  </a:cxn>
                  <a:cxn ang="0">
                    <a:pos x="124" y="230"/>
                  </a:cxn>
                </a:cxnLst>
                <a:rect l="l" t="t" r="r" b="b"/>
                <a:pathLst>
                  <a:path w="129" h="230">
                    <a:moveTo>
                      <a:pt x="0" y="0"/>
                    </a:moveTo>
                    <a:cubicBezTo>
                      <a:pt x="12" y="3"/>
                      <a:pt x="27" y="0"/>
                      <a:pt x="35" y="9"/>
                    </a:cubicBezTo>
                    <a:cubicBezTo>
                      <a:pt x="63" y="42"/>
                      <a:pt x="61" y="112"/>
                      <a:pt x="80" y="151"/>
                    </a:cubicBezTo>
                    <a:cubicBezTo>
                      <a:pt x="85" y="160"/>
                      <a:pt x="90" y="170"/>
                      <a:pt x="97" y="177"/>
                    </a:cubicBezTo>
                    <a:cubicBezTo>
                      <a:pt x="105" y="185"/>
                      <a:pt x="119" y="185"/>
                      <a:pt x="124" y="195"/>
                    </a:cubicBezTo>
                    <a:cubicBezTo>
                      <a:pt x="129" y="205"/>
                      <a:pt x="124" y="218"/>
                      <a:pt x="124" y="230"/>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34" name="Freeform 148"/>
              <p:cNvSpPr/>
              <p:nvPr/>
            </p:nvSpPr>
            <p:spPr>
              <a:xfrm>
                <a:off x="1972" y="2694"/>
                <a:ext cx="155" cy="283"/>
              </a:xfrm>
              <a:custGeom>
                <a:cxnLst>
                  <a:cxn ang="0">
                    <a:pos x="155" y="0"/>
                  </a:cxn>
                  <a:cxn ang="0">
                    <a:pos x="146" y="26"/>
                  </a:cxn>
                  <a:cxn ang="0">
                    <a:pos x="66" y="62"/>
                  </a:cxn>
                  <a:cxn ang="0">
                    <a:pos x="13" y="221"/>
                  </a:cxn>
                  <a:cxn ang="0">
                    <a:pos x="4" y="283"/>
                  </a:cxn>
                </a:cxnLst>
                <a:rect l="l" t="t" r="r" b="b"/>
                <a:pathLst>
                  <a:path w="155" h="283">
                    <a:moveTo>
                      <a:pt x="155" y="0"/>
                    </a:moveTo>
                    <a:cubicBezTo>
                      <a:pt x="152" y="9"/>
                      <a:pt x="153" y="21"/>
                      <a:pt x="146" y="26"/>
                    </a:cubicBezTo>
                    <a:cubicBezTo>
                      <a:pt x="122" y="43"/>
                      <a:pt x="90" y="46"/>
                      <a:pt x="66" y="62"/>
                    </a:cubicBezTo>
                    <a:cubicBezTo>
                      <a:pt x="32" y="113"/>
                      <a:pt x="47" y="171"/>
                      <a:pt x="13" y="221"/>
                    </a:cubicBezTo>
                    <a:cubicBezTo>
                      <a:pt x="0" y="259"/>
                      <a:pt x="4" y="239"/>
                      <a:pt x="4" y="283"/>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35" name="Freeform 149"/>
              <p:cNvSpPr/>
              <p:nvPr/>
            </p:nvSpPr>
            <p:spPr>
              <a:xfrm>
                <a:off x="2090" y="2765"/>
                <a:ext cx="90" cy="242"/>
              </a:xfrm>
              <a:custGeom>
                <a:cxnLst>
                  <a:cxn ang="0">
                    <a:pos x="90" y="0"/>
                  </a:cxn>
                  <a:cxn ang="0">
                    <a:pos x="19" y="62"/>
                  </a:cxn>
                  <a:cxn ang="0">
                    <a:pos x="10" y="168"/>
                  </a:cxn>
                  <a:cxn ang="0">
                    <a:pos x="1" y="204"/>
                  </a:cxn>
                </a:cxnLst>
                <a:rect l="l" t="t" r="r" b="b"/>
                <a:pathLst>
                  <a:path w="90" h="241">
                    <a:moveTo>
                      <a:pt x="90" y="0"/>
                    </a:moveTo>
                    <a:cubicBezTo>
                      <a:pt x="28" y="41"/>
                      <a:pt x="49" y="17"/>
                      <a:pt x="19" y="62"/>
                    </a:cubicBezTo>
                    <a:cubicBezTo>
                      <a:pt x="16" y="97"/>
                      <a:pt x="15" y="133"/>
                      <a:pt x="10" y="168"/>
                    </a:cubicBezTo>
                    <a:cubicBezTo>
                      <a:pt x="0" y="242"/>
                      <a:pt x="1" y="172"/>
                      <a:pt x="1" y="204"/>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grpSp>
        <p:grpSp>
          <p:nvGrpSpPr>
            <p:cNvPr id="5236" name="Group 158"/>
            <p:cNvGrpSpPr/>
            <p:nvPr/>
          </p:nvGrpSpPr>
          <p:grpSpPr>
            <a:xfrm>
              <a:off x="2251" y="2596"/>
              <a:ext cx="195" cy="435"/>
              <a:chOff x="2251" y="2596"/>
              <a:chExt cx="195" cy="435"/>
            </a:xfrm>
          </p:grpSpPr>
          <p:sp>
            <p:nvSpPr>
              <p:cNvPr id="5237" name="Freeform 153"/>
              <p:cNvSpPr/>
              <p:nvPr/>
            </p:nvSpPr>
            <p:spPr>
              <a:xfrm>
                <a:off x="2251" y="2596"/>
                <a:ext cx="186" cy="417"/>
              </a:xfrm>
              <a:custGeom>
                <a:cxnLst>
                  <a:cxn ang="0">
                    <a:pos x="186" y="0"/>
                  </a:cxn>
                  <a:cxn ang="0">
                    <a:pos x="106" y="107"/>
                  </a:cxn>
                  <a:cxn ang="0">
                    <a:pos x="80" y="240"/>
                  </a:cxn>
                  <a:cxn ang="0">
                    <a:pos x="62" y="328"/>
                  </a:cxn>
                  <a:cxn ang="0">
                    <a:pos x="26" y="373"/>
                  </a:cxn>
                  <a:cxn ang="0">
                    <a:pos x="0" y="417"/>
                  </a:cxn>
                </a:cxnLst>
                <a:rect l="l" t="t" r="r" b="b"/>
                <a:pathLst>
                  <a:path w="186" h="417">
                    <a:moveTo>
                      <a:pt x="186" y="0"/>
                    </a:moveTo>
                    <a:cubicBezTo>
                      <a:pt x="171" y="44"/>
                      <a:pt x="132" y="69"/>
                      <a:pt x="106" y="107"/>
                    </a:cubicBezTo>
                    <a:cubicBezTo>
                      <a:pt x="137" y="152"/>
                      <a:pt x="133" y="222"/>
                      <a:pt x="80" y="240"/>
                    </a:cubicBezTo>
                    <a:cubicBezTo>
                      <a:pt x="57" y="284"/>
                      <a:pt x="33" y="286"/>
                      <a:pt x="62" y="328"/>
                    </a:cubicBezTo>
                    <a:cubicBezTo>
                      <a:pt x="44" y="381"/>
                      <a:pt x="67" y="332"/>
                      <a:pt x="26" y="373"/>
                    </a:cubicBezTo>
                    <a:cubicBezTo>
                      <a:pt x="16" y="383"/>
                      <a:pt x="7" y="404"/>
                      <a:pt x="0" y="417"/>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38" name="Freeform 154"/>
              <p:cNvSpPr/>
              <p:nvPr/>
            </p:nvSpPr>
            <p:spPr>
              <a:xfrm>
                <a:off x="2384" y="2605"/>
                <a:ext cx="62" cy="426"/>
              </a:xfrm>
              <a:custGeom>
                <a:cxnLst>
                  <a:cxn ang="0">
                    <a:pos x="53" y="0"/>
                  </a:cxn>
                  <a:cxn ang="0">
                    <a:pos x="17" y="89"/>
                  </a:cxn>
                  <a:cxn ang="0">
                    <a:pos x="26" y="124"/>
                  </a:cxn>
                  <a:cxn ang="0">
                    <a:pos x="62" y="178"/>
                  </a:cxn>
                  <a:cxn ang="0">
                    <a:pos x="53" y="222"/>
                  </a:cxn>
                  <a:cxn ang="0">
                    <a:pos x="26" y="240"/>
                  </a:cxn>
                  <a:cxn ang="0">
                    <a:pos x="0" y="293"/>
                  </a:cxn>
                  <a:cxn ang="0">
                    <a:pos x="53" y="372"/>
                  </a:cxn>
                  <a:cxn ang="0">
                    <a:pos x="44" y="426"/>
                  </a:cxn>
                </a:cxnLst>
                <a:rect l="l" t="t" r="r" b="b"/>
                <a:pathLst>
                  <a:path w="62" h="426">
                    <a:moveTo>
                      <a:pt x="53" y="0"/>
                    </a:moveTo>
                    <a:cubicBezTo>
                      <a:pt x="42" y="33"/>
                      <a:pt x="36" y="60"/>
                      <a:pt x="17" y="89"/>
                    </a:cubicBezTo>
                    <a:cubicBezTo>
                      <a:pt x="20" y="101"/>
                      <a:pt x="21" y="113"/>
                      <a:pt x="26" y="124"/>
                    </a:cubicBezTo>
                    <a:cubicBezTo>
                      <a:pt x="36" y="143"/>
                      <a:pt x="62" y="178"/>
                      <a:pt x="62" y="178"/>
                    </a:cubicBezTo>
                    <a:cubicBezTo>
                      <a:pt x="59" y="193"/>
                      <a:pt x="61" y="209"/>
                      <a:pt x="53" y="222"/>
                    </a:cubicBezTo>
                    <a:cubicBezTo>
                      <a:pt x="48" y="231"/>
                      <a:pt x="34" y="232"/>
                      <a:pt x="26" y="240"/>
                    </a:cubicBezTo>
                    <a:cubicBezTo>
                      <a:pt x="10" y="256"/>
                      <a:pt x="7" y="272"/>
                      <a:pt x="0" y="293"/>
                    </a:cubicBezTo>
                    <a:cubicBezTo>
                      <a:pt x="12" y="341"/>
                      <a:pt x="26" y="333"/>
                      <a:pt x="53" y="372"/>
                    </a:cubicBezTo>
                    <a:cubicBezTo>
                      <a:pt x="43" y="420"/>
                      <a:pt x="44" y="402"/>
                      <a:pt x="44" y="426"/>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grpSp>
        <p:grpSp>
          <p:nvGrpSpPr>
            <p:cNvPr id="5239" name="Group 159"/>
            <p:cNvGrpSpPr/>
            <p:nvPr/>
          </p:nvGrpSpPr>
          <p:grpSpPr>
            <a:xfrm>
              <a:off x="2469" y="2658"/>
              <a:ext cx="376" cy="382"/>
              <a:chOff x="2469" y="2658"/>
              <a:chExt cx="376" cy="382"/>
            </a:xfrm>
          </p:grpSpPr>
          <p:sp>
            <p:nvSpPr>
              <p:cNvPr id="5240" name="Freeform 155"/>
              <p:cNvSpPr/>
              <p:nvPr/>
            </p:nvSpPr>
            <p:spPr>
              <a:xfrm>
                <a:off x="2712" y="2800"/>
                <a:ext cx="133" cy="240"/>
              </a:xfrm>
              <a:custGeom>
                <a:cxnLst>
                  <a:cxn ang="0">
                    <a:pos x="0" y="0"/>
                  </a:cxn>
                  <a:cxn ang="0">
                    <a:pos x="97" y="124"/>
                  </a:cxn>
                  <a:cxn ang="0">
                    <a:pos x="133" y="204"/>
                  </a:cxn>
                  <a:cxn ang="0">
                    <a:pos x="115" y="240"/>
                  </a:cxn>
                </a:cxnLst>
                <a:rect l="l" t="t" r="r" b="b"/>
                <a:pathLst>
                  <a:path w="133" h="240">
                    <a:moveTo>
                      <a:pt x="0" y="0"/>
                    </a:moveTo>
                    <a:cubicBezTo>
                      <a:pt x="38" y="40"/>
                      <a:pt x="49" y="93"/>
                      <a:pt x="97" y="124"/>
                    </a:cubicBezTo>
                    <a:cubicBezTo>
                      <a:pt x="107" y="153"/>
                      <a:pt x="123" y="175"/>
                      <a:pt x="133" y="204"/>
                    </a:cubicBezTo>
                    <a:cubicBezTo>
                      <a:pt x="113" y="233"/>
                      <a:pt x="115" y="220"/>
                      <a:pt x="115" y="240"/>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41" name="Freeform 156"/>
              <p:cNvSpPr/>
              <p:nvPr/>
            </p:nvSpPr>
            <p:spPr>
              <a:xfrm>
                <a:off x="2623" y="2800"/>
                <a:ext cx="89" cy="213"/>
              </a:xfrm>
              <a:custGeom>
                <a:cxnLst>
                  <a:cxn ang="0">
                    <a:pos x="89" y="0"/>
                  </a:cxn>
                  <a:cxn ang="0">
                    <a:pos x="44" y="80"/>
                  </a:cxn>
                  <a:cxn ang="0">
                    <a:pos x="89" y="151"/>
                  </a:cxn>
                  <a:cxn ang="0">
                    <a:pos x="53" y="195"/>
                  </a:cxn>
                  <a:cxn ang="0">
                    <a:pos x="0" y="213"/>
                  </a:cxn>
                </a:cxnLst>
                <a:rect l="l" t="t" r="r" b="b"/>
                <a:pathLst>
                  <a:path w="89" h="213">
                    <a:moveTo>
                      <a:pt x="89" y="0"/>
                    </a:moveTo>
                    <a:cubicBezTo>
                      <a:pt x="78" y="33"/>
                      <a:pt x="55" y="47"/>
                      <a:pt x="44" y="80"/>
                    </a:cubicBezTo>
                    <a:cubicBezTo>
                      <a:pt x="58" y="121"/>
                      <a:pt x="75" y="110"/>
                      <a:pt x="89" y="151"/>
                    </a:cubicBezTo>
                    <a:cubicBezTo>
                      <a:pt x="79" y="180"/>
                      <a:pt x="85" y="181"/>
                      <a:pt x="53" y="195"/>
                    </a:cubicBezTo>
                    <a:cubicBezTo>
                      <a:pt x="36" y="203"/>
                      <a:pt x="0" y="213"/>
                      <a:pt x="0" y="213"/>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42" name="Freeform 157"/>
              <p:cNvSpPr/>
              <p:nvPr/>
            </p:nvSpPr>
            <p:spPr>
              <a:xfrm>
                <a:off x="2469" y="2658"/>
                <a:ext cx="181" cy="355"/>
              </a:xfrm>
              <a:custGeom>
                <a:cxnLst>
                  <a:cxn ang="0">
                    <a:pos x="181" y="0"/>
                  </a:cxn>
                  <a:cxn ang="0">
                    <a:pos x="172" y="27"/>
                  </a:cxn>
                  <a:cxn ang="0">
                    <a:pos x="119" y="45"/>
                  </a:cxn>
                  <a:cxn ang="0">
                    <a:pos x="101" y="71"/>
                  </a:cxn>
                  <a:cxn ang="0">
                    <a:pos x="110" y="133"/>
                  </a:cxn>
                  <a:cxn ang="0">
                    <a:pos x="39" y="275"/>
                  </a:cxn>
                  <a:cxn ang="0">
                    <a:pos x="30" y="311"/>
                  </a:cxn>
                  <a:cxn ang="0">
                    <a:pos x="30" y="355"/>
                  </a:cxn>
                </a:cxnLst>
                <a:rect l="l" t="t" r="r" b="b"/>
                <a:pathLst>
                  <a:path w="181" h="355">
                    <a:moveTo>
                      <a:pt x="181" y="0"/>
                    </a:moveTo>
                    <a:cubicBezTo>
                      <a:pt x="178" y="9"/>
                      <a:pt x="180" y="21"/>
                      <a:pt x="172" y="27"/>
                    </a:cubicBezTo>
                    <a:cubicBezTo>
                      <a:pt x="157" y="38"/>
                      <a:pt x="119" y="45"/>
                      <a:pt x="119" y="45"/>
                    </a:cubicBezTo>
                    <a:cubicBezTo>
                      <a:pt x="113" y="54"/>
                      <a:pt x="102" y="61"/>
                      <a:pt x="101" y="71"/>
                    </a:cubicBezTo>
                    <a:cubicBezTo>
                      <a:pt x="99" y="92"/>
                      <a:pt x="110" y="112"/>
                      <a:pt x="110" y="133"/>
                    </a:cubicBezTo>
                    <a:cubicBezTo>
                      <a:pt x="110" y="195"/>
                      <a:pt x="100" y="254"/>
                      <a:pt x="39" y="275"/>
                    </a:cubicBezTo>
                    <a:cubicBezTo>
                      <a:pt x="36" y="287"/>
                      <a:pt x="35" y="300"/>
                      <a:pt x="30" y="311"/>
                    </a:cubicBezTo>
                    <a:cubicBezTo>
                      <a:pt x="13" y="350"/>
                      <a:pt x="0" y="325"/>
                      <a:pt x="30" y="355"/>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grpSp>
        <p:grpSp>
          <p:nvGrpSpPr>
            <p:cNvPr id="5243" name="Group 163"/>
            <p:cNvGrpSpPr/>
            <p:nvPr/>
          </p:nvGrpSpPr>
          <p:grpSpPr>
            <a:xfrm>
              <a:off x="2853" y="2720"/>
              <a:ext cx="271" cy="337"/>
              <a:chOff x="2853" y="2720"/>
              <a:chExt cx="271" cy="337"/>
            </a:xfrm>
          </p:grpSpPr>
          <p:sp>
            <p:nvSpPr>
              <p:cNvPr id="5244" name="Freeform 160"/>
              <p:cNvSpPr/>
              <p:nvPr/>
            </p:nvSpPr>
            <p:spPr>
              <a:xfrm>
                <a:off x="2853" y="2738"/>
                <a:ext cx="169" cy="275"/>
              </a:xfrm>
              <a:custGeom>
                <a:cxnLst>
                  <a:cxn ang="0">
                    <a:pos x="169" y="0"/>
                  </a:cxn>
                  <a:cxn ang="0">
                    <a:pos x="54" y="36"/>
                  </a:cxn>
                  <a:cxn ang="0">
                    <a:pos x="45" y="107"/>
                  </a:cxn>
                  <a:cxn ang="0">
                    <a:pos x="0" y="231"/>
                  </a:cxn>
                  <a:cxn ang="0">
                    <a:pos x="18" y="275"/>
                  </a:cxn>
                </a:cxnLst>
                <a:rect l="l" t="t" r="r" b="b"/>
                <a:pathLst>
                  <a:path w="169" h="275">
                    <a:moveTo>
                      <a:pt x="169" y="0"/>
                    </a:moveTo>
                    <a:cubicBezTo>
                      <a:pt x="128" y="14"/>
                      <a:pt x="90" y="11"/>
                      <a:pt x="54" y="36"/>
                    </a:cubicBezTo>
                    <a:cubicBezTo>
                      <a:pt x="20" y="86"/>
                      <a:pt x="45" y="36"/>
                      <a:pt x="45" y="107"/>
                    </a:cubicBezTo>
                    <a:cubicBezTo>
                      <a:pt x="45" y="155"/>
                      <a:pt x="14" y="188"/>
                      <a:pt x="0" y="231"/>
                    </a:cubicBezTo>
                    <a:cubicBezTo>
                      <a:pt x="11" y="263"/>
                      <a:pt x="5" y="249"/>
                      <a:pt x="18" y="275"/>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45" name="Freeform 161"/>
              <p:cNvSpPr/>
              <p:nvPr/>
            </p:nvSpPr>
            <p:spPr>
              <a:xfrm>
                <a:off x="2945" y="2729"/>
                <a:ext cx="68" cy="328"/>
              </a:xfrm>
              <a:custGeom>
                <a:cxnLst>
                  <a:cxn ang="0">
                    <a:pos x="68" y="0"/>
                  </a:cxn>
                  <a:cxn ang="0">
                    <a:pos x="15" y="71"/>
                  </a:cxn>
                  <a:cxn ang="0">
                    <a:pos x="32" y="213"/>
                  </a:cxn>
                  <a:cxn ang="0">
                    <a:pos x="15" y="328"/>
                  </a:cxn>
                </a:cxnLst>
                <a:rect l="l" t="t" r="r" b="b"/>
                <a:pathLst>
                  <a:path w="68" h="328">
                    <a:moveTo>
                      <a:pt x="68" y="0"/>
                    </a:moveTo>
                    <a:cubicBezTo>
                      <a:pt x="32" y="24"/>
                      <a:pt x="38" y="36"/>
                      <a:pt x="15" y="71"/>
                    </a:cubicBezTo>
                    <a:cubicBezTo>
                      <a:pt x="7" y="132"/>
                      <a:pt x="0" y="162"/>
                      <a:pt x="32" y="213"/>
                    </a:cubicBezTo>
                    <a:cubicBezTo>
                      <a:pt x="19" y="258"/>
                      <a:pt x="15" y="276"/>
                      <a:pt x="15" y="328"/>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46" name="Freeform 162"/>
              <p:cNvSpPr/>
              <p:nvPr/>
            </p:nvSpPr>
            <p:spPr>
              <a:xfrm>
                <a:off x="3002" y="2720"/>
                <a:ext cx="122" cy="328"/>
              </a:xfrm>
              <a:custGeom>
                <a:cxnLst>
                  <a:cxn ang="0">
                    <a:pos x="29" y="0"/>
                  </a:cxn>
                  <a:cxn ang="0">
                    <a:pos x="2" y="18"/>
                  </a:cxn>
                  <a:cxn ang="0">
                    <a:pos x="29" y="142"/>
                  </a:cxn>
                  <a:cxn ang="0">
                    <a:pos x="108" y="204"/>
                  </a:cxn>
                  <a:cxn ang="0">
                    <a:pos x="108" y="328"/>
                  </a:cxn>
                </a:cxnLst>
                <a:rect l="l" t="t" r="r" b="b"/>
                <a:pathLst>
                  <a:path w="122" h="328">
                    <a:moveTo>
                      <a:pt x="29" y="0"/>
                    </a:moveTo>
                    <a:cubicBezTo>
                      <a:pt x="20" y="6"/>
                      <a:pt x="5" y="8"/>
                      <a:pt x="2" y="18"/>
                    </a:cubicBezTo>
                    <a:cubicBezTo>
                      <a:pt x="0" y="25"/>
                      <a:pt x="21" y="134"/>
                      <a:pt x="29" y="142"/>
                    </a:cubicBezTo>
                    <a:cubicBezTo>
                      <a:pt x="53" y="166"/>
                      <a:pt x="84" y="180"/>
                      <a:pt x="108" y="204"/>
                    </a:cubicBezTo>
                    <a:cubicBezTo>
                      <a:pt x="122" y="246"/>
                      <a:pt x="108" y="284"/>
                      <a:pt x="108" y="328"/>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grpSp>
        <p:grpSp>
          <p:nvGrpSpPr>
            <p:cNvPr id="5247" name="Group 167"/>
            <p:cNvGrpSpPr/>
            <p:nvPr/>
          </p:nvGrpSpPr>
          <p:grpSpPr>
            <a:xfrm>
              <a:off x="3159" y="2623"/>
              <a:ext cx="317" cy="417"/>
              <a:chOff x="3159" y="2623"/>
              <a:chExt cx="317" cy="417"/>
            </a:xfrm>
          </p:grpSpPr>
          <p:sp>
            <p:nvSpPr>
              <p:cNvPr id="5248" name="Freeform 164"/>
              <p:cNvSpPr/>
              <p:nvPr/>
            </p:nvSpPr>
            <p:spPr>
              <a:xfrm>
                <a:off x="3159" y="2623"/>
                <a:ext cx="173" cy="381"/>
              </a:xfrm>
              <a:custGeom>
                <a:cxnLst>
                  <a:cxn ang="0">
                    <a:pos x="173" y="0"/>
                  </a:cxn>
                  <a:cxn ang="0">
                    <a:pos x="93" y="44"/>
                  </a:cxn>
                  <a:cxn ang="0">
                    <a:pos x="31" y="230"/>
                  </a:cxn>
                  <a:cxn ang="0">
                    <a:pos x="5" y="346"/>
                  </a:cxn>
                  <a:cxn ang="0">
                    <a:pos x="13" y="381"/>
                  </a:cxn>
                </a:cxnLst>
                <a:rect l="l" t="t" r="r" b="b"/>
                <a:pathLst>
                  <a:path w="173" h="381">
                    <a:moveTo>
                      <a:pt x="173" y="0"/>
                    </a:moveTo>
                    <a:cubicBezTo>
                      <a:pt x="147" y="18"/>
                      <a:pt x="120" y="27"/>
                      <a:pt x="93" y="44"/>
                    </a:cubicBezTo>
                    <a:cubicBezTo>
                      <a:pt x="44" y="117"/>
                      <a:pt x="99" y="187"/>
                      <a:pt x="31" y="230"/>
                    </a:cubicBezTo>
                    <a:cubicBezTo>
                      <a:pt x="0" y="277"/>
                      <a:pt x="5" y="260"/>
                      <a:pt x="5" y="346"/>
                    </a:cubicBezTo>
                    <a:cubicBezTo>
                      <a:pt x="5" y="358"/>
                      <a:pt x="13" y="381"/>
                      <a:pt x="13" y="381"/>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49" name="Freeform 165"/>
              <p:cNvSpPr/>
              <p:nvPr/>
            </p:nvSpPr>
            <p:spPr>
              <a:xfrm>
                <a:off x="3323" y="2623"/>
                <a:ext cx="153" cy="417"/>
              </a:xfrm>
              <a:custGeom>
                <a:cxnLst>
                  <a:cxn ang="0">
                    <a:pos x="0" y="0"/>
                  </a:cxn>
                  <a:cxn ang="0">
                    <a:pos x="53" y="195"/>
                  </a:cxn>
                  <a:cxn ang="0">
                    <a:pos x="71" y="248"/>
                  </a:cxn>
                  <a:cxn ang="0">
                    <a:pos x="106" y="301"/>
                  </a:cxn>
                  <a:cxn ang="0">
                    <a:pos x="98" y="328"/>
                  </a:cxn>
                  <a:cxn ang="0">
                    <a:pos x="133" y="417"/>
                  </a:cxn>
                </a:cxnLst>
                <a:rect l="l" t="t" r="r" b="b"/>
                <a:pathLst>
                  <a:path w="153" h="417">
                    <a:moveTo>
                      <a:pt x="0" y="0"/>
                    </a:moveTo>
                    <a:cubicBezTo>
                      <a:pt x="13" y="65"/>
                      <a:pt x="35" y="131"/>
                      <a:pt x="53" y="195"/>
                    </a:cubicBezTo>
                    <a:cubicBezTo>
                      <a:pt x="58" y="213"/>
                      <a:pt x="61" y="232"/>
                      <a:pt x="71" y="248"/>
                    </a:cubicBezTo>
                    <a:cubicBezTo>
                      <a:pt x="83" y="266"/>
                      <a:pt x="106" y="301"/>
                      <a:pt x="106" y="301"/>
                    </a:cubicBezTo>
                    <a:cubicBezTo>
                      <a:pt x="103" y="310"/>
                      <a:pt x="96" y="319"/>
                      <a:pt x="98" y="328"/>
                    </a:cubicBezTo>
                    <a:cubicBezTo>
                      <a:pt x="102" y="353"/>
                      <a:pt x="153" y="397"/>
                      <a:pt x="133" y="417"/>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50" name="Freeform 166"/>
              <p:cNvSpPr/>
              <p:nvPr/>
            </p:nvSpPr>
            <p:spPr>
              <a:xfrm>
                <a:off x="3231" y="2765"/>
                <a:ext cx="128" cy="257"/>
              </a:xfrm>
              <a:custGeom>
                <a:cxnLst>
                  <a:cxn ang="0">
                    <a:pos x="128" y="0"/>
                  </a:cxn>
                  <a:cxn ang="0">
                    <a:pos x="12" y="97"/>
                  </a:cxn>
                  <a:cxn ang="0">
                    <a:pos x="39" y="257"/>
                  </a:cxn>
                </a:cxnLst>
                <a:rect l="l" t="t" r="r" b="b"/>
                <a:pathLst>
                  <a:path w="128" h="257">
                    <a:moveTo>
                      <a:pt x="128" y="0"/>
                    </a:moveTo>
                    <a:cubicBezTo>
                      <a:pt x="108" y="58"/>
                      <a:pt x="59" y="67"/>
                      <a:pt x="12" y="97"/>
                    </a:cubicBezTo>
                    <a:cubicBezTo>
                      <a:pt x="0" y="156"/>
                      <a:pt x="12" y="204"/>
                      <a:pt x="39" y="257"/>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grpSp>
        <p:grpSp>
          <p:nvGrpSpPr>
            <p:cNvPr id="5251" name="Group 171"/>
            <p:cNvGrpSpPr/>
            <p:nvPr/>
          </p:nvGrpSpPr>
          <p:grpSpPr>
            <a:xfrm>
              <a:off x="3518" y="2667"/>
              <a:ext cx="417" cy="357"/>
              <a:chOff x="3518" y="2667"/>
              <a:chExt cx="417" cy="357"/>
            </a:xfrm>
          </p:grpSpPr>
          <p:sp>
            <p:nvSpPr>
              <p:cNvPr id="5252" name="Freeform 168"/>
              <p:cNvSpPr/>
              <p:nvPr/>
            </p:nvSpPr>
            <p:spPr>
              <a:xfrm>
                <a:off x="3704" y="2673"/>
                <a:ext cx="231" cy="351"/>
              </a:xfrm>
              <a:custGeom>
                <a:cxnLst>
                  <a:cxn ang="0">
                    <a:pos x="0" y="12"/>
                  </a:cxn>
                  <a:cxn ang="0">
                    <a:pos x="27" y="3"/>
                  </a:cxn>
                  <a:cxn ang="0">
                    <a:pos x="89" y="92"/>
                  </a:cxn>
                  <a:cxn ang="0">
                    <a:pos x="124" y="172"/>
                  </a:cxn>
                  <a:cxn ang="0">
                    <a:pos x="186" y="269"/>
                  </a:cxn>
                  <a:cxn ang="0">
                    <a:pos x="213" y="322"/>
                  </a:cxn>
                  <a:cxn ang="0">
                    <a:pos x="222" y="349"/>
                  </a:cxn>
                  <a:cxn ang="0">
                    <a:pos x="231" y="349"/>
                  </a:cxn>
                </a:cxnLst>
                <a:rect l="l" t="t" r="r" b="b"/>
                <a:pathLst>
                  <a:path w="231" h="351">
                    <a:moveTo>
                      <a:pt x="0" y="12"/>
                    </a:moveTo>
                    <a:cubicBezTo>
                      <a:pt x="9" y="9"/>
                      <a:pt x="18" y="0"/>
                      <a:pt x="27" y="3"/>
                    </a:cubicBezTo>
                    <a:cubicBezTo>
                      <a:pt x="42" y="8"/>
                      <a:pt x="79" y="79"/>
                      <a:pt x="89" y="92"/>
                    </a:cubicBezTo>
                    <a:cubicBezTo>
                      <a:pt x="99" y="121"/>
                      <a:pt x="112" y="144"/>
                      <a:pt x="124" y="172"/>
                    </a:cubicBezTo>
                    <a:cubicBezTo>
                      <a:pt x="147" y="222"/>
                      <a:pt x="140" y="237"/>
                      <a:pt x="186" y="269"/>
                    </a:cubicBezTo>
                    <a:cubicBezTo>
                      <a:pt x="209" y="338"/>
                      <a:pt x="178" y="253"/>
                      <a:pt x="213" y="322"/>
                    </a:cubicBezTo>
                    <a:cubicBezTo>
                      <a:pt x="217" y="330"/>
                      <a:pt x="217" y="341"/>
                      <a:pt x="222" y="349"/>
                    </a:cubicBezTo>
                    <a:cubicBezTo>
                      <a:pt x="224" y="351"/>
                      <a:pt x="228" y="349"/>
                      <a:pt x="231" y="349"/>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53" name="Freeform 169"/>
              <p:cNvSpPr/>
              <p:nvPr/>
            </p:nvSpPr>
            <p:spPr>
              <a:xfrm>
                <a:off x="3678" y="2667"/>
                <a:ext cx="150" cy="355"/>
              </a:xfrm>
              <a:custGeom>
                <a:cxnLst>
                  <a:cxn ang="0">
                    <a:pos x="17" y="0"/>
                  </a:cxn>
                  <a:cxn ang="0">
                    <a:pos x="0" y="133"/>
                  </a:cxn>
                  <a:cxn ang="0">
                    <a:pos x="26" y="213"/>
                  </a:cxn>
                  <a:cxn ang="0">
                    <a:pos x="62" y="266"/>
                  </a:cxn>
                  <a:cxn ang="0">
                    <a:pos x="150" y="355"/>
                  </a:cxn>
                </a:cxnLst>
                <a:rect l="l" t="t" r="r" b="b"/>
                <a:pathLst>
                  <a:path w="150" h="355">
                    <a:moveTo>
                      <a:pt x="17" y="0"/>
                    </a:moveTo>
                    <a:cubicBezTo>
                      <a:pt x="29" y="49"/>
                      <a:pt x="28" y="90"/>
                      <a:pt x="0" y="133"/>
                    </a:cubicBezTo>
                    <a:cubicBezTo>
                      <a:pt x="13" y="178"/>
                      <a:pt x="5" y="151"/>
                      <a:pt x="26" y="213"/>
                    </a:cubicBezTo>
                    <a:cubicBezTo>
                      <a:pt x="33" y="233"/>
                      <a:pt x="62" y="266"/>
                      <a:pt x="62" y="266"/>
                    </a:cubicBezTo>
                    <a:cubicBezTo>
                      <a:pt x="72" y="301"/>
                      <a:pt x="110" y="355"/>
                      <a:pt x="150" y="355"/>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sp>
            <p:nvSpPr>
              <p:cNvPr id="5254" name="Freeform 170"/>
              <p:cNvSpPr/>
              <p:nvPr/>
            </p:nvSpPr>
            <p:spPr>
              <a:xfrm>
                <a:off x="3518" y="2676"/>
                <a:ext cx="151" cy="346"/>
              </a:xfrm>
              <a:custGeom>
                <a:cxnLst>
                  <a:cxn ang="0">
                    <a:pos x="151" y="0"/>
                  </a:cxn>
                  <a:cxn ang="0">
                    <a:pos x="106" y="71"/>
                  </a:cxn>
                  <a:cxn ang="0">
                    <a:pos x="0" y="186"/>
                  </a:cxn>
                  <a:cxn ang="0">
                    <a:pos x="27" y="346"/>
                  </a:cxn>
                </a:cxnLst>
                <a:rect l="l" t="t" r="r" b="b"/>
                <a:pathLst>
                  <a:path w="151" h="346">
                    <a:moveTo>
                      <a:pt x="151" y="0"/>
                    </a:moveTo>
                    <a:cubicBezTo>
                      <a:pt x="140" y="43"/>
                      <a:pt x="149" y="57"/>
                      <a:pt x="106" y="71"/>
                    </a:cubicBezTo>
                    <a:cubicBezTo>
                      <a:pt x="57" y="105"/>
                      <a:pt x="20" y="128"/>
                      <a:pt x="0" y="186"/>
                    </a:cubicBezTo>
                    <a:cubicBezTo>
                      <a:pt x="18" y="247"/>
                      <a:pt x="27" y="282"/>
                      <a:pt x="27" y="346"/>
                    </a:cubicBezTo>
                  </a:path>
                </a:pathLst>
              </a:custGeom>
              <a:noFill/>
              <a:ln w="9525" cap="flat" cmpd="sng">
                <a:solidFill>
                  <a:srgbClr val="990000"/>
                </a:solidFill>
                <a:prstDash val="solid"/>
                <a:round/>
                <a:headEnd type="none" w="med" len="med"/>
                <a:tailEnd type="none" w="med" len="med"/>
              </a:ln>
            </p:spPr>
            <p:txBody>
              <a:bodyPr/>
              <a:lstStyle/>
              <a:p>
                <a:endParaRPr lang="zh-CN" altLang="en-US"/>
              </a:p>
            </p:txBody>
          </p:sp>
        </p:grpSp>
      </p:grpSp>
      <p:grpSp>
        <p:nvGrpSpPr>
          <p:cNvPr id="5255" name="Group 79"/>
          <p:cNvGrpSpPr/>
          <p:nvPr/>
        </p:nvGrpSpPr>
        <p:grpSpPr>
          <a:xfrm>
            <a:off x="2498725" y="3411939"/>
            <a:ext cx="396875" cy="430597"/>
            <a:chOff x="912" y="2095"/>
            <a:chExt cx="336" cy="363"/>
          </a:xfrm>
        </p:grpSpPr>
        <p:sp>
          <p:nvSpPr>
            <p:cNvPr id="20542" name="Oval 62"/>
            <p:cNvSpPr>
              <a:spLocks noChangeArrowheads="1"/>
            </p:cNvSpPr>
            <p:nvPr/>
          </p:nvSpPr>
          <p:spPr bwMode="auto">
            <a:xfrm>
              <a:off x="912" y="2112"/>
              <a:ext cx="336" cy="336"/>
            </a:xfrm>
            <a:prstGeom prst="ellipse">
              <a:avLst/>
            </a:prstGeom>
            <a:gradFill rotWithShape="1">
              <a:gsLst>
                <a:gs pos="0">
                  <a:srgbClr val="CCFF99"/>
                </a:gs>
                <a:gs pos="100000">
                  <a:srgbClr val="009900"/>
                </a:gs>
              </a:gsLst>
              <a:lin ang="2700000" scaled="1"/>
            </a:gradFill>
            <a:ln w="19050">
              <a:solidFill>
                <a:srgbClr val="86FF0D"/>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49" name="Text Box 69"/>
            <p:cNvSpPr txBox="1">
              <a:spLocks noChangeArrowheads="1"/>
            </p:cNvSpPr>
            <p:nvPr/>
          </p:nvSpPr>
          <p:spPr bwMode="auto">
            <a:xfrm>
              <a:off x="968" y="2095"/>
              <a:ext cx="219" cy="363"/>
            </a:xfrm>
            <a:prstGeom prst="rect">
              <a:avLst/>
            </a:prstGeom>
            <a:noFill/>
            <a:ln w="9525">
              <a:noFill/>
              <a:miter lim="800000"/>
            </a:ln>
            <a:effectLst/>
          </p:spPr>
          <p:txBody>
            <a:bodyPr lIns="0" tIns="0" rIns="0" bIns="0" anchor="ctr" anchorCtr="1">
              <a:spAutoFit/>
            </a:bodyPr>
            <a:lstStyle/>
            <a:p>
              <a:pPr>
                <a:spcBef>
                  <a:spcPct val="50000"/>
                </a:spcBef>
                <a:buNone/>
              </a:pPr>
              <a:r>
                <a:rPr lang="en-US" altLang="zh-CN" sz="2800" noProof="1">
                  <a:solidFill>
                    <a:schemeClr val="bg2"/>
                  </a:solidFill>
                  <a:effectLst>
                    <a:outerShdw blurRad="38100" dist="38100" dir="2700000">
                      <a:srgbClr val="000000"/>
                    </a:outerShdw>
                  </a:effectLst>
                  <a:latin typeface="Arial" panose="020b0604020202020204" pitchFamily="34" charset="0"/>
                  <a:ea typeface="隶书" pitchFamily="49" charset="-122"/>
                  <a:cs typeface="+mn-cs"/>
                </a:rPr>
                <a:t>N</a:t>
              </a:r>
              <a:endParaRPr lang="en-US" altLang="zh-CN" sz="2800" noProof="1">
                <a:solidFill>
                  <a:schemeClr val="bg2"/>
                </a:solidFill>
                <a:effectLst>
                  <a:outerShdw blurRad="38100" dist="38100" dir="2700000">
                    <a:srgbClr val="000000"/>
                  </a:outerShdw>
                </a:effectLst>
                <a:latin typeface="Arial" panose="020b0604020202020204" pitchFamily="34" charset="0"/>
                <a:ea typeface="隶书" pitchFamily="49" charset="-122"/>
              </a:endParaRPr>
            </a:p>
          </p:txBody>
        </p:sp>
      </p:grpSp>
      <p:grpSp>
        <p:nvGrpSpPr>
          <p:cNvPr id="5258" name="Group 78"/>
          <p:cNvGrpSpPr/>
          <p:nvPr/>
        </p:nvGrpSpPr>
        <p:grpSpPr>
          <a:xfrm>
            <a:off x="3556000" y="3424639"/>
            <a:ext cx="396875" cy="430597"/>
            <a:chOff x="1584" y="2154"/>
            <a:chExt cx="336" cy="363"/>
          </a:xfrm>
        </p:grpSpPr>
        <p:sp>
          <p:nvSpPr>
            <p:cNvPr id="20543" name="Oval 63"/>
            <p:cNvSpPr>
              <a:spLocks noChangeArrowheads="1"/>
            </p:cNvSpPr>
            <p:nvPr/>
          </p:nvSpPr>
          <p:spPr bwMode="auto">
            <a:xfrm>
              <a:off x="1584" y="2160"/>
              <a:ext cx="336" cy="336"/>
            </a:xfrm>
            <a:prstGeom prst="ellipse">
              <a:avLst/>
            </a:prstGeom>
            <a:gradFill rotWithShape="1">
              <a:gsLst>
                <a:gs pos="0">
                  <a:srgbClr val="CCFF99"/>
                </a:gs>
                <a:gs pos="100000">
                  <a:srgbClr val="009900"/>
                </a:gs>
              </a:gsLst>
              <a:lin ang="2700000" scaled="1"/>
            </a:gradFill>
            <a:ln w="19050">
              <a:solidFill>
                <a:srgbClr val="86FF0D"/>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50" name="Text Box 70"/>
            <p:cNvSpPr txBox="1">
              <a:spLocks noChangeArrowheads="1"/>
            </p:cNvSpPr>
            <p:nvPr/>
          </p:nvSpPr>
          <p:spPr bwMode="auto">
            <a:xfrm>
              <a:off x="1650" y="2154"/>
              <a:ext cx="219" cy="363"/>
            </a:xfrm>
            <a:prstGeom prst="rect">
              <a:avLst/>
            </a:prstGeom>
            <a:noFill/>
            <a:ln w="9525">
              <a:noFill/>
              <a:miter lim="800000"/>
            </a:ln>
            <a:effectLst/>
          </p:spPr>
          <p:txBody>
            <a:bodyPr lIns="0" tIns="0" rIns="0" bIns="0" anchor="ctr" anchorCtr="1">
              <a:spAutoFit/>
            </a:bodyPr>
            <a:lstStyle/>
            <a:p>
              <a:pPr>
                <a:spcBef>
                  <a:spcPct val="50000"/>
                </a:spcBef>
                <a:buNone/>
              </a:pPr>
              <a:r>
                <a:rPr lang="en-US" altLang="zh-CN" sz="2800" noProof="1">
                  <a:solidFill>
                    <a:schemeClr val="bg2"/>
                  </a:solidFill>
                  <a:effectLst>
                    <a:outerShdw blurRad="38100" dist="38100" dir="2700000">
                      <a:srgbClr val="000000"/>
                    </a:outerShdw>
                  </a:effectLst>
                  <a:latin typeface="Arial" panose="020b0604020202020204" pitchFamily="34" charset="0"/>
                  <a:ea typeface="隶书" pitchFamily="49" charset="-122"/>
                  <a:cs typeface="+mn-cs"/>
                </a:rPr>
                <a:t>P</a:t>
              </a:r>
              <a:endParaRPr lang="en-US" altLang="zh-CN" sz="2800" noProof="1">
                <a:solidFill>
                  <a:schemeClr val="bg2"/>
                </a:solidFill>
                <a:effectLst>
                  <a:outerShdw blurRad="38100" dist="38100" dir="2700000">
                    <a:srgbClr val="000000"/>
                  </a:outerShdw>
                </a:effectLst>
                <a:latin typeface="Arial" panose="020b0604020202020204" pitchFamily="34" charset="0"/>
                <a:ea typeface="隶书" pitchFamily="49" charset="-122"/>
              </a:endParaRPr>
            </a:p>
          </p:txBody>
        </p:sp>
      </p:grpSp>
      <p:grpSp>
        <p:nvGrpSpPr>
          <p:cNvPr id="5261" name="Group 75"/>
          <p:cNvGrpSpPr/>
          <p:nvPr/>
        </p:nvGrpSpPr>
        <p:grpSpPr>
          <a:xfrm>
            <a:off x="4632325" y="3413527"/>
            <a:ext cx="396875" cy="430596"/>
            <a:chOff x="2256" y="2144"/>
            <a:chExt cx="336" cy="363"/>
          </a:xfrm>
        </p:grpSpPr>
        <p:sp>
          <p:nvSpPr>
            <p:cNvPr id="20544" name="Oval 64"/>
            <p:cNvSpPr>
              <a:spLocks noChangeArrowheads="1"/>
            </p:cNvSpPr>
            <p:nvPr/>
          </p:nvSpPr>
          <p:spPr bwMode="auto">
            <a:xfrm>
              <a:off x="2256" y="2160"/>
              <a:ext cx="336" cy="336"/>
            </a:xfrm>
            <a:prstGeom prst="ellipse">
              <a:avLst/>
            </a:prstGeom>
            <a:gradFill rotWithShape="1">
              <a:gsLst>
                <a:gs pos="0">
                  <a:srgbClr val="FFFF66"/>
                </a:gs>
                <a:gs pos="100000">
                  <a:srgbClr val="FF6600"/>
                </a:gs>
              </a:gsLst>
              <a:lin ang="2700000" scaled="1"/>
            </a:gradFill>
            <a:ln w="19050">
              <a:solidFill>
                <a:schemeClr val="tx2"/>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51" name="Text Box 71"/>
            <p:cNvSpPr txBox="1">
              <a:spLocks noChangeArrowheads="1"/>
            </p:cNvSpPr>
            <p:nvPr/>
          </p:nvSpPr>
          <p:spPr bwMode="auto">
            <a:xfrm>
              <a:off x="2312" y="2144"/>
              <a:ext cx="219" cy="363"/>
            </a:xfrm>
            <a:prstGeom prst="rect">
              <a:avLst/>
            </a:prstGeom>
            <a:noFill/>
            <a:ln w="9525">
              <a:noFill/>
              <a:miter lim="800000"/>
            </a:ln>
            <a:effectLst/>
          </p:spPr>
          <p:txBody>
            <a:bodyPr lIns="0" tIns="0" rIns="0" bIns="0" anchor="ctr" anchorCtr="1">
              <a:spAutoFit/>
            </a:bodyPr>
            <a:lstStyle/>
            <a:p>
              <a:pPr>
                <a:spcBef>
                  <a:spcPct val="50000"/>
                </a:spcBef>
                <a:buNone/>
              </a:pPr>
              <a:r>
                <a:rPr lang="en-US" altLang="zh-CN" sz="2800" noProof="1">
                  <a:solidFill>
                    <a:schemeClr val="bg2"/>
                  </a:solidFill>
                  <a:effectLst>
                    <a:outerShdw blurRad="38100" dist="38100" dir="2700000">
                      <a:srgbClr val="000000"/>
                    </a:outerShdw>
                  </a:effectLst>
                  <a:latin typeface="Arial" panose="020b0604020202020204" pitchFamily="34" charset="0"/>
                  <a:ea typeface="隶书" pitchFamily="49" charset="-122"/>
                  <a:cs typeface="+mn-cs"/>
                </a:rPr>
                <a:t>K</a:t>
              </a:r>
              <a:endParaRPr lang="en-US" altLang="zh-CN" sz="2800" noProof="1">
                <a:solidFill>
                  <a:schemeClr val="bg2"/>
                </a:solidFill>
                <a:effectLst>
                  <a:outerShdw blurRad="38100" dist="38100" dir="2700000">
                    <a:srgbClr val="000000"/>
                  </a:outerShdw>
                </a:effectLst>
                <a:latin typeface="Arial" panose="020b0604020202020204" pitchFamily="34" charset="0"/>
                <a:ea typeface="隶书" pitchFamily="49" charset="-122"/>
              </a:endParaRPr>
            </a:p>
          </p:txBody>
        </p:sp>
      </p:grpSp>
      <p:grpSp>
        <p:nvGrpSpPr>
          <p:cNvPr id="5264" name="Group 76"/>
          <p:cNvGrpSpPr/>
          <p:nvPr/>
        </p:nvGrpSpPr>
        <p:grpSpPr>
          <a:xfrm>
            <a:off x="5614988" y="3432175"/>
            <a:ext cx="404812" cy="398463"/>
            <a:chOff x="2874" y="2160"/>
            <a:chExt cx="342" cy="336"/>
          </a:xfrm>
        </p:grpSpPr>
        <p:sp>
          <p:nvSpPr>
            <p:cNvPr id="20548" name="Oval 68"/>
            <p:cNvSpPr>
              <a:spLocks noChangeArrowheads="1"/>
            </p:cNvSpPr>
            <p:nvPr/>
          </p:nvSpPr>
          <p:spPr bwMode="auto">
            <a:xfrm>
              <a:off x="2879" y="2160"/>
              <a:ext cx="337" cy="336"/>
            </a:xfrm>
            <a:prstGeom prst="ellipse">
              <a:avLst/>
            </a:prstGeom>
            <a:gradFill rotWithShape="1">
              <a:gsLst>
                <a:gs pos="0">
                  <a:srgbClr val="FF99FF"/>
                </a:gs>
                <a:gs pos="100000">
                  <a:srgbClr val="D60093"/>
                </a:gs>
              </a:gsLst>
              <a:lin ang="2700000" scaled="1"/>
            </a:gradFill>
            <a:ln w="19050">
              <a:solidFill>
                <a:srgbClr val="FF57FF"/>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52" name="Text Box 72"/>
            <p:cNvSpPr txBox="1">
              <a:spLocks noChangeArrowheads="1"/>
            </p:cNvSpPr>
            <p:nvPr/>
          </p:nvSpPr>
          <p:spPr bwMode="auto">
            <a:xfrm>
              <a:off x="2874" y="2179"/>
              <a:ext cx="337" cy="311"/>
            </a:xfrm>
            <a:prstGeom prst="rect">
              <a:avLst/>
            </a:prstGeom>
            <a:noFill/>
            <a:ln w="9525">
              <a:noFill/>
              <a:miter lim="800000"/>
            </a:ln>
            <a:effectLst/>
          </p:spPr>
          <p:txBody>
            <a:bodyPr lIns="0" tIns="0" rIns="0" bIns="0" anchor="ctr" anchorCtr="1">
              <a:spAutoFit/>
            </a:bodyPr>
            <a:lstStyle/>
            <a:p>
              <a:pPr marR="0" defTabSz="914400">
                <a:spcBef>
                  <a:spcPct val="50000"/>
                </a:spcBef>
                <a:buClrTx/>
                <a:buSzTx/>
                <a:buFont typeface="Arial" panose="020b0604020202020204" pitchFamily="34" charset="0"/>
                <a:buNone/>
                <a:defRPr/>
              </a:pPr>
              <a:r>
                <a:rPr kumimoji="0" lang="en-US" altLang="zh-CN" sz="2400" kern="1200" cap="none" spc="0" normalizeH="0" baseline="0" noProof="0">
                  <a:solidFill>
                    <a:schemeClr val="bg2"/>
                  </a:solidFill>
                  <a:effectLst>
                    <a:outerShdw blurRad="38100" dist="38100" dir="2700000" algn="tl">
                      <a:srgbClr val="FFFFFF"/>
                    </a:outerShdw>
                  </a:effectLst>
                  <a:latin typeface="Arial" panose="020b0604020202020204" pitchFamily="34" charset="0"/>
                  <a:ea typeface="隶书" pitchFamily="49" charset="-122"/>
                  <a:cs typeface="+mn-cs"/>
                </a:rPr>
                <a:t>Ca</a:t>
              </a:r>
              <a:endParaRPr kumimoji="0" lang="en-US" altLang="zh-CN" sz="2400" kern="1200" cap="none" spc="0" normalizeH="0" baseline="0" noProof="0">
                <a:solidFill>
                  <a:schemeClr val="bg2"/>
                </a:solidFill>
                <a:effectLst>
                  <a:outerShdw blurRad="38100" dist="38100" dir="2700000" algn="tl">
                    <a:srgbClr val="FFFFFF"/>
                  </a:outerShdw>
                </a:effectLst>
                <a:latin typeface="Arial" panose="020b0604020202020204" pitchFamily="34" charset="0"/>
                <a:ea typeface="隶书" pitchFamily="49" charset="-122"/>
                <a:cs typeface="+mn-cs"/>
              </a:endParaRPr>
            </a:p>
          </p:txBody>
        </p:sp>
      </p:grpSp>
      <p:grpSp>
        <p:nvGrpSpPr>
          <p:cNvPr id="5267" name="Group 77"/>
          <p:cNvGrpSpPr/>
          <p:nvPr/>
        </p:nvGrpSpPr>
        <p:grpSpPr>
          <a:xfrm>
            <a:off x="4006850" y="4146550"/>
            <a:ext cx="454025" cy="398463"/>
            <a:chOff x="1809" y="2544"/>
            <a:chExt cx="384" cy="336"/>
          </a:xfrm>
        </p:grpSpPr>
        <p:sp>
          <p:nvSpPr>
            <p:cNvPr id="20546" name="Oval 66"/>
            <p:cNvSpPr>
              <a:spLocks noChangeArrowheads="1"/>
            </p:cNvSpPr>
            <p:nvPr/>
          </p:nvSpPr>
          <p:spPr bwMode="auto">
            <a:xfrm>
              <a:off x="1824" y="2544"/>
              <a:ext cx="336" cy="336"/>
            </a:xfrm>
            <a:prstGeom prst="ellipse">
              <a:avLst/>
            </a:prstGeom>
            <a:gradFill rotWithShape="1">
              <a:gsLst>
                <a:gs pos="0">
                  <a:srgbClr val="FF99FF"/>
                </a:gs>
                <a:gs pos="100000">
                  <a:srgbClr val="D60093"/>
                </a:gs>
              </a:gsLst>
              <a:lin ang="2700000" scaled="1"/>
            </a:gradFill>
            <a:ln w="19050">
              <a:solidFill>
                <a:srgbClr val="FF57FF"/>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53" name="Text Box 73"/>
            <p:cNvSpPr txBox="1">
              <a:spLocks noChangeArrowheads="1"/>
            </p:cNvSpPr>
            <p:nvPr/>
          </p:nvSpPr>
          <p:spPr bwMode="auto">
            <a:xfrm>
              <a:off x="1809" y="2545"/>
              <a:ext cx="384" cy="311"/>
            </a:xfrm>
            <a:prstGeom prst="rect">
              <a:avLst/>
            </a:prstGeom>
            <a:noFill/>
            <a:ln w="9525">
              <a:noFill/>
              <a:miter lim="800000"/>
            </a:ln>
            <a:effectLst/>
          </p:spPr>
          <p:txBody>
            <a:bodyPr lIns="0" tIns="0" rIns="0" bIns="0" anchor="ctr" anchorCtr="1">
              <a:spAutoFit/>
            </a:bodyPr>
            <a:lstStyle/>
            <a:p>
              <a:pPr marR="0" defTabSz="914400">
                <a:spcBef>
                  <a:spcPct val="50000"/>
                </a:spcBef>
                <a:buClrTx/>
                <a:buSzTx/>
                <a:buFont typeface="Arial" panose="020b0604020202020204" pitchFamily="34" charset="0"/>
                <a:buNone/>
                <a:defRPr/>
              </a:pPr>
              <a:r>
                <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隶书" pitchFamily="49" charset="-122"/>
                  <a:cs typeface="+mn-cs"/>
                </a:rPr>
                <a:t>Mg</a:t>
              </a:r>
              <a:endParaRPr kumimoji="0" lang="en-US" altLang="zh-CN" sz="2400" kern="1200" cap="none" spc="0" normalizeH="0" baseline="0" noProof="0">
                <a:effectLst>
                  <a:outerShdw blurRad="38100" dist="38100" dir="2700000" algn="tl">
                    <a:srgbClr val="C0C0C0"/>
                  </a:outerShdw>
                </a:effectLst>
                <a:latin typeface="Arial" panose="020b0604020202020204" pitchFamily="34" charset="0"/>
                <a:ea typeface="隶书" pitchFamily="49" charset="-122"/>
                <a:cs typeface="+mn-cs"/>
              </a:endParaRPr>
            </a:p>
          </p:txBody>
        </p:sp>
      </p:grpSp>
      <p:grpSp>
        <p:nvGrpSpPr>
          <p:cNvPr id="5270" name="Group 109"/>
          <p:cNvGrpSpPr/>
          <p:nvPr/>
        </p:nvGrpSpPr>
        <p:grpSpPr>
          <a:xfrm>
            <a:off x="1703388" y="4140597"/>
            <a:ext cx="503237" cy="369093"/>
            <a:chOff x="240" y="2553"/>
            <a:chExt cx="288" cy="310"/>
          </a:xfrm>
        </p:grpSpPr>
        <p:sp>
          <p:nvSpPr>
            <p:cNvPr id="20547" name="Oval 67"/>
            <p:cNvSpPr>
              <a:spLocks noChangeArrowheads="1"/>
            </p:cNvSpPr>
            <p:nvPr/>
          </p:nvSpPr>
          <p:spPr bwMode="auto">
            <a:xfrm>
              <a:off x="240" y="2574"/>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54" name="Text Box 74"/>
            <p:cNvSpPr txBox="1">
              <a:spLocks noChangeArrowheads="1"/>
            </p:cNvSpPr>
            <p:nvPr/>
          </p:nvSpPr>
          <p:spPr bwMode="auto">
            <a:xfrm>
              <a:off x="269" y="2553"/>
              <a:ext cx="220" cy="310"/>
            </a:xfrm>
            <a:prstGeom prst="rect">
              <a:avLst/>
            </a:prstGeom>
            <a:noFill/>
            <a:ln w="9525">
              <a:noFill/>
              <a:miter lim="800000"/>
            </a:ln>
            <a:effectLst/>
          </p:spPr>
          <p:txBody>
            <a:bodyPr lIns="0" tIns="0" rIns="0" bIns="0" anchor="ctr" anchorCtr="1">
              <a:spAutoFit/>
            </a:bodyPr>
            <a:lstStyle/>
            <a:p>
              <a:pPr marR="0" defTabSz="914400">
                <a:spcBef>
                  <a:spcPct val="50000"/>
                </a:spcBef>
                <a:buClrTx/>
                <a:buSzTx/>
                <a:buFont typeface="Arial" panose="020b0604020202020204" pitchFamily="34" charset="0"/>
                <a:buNone/>
                <a:defRPr/>
              </a:pPr>
              <a:r>
                <a:rPr kumimoji="0" lang="en-US" altLang="zh-CN" sz="2400" kern="1200" cap="none" spc="0" normalizeH="0" baseline="0" noProof="0">
                  <a:solidFill>
                    <a:srgbClr val="FF0000"/>
                  </a:solidFill>
                  <a:effectLst>
                    <a:outerShdw blurRad="38100" dist="38100" dir="2700000" algn="tl">
                      <a:srgbClr val="000000"/>
                    </a:outerShdw>
                  </a:effectLst>
                  <a:latin typeface="宋体" panose="02010600030101010101" pitchFamily="2" charset="-122"/>
                  <a:ea typeface="隶书" pitchFamily="49" charset="-122"/>
                  <a:cs typeface="+mn-cs"/>
                </a:rPr>
                <a:t>Fe</a:t>
              </a:r>
              <a:endParaRPr kumimoji="0" lang="en-US" altLang="zh-CN" sz="2400" kern="1200" cap="none" spc="0" normalizeH="0" baseline="0" noProof="0">
                <a:solidFill>
                  <a:srgbClr val="FF0000"/>
                </a:solidFill>
                <a:effectLst>
                  <a:outerShdw blurRad="38100" dist="38100" dir="2700000" algn="tl">
                    <a:srgbClr val="000000"/>
                  </a:outerShdw>
                </a:effectLst>
                <a:latin typeface="宋体" panose="02010600030101010101" pitchFamily="2" charset="-122"/>
                <a:ea typeface="隶书" pitchFamily="49" charset="-122"/>
                <a:cs typeface="+mn-cs"/>
              </a:endParaRPr>
            </a:p>
          </p:txBody>
        </p:sp>
      </p:grpSp>
      <p:grpSp>
        <p:nvGrpSpPr>
          <p:cNvPr id="5273" name="Group 108"/>
          <p:cNvGrpSpPr/>
          <p:nvPr/>
        </p:nvGrpSpPr>
        <p:grpSpPr>
          <a:xfrm>
            <a:off x="2278063" y="4140597"/>
            <a:ext cx="504825" cy="369093"/>
            <a:chOff x="672" y="2571"/>
            <a:chExt cx="288" cy="310"/>
          </a:xfrm>
        </p:grpSpPr>
        <p:sp>
          <p:nvSpPr>
            <p:cNvPr id="20560" name="Oval 80"/>
            <p:cNvSpPr>
              <a:spLocks noChangeArrowheads="1"/>
            </p:cNvSpPr>
            <p:nvPr/>
          </p:nvSpPr>
          <p:spPr bwMode="auto">
            <a:xfrm>
              <a:off x="672" y="2592"/>
              <a:ext cx="288" cy="288"/>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75" name="Text Box 95"/>
            <p:cNvSpPr txBox="1">
              <a:spLocks noChangeArrowheads="1"/>
            </p:cNvSpPr>
            <p:nvPr/>
          </p:nvSpPr>
          <p:spPr bwMode="auto">
            <a:xfrm>
              <a:off x="697" y="2571"/>
              <a:ext cx="221" cy="310"/>
            </a:xfrm>
            <a:prstGeom prst="rect">
              <a:avLst/>
            </a:prstGeom>
            <a:noFill/>
            <a:ln w="9525">
              <a:noFill/>
              <a:miter lim="800000"/>
            </a:ln>
            <a:effectLst/>
          </p:spPr>
          <p:txBody>
            <a:bodyPr lIns="0" tIns="0" rIns="0" bIns="0" anchor="ctr" anchorCtr="1">
              <a:spAutoFit/>
            </a:bodyPr>
            <a:lstStyle/>
            <a:p>
              <a:pPr marR="0" defTabSz="914400">
                <a:spcBef>
                  <a:spcPct val="50000"/>
                </a:spcBef>
                <a:buClrTx/>
                <a:buSzTx/>
                <a:buFont typeface="Arial" panose="020b0604020202020204" pitchFamily="34" charset="0"/>
                <a:buNone/>
                <a:defRPr/>
              </a:pPr>
              <a:r>
                <a:rPr kumimoji="0" lang="en-US" altLang="zh-CN" sz="2400" kern="1200" cap="none" spc="0" normalizeH="0" baseline="0" noProof="0">
                  <a:solidFill>
                    <a:srgbClr val="FF0000"/>
                  </a:solidFill>
                  <a:effectLst>
                    <a:outerShdw blurRad="38100" dist="38100" dir="2700000" algn="tl">
                      <a:srgbClr val="000000"/>
                    </a:outerShdw>
                  </a:effectLst>
                  <a:latin typeface="宋体" panose="02010600030101010101" pitchFamily="2" charset="-122"/>
                  <a:ea typeface="隶书" pitchFamily="49" charset="-122"/>
                  <a:cs typeface="+mn-cs"/>
                </a:rPr>
                <a:t>Cu</a:t>
              </a:r>
              <a:endParaRPr kumimoji="0" lang="en-US" altLang="zh-CN" sz="2400" kern="1200" cap="none" spc="0" normalizeH="0" baseline="0" noProof="0">
                <a:solidFill>
                  <a:srgbClr val="FF0000"/>
                </a:solidFill>
                <a:effectLst>
                  <a:outerShdw blurRad="38100" dist="38100" dir="2700000" algn="tl">
                    <a:srgbClr val="000000"/>
                  </a:outerShdw>
                </a:effectLst>
                <a:latin typeface="宋体" panose="02010600030101010101" pitchFamily="2" charset="-122"/>
                <a:ea typeface="隶书" pitchFamily="49" charset="-122"/>
                <a:cs typeface="+mn-cs"/>
              </a:endParaRPr>
            </a:p>
          </p:txBody>
        </p:sp>
      </p:grpSp>
      <p:grpSp>
        <p:nvGrpSpPr>
          <p:cNvPr id="5276" name="Group 107"/>
          <p:cNvGrpSpPr/>
          <p:nvPr/>
        </p:nvGrpSpPr>
        <p:grpSpPr>
          <a:xfrm>
            <a:off x="2865438" y="4123142"/>
            <a:ext cx="493712" cy="372658"/>
            <a:chOff x="1056" y="2565"/>
            <a:chExt cx="288" cy="315"/>
          </a:xfrm>
        </p:grpSpPr>
        <p:sp>
          <p:nvSpPr>
            <p:cNvPr id="20561" name="Oval 81"/>
            <p:cNvSpPr>
              <a:spLocks noChangeArrowheads="1"/>
            </p:cNvSpPr>
            <p:nvPr/>
          </p:nvSpPr>
          <p:spPr bwMode="auto">
            <a:xfrm>
              <a:off x="1056" y="2591"/>
              <a:ext cx="288" cy="289"/>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76" name="Text Box 96"/>
            <p:cNvSpPr txBox="1">
              <a:spLocks noChangeArrowheads="1"/>
            </p:cNvSpPr>
            <p:nvPr/>
          </p:nvSpPr>
          <p:spPr bwMode="auto">
            <a:xfrm>
              <a:off x="1085" y="2565"/>
              <a:ext cx="220" cy="312"/>
            </a:xfrm>
            <a:prstGeom prst="rect">
              <a:avLst/>
            </a:prstGeom>
            <a:noFill/>
            <a:ln w="9525">
              <a:noFill/>
              <a:miter lim="800000"/>
            </a:ln>
            <a:effectLst/>
          </p:spPr>
          <p:txBody>
            <a:bodyPr lIns="0" tIns="0" rIns="0" bIns="0" anchor="ctr" anchorCtr="1">
              <a:spAutoFit/>
            </a:bodyPr>
            <a:lstStyle/>
            <a:p>
              <a:pPr marR="0" defTabSz="914400">
                <a:spcBef>
                  <a:spcPct val="50000"/>
                </a:spcBef>
                <a:buClrTx/>
                <a:buSzTx/>
                <a:buFont typeface="Arial" panose="020b0604020202020204" pitchFamily="34" charset="0"/>
                <a:buNone/>
                <a:defRPr/>
              </a:pPr>
              <a:r>
                <a:rPr kumimoji="0" lang="en-US" altLang="zh-CN" sz="2400" kern="1200" cap="none" spc="0" normalizeH="0" baseline="0" noProof="0">
                  <a:solidFill>
                    <a:srgbClr val="FF0000"/>
                  </a:solidFill>
                  <a:effectLst>
                    <a:outerShdw blurRad="38100" dist="38100" dir="2700000" algn="tl">
                      <a:srgbClr val="000000"/>
                    </a:outerShdw>
                  </a:effectLst>
                  <a:latin typeface="宋体" panose="02010600030101010101" pitchFamily="2" charset="-122"/>
                  <a:ea typeface="隶书" pitchFamily="49" charset="-122"/>
                  <a:cs typeface="+mn-cs"/>
                </a:rPr>
                <a:t>Zn</a:t>
              </a:r>
              <a:endParaRPr kumimoji="0" lang="en-US" altLang="zh-CN" sz="2400" kern="1200" cap="none" spc="0" normalizeH="0" baseline="0" noProof="0">
                <a:solidFill>
                  <a:srgbClr val="FF0000"/>
                </a:solidFill>
                <a:effectLst>
                  <a:outerShdw blurRad="38100" dist="38100" dir="2700000" algn="tl">
                    <a:srgbClr val="000000"/>
                  </a:outerShdw>
                </a:effectLst>
                <a:latin typeface="宋体" panose="02010600030101010101" pitchFamily="2" charset="-122"/>
                <a:ea typeface="隶书" pitchFamily="49" charset="-122"/>
                <a:cs typeface="+mn-cs"/>
              </a:endParaRPr>
            </a:p>
          </p:txBody>
        </p:sp>
      </p:grpSp>
      <p:grpSp>
        <p:nvGrpSpPr>
          <p:cNvPr id="5279" name="Group 106"/>
          <p:cNvGrpSpPr/>
          <p:nvPr/>
        </p:nvGrpSpPr>
        <p:grpSpPr>
          <a:xfrm>
            <a:off x="3503613" y="4154888"/>
            <a:ext cx="341312" cy="372662"/>
            <a:chOff x="1440" y="2566"/>
            <a:chExt cx="288" cy="314"/>
          </a:xfrm>
        </p:grpSpPr>
        <p:sp>
          <p:nvSpPr>
            <p:cNvPr id="20567" name="Oval 87"/>
            <p:cNvSpPr>
              <a:spLocks noChangeArrowheads="1"/>
            </p:cNvSpPr>
            <p:nvPr/>
          </p:nvSpPr>
          <p:spPr bwMode="auto">
            <a:xfrm>
              <a:off x="1440" y="2592"/>
              <a:ext cx="288" cy="288"/>
            </a:xfrm>
            <a:prstGeom prst="ellipse">
              <a:avLst/>
            </a:prstGeom>
            <a:gradFill rotWithShape="1">
              <a:gsLst>
                <a:gs pos="0">
                  <a:srgbClr val="99FF66"/>
                </a:gs>
                <a:gs pos="100000">
                  <a:srgbClr val="009900"/>
                </a:gs>
              </a:gsLst>
              <a:lin ang="2700000" scaled="1"/>
            </a:gradFill>
            <a:ln w="19050">
              <a:solidFill>
                <a:srgbClr val="00FF00"/>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77" name="Text Box 97"/>
            <p:cNvSpPr txBox="1">
              <a:spLocks noChangeArrowheads="1"/>
            </p:cNvSpPr>
            <p:nvPr/>
          </p:nvSpPr>
          <p:spPr bwMode="auto">
            <a:xfrm>
              <a:off x="1479" y="2566"/>
              <a:ext cx="184" cy="311"/>
            </a:xfrm>
            <a:prstGeom prst="rect">
              <a:avLst/>
            </a:prstGeom>
            <a:noFill/>
            <a:ln w="9525">
              <a:noFill/>
              <a:miter lim="800000"/>
            </a:ln>
            <a:effectLst/>
          </p:spPr>
          <p:txBody>
            <a:bodyPr lIns="0" tIns="0" rIns="0" bIns="0" anchor="ctr" anchorCtr="1">
              <a:spAutoFit/>
            </a:bodyPr>
            <a:lstStyle/>
            <a:p>
              <a:pPr>
                <a:spcBef>
                  <a:spcPct val="50000"/>
                </a:spcBef>
                <a:buNone/>
              </a:pPr>
              <a:r>
                <a:rPr lang="en-US" altLang="zh-CN" sz="2400" noProof="1">
                  <a:solidFill>
                    <a:srgbClr val="FF0000"/>
                  </a:solidFill>
                  <a:effectLst>
                    <a:outerShdw blurRad="38100" dist="38100" dir="2700000">
                      <a:srgbClr val="000000"/>
                    </a:outerShdw>
                  </a:effectLst>
                  <a:latin typeface="宋体" panose="02010600030101010101" pitchFamily="2" charset="-122"/>
                  <a:ea typeface="隶书" pitchFamily="49" charset="-122"/>
                  <a:cs typeface="+mn-cs"/>
                </a:rPr>
                <a:t>S</a:t>
              </a:r>
              <a:endParaRPr lang="en-US" altLang="zh-CN" sz="2400" noProof="1">
                <a:solidFill>
                  <a:srgbClr val="FF0000"/>
                </a:solidFill>
                <a:effectLst>
                  <a:outerShdw blurRad="38100" dist="38100" dir="2700000">
                    <a:srgbClr val="000000"/>
                  </a:outerShdw>
                </a:effectLst>
                <a:latin typeface="宋体" panose="02010600030101010101" pitchFamily="2" charset="-122"/>
                <a:ea typeface="隶书" pitchFamily="49" charset="-122"/>
              </a:endParaRPr>
            </a:p>
          </p:txBody>
        </p:sp>
      </p:grpSp>
      <p:grpSp>
        <p:nvGrpSpPr>
          <p:cNvPr id="5282" name="Group 105"/>
          <p:cNvGrpSpPr/>
          <p:nvPr/>
        </p:nvGrpSpPr>
        <p:grpSpPr>
          <a:xfrm>
            <a:off x="4654550" y="4123142"/>
            <a:ext cx="455613" cy="372658"/>
            <a:chOff x="2304" y="2565"/>
            <a:chExt cx="288" cy="315"/>
          </a:xfrm>
        </p:grpSpPr>
        <p:sp>
          <p:nvSpPr>
            <p:cNvPr id="20566" name="Oval 86"/>
            <p:cNvSpPr>
              <a:spLocks noChangeArrowheads="1"/>
            </p:cNvSpPr>
            <p:nvPr/>
          </p:nvSpPr>
          <p:spPr bwMode="auto">
            <a:xfrm>
              <a:off x="2304" y="2591"/>
              <a:ext cx="288" cy="289"/>
            </a:xfrm>
            <a:prstGeom prst="ellipse">
              <a:avLst/>
            </a:prstGeom>
            <a:gradFill rotWithShape="1">
              <a:gsLst>
                <a:gs pos="0">
                  <a:srgbClr val="FFFF66"/>
                </a:gs>
                <a:gs pos="100000">
                  <a:schemeClr val="accent2"/>
                </a:gs>
              </a:gsLst>
              <a:lin ang="2700000" scaled="1"/>
            </a:gradFill>
            <a:ln w="19050">
              <a:solidFill>
                <a:srgbClr val="FF6600"/>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78" name="Text Box 98"/>
            <p:cNvSpPr txBox="1">
              <a:spLocks noChangeArrowheads="1"/>
            </p:cNvSpPr>
            <p:nvPr/>
          </p:nvSpPr>
          <p:spPr bwMode="auto">
            <a:xfrm>
              <a:off x="2333" y="2565"/>
              <a:ext cx="220" cy="312"/>
            </a:xfrm>
            <a:prstGeom prst="rect">
              <a:avLst/>
            </a:prstGeom>
            <a:noFill/>
            <a:ln w="9525">
              <a:noFill/>
              <a:miter lim="800000"/>
            </a:ln>
            <a:effectLst/>
          </p:spPr>
          <p:txBody>
            <a:bodyPr lIns="0" tIns="0" rIns="0" bIns="0" anchor="ctr" anchorCtr="1">
              <a:spAutoFit/>
            </a:bodyPr>
            <a:lstStyle/>
            <a:p>
              <a:pPr marR="0" defTabSz="914400">
                <a:spcBef>
                  <a:spcPct val="50000"/>
                </a:spcBef>
                <a:buClrTx/>
                <a:buSzTx/>
                <a:buFont typeface="Arial" panose="020b0604020202020204" pitchFamily="34" charset="0"/>
                <a:buNone/>
                <a:defRPr/>
              </a:pPr>
              <a:r>
                <a:rPr kumimoji="0" lang="en-US" altLang="zh-CN" sz="2400" kern="1200" cap="none" spc="0" normalizeH="0" baseline="0" noProof="0">
                  <a:solidFill>
                    <a:srgbClr val="CC0000"/>
                  </a:solidFill>
                  <a:effectLst>
                    <a:outerShdw blurRad="38100" dist="38100" dir="2700000" algn="tl">
                      <a:srgbClr val="000000"/>
                    </a:outerShdw>
                  </a:effectLst>
                  <a:latin typeface="宋体" panose="02010600030101010101" pitchFamily="2" charset="-122"/>
                  <a:ea typeface="隶书" pitchFamily="49" charset="-122"/>
                  <a:cs typeface="+mn-cs"/>
                </a:rPr>
                <a:t>Na</a:t>
              </a:r>
              <a:endParaRPr kumimoji="0" lang="en-US" altLang="zh-CN" sz="2400" kern="1200" cap="none" spc="0" normalizeH="0" baseline="0" noProof="0">
                <a:solidFill>
                  <a:srgbClr val="CC0000"/>
                </a:solidFill>
                <a:effectLst>
                  <a:outerShdw blurRad="38100" dist="38100" dir="2700000" algn="tl">
                    <a:srgbClr val="000000"/>
                  </a:outerShdw>
                </a:effectLst>
                <a:latin typeface="宋体" panose="02010600030101010101" pitchFamily="2" charset="-122"/>
                <a:ea typeface="隶书" pitchFamily="49" charset="-122"/>
                <a:cs typeface="+mn-cs"/>
              </a:endParaRPr>
            </a:p>
          </p:txBody>
        </p:sp>
      </p:grpSp>
      <p:grpSp>
        <p:nvGrpSpPr>
          <p:cNvPr id="5285" name="Group 104"/>
          <p:cNvGrpSpPr/>
          <p:nvPr/>
        </p:nvGrpSpPr>
        <p:grpSpPr>
          <a:xfrm>
            <a:off x="5303838" y="4145767"/>
            <a:ext cx="414337" cy="368681"/>
            <a:chOff x="2784" y="2570"/>
            <a:chExt cx="288" cy="311"/>
          </a:xfrm>
        </p:grpSpPr>
        <p:sp>
          <p:nvSpPr>
            <p:cNvPr id="20565" name="Oval 85"/>
            <p:cNvSpPr>
              <a:spLocks noChangeArrowheads="1"/>
            </p:cNvSpPr>
            <p:nvPr/>
          </p:nvSpPr>
          <p:spPr bwMode="auto">
            <a:xfrm>
              <a:off x="2784" y="2592"/>
              <a:ext cx="288" cy="288"/>
            </a:xfrm>
            <a:prstGeom prst="ellipse">
              <a:avLst/>
            </a:prstGeom>
            <a:gradFill rotWithShape="1">
              <a:gsLst>
                <a:gs pos="0">
                  <a:srgbClr val="99FF66"/>
                </a:gs>
                <a:gs pos="100000">
                  <a:srgbClr val="009900"/>
                </a:gs>
              </a:gsLst>
              <a:lin ang="2700000" scaled="1"/>
            </a:gradFill>
            <a:ln w="19050">
              <a:solidFill>
                <a:srgbClr val="00FF00"/>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79" name="Text Box 99"/>
            <p:cNvSpPr txBox="1">
              <a:spLocks noChangeArrowheads="1"/>
            </p:cNvSpPr>
            <p:nvPr/>
          </p:nvSpPr>
          <p:spPr bwMode="auto">
            <a:xfrm>
              <a:off x="2809" y="2570"/>
              <a:ext cx="221" cy="311"/>
            </a:xfrm>
            <a:prstGeom prst="rect">
              <a:avLst/>
            </a:prstGeom>
            <a:noFill/>
            <a:ln w="9525">
              <a:noFill/>
              <a:miter lim="800000"/>
            </a:ln>
            <a:effectLst/>
          </p:spPr>
          <p:txBody>
            <a:bodyPr lIns="0" tIns="0" rIns="0" bIns="0" anchor="ctr" anchorCtr="1">
              <a:spAutoFit/>
            </a:bodyPr>
            <a:lstStyle/>
            <a:p>
              <a:pPr>
                <a:spcBef>
                  <a:spcPct val="50000"/>
                </a:spcBef>
                <a:buNone/>
              </a:pPr>
              <a:r>
                <a:rPr lang="en-US" altLang="zh-CN" sz="2400" noProof="1">
                  <a:solidFill>
                    <a:srgbClr val="FF0000"/>
                  </a:solidFill>
                  <a:effectLst>
                    <a:outerShdw blurRad="38100" dist="38100" dir="2700000">
                      <a:srgbClr val="000000"/>
                    </a:outerShdw>
                  </a:effectLst>
                  <a:latin typeface="宋体" panose="02010600030101010101" pitchFamily="2" charset="-122"/>
                  <a:ea typeface="隶书" pitchFamily="49" charset="-122"/>
                  <a:cs typeface="+mn-cs"/>
                </a:rPr>
                <a:t>B</a:t>
              </a:r>
              <a:endParaRPr lang="en-US" altLang="zh-CN" sz="2400" noProof="1">
                <a:solidFill>
                  <a:srgbClr val="FF0000"/>
                </a:solidFill>
                <a:effectLst>
                  <a:outerShdw blurRad="38100" dist="38100" dir="2700000">
                    <a:srgbClr val="000000"/>
                  </a:outerShdw>
                </a:effectLst>
                <a:latin typeface="宋体" panose="02010600030101010101" pitchFamily="2" charset="-122"/>
                <a:ea typeface="隶书" pitchFamily="49" charset="-122"/>
              </a:endParaRPr>
            </a:p>
          </p:txBody>
        </p:sp>
      </p:grpSp>
      <p:grpSp>
        <p:nvGrpSpPr>
          <p:cNvPr id="5288" name="Group 103"/>
          <p:cNvGrpSpPr/>
          <p:nvPr/>
        </p:nvGrpSpPr>
        <p:grpSpPr>
          <a:xfrm>
            <a:off x="5880100" y="4141554"/>
            <a:ext cx="452438" cy="368767"/>
            <a:chOff x="3168" y="2523"/>
            <a:chExt cx="288" cy="405"/>
          </a:xfrm>
        </p:grpSpPr>
        <p:sp>
          <p:nvSpPr>
            <p:cNvPr id="20563" name="Oval 83"/>
            <p:cNvSpPr>
              <a:spLocks noChangeArrowheads="1"/>
            </p:cNvSpPr>
            <p:nvPr/>
          </p:nvSpPr>
          <p:spPr bwMode="auto">
            <a:xfrm>
              <a:off x="3168" y="2591"/>
              <a:ext cx="288" cy="289"/>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80" name="Text Box 100"/>
            <p:cNvSpPr txBox="1">
              <a:spLocks noChangeArrowheads="1"/>
            </p:cNvSpPr>
            <p:nvPr/>
          </p:nvSpPr>
          <p:spPr bwMode="auto">
            <a:xfrm>
              <a:off x="3193" y="2523"/>
              <a:ext cx="218" cy="405"/>
            </a:xfrm>
            <a:prstGeom prst="rect">
              <a:avLst/>
            </a:prstGeom>
            <a:noFill/>
            <a:ln w="9525">
              <a:noFill/>
              <a:miter lim="800000"/>
            </a:ln>
            <a:effectLst/>
          </p:spPr>
          <p:txBody>
            <a:bodyPr lIns="0" tIns="0" rIns="0" bIns="0" anchor="ctr" anchorCtr="1">
              <a:spAutoFit/>
            </a:bodyPr>
            <a:lstStyle/>
            <a:p>
              <a:pPr marR="0" defTabSz="914400">
                <a:spcBef>
                  <a:spcPct val="50000"/>
                </a:spcBef>
                <a:buClrTx/>
                <a:buSzTx/>
                <a:buFont typeface="Arial" panose="020b0604020202020204" pitchFamily="34" charset="0"/>
                <a:buNone/>
                <a:defRPr/>
              </a:pPr>
              <a:r>
                <a:rPr kumimoji="0" lang="en-US" altLang="zh-CN" sz="2400" kern="1200" cap="none" spc="0" normalizeH="0" baseline="0" noProof="0">
                  <a:solidFill>
                    <a:srgbClr val="FF0000"/>
                  </a:solidFill>
                  <a:effectLst>
                    <a:outerShdw blurRad="38100" dist="38100" dir="2700000" algn="tl">
                      <a:srgbClr val="000000"/>
                    </a:outerShdw>
                  </a:effectLst>
                  <a:latin typeface="宋体" panose="02010600030101010101" pitchFamily="2" charset="-122"/>
                  <a:ea typeface="隶书" pitchFamily="49" charset="-122"/>
                  <a:cs typeface="+mn-cs"/>
                </a:rPr>
                <a:t>Mo</a:t>
              </a:r>
              <a:endParaRPr kumimoji="0" lang="en-US" altLang="zh-CN" sz="2400" kern="1200" cap="none" spc="0" normalizeH="0" baseline="0" noProof="0">
                <a:solidFill>
                  <a:srgbClr val="FF0000"/>
                </a:solidFill>
                <a:effectLst>
                  <a:outerShdw blurRad="38100" dist="38100" dir="2700000" algn="tl">
                    <a:srgbClr val="000000"/>
                  </a:outerShdw>
                </a:effectLst>
                <a:latin typeface="宋体" panose="02010600030101010101" pitchFamily="2" charset="-122"/>
                <a:ea typeface="隶书" pitchFamily="49" charset="-122"/>
                <a:cs typeface="+mn-cs"/>
              </a:endParaRPr>
            </a:p>
          </p:txBody>
        </p:sp>
      </p:grpSp>
      <p:grpSp>
        <p:nvGrpSpPr>
          <p:cNvPr id="5291" name="Group 102"/>
          <p:cNvGrpSpPr/>
          <p:nvPr/>
        </p:nvGrpSpPr>
        <p:grpSpPr>
          <a:xfrm>
            <a:off x="6454775" y="4123142"/>
            <a:ext cx="490538" cy="372658"/>
            <a:chOff x="3552" y="2565"/>
            <a:chExt cx="288" cy="315"/>
          </a:xfrm>
        </p:grpSpPr>
        <p:sp>
          <p:nvSpPr>
            <p:cNvPr id="20562" name="Oval 82"/>
            <p:cNvSpPr>
              <a:spLocks noChangeArrowheads="1"/>
            </p:cNvSpPr>
            <p:nvPr/>
          </p:nvSpPr>
          <p:spPr bwMode="auto">
            <a:xfrm>
              <a:off x="3552" y="2591"/>
              <a:ext cx="288" cy="289"/>
            </a:xfrm>
            <a:prstGeom prst="ellipse">
              <a:avLst/>
            </a:prstGeom>
            <a:gradFill rotWithShape="1">
              <a:gsLst>
                <a:gs pos="0">
                  <a:srgbClr val="99FFCC"/>
                </a:gs>
                <a:gs pos="100000">
                  <a:srgbClr val="0066FF"/>
                </a:gs>
              </a:gsLst>
              <a:lin ang="2700000" scaled="1"/>
            </a:gradFill>
            <a:ln w="19050">
              <a:solidFill>
                <a:srgbClr val="66FFFF"/>
              </a:solidFill>
              <a:round/>
            </a:ln>
            <a:effectLst>
              <a:outerShdw dist="35921" dir="2700000" algn="ctr" rotWithShape="0">
                <a:schemeClr val="hlink"/>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6600" b="1" i="0" u="none" strike="noStrike" kern="1200" cap="none" spc="0" normalizeH="0" baseline="0" noProof="0">
                <a:ln>
                  <a:noFill/>
                </a:ln>
                <a:solidFill>
                  <a:srgbClr val="00FF00"/>
                </a:solidFill>
                <a:effectLst/>
                <a:uLnTx/>
                <a:uFillTx/>
                <a:latin typeface="Arial" panose="020b0604020202020204" pitchFamily="34" charset="0"/>
                <a:ea typeface="隶书" pitchFamily="49" charset="-122"/>
                <a:cs typeface="+mn-cs"/>
              </a:endParaRPr>
            </a:p>
          </p:txBody>
        </p:sp>
        <p:sp>
          <p:nvSpPr>
            <p:cNvPr id="20581" name="Text Box 101"/>
            <p:cNvSpPr txBox="1">
              <a:spLocks noChangeArrowheads="1"/>
            </p:cNvSpPr>
            <p:nvPr/>
          </p:nvSpPr>
          <p:spPr bwMode="auto">
            <a:xfrm>
              <a:off x="3588" y="2565"/>
              <a:ext cx="219" cy="312"/>
            </a:xfrm>
            <a:prstGeom prst="rect">
              <a:avLst/>
            </a:prstGeom>
            <a:noFill/>
            <a:ln w="9525">
              <a:noFill/>
              <a:miter lim="800000"/>
            </a:ln>
            <a:effectLst/>
          </p:spPr>
          <p:txBody>
            <a:bodyPr lIns="0" tIns="0" rIns="0" bIns="0" anchor="ctr" anchorCtr="1">
              <a:spAutoFit/>
            </a:bodyPr>
            <a:lstStyle/>
            <a:p>
              <a:pPr marR="0" defTabSz="914400">
                <a:spcBef>
                  <a:spcPct val="50000"/>
                </a:spcBef>
                <a:buClrTx/>
                <a:buSzTx/>
                <a:buFont typeface="Arial" panose="020b0604020202020204" pitchFamily="34" charset="0"/>
                <a:buNone/>
                <a:defRPr/>
              </a:pPr>
              <a:r>
                <a:rPr kumimoji="0" lang="en-US" altLang="zh-CN" sz="2400" kern="1200" cap="none" spc="0" normalizeH="0" baseline="0" noProof="0">
                  <a:solidFill>
                    <a:srgbClr val="FF0000"/>
                  </a:solidFill>
                  <a:effectLst>
                    <a:outerShdw blurRad="38100" dist="38100" dir="2700000" algn="tl">
                      <a:srgbClr val="000000"/>
                    </a:outerShdw>
                  </a:effectLst>
                  <a:latin typeface="宋体" panose="02010600030101010101" pitchFamily="2" charset="-122"/>
                  <a:ea typeface="隶书" pitchFamily="49" charset="-122"/>
                  <a:cs typeface="+mn-cs"/>
                </a:rPr>
                <a:t>Mn</a:t>
              </a:r>
              <a:endParaRPr kumimoji="0" lang="en-US" altLang="zh-CN" sz="2400" kern="1200" cap="none" spc="0" normalizeH="0" baseline="0" noProof="0">
                <a:solidFill>
                  <a:srgbClr val="FF0000"/>
                </a:solidFill>
                <a:effectLst>
                  <a:outerShdw blurRad="38100" dist="38100" dir="2700000" algn="tl">
                    <a:srgbClr val="000000"/>
                  </a:outerShdw>
                </a:effectLst>
                <a:latin typeface="宋体" panose="02010600030101010101" pitchFamily="2" charset="-122"/>
                <a:ea typeface="隶书" pitchFamily="49" charset="-122"/>
                <a:cs typeface="+mn-cs"/>
              </a:endParaRPr>
            </a:p>
          </p:txBody>
        </p:sp>
      </p:grpSp>
      <p:sp>
        <p:nvSpPr>
          <p:cNvPr id="20654" name="Rectangle 174"/>
          <p:cNvSpPr>
            <a:spLocks noChangeArrowheads="1"/>
          </p:cNvSpPr>
          <p:nvPr/>
        </p:nvSpPr>
        <p:spPr bwMode="auto">
          <a:xfrm>
            <a:off x="7032625" y="908050"/>
            <a:ext cx="3490913" cy="3553460"/>
          </a:xfrm>
          <a:prstGeom prst="rect">
            <a:avLst/>
          </a:prstGeom>
          <a:noFill/>
          <a:ln w="9525">
            <a:noFill/>
            <a:miter lim="800000"/>
          </a:ln>
          <a:effectLst/>
        </p:spPr>
        <p:txBody>
          <a:bodyPr>
            <a:spAutoFit/>
          </a:bodyPr>
          <a:lstStyle/>
          <a:p>
            <a:pPr marL="0" marR="0" lvl="0" indent="0" algn="l" defTabSz="914400" rtl="0" eaLnBrk="1" fontAlgn="base" latinLnBrk="0" hangingPunct="1">
              <a:lnSpc>
                <a:spcPct val="125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a:ln>
                  <a:noFill/>
                </a:ln>
                <a:solidFill>
                  <a:schemeClr val="tx1"/>
                </a:solidFill>
                <a:effectLst>
                  <a:outerShdw blurRad="38100" dist="38100" dir="2700000" algn="tl">
                    <a:srgbClr val="C0C0C0"/>
                  </a:outerShdw>
                </a:effectLst>
                <a:uLnTx/>
                <a:uFillTx/>
                <a:latin typeface="方正粗黑宋简体" pitchFamily="2" charset="-122"/>
                <a:ea typeface="方正粗黑宋简体" pitchFamily="2" charset="-122"/>
                <a:cs typeface="+mn-cs"/>
              </a:rPr>
              <a:t>      众所周知，植物生长需要养分，植物的生长发育不可缺少的化学元素有十六种。其</a:t>
            </a:r>
            <a:r>
              <a:rPr kumimoji="1" lang="zh-CN" altLang="en-US" sz="2000" b="0" i="0" u="none" strike="noStrike" kern="1200" cap="none" spc="0" normalizeH="0" baseline="0" noProof="0">
                <a:ln>
                  <a:noFill/>
                </a:ln>
                <a:solidFill>
                  <a:schemeClr val="tx1"/>
                </a:solidFill>
                <a:effectLst/>
                <a:uLnTx/>
                <a:uFillTx/>
                <a:latin typeface="方正粗黑宋简体" pitchFamily="2" charset="-122"/>
                <a:ea typeface="方正粗黑宋简体" pitchFamily="2" charset="-122"/>
                <a:cs typeface="+mn-cs"/>
              </a:rPr>
              <a:t>中需要量较大的</a:t>
            </a:r>
            <a:r>
              <a:rPr kumimoji="1" lang="zh-CN" altLang="en-US" sz="2000" b="0" i="0" u="sng" strike="noStrike" kern="1200" cap="none" spc="0" normalizeH="0" baseline="0" noProof="0">
                <a:ln>
                  <a:noFill/>
                </a:ln>
                <a:solidFill>
                  <a:srgbClr val="FF0000"/>
                </a:solidFill>
                <a:effectLst>
                  <a:outerShdw blurRad="38100" dist="38100" dir="2700000" algn="tl">
                    <a:srgbClr val="C0C0C0"/>
                  </a:outerShdw>
                </a:effectLst>
                <a:uLnTx/>
                <a:uFillTx/>
                <a:latin typeface="方正粗黑宋简体" pitchFamily="2" charset="-122"/>
                <a:ea typeface="方正粗黑宋简体" pitchFamily="2" charset="-122"/>
                <a:cs typeface="+mn-cs"/>
              </a:rPr>
              <a:t>氮、磷、钾</a:t>
            </a:r>
            <a:r>
              <a:rPr kumimoji="1" lang="zh-CN" altLang="en-US" sz="2000" b="0" i="0" u="none" strike="noStrike" kern="1200" cap="none" spc="0" normalizeH="0" baseline="0" noProof="0">
                <a:ln>
                  <a:noFill/>
                </a:ln>
                <a:solidFill>
                  <a:schemeClr val="tx1"/>
                </a:solidFill>
                <a:effectLst/>
                <a:uLnTx/>
                <a:uFillTx/>
                <a:latin typeface="方正粗黑宋简体" pitchFamily="2" charset="-122"/>
                <a:ea typeface="方正粗黑宋简体" pitchFamily="2" charset="-122"/>
                <a:cs typeface="+mn-cs"/>
              </a:rPr>
              <a:t>需从</a:t>
            </a:r>
            <a:r>
              <a:rPr kumimoji="1" lang="zh-CN" altLang="en-US" sz="2000" b="0" i="0" u="none" strike="noStrike" kern="1200" cap="none" spc="0" normalizeH="0" baseline="0" noProof="0">
                <a:ln>
                  <a:noFill/>
                </a:ln>
                <a:solidFill>
                  <a:schemeClr val="tx1"/>
                </a:solidFill>
                <a:effectLst>
                  <a:outerShdw blurRad="38100" dist="38100" dir="2700000" algn="tl">
                    <a:srgbClr val="C0C0C0"/>
                  </a:outerShdw>
                </a:effectLst>
                <a:uLnTx/>
                <a:uFillTx/>
                <a:latin typeface="方正粗黑宋简体" pitchFamily="2" charset="-122"/>
                <a:ea typeface="方正粗黑宋简体" pitchFamily="2" charset="-122"/>
                <a:cs typeface="+mn-cs"/>
              </a:rPr>
              <a:t>土壤</a:t>
            </a:r>
            <a:r>
              <a:rPr kumimoji="1" lang="zh-CN" altLang="en-US" sz="2000" b="0" i="0" u="none" strike="noStrike" kern="1200" cap="none" spc="0" normalizeH="0" baseline="0" noProof="0">
                <a:ln>
                  <a:noFill/>
                </a:ln>
                <a:solidFill>
                  <a:schemeClr val="tx1"/>
                </a:solidFill>
                <a:effectLst/>
                <a:uLnTx/>
                <a:uFillTx/>
                <a:latin typeface="方正粗黑宋简体" pitchFamily="2" charset="-122"/>
                <a:ea typeface="方正粗黑宋简体" pitchFamily="2" charset="-122"/>
                <a:cs typeface="+mn-cs"/>
              </a:rPr>
              <a:t>中吸收，而这三种元素在土壤中的含量往往</a:t>
            </a:r>
            <a:r>
              <a:rPr kumimoji="1" lang="zh-CN" altLang="en-US" sz="2000" b="0" i="0" u="none" strike="noStrike" kern="1200" cap="none" spc="0" normalizeH="0" baseline="0" noProof="0">
                <a:ln>
                  <a:noFill/>
                </a:ln>
                <a:solidFill>
                  <a:schemeClr val="tx1"/>
                </a:solidFill>
                <a:effectLst>
                  <a:outerShdw blurRad="38100" dist="38100" dir="2700000" algn="tl">
                    <a:srgbClr val="C0C0C0"/>
                  </a:outerShdw>
                </a:effectLst>
                <a:uLnTx/>
                <a:uFillTx/>
                <a:latin typeface="方正粗黑宋简体" pitchFamily="2" charset="-122"/>
                <a:ea typeface="方正粗黑宋简体" pitchFamily="2" charset="-122"/>
                <a:cs typeface="+mn-cs"/>
              </a:rPr>
              <a:t>难以</a:t>
            </a:r>
            <a:r>
              <a:rPr kumimoji="1" lang="zh-CN" altLang="en-US" sz="2000" b="0" i="0" u="none" strike="noStrike" kern="1200" cap="none" spc="0" normalizeH="0" baseline="0" noProof="0">
                <a:ln>
                  <a:noFill/>
                </a:ln>
                <a:solidFill>
                  <a:schemeClr val="tx1"/>
                </a:solidFill>
                <a:effectLst/>
                <a:uLnTx/>
                <a:uFillTx/>
                <a:latin typeface="方正粗黑宋简体" pitchFamily="2" charset="-122"/>
                <a:ea typeface="方正粗黑宋简体" pitchFamily="2" charset="-122"/>
                <a:cs typeface="+mn-cs"/>
              </a:rPr>
              <a:t>满足农作物的需要。</a:t>
            </a:r>
            <a:r>
              <a:rPr kumimoji="0" lang="zh-CN" altLang="en-US" sz="2000" b="0" i="0" u="none" strike="noStrike" kern="1200" cap="none" spc="0" normalizeH="0" baseline="0" noProof="0">
                <a:ln>
                  <a:noFill/>
                </a:ln>
                <a:solidFill>
                  <a:schemeClr val="tx1"/>
                </a:solidFill>
                <a:effectLst/>
                <a:uLnTx/>
                <a:uFillTx/>
                <a:latin typeface="方正粗黑宋简体" pitchFamily="2" charset="-122"/>
                <a:ea typeface="方正粗黑宋简体" pitchFamily="2" charset="-122"/>
                <a:cs typeface="+mn-cs"/>
              </a:rPr>
              <a:t>因此要靠施肥来补充，</a:t>
            </a:r>
            <a:r>
              <a:rPr kumimoji="0" lang="zh-CN" altLang="en-US" sz="2000" b="0" i="0" u="none" strike="noStrike" kern="1200" cap="none" spc="0" normalizeH="0" baseline="0" noProof="0">
                <a:ln>
                  <a:noFill/>
                </a:ln>
                <a:solidFill>
                  <a:srgbClr val="FF0000"/>
                </a:solidFill>
                <a:effectLst/>
                <a:uLnTx/>
                <a:uFillTx/>
                <a:latin typeface="方正粗黑宋简体" pitchFamily="2" charset="-122"/>
                <a:ea typeface="方正粗黑宋简体" pitchFamily="2" charset="-122"/>
                <a:cs typeface="+mn-cs"/>
              </a:rPr>
              <a:t>施肥</a:t>
            </a:r>
            <a:r>
              <a:rPr kumimoji="0" lang="zh-CN" altLang="en-US" sz="2000" b="0" i="0" u="none" strike="noStrike" kern="1200" cap="none" spc="0" normalizeH="0" baseline="0" noProof="0">
                <a:ln>
                  <a:noFill/>
                </a:ln>
                <a:solidFill>
                  <a:schemeClr val="tx1"/>
                </a:solidFill>
                <a:effectLst/>
                <a:uLnTx/>
                <a:uFillTx/>
                <a:latin typeface="方正粗黑宋简体" pitchFamily="2" charset="-122"/>
                <a:ea typeface="方正粗黑宋简体" pitchFamily="2" charset="-122"/>
                <a:cs typeface="+mn-cs"/>
              </a:rPr>
              <a:t>是使</a:t>
            </a:r>
            <a:r>
              <a:rPr kumimoji="0" lang="zh-CN" altLang="en-US" sz="2000" b="0" i="0" u="none" strike="noStrike" kern="1200" cap="none" spc="0" normalizeH="0" baseline="0" noProof="0">
                <a:ln>
                  <a:noFill/>
                </a:ln>
                <a:solidFill>
                  <a:srgbClr val="FF0000"/>
                </a:solidFill>
                <a:effectLst/>
                <a:uLnTx/>
                <a:uFillTx/>
                <a:latin typeface="方正粗黑宋简体" pitchFamily="2" charset="-122"/>
                <a:ea typeface="方正粗黑宋简体" pitchFamily="2" charset="-122"/>
                <a:cs typeface="+mn-cs"/>
              </a:rPr>
              <a:t>农业增产</a:t>
            </a:r>
            <a:r>
              <a:rPr kumimoji="0" lang="zh-CN" altLang="en-US" sz="2000" b="0" i="0" u="none" strike="noStrike" kern="1200" cap="none" spc="0" normalizeH="0" baseline="0" noProof="0">
                <a:ln>
                  <a:noFill/>
                </a:ln>
                <a:solidFill>
                  <a:schemeClr val="tx1"/>
                </a:solidFill>
                <a:effectLst/>
                <a:uLnTx/>
                <a:uFillTx/>
                <a:latin typeface="方正粗黑宋简体" pitchFamily="2" charset="-122"/>
                <a:ea typeface="方正粗黑宋简体" pitchFamily="2" charset="-122"/>
                <a:cs typeface="+mn-cs"/>
              </a:rPr>
              <a:t>的重要手段。</a:t>
            </a:r>
            <a:endParaRPr kumimoji="0" lang="zh-CN" altLang="en-US" sz="2000" b="0" i="0" u="none" strike="noStrike" kern="1200" cap="none" spc="0" normalizeH="0" baseline="0" noProof="0">
              <a:ln>
                <a:noFill/>
              </a:ln>
              <a:solidFill>
                <a:schemeClr val="tx1"/>
              </a:solidFill>
              <a:effectLst>
                <a:outerShdw blurRad="38100" dist="38100" dir="2700000" algn="tl">
                  <a:srgbClr val="C0C0C0"/>
                </a:outerShdw>
              </a:effectLst>
              <a:uLnTx/>
              <a:uFillTx/>
              <a:latin typeface="方正粗黑宋简体" pitchFamily="2" charset="-122"/>
              <a:ea typeface="方正粗黑宋简体" pitchFamily="2" charset="-122"/>
              <a:cs typeface="+mn-cs"/>
            </a:endParaRPr>
          </a:p>
        </p:txBody>
      </p:sp>
      <p:sp>
        <p:nvSpPr>
          <p:cNvPr id="5295" name="Text Box 7"/>
          <p:cNvSpPr txBox="1"/>
          <p:nvPr/>
        </p:nvSpPr>
        <p:spPr>
          <a:xfrm>
            <a:off x="2855913" y="188913"/>
            <a:ext cx="1816100" cy="583565"/>
          </a:xfrm>
          <a:prstGeom prst="rect">
            <a:avLst/>
          </a:prstGeom>
          <a:noFill/>
          <a:ln w="9525">
            <a:noFill/>
          </a:ln>
        </p:spPr>
        <p:txBody>
          <a:bodyPr anchor="t" anchorCtr="0">
            <a:spAutoFit/>
          </a:bodyPr>
          <a:lstStyle/>
          <a:p>
            <a:r>
              <a:rPr lang="zh-CN" altLang="en-US" sz="3200">
                <a:solidFill>
                  <a:srgbClr val="FF0066"/>
                </a:solidFill>
                <a:latin typeface="Times New Roman" panose="02020603050405020304" pitchFamily="18" charset="0"/>
                <a:ea typeface="黑体" panose="02010609060101010101" charset="-122"/>
                <a:sym typeface="Arial" panose="020b0604020202020204" pitchFamily="34" charset="0"/>
              </a:rPr>
              <a:t>情景引入</a:t>
            </a:r>
            <a:endParaRPr lang="zh-CN" altLang="en-US" sz="3200">
              <a:solidFill>
                <a:srgbClr val="FF0066"/>
              </a:solidFill>
              <a:latin typeface="Times New Roman" panose="02020603050405020304" pitchFamily="18" charset="0"/>
              <a:ea typeface="黑体" panose="02010609060101010101" charset="-122"/>
              <a:sym typeface="Arial" panose="020b0604020202020204" pitchFamily="34" charset="0"/>
            </a:endParaRPr>
          </a:p>
        </p:txBody>
      </p:sp>
      <p:sp>
        <p:nvSpPr>
          <p:cNvPr id="179" name="TextBox 178"/>
          <p:cNvSpPr txBox="1"/>
          <p:nvPr/>
        </p:nvSpPr>
        <p:spPr>
          <a:xfrm>
            <a:off x="2063750" y="4724400"/>
            <a:ext cx="7993063" cy="1822450"/>
          </a:xfrm>
          <a:prstGeom prst="rect">
            <a:avLst/>
          </a:prstGeom>
          <a:noFill/>
          <a:ln w="9525">
            <a:noFill/>
            <a:miter lim="800000"/>
          </a:ln>
          <a:effectLst/>
        </p:spPr>
        <p:txBody>
          <a:bodyPr>
            <a:spAutoFit/>
          </a:bodyPr>
          <a:lstStyle/>
          <a:p>
            <a:pPr marR="0" defTabSz="914400">
              <a:lnSpc>
                <a:spcPct val="125000"/>
              </a:lnSpc>
              <a:buClrTx/>
              <a:buSzTx/>
              <a:buFont typeface="Arial" panose="020b0604020202020204" pitchFamily="34" charset="0"/>
              <a:buNone/>
              <a:defRPr/>
            </a:pPr>
            <a:r>
              <a:rPr kumimoji="0" lang="zh-CN" altLang="en-US" b="0" kern="1200" cap="none" spc="0" normalizeH="0" baseline="0" noProof="0">
                <a:effectLst>
                  <a:outerShdw blurRad="38100" dist="38100" dir="2700000" algn="tl">
                    <a:srgbClr val="C0C0C0"/>
                  </a:outerShdw>
                </a:effectLst>
                <a:latin typeface="方正粗黑宋简体" pitchFamily="2" charset="-122"/>
                <a:ea typeface="方正粗黑宋简体" pitchFamily="2" charset="-122"/>
                <a:cs typeface="+mn-cs"/>
              </a:rPr>
              <a:t>      人类最初使用的肥料是</a:t>
            </a:r>
            <a:r>
              <a:rPr kumimoji="0" lang="zh-CN" altLang="en-US" b="0" kern="1200" cap="none" spc="0" normalizeH="0" baseline="0" noProof="0">
                <a:solidFill>
                  <a:srgbClr val="3366FF"/>
                </a:solidFill>
                <a:effectLst>
                  <a:outerShdw blurRad="38100" dist="38100" dir="2700000" algn="tl">
                    <a:srgbClr val="C0C0C0"/>
                  </a:outerShdw>
                </a:effectLst>
                <a:latin typeface="方正粗黑宋简体" pitchFamily="2" charset="-122"/>
                <a:ea typeface="方正粗黑宋简体" pitchFamily="2" charset="-122"/>
                <a:cs typeface="+mn-cs"/>
              </a:rPr>
              <a:t>人畜粪便、植物体等沤制的</a:t>
            </a:r>
            <a:r>
              <a:rPr kumimoji="0" lang="zh-CN" altLang="en-US" sz="2400" b="0" u="sng" kern="1200" cap="none" spc="0" normalizeH="0" baseline="0" noProof="0">
                <a:solidFill>
                  <a:schemeClr val="tx2">
                    <a:lumMod val="75000"/>
                  </a:schemeClr>
                </a:solidFill>
                <a:effectLst>
                  <a:outerShdw blurRad="38100" dist="38100" dir="2700000" algn="tl">
                    <a:srgbClr val="C0C0C0"/>
                  </a:outerShdw>
                </a:effectLst>
                <a:latin typeface="方正粗黑宋简体" pitchFamily="2" charset="-122"/>
                <a:ea typeface="方正粗黑宋简体" pitchFamily="2" charset="-122"/>
                <a:cs typeface="+mn-cs"/>
              </a:rPr>
              <a:t>天然</a:t>
            </a:r>
            <a:r>
              <a:rPr kumimoji="0" lang="zh-CN" altLang="en-US" b="0" kern="1200" cap="none" spc="0" normalizeH="0" baseline="0" noProof="0">
                <a:solidFill>
                  <a:srgbClr val="3366FF"/>
                </a:solidFill>
                <a:effectLst>
                  <a:outerShdw blurRad="38100" dist="38100" dir="2700000" algn="tl">
                    <a:srgbClr val="C0C0C0"/>
                  </a:outerShdw>
                </a:effectLst>
                <a:latin typeface="方正粗黑宋简体" pitchFamily="2" charset="-122"/>
                <a:ea typeface="方正粗黑宋简体" pitchFamily="2" charset="-122"/>
                <a:cs typeface="+mn-cs"/>
              </a:rPr>
              <a:t>有机肥料</a:t>
            </a:r>
            <a:r>
              <a:rPr kumimoji="0" lang="zh-CN" altLang="en-US" b="0" kern="1200" cap="none" spc="0" normalizeH="0" baseline="0" noProof="0">
                <a:effectLst>
                  <a:outerShdw blurRad="38100" dist="38100" dir="2700000" algn="tl">
                    <a:srgbClr val="C0C0C0"/>
                  </a:outerShdw>
                </a:effectLst>
                <a:latin typeface="方正粗黑宋简体" pitchFamily="2" charset="-122"/>
                <a:ea typeface="方正粗黑宋简体" pitchFamily="2" charset="-122"/>
                <a:cs typeface="+mn-cs"/>
              </a:rPr>
              <a:t>。  </a:t>
            </a:r>
            <a:endParaRPr kumimoji="0" lang="en-US" altLang="zh-CN" b="0" kern="1200" cap="none" spc="0" normalizeH="0" baseline="0" noProof="0">
              <a:effectLst>
                <a:outerShdw blurRad="38100" dist="38100" dir="2700000" algn="tl">
                  <a:srgbClr val="C0C0C0"/>
                </a:outerShdw>
              </a:effectLst>
              <a:latin typeface="方正粗黑宋简体" pitchFamily="2" charset="-122"/>
              <a:ea typeface="方正粗黑宋简体" pitchFamily="2" charset="-122"/>
              <a:cs typeface="+mn-cs"/>
            </a:endParaRPr>
          </a:p>
          <a:p>
            <a:pPr marR="0" defTabSz="914400">
              <a:lnSpc>
                <a:spcPct val="125000"/>
              </a:lnSpc>
              <a:buClrTx/>
              <a:buSzTx/>
              <a:buFont typeface="Arial" panose="020b0604020202020204" pitchFamily="34" charset="0"/>
              <a:buNone/>
              <a:defRPr/>
            </a:pPr>
            <a:r>
              <a:rPr kumimoji="0" lang="en-US" altLang="zh-CN" b="0" kern="1200" cap="none" spc="0" normalizeH="0" baseline="0" noProof="0">
                <a:effectLst>
                  <a:outerShdw blurRad="38100" dist="38100" dir="2700000" algn="tl">
                    <a:srgbClr val="C0C0C0"/>
                  </a:outerShdw>
                </a:effectLst>
                <a:latin typeface="方正粗黑宋简体" pitchFamily="2" charset="-122"/>
                <a:ea typeface="方正粗黑宋简体" pitchFamily="2" charset="-122"/>
                <a:cs typeface="+mn-cs"/>
              </a:rPr>
              <a:t>      </a:t>
            </a:r>
            <a:r>
              <a:rPr kumimoji="0" lang="zh-CN" altLang="en-US" b="0" kern="1200" cap="none" spc="0" normalizeH="0" baseline="0" noProof="0">
                <a:effectLst>
                  <a:outerShdw blurRad="38100" dist="38100" dir="2700000" algn="tl">
                    <a:srgbClr val="C0C0C0"/>
                  </a:outerShdw>
                </a:effectLst>
                <a:latin typeface="方正粗黑宋简体" pitchFamily="2" charset="-122"/>
                <a:ea typeface="方正粗黑宋简体" pitchFamily="2" charset="-122"/>
                <a:cs typeface="+mn-cs"/>
              </a:rPr>
              <a:t>随着人们对化学元素与植物生长关系的了解，在</a:t>
            </a:r>
            <a:r>
              <a:rPr kumimoji="0" lang="en-US" altLang="zh-CN" b="0" kern="1200" cap="none" spc="0" normalizeH="0" baseline="0" noProof="0">
                <a:effectLst>
                  <a:outerShdw blurRad="38100" dist="38100" dir="2700000" algn="tl">
                    <a:srgbClr val="C0C0C0"/>
                  </a:outerShdw>
                </a:effectLst>
                <a:latin typeface="方正粗黑宋简体" pitchFamily="2" charset="-122"/>
                <a:ea typeface="方正粗黑宋简体" pitchFamily="2" charset="-122"/>
                <a:cs typeface="+mn-cs"/>
              </a:rPr>
              <a:t>18</a:t>
            </a:r>
            <a:r>
              <a:rPr kumimoji="0" lang="zh-CN" altLang="en-US" b="0" kern="1200" cap="none" spc="0" normalizeH="0" baseline="0" noProof="0">
                <a:effectLst>
                  <a:outerShdw blurRad="38100" dist="38100" dir="2700000" algn="tl">
                    <a:srgbClr val="C0C0C0"/>
                  </a:outerShdw>
                </a:effectLst>
                <a:latin typeface="方正粗黑宋简体" pitchFamily="2" charset="-122"/>
                <a:ea typeface="方正粗黑宋简体" pitchFamily="2" charset="-122"/>
                <a:cs typeface="+mn-cs"/>
              </a:rPr>
              <a:t>世纪中期出现了</a:t>
            </a:r>
            <a:r>
              <a:rPr kumimoji="0" lang="zh-CN" altLang="en-US" b="0" u="sng" kern="1200" cap="none" spc="0" normalizeH="0" baseline="0" noProof="0">
                <a:solidFill>
                  <a:srgbClr val="3366FF"/>
                </a:solidFill>
                <a:effectLst>
                  <a:outerShdw blurRad="38100" dist="38100" dir="2700000" algn="tl">
                    <a:srgbClr val="C0C0C0"/>
                  </a:outerShdw>
                </a:effectLst>
                <a:latin typeface="方正粗黑宋简体" pitchFamily="2" charset="-122"/>
                <a:ea typeface="方正粗黑宋简体" pitchFamily="2" charset="-122"/>
                <a:cs typeface="+mn-cs"/>
              </a:rPr>
              <a:t>以</a:t>
            </a:r>
            <a:r>
              <a:rPr kumimoji="0" lang="zh-CN" altLang="en-US" sz="2400" b="0" u="sng" kern="1200" cap="none" spc="0" normalizeH="0" baseline="0" noProof="0">
                <a:solidFill>
                  <a:schemeClr val="tx2">
                    <a:lumMod val="75000"/>
                  </a:schemeClr>
                </a:solidFill>
                <a:effectLst>
                  <a:outerShdw blurRad="38100" dist="38100" dir="2700000" algn="tl">
                    <a:srgbClr val="C0C0C0"/>
                  </a:outerShdw>
                </a:effectLst>
                <a:latin typeface="方正粗黑宋简体" pitchFamily="2" charset="-122"/>
                <a:ea typeface="方正粗黑宋简体" pitchFamily="2" charset="-122"/>
                <a:cs typeface="+mn-cs"/>
              </a:rPr>
              <a:t>化学</a:t>
            </a:r>
            <a:r>
              <a:rPr kumimoji="0" lang="zh-CN" altLang="en-US" b="0" u="sng" kern="1200" cap="none" spc="0" normalizeH="0" baseline="0" noProof="0">
                <a:solidFill>
                  <a:srgbClr val="3366FF"/>
                </a:solidFill>
                <a:effectLst>
                  <a:outerShdw blurRad="38100" dist="38100" dir="2700000" algn="tl">
                    <a:srgbClr val="C0C0C0"/>
                  </a:outerShdw>
                </a:effectLst>
                <a:latin typeface="方正粗黑宋简体" pitchFamily="2" charset="-122"/>
                <a:ea typeface="方正粗黑宋简体" pitchFamily="2" charset="-122"/>
                <a:cs typeface="+mn-cs"/>
              </a:rPr>
              <a:t>和</a:t>
            </a:r>
            <a:r>
              <a:rPr kumimoji="0" lang="zh-CN" altLang="en-US" sz="2400" b="0" u="sng" kern="1200" cap="none" spc="0" normalizeH="0" baseline="0" noProof="0">
                <a:solidFill>
                  <a:schemeClr val="tx2">
                    <a:lumMod val="75000"/>
                  </a:schemeClr>
                </a:solidFill>
                <a:effectLst>
                  <a:outerShdw blurRad="38100" dist="38100" dir="2700000" algn="tl">
                    <a:srgbClr val="C0C0C0"/>
                  </a:outerShdw>
                </a:effectLst>
                <a:latin typeface="方正粗黑宋简体" pitchFamily="2" charset="-122"/>
                <a:ea typeface="方正粗黑宋简体" pitchFamily="2" charset="-122"/>
                <a:cs typeface="+mn-cs"/>
              </a:rPr>
              <a:t>物理</a:t>
            </a:r>
            <a:r>
              <a:rPr kumimoji="0" lang="zh-CN" altLang="en-US" b="0" u="sng" kern="1200" cap="none" spc="0" normalizeH="0" baseline="0" noProof="0">
                <a:solidFill>
                  <a:srgbClr val="3366FF"/>
                </a:solidFill>
                <a:effectLst>
                  <a:outerShdw blurRad="38100" dist="38100" dir="2700000" algn="tl">
                    <a:srgbClr val="C0C0C0"/>
                  </a:outerShdw>
                </a:effectLst>
                <a:latin typeface="方正粗黑宋简体" pitchFamily="2" charset="-122"/>
                <a:ea typeface="方正粗黑宋简体" pitchFamily="2" charset="-122"/>
                <a:cs typeface="+mn-cs"/>
              </a:rPr>
              <a:t>方法制成的含农作物生长所需营养元素的</a:t>
            </a:r>
            <a:r>
              <a:rPr kumimoji="0" lang="zh-CN" altLang="en-US" sz="2400" b="0" u="sng" kern="1200" cap="none" spc="0" normalizeH="0" baseline="0" noProof="0">
                <a:solidFill>
                  <a:schemeClr val="tx2">
                    <a:lumMod val="75000"/>
                  </a:schemeClr>
                </a:solidFill>
                <a:effectLst>
                  <a:outerShdw blurRad="38100" dist="38100" dir="2700000" algn="tl">
                    <a:srgbClr val="C0C0C0"/>
                  </a:outerShdw>
                </a:effectLst>
                <a:latin typeface="方正粗黑宋简体" pitchFamily="2" charset="-122"/>
                <a:ea typeface="方正粗黑宋简体" pitchFamily="2" charset="-122"/>
                <a:cs typeface="+mn-cs"/>
              </a:rPr>
              <a:t>化学肥料</a:t>
            </a:r>
            <a:r>
              <a:rPr kumimoji="0" lang="zh-CN" altLang="en-US" b="0" u="sng" kern="1200" cap="none" spc="0" normalizeH="0" baseline="0" noProof="0">
                <a:solidFill>
                  <a:srgbClr val="3366FF"/>
                </a:solidFill>
                <a:effectLst>
                  <a:outerShdw blurRad="38100" dist="38100" dir="2700000" algn="tl">
                    <a:srgbClr val="C0C0C0"/>
                  </a:outerShdw>
                </a:effectLst>
                <a:latin typeface="方正粗黑宋简体" pitchFamily="2" charset="-122"/>
                <a:ea typeface="方正粗黑宋简体" pitchFamily="2" charset="-122"/>
                <a:cs typeface="+mn-cs"/>
              </a:rPr>
              <a:t>，简称</a:t>
            </a:r>
            <a:r>
              <a:rPr kumimoji="0" lang="zh-CN" altLang="en-US" sz="2400" b="0" u="sng" kern="1200" cap="none" spc="0" normalizeH="0" baseline="0" noProof="0">
                <a:solidFill>
                  <a:schemeClr val="tx2">
                    <a:lumMod val="75000"/>
                  </a:schemeClr>
                </a:solidFill>
                <a:effectLst>
                  <a:outerShdw blurRad="38100" dist="38100" dir="2700000" algn="tl">
                    <a:srgbClr val="C0C0C0"/>
                  </a:outerShdw>
                </a:effectLst>
                <a:latin typeface="方正粗黑宋简体" pitchFamily="2" charset="-122"/>
                <a:ea typeface="方正粗黑宋简体" pitchFamily="2" charset="-122"/>
                <a:cs typeface="+mn-cs"/>
              </a:rPr>
              <a:t>化肥</a:t>
            </a:r>
            <a:r>
              <a:rPr kumimoji="0" lang="zh-CN" altLang="en-US" sz="2400" b="0" kern="1200" cap="none" spc="0" normalizeH="0" baseline="0" noProof="0">
                <a:solidFill>
                  <a:schemeClr val="tx2">
                    <a:lumMod val="75000"/>
                  </a:schemeClr>
                </a:solidFill>
                <a:effectLst>
                  <a:outerShdw blurRad="38100" dist="38100" dir="2700000" algn="tl">
                    <a:srgbClr val="C0C0C0"/>
                  </a:outerShdw>
                </a:effectLst>
                <a:latin typeface="方正粗黑宋简体" pitchFamily="2" charset="-122"/>
                <a:ea typeface="方正粗黑宋简体" pitchFamily="2" charset="-122"/>
                <a:cs typeface="+mn-cs"/>
              </a:rPr>
              <a:t>。</a:t>
            </a:r>
            <a:r>
              <a:rPr kumimoji="0" lang="zh-CN" altLang="en-US" b="0" kern="1200" cap="none" spc="0" normalizeH="0" baseline="0" noProof="0">
                <a:solidFill>
                  <a:schemeClr val="tx2">
                    <a:lumMod val="75000"/>
                  </a:schemeClr>
                </a:solidFill>
                <a:effectLst>
                  <a:outerShdw blurRad="38100" dist="38100" dir="2700000" algn="tl">
                    <a:srgbClr val="C0C0C0"/>
                  </a:outerShdw>
                </a:effectLst>
                <a:latin typeface="方正粗黑宋简体" pitchFamily="2" charset="-122"/>
                <a:ea typeface="方正粗黑宋简体" pitchFamily="2" charset="-122"/>
                <a:cs typeface="+mn-cs"/>
              </a:rPr>
              <a:t> （课本</a:t>
            </a:r>
            <a:r>
              <a:rPr kumimoji="0" lang="en-US" altLang="zh-CN" b="0" kern="1200" cap="none" spc="0" normalizeH="0" baseline="0" noProof="0">
                <a:solidFill>
                  <a:schemeClr val="tx2">
                    <a:lumMod val="75000"/>
                  </a:schemeClr>
                </a:solidFill>
                <a:effectLst>
                  <a:outerShdw blurRad="38100" dist="38100" dir="2700000" algn="tl">
                    <a:srgbClr val="C0C0C0"/>
                  </a:outerShdw>
                </a:effectLst>
                <a:latin typeface="方正粗黑宋简体" pitchFamily="2" charset="-122"/>
                <a:ea typeface="方正粗黑宋简体" pitchFamily="2" charset="-122"/>
                <a:cs typeface="+mn-cs"/>
              </a:rPr>
              <a:t>79</a:t>
            </a:r>
            <a:r>
              <a:rPr kumimoji="0" lang="zh-CN" altLang="en-US" b="0" kern="1200" cap="none" spc="0" normalizeH="0" baseline="0" noProof="0">
                <a:solidFill>
                  <a:schemeClr val="tx2">
                    <a:lumMod val="75000"/>
                  </a:schemeClr>
                </a:solidFill>
                <a:effectLst>
                  <a:outerShdw blurRad="38100" dist="38100" dir="2700000" algn="tl">
                    <a:srgbClr val="C0C0C0"/>
                  </a:outerShdw>
                </a:effectLst>
                <a:latin typeface="方正粗黑宋简体" pitchFamily="2" charset="-122"/>
                <a:ea typeface="方正粗黑宋简体" pitchFamily="2" charset="-122"/>
                <a:cs typeface="+mn-cs"/>
              </a:rPr>
              <a:t>页）</a:t>
            </a:r>
            <a:endParaRPr kumimoji="0" lang="zh-CN" altLang="en-US" b="0" kern="1200" cap="none" spc="0" normalizeH="0" baseline="0" noProof="0">
              <a:solidFill>
                <a:srgbClr val="3366FF"/>
              </a:solidFill>
              <a:effectLst>
                <a:outerShdw blurRad="38100" dist="38100" dir="2700000" algn="tl">
                  <a:srgbClr val="C0C0C0"/>
                </a:outerShdw>
              </a:effectLst>
              <a:latin typeface="方正粗黑宋简体" pitchFamily="2" charset="-122"/>
              <a:ea typeface="方正粗黑宋简体"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blinds(horizontal)">
                                      <p:cBhvr>
                                        <p:cTn id="7"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169" name="TextBox 3"/>
          <p:cNvSpPr txBox="1"/>
          <p:nvPr/>
        </p:nvSpPr>
        <p:spPr>
          <a:xfrm>
            <a:off x="1992313" y="981075"/>
            <a:ext cx="7416800" cy="1360805"/>
          </a:xfrm>
          <a:prstGeom prst="rect">
            <a:avLst/>
          </a:prstGeom>
          <a:noFill/>
          <a:ln w="9525">
            <a:noFill/>
          </a:ln>
        </p:spPr>
        <p:txBody>
          <a:bodyPr anchor="t" anchorCtr="0">
            <a:spAutoFit/>
          </a:bodyPr>
          <a:lstStyle/>
          <a:p>
            <a:pPr>
              <a:lnSpc>
                <a:spcPts val="3300"/>
              </a:lnSpc>
            </a:pPr>
            <a:r>
              <a:rPr lang="zh-CN" altLang="en-US" sz="2400">
                <a:latin typeface="方正粗黑宋简体" pitchFamily="2" charset="-122"/>
                <a:ea typeface="方正粗黑宋简体" pitchFamily="2" charset="-122"/>
              </a:rPr>
              <a:t>      之后，随着世界人口的增长，人类对农产品需求量增大，</a:t>
            </a:r>
            <a:r>
              <a:rPr lang="zh-CN" altLang="en-US" sz="2400">
                <a:solidFill>
                  <a:srgbClr val="FF0000"/>
                </a:solidFill>
                <a:latin typeface="方正粗黑宋简体" pitchFamily="2" charset="-122"/>
                <a:ea typeface="方正粗黑宋简体" pitchFamily="2" charset="-122"/>
              </a:rPr>
              <a:t>增施化肥</a:t>
            </a:r>
            <a:r>
              <a:rPr lang="zh-CN" altLang="en-US" sz="2400">
                <a:latin typeface="方正粗黑宋简体" pitchFamily="2" charset="-122"/>
                <a:ea typeface="方正粗黑宋简体" pitchFamily="2" charset="-122"/>
              </a:rPr>
              <a:t>逐渐成为农作物</a:t>
            </a:r>
            <a:r>
              <a:rPr lang="zh-CN" altLang="en-US" sz="2400">
                <a:solidFill>
                  <a:srgbClr val="FF0000"/>
                </a:solidFill>
                <a:latin typeface="方正粗黑宋简体" pitchFamily="2" charset="-122"/>
                <a:ea typeface="方正粗黑宋简体" pitchFamily="2" charset="-122"/>
              </a:rPr>
              <a:t>增产</a:t>
            </a:r>
            <a:r>
              <a:rPr lang="zh-CN" altLang="en-US" sz="2400">
                <a:latin typeface="方正粗黑宋简体" pitchFamily="2" charset="-122"/>
                <a:ea typeface="方正粗黑宋简体" pitchFamily="2" charset="-122"/>
              </a:rPr>
              <a:t>的</a:t>
            </a:r>
            <a:r>
              <a:rPr lang="zh-CN" altLang="en-US" sz="2400">
                <a:solidFill>
                  <a:srgbClr val="FF0000"/>
                </a:solidFill>
                <a:latin typeface="方正粗黑宋简体" pitchFamily="2" charset="-122"/>
                <a:ea typeface="方正粗黑宋简体" pitchFamily="2" charset="-122"/>
              </a:rPr>
              <a:t>最有利措施</a:t>
            </a:r>
            <a:r>
              <a:rPr lang="zh-CN" altLang="en-US" sz="2400">
                <a:latin typeface="方正粗黑宋简体" pitchFamily="2" charset="-122"/>
                <a:ea typeface="方正粗黑宋简体" pitchFamily="2" charset="-122"/>
              </a:rPr>
              <a:t>，使用化肥的增产作用占各增产因素综合的</a:t>
            </a:r>
            <a:r>
              <a:rPr lang="en-US" altLang="zh-CN" sz="2400">
                <a:latin typeface="方正粗黑宋简体" pitchFamily="2" charset="-122"/>
                <a:ea typeface="方正粗黑宋简体" pitchFamily="2" charset="-122"/>
              </a:rPr>
              <a:t>30%-60%</a:t>
            </a:r>
            <a:r>
              <a:rPr lang="zh-CN" altLang="en-US" sz="2400">
                <a:latin typeface="方正粗黑宋简体" pitchFamily="2" charset="-122"/>
                <a:ea typeface="方正粗黑宋简体" pitchFamily="2" charset="-122"/>
              </a:rPr>
              <a:t>。</a:t>
            </a:r>
            <a:endParaRPr lang="zh-CN" altLang="en-US" sz="2400">
              <a:latin typeface="方正粗黑宋简体" pitchFamily="2" charset="-122"/>
              <a:ea typeface="方正粗黑宋简体" pitchFamily="2" charset="-122"/>
            </a:endParaRPr>
          </a:p>
        </p:txBody>
      </p:sp>
      <p:sp>
        <p:nvSpPr>
          <p:cNvPr id="5" name="TextBox 4"/>
          <p:cNvSpPr txBox="1"/>
          <p:nvPr/>
        </p:nvSpPr>
        <p:spPr>
          <a:xfrm>
            <a:off x="2063750" y="2349500"/>
            <a:ext cx="8135938" cy="1753235"/>
          </a:xfrm>
          <a:prstGeom prst="rect">
            <a:avLst/>
          </a:prstGeom>
          <a:noFill/>
          <a:ln w="9525">
            <a:noFill/>
          </a:ln>
        </p:spPr>
        <p:txBody>
          <a:bodyPr anchor="t" anchorCtr="0">
            <a:spAutoFit/>
          </a:bodyPr>
          <a:lstStyle/>
          <a:p>
            <a:pPr>
              <a:lnSpc>
                <a:spcPct val="150000"/>
              </a:lnSpc>
            </a:pPr>
            <a:r>
              <a:rPr lang="zh-CN" altLang="en-US" sz="2400">
                <a:latin typeface="方正粗黑宋简体" pitchFamily="2" charset="-122"/>
                <a:ea typeface="方正粗黑宋简体" pitchFamily="2" charset="-122"/>
              </a:rPr>
              <a:t>      不同种类的化肥对于农作物各有不同的作用，通过初二生物学科的学习，我们已经有了一个大致的了解，这节课让我们更加详细的认识一下化肥。</a:t>
            </a:r>
            <a:endParaRPr lang="zh-CN" altLang="en-US" sz="2400">
              <a:latin typeface="方正粗黑宋简体" pitchFamily="2" charset="-122"/>
              <a:ea typeface="方正粗黑宋简体" pitchFamily="2" charset="-122"/>
            </a:endParaRPr>
          </a:p>
        </p:txBody>
      </p:sp>
      <p:sp>
        <p:nvSpPr>
          <p:cNvPr id="6" name="Rectangle 2"/>
          <p:cNvSpPr>
            <a:spLocks noGrp="1" noRot="1" noChangeArrowheads="1"/>
          </p:cNvSpPr>
          <p:nvPr>
            <p:ph type="title"/>
          </p:nvPr>
        </p:nvSpPr>
        <p:spPr>
          <a:xfrm>
            <a:off x="2135188" y="4221163"/>
            <a:ext cx="7715250" cy="720725"/>
          </a:xfrm>
        </p:spPr>
        <p:txBody>
          <a:bodyPr vert="horz" wrap="square" lIns="91440" tIns="45720" rIns="91440" bIns="45720" numCol="1" anchor="b"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3200" b="1" i="0" u="none" strike="noStrike" kern="0" cap="none" spc="0" normalizeH="0" baseline="0" noProof="0" smtClean="0">
                <a:ln>
                  <a:noFill/>
                </a:ln>
                <a:solidFill>
                  <a:schemeClr val="tx2">
                    <a:lumMod val="75000"/>
                  </a:schemeClr>
                </a:solidFill>
                <a:effectLst/>
                <a:uLnTx/>
                <a:uFillTx/>
                <a:latin typeface="方正粗黑宋简体" pitchFamily="2" charset="-122"/>
                <a:ea typeface="方正粗黑宋简体" pitchFamily="2" charset="-122"/>
                <a:cs typeface="+mj-cs"/>
              </a:rPr>
              <a:t>农作物对</a:t>
            </a:r>
            <a:r>
              <a:rPr kumimoji="0" lang="zh-CN" altLang="en-US" sz="3200" b="1" i="0" u="none" strike="noStrike" kern="0" cap="none" spc="0" normalizeH="0" baseline="0" noProof="0" smtClean="0">
                <a:ln>
                  <a:noFill/>
                </a:ln>
                <a:solidFill>
                  <a:srgbClr val="FF0000"/>
                </a:solidFill>
                <a:effectLst/>
                <a:uLnTx/>
                <a:uFillTx/>
                <a:latin typeface="方正粗黑宋简体" pitchFamily="2" charset="-122"/>
                <a:ea typeface="方正粗黑宋简体" pitchFamily="2" charset="-122"/>
                <a:cs typeface="+mj-cs"/>
              </a:rPr>
              <a:t>氮、磷、钾</a:t>
            </a:r>
            <a:r>
              <a:rPr kumimoji="0" lang="zh-CN" altLang="en-US" sz="3200" b="1" i="0" u="none" strike="noStrike" kern="0" cap="none" spc="0" normalizeH="0" baseline="0" noProof="0" smtClean="0">
                <a:ln>
                  <a:noFill/>
                </a:ln>
                <a:solidFill>
                  <a:schemeClr val="tx2">
                    <a:lumMod val="75000"/>
                  </a:schemeClr>
                </a:solidFill>
                <a:effectLst/>
                <a:uLnTx/>
                <a:uFillTx/>
                <a:latin typeface="方正粗黑宋简体" pitchFamily="2" charset="-122"/>
                <a:ea typeface="方正粗黑宋简体" pitchFamily="2" charset="-122"/>
                <a:cs typeface="+mj-cs"/>
              </a:rPr>
              <a:t>元素的需要量较大。</a:t>
            </a:r>
            <a:endParaRPr kumimoji="0" lang="zh-CN" altLang="en-US" sz="3200" b="1" i="0" u="none" strike="noStrike" kern="0" cap="none" spc="0" normalizeH="0" baseline="0" noProof="0" smtClean="0">
              <a:ln>
                <a:noFill/>
              </a:ln>
              <a:solidFill>
                <a:schemeClr val="tx2">
                  <a:lumMod val="75000"/>
                </a:schemeClr>
              </a:solidFill>
              <a:effectLst/>
              <a:uLnTx/>
              <a:uFillTx/>
              <a:latin typeface="方正粗黑宋简体" pitchFamily="2" charset="-122"/>
              <a:ea typeface="方正粗黑宋简体" pitchFamily="2" charset="-122"/>
              <a:cs typeface="+mj-cs"/>
            </a:endParaRPr>
          </a:p>
        </p:txBody>
      </p:sp>
      <p:sp>
        <p:nvSpPr>
          <p:cNvPr id="7" name="Rectangle 3"/>
          <p:cNvSpPr txBox="1">
            <a:spLocks noRot="1"/>
          </p:cNvSpPr>
          <p:nvPr/>
        </p:nvSpPr>
        <p:spPr>
          <a:xfrm>
            <a:off x="1992313" y="5084763"/>
            <a:ext cx="7991475" cy="1295400"/>
          </a:xfrm>
          <a:prstGeom prst="rect">
            <a:avLst/>
          </a:prstGeom>
          <a:noFill/>
          <a:ln w="9525">
            <a:noFill/>
          </a:ln>
        </p:spPr>
        <p:txBody>
          <a:bodyPr anchor="t" anchorCtr="0"/>
          <a:lstStyle/>
          <a:p>
            <a:pPr marL="342900" indent="-342900" eaLnBrk="0" hangingPunct="0">
              <a:spcBef>
                <a:spcPct val="20000"/>
              </a:spcBef>
              <a:buClr>
                <a:schemeClr val="tx2"/>
              </a:buClr>
              <a:buSzPct val="70000"/>
              <a:buFont typeface="Wingdings" panose="05000000000000000000" pitchFamily="2" charset="2"/>
            </a:pPr>
            <a:r>
              <a:rPr lang="en-US" altLang="zh-CN" sz="3200" b="0">
                <a:latin typeface="方正粗黑宋简体" pitchFamily="2" charset="-122"/>
                <a:ea typeface="方正粗黑宋简体" pitchFamily="2" charset="-122"/>
              </a:rPr>
              <a:t>  </a:t>
            </a:r>
            <a:r>
              <a:rPr lang="zh-CN" altLang="en-US" sz="3200">
                <a:solidFill>
                  <a:srgbClr val="FF3300"/>
                </a:solidFill>
                <a:latin typeface="方正粗黑宋简体" pitchFamily="2" charset="-122"/>
                <a:ea typeface="方正粗黑宋简体" pitchFamily="2" charset="-122"/>
              </a:rPr>
              <a:t>氮肥、磷肥、钾肥</a:t>
            </a:r>
            <a:r>
              <a:rPr lang="zh-CN" altLang="en-US" sz="3200">
                <a:solidFill>
                  <a:srgbClr val="003300"/>
                </a:solidFill>
                <a:latin typeface="方正粗黑宋简体" pitchFamily="2" charset="-122"/>
                <a:ea typeface="方正粗黑宋简体" pitchFamily="2" charset="-122"/>
              </a:rPr>
              <a:t>是最主要的化学肥料。</a:t>
            </a:r>
            <a:endParaRPr lang="en-US" altLang="zh-CN" sz="3200">
              <a:solidFill>
                <a:srgbClr val="003300"/>
              </a:solidFill>
              <a:latin typeface="方正粗黑宋简体" pitchFamily="2" charset="-122"/>
              <a:ea typeface="方正粗黑宋简体" pitchFamily="2" charset="-122"/>
            </a:endParaRPr>
          </a:p>
          <a:p>
            <a:pPr marL="342900" indent="-342900" eaLnBrk="0" hangingPunct="0">
              <a:spcBef>
                <a:spcPct val="20000"/>
              </a:spcBef>
              <a:buClr>
                <a:schemeClr val="tx2"/>
              </a:buClr>
              <a:buSzPct val="70000"/>
              <a:buFont typeface="Wingdings" panose="05000000000000000000" pitchFamily="2" charset="2"/>
            </a:pPr>
            <a:r>
              <a:rPr lang="en-US" altLang="zh-CN" sz="3200">
                <a:solidFill>
                  <a:srgbClr val="003300"/>
                </a:solidFill>
                <a:latin typeface="方正粗黑宋简体" pitchFamily="2" charset="-122"/>
                <a:ea typeface="方正粗黑宋简体" pitchFamily="2" charset="-122"/>
              </a:rPr>
              <a:t>                                               </a:t>
            </a:r>
            <a:r>
              <a:rPr lang="zh-CN" altLang="en-US" sz="2400">
                <a:solidFill>
                  <a:srgbClr val="003300"/>
                </a:solidFill>
                <a:latin typeface="方正粗黑宋简体" pitchFamily="2" charset="-122"/>
                <a:ea typeface="方正粗黑宋简体" pitchFamily="2" charset="-122"/>
              </a:rPr>
              <a:t>（课本</a:t>
            </a:r>
            <a:r>
              <a:rPr lang="en-US" altLang="zh-CN" sz="2400">
                <a:solidFill>
                  <a:srgbClr val="003300"/>
                </a:solidFill>
                <a:latin typeface="方正粗黑宋简体" pitchFamily="2" charset="-122"/>
                <a:ea typeface="方正粗黑宋简体" pitchFamily="2" charset="-122"/>
              </a:rPr>
              <a:t>80</a:t>
            </a:r>
            <a:r>
              <a:rPr lang="zh-CN" altLang="en-US" sz="2400">
                <a:solidFill>
                  <a:srgbClr val="003300"/>
                </a:solidFill>
                <a:latin typeface="方正粗黑宋简体" pitchFamily="2" charset="-122"/>
                <a:ea typeface="方正粗黑宋简体" pitchFamily="2" charset="-122"/>
              </a:rPr>
              <a:t>页）</a:t>
            </a:r>
            <a:endParaRPr lang="zh-CN" altLang="en-US" sz="3200">
              <a:solidFill>
                <a:srgbClr val="003300"/>
              </a:solidFill>
              <a:latin typeface="方正粗黑宋简体" pitchFamily="2" charset="-122"/>
              <a:ea typeface="方正粗黑宋简体" pitchFamily="2" charset="-122"/>
            </a:endParaRPr>
          </a:p>
        </p:txBody>
      </p:sp>
      <p:sp>
        <p:nvSpPr>
          <p:cNvPr id="7173" name="齿轮1 501"/>
          <p:cNvSpPr/>
          <p:nvPr/>
        </p:nvSpPr>
        <p:spPr>
          <a:xfrm rot="720000">
            <a:off x="2641600" y="114300"/>
            <a:ext cx="706438" cy="500063"/>
          </a:xfrm>
          <a:custGeom>
            <a:cxnLst>
              <a:cxn ang="0">
                <a:pos x="158891" y="127883"/>
              </a:cxn>
              <a:cxn ang="0">
                <a:pos x="223529" y="127883"/>
              </a:cxn>
              <a:cxn ang="0">
                <a:pos x="187063" y="61509"/>
              </a:cxn>
              <a:cxn ang="0">
                <a:pos x="197159" y="74897"/>
              </a:cxn>
              <a:cxn ang="0">
                <a:pos x="220614" y="73547"/>
              </a:cxn>
              <a:cxn ang="0">
                <a:pos x="221776" y="92301"/>
              </a:cxn>
              <a:cxn ang="0">
                <a:pos x="240406" y="111009"/>
              </a:cxn>
              <a:cxn ang="0">
                <a:pos x="232091" y="126354"/>
              </a:cxn>
              <a:cxn ang="0">
                <a:pos x="237179" y="156367"/>
              </a:cxn>
              <a:cxn ang="0">
                <a:pos x="223277" y="161122"/>
              </a:cxn>
              <a:cxn ang="0">
                <a:pos x="212443" y="188397"/>
              </a:cxn>
              <a:cxn ang="0">
                <a:pos x="199458" y="180337"/>
              </a:cxn>
              <a:cxn ang="0">
                <a:pos x="177771" y="192111"/>
              </a:cxn>
              <a:cxn ang="0">
                <a:pos x="171781" y="175008"/>
              </a:cxn>
              <a:cxn ang="0">
                <a:pos x="149388" y="165773"/>
              </a:cxn>
              <a:cxn ang="0">
                <a:pos x="153194" y="147628"/>
              </a:cxn>
              <a:cxn ang="0">
                <a:pos x="140574" y="121705"/>
              </a:cxn>
              <a:cxn ang="0">
                <a:pos x="152396" y="111009"/>
              </a:cxn>
              <a:cxn ang="0">
                <a:pos x="155453" y="80528"/>
              </a:cxn>
              <a:cxn ang="0">
                <a:pos x="169759" y="82286"/>
              </a:cxn>
              <a:cxn ang="0">
                <a:pos x="187063" y="61509"/>
              </a:cxn>
              <a:cxn ang="0">
                <a:pos x="27476" y="99561"/>
              </a:cxn>
              <a:cxn ang="0">
                <a:pos x="124434" y="99561"/>
              </a:cxn>
              <a:cxn ang="0">
                <a:pos x="69734" y="0"/>
              </a:cxn>
              <a:cxn ang="0">
                <a:pos x="84879" y="20083"/>
              </a:cxn>
              <a:cxn ang="0">
                <a:pos x="120061" y="18057"/>
              </a:cxn>
              <a:cxn ang="0">
                <a:pos x="121804" y="46189"/>
              </a:cxn>
              <a:cxn ang="0">
                <a:pos x="149749" y="74251"/>
              </a:cxn>
              <a:cxn ang="0">
                <a:pos x="137276" y="97269"/>
              </a:cxn>
              <a:cxn ang="0">
                <a:pos x="144909" y="142288"/>
              </a:cxn>
              <a:cxn ang="0">
                <a:pos x="124055" y="149421"/>
              </a:cxn>
              <a:cxn ang="0">
                <a:pos x="107804" y="190332"/>
              </a:cxn>
              <a:cxn ang="0">
                <a:pos x="88327" y="178244"/>
              </a:cxn>
              <a:cxn ang="0">
                <a:pos x="55796" y="195904"/>
              </a:cxn>
              <a:cxn ang="0">
                <a:pos x="46810" y="170250"/>
              </a:cxn>
              <a:cxn ang="0">
                <a:pos x="13221" y="156396"/>
              </a:cxn>
              <a:cxn ang="0">
                <a:pos x="18931" y="129180"/>
              </a:cxn>
              <a:cxn ang="0">
                <a:pos x="0" y="90295"/>
              </a:cxn>
              <a:cxn ang="0">
                <a:pos x="17733" y="74251"/>
              </a:cxn>
              <a:cxn ang="0">
                <a:pos x="22319" y="28529"/>
              </a:cxn>
              <a:cxn ang="0">
                <a:pos x="43778" y="31166"/>
              </a:cxn>
              <a:cxn ang="0">
                <a:pos x="69734" y="0"/>
              </a:cxn>
            </a:cxnLst>
            <a:rect l="l" t="t"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rgbClr val="99CCFF"/>
          </a:solidFill>
          <a:ln w="9525" cap="flat" cmpd="sng">
            <a:solidFill>
              <a:srgbClr val="3366FF"/>
            </a:solidFill>
            <a:prstDash val="solid"/>
            <a:round/>
            <a:headEnd type="none" w="med" len="med"/>
            <a:tailEnd type="none" w="med" len="med"/>
          </a:ln>
        </p:spPr>
        <p:txBody>
          <a:bodyPr/>
          <a:lstStyle/>
          <a:p>
            <a:endParaRPr lang="zh-CN" altLang="en-US"/>
          </a:p>
        </p:txBody>
      </p:sp>
      <p:sp>
        <p:nvSpPr>
          <p:cNvPr id="9" name="Text Box 7"/>
          <p:cNvSpPr txBox="1"/>
          <p:nvPr/>
        </p:nvSpPr>
        <p:spPr>
          <a:xfrm>
            <a:off x="3255963" y="112713"/>
            <a:ext cx="6584950" cy="583565"/>
          </a:xfrm>
          <a:prstGeom prst="rect">
            <a:avLst/>
          </a:prstGeom>
          <a:noFill/>
          <a:ln w="9525">
            <a:noFill/>
          </a:ln>
        </p:spPr>
        <p:txBody>
          <a:bodyPr anchor="t" anchorCtr="0">
            <a:spAutoFit/>
          </a:bodyPr>
          <a:lstStyle/>
          <a:p>
            <a:r>
              <a:rPr lang="zh-CN" altLang="en-US" sz="3200">
                <a:solidFill>
                  <a:srgbClr val="FF0066"/>
                </a:solidFill>
                <a:latin typeface="Arial" panose="020b0604020202020204" pitchFamily="34" charset="0"/>
                <a:ea typeface="黑体" panose="02010609060101010101" charset="-122"/>
                <a:sym typeface="Arial" panose="020b0604020202020204" pitchFamily="34" charset="0"/>
              </a:rPr>
              <a:t>探究点一</a:t>
            </a:r>
            <a:r>
              <a:rPr lang="en-US" altLang="zh-CN" sz="3200">
                <a:solidFill>
                  <a:srgbClr val="FF33CC"/>
                </a:solidFill>
                <a:latin typeface="黑体" panose="02010609060101010101" charset="-122"/>
                <a:ea typeface="宋体" panose="02010600030101010101" pitchFamily="2" charset="-122"/>
              </a:rPr>
              <a:t> </a:t>
            </a:r>
            <a:r>
              <a:rPr lang="zh-CN" altLang="en-US" sz="3200">
                <a:solidFill>
                  <a:srgbClr val="FF0066"/>
                </a:solidFill>
                <a:latin typeface="黑体" panose="02010609060101010101" charset="-122"/>
                <a:ea typeface="黑体" panose="02010609060101010101" charset="-122"/>
              </a:rPr>
              <a:t>化肥简介</a:t>
            </a:r>
            <a:endParaRPr lang="zh-CN" altLang="en-US" sz="3200">
              <a:solidFill>
                <a:srgbClr val="FF0066"/>
              </a:solidFill>
              <a:latin typeface="黑体" panose="02010609060101010101" charset="-122"/>
              <a:ea typeface="黑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dur="50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193" name="Text Box 2"/>
          <p:cNvSpPr txBox="1"/>
          <p:nvPr/>
        </p:nvSpPr>
        <p:spPr>
          <a:xfrm>
            <a:off x="2855913" y="115888"/>
            <a:ext cx="2087562" cy="583565"/>
          </a:xfrm>
          <a:prstGeom prst="rect">
            <a:avLst/>
          </a:prstGeom>
          <a:noFill/>
          <a:ln w="9525">
            <a:noFill/>
          </a:ln>
        </p:spPr>
        <p:txBody>
          <a:bodyPr anchor="t" anchorCtr="0">
            <a:spAutoFit/>
          </a:bodyPr>
          <a:lstStyle/>
          <a:p>
            <a:pPr>
              <a:spcBef>
                <a:spcPct val="50000"/>
              </a:spcBef>
            </a:pPr>
            <a:r>
              <a:rPr lang="en-US" altLang="zh-CN" sz="3200">
                <a:solidFill>
                  <a:srgbClr val="FF0000"/>
                </a:solidFill>
                <a:latin typeface="方正粗黑宋简体" pitchFamily="2" charset="-122"/>
                <a:ea typeface="方正粗黑宋简体" pitchFamily="2" charset="-122"/>
              </a:rPr>
              <a:t>1.</a:t>
            </a:r>
            <a:r>
              <a:rPr lang="zh-CN" altLang="en-US" sz="3200">
                <a:solidFill>
                  <a:srgbClr val="FF0000"/>
                </a:solidFill>
                <a:latin typeface="方正粗黑宋简体" pitchFamily="2" charset="-122"/>
                <a:ea typeface="方正粗黑宋简体" pitchFamily="2" charset="-122"/>
              </a:rPr>
              <a:t>氮肥</a:t>
            </a:r>
            <a:endParaRPr lang="zh-CN" altLang="en-US" sz="3200">
              <a:solidFill>
                <a:srgbClr val="FF0000"/>
              </a:solidFill>
              <a:latin typeface="方正粗黑宋简体" pitchFamily="2" charset="-122"/>
              <a:ea typeface="方正粗黑宋简体" pitchFamily="2" charset="-122"/>
            </a:endParaRPr>
          </a:p>
        </p:txBody>
      </p:sp>
      <p:sp>
        <p:nvSpPr>
          <p:cNvPr id="8194" name="矩形 5"/>
          <p:cNvSpPr/>
          <p:nvPr/>
        </p:nvSpPr>
        <p:spPr>
          <a:xfrm>
            <a:off x="2135188" y="981075"/>
            <a:ext cx="2621280" cy="3950970"/>
          </a:xfrm>
          <a:prstGeom prst="rect">
            <a:avLst/>
          </a:prstGeom>
          <a:noFill/>
          <a:ln w="9525">
            <a:noFill/>
          </a:ln>
        </p:spPr>
        <p:txBody>
          <a:bodyPr wrap="none" anchor="t" anchorCtr="0">
            <a:spAutoFit/>
          </a:bodyPr>
          <a:lstStyle/>
          <a:p>
            <a:pPr>
              <a:lnSpc>
                <a:spcPts val="4300"/>
              </a:lnSpc>
            </a:pPr>
            <a:r>
              <a:rPr lang="zh-CN" altLang="en-US" sz="3200" b="0">
                <a:latin typeface="方正粗黑宋简体" pitchFamily="2" charset="-122"/>
                <a:ea typeface="方正粗黑宋简体" pitchFamily="2" charset="-122"/>
              </a:rPr>
              <a:t>①作用：</a:t>
            </a:r>
            <a:endParaRPr lang="en-US" altLang="zh-CN" sz="3200" b="0">
              <a:latin typeface="方正粗黑宋简体" pitchFamily="2" charset="-122"/>
              <a:ea typeface="方正粗黑宋简体" pitchFamily="2" charset="-122"/>
            </a:endParaRPr>
          </a:p>
          <a:p>
            <a:pPr>
              <a:lnSpc>
                <a:spcPts val="4300"/>
              </a:lnSpc>
            </a:pPr>
            <a:endParaRPr lang="en-US" altLang="zh-CN" sz="3200" b="0">
              <a:latin typeface="方正粗黑宋简体" pitchFamily="2" charset="-122"/>
              <a:ea typeface="方正粗黑宋简体" pitchFamily="2" charset="-122"/>
            </a:endParaRPr>
          </a:p>
          <a:p>
            <a:pPr>
              <a:lnSpc>
                <a:spcPts val="4300"/>
              </a:lnSpc>
            </a:pPr>
            <a:endParaRPr lang="en-US" altLang="zh-CN" sz="3200" b="0">
              <a:latin typeface="方正粗黑宋简体" pitchFamily="2" charset="-122"/>
              <a:ea typeface="方正粗黑宋简体" pitchFamily="2" charset="-122"/>
            </a:endParaRPr>
          </a:p>
          <a:p>
            <a:pPr>
              <a:lnSpc>
                <a:spcPts val="4300"/>
              </a:lnSpc>
            </a:pPr>
            <a:r>
              <a:rPr lang="zh-CN" altLang="en-US" sz="3200" b="0">
                <a:latin typeface="方正粗黑宋简体" pitchFamily="2" charset="-122"/>
                <a:ea typeface="方正粗黑宋简体" pitchFamily="2" charset="-122"/>
              </a:rPr>
              <a:t>②种类： </a:t>
            </a:r>
            <a:endParaRPr lang="en-US" altLang="zh-CN" sz="3200" b="0">
              <a:latin typeface="方正粗黑宋简体" pitchFamily="2" charset="-122"/>
              <a:ea typeface="方正粗黑宋简体" pitchFamily="2" charset="-122"/>
            </a:endParaRPr>
          </a:p>
          <a:p>
            <a:pPr>
              <a:lnSpc>
                <a:spcPts val="4300"/>
              </a:lnSpc>
            </a:pPr>
            <a:endParaRPr lang="en-US" altLang="zh-CN" sz="3200" b="0">
              <a:latin typeface="方正粗黑宋简体" pitchFamily="2" charset="-122"/>
              <a:ea typeface="方正粗黑宋简体" pitchFamily="2" charset="-122"/>
            </a:endParaRPr>
          </a:p>
          <a:p>
            <a:pPr>
              <a:lnSpc>
                <a:spcPts val="4300"/>
              </a:lnSpc>
            </a:pPr>
            <a:endParaRPr lang="en-US" altLang="zh-CN" sz="3200" b="0">
              <a:latin typeface="方正粗黑宋简体" pitchFamily="2" charset="-122"/>
              <a:ea typeface="方正粗黑宋简体" pitchFamily="2" charset="-122"/>
            </a:endParaRPr>
          </a:p>
          <a:p>
            <a:pPr>
              <a:lnSpc>
                <a:spcPts val="4300"/>
              </a:lnSpc>
            </a:pPr>
            <a:r>
              <a:rPr lang="zh-CN" altLang="en-US" sz="3200" b="0">
                <a:latin typeface="方正粗黑宋简体" pitchFamily="2" charset="-122"/>
                <a:ea typeface="方正粗黑宋简体" pitchFamily="2" charset="-122"/>
              </a:rPr>
              <a:t>③缺氮症状：</a:t>
            </a:r>
            <a:endParaRPr lang="zh-CN" altLang="en-US" sz="3200" b="0">
              <a:latin typeface="方正粗黑宋简体" pitchFamily="2" charset="-122"/>
              <a:ea typeface="方正粗黑宋简体" pitchFamily="2" charset="-122"/>
            </a:endParaRPr>
          </a:p>
        </p:txBody>
      </p:sp>
      <p:sp>
        <p:nvSpPr>
          <p:cNvPr id="7" name="矩形 6"/>
          <p:cNvSpPr/>
          <p:nvPr/>
        </p:nvSpPr>
        <p:spPr>
          <a:xfrm>
            <a:off x="3648075" y="981075"/>
            <a:ext cx="6408738" cy="1420495"/>
          </a:xfrm>
          <a:prstGeom prst="rect">
            <a:avLst/>
          </a:prstGeom>
          <a:solidFill>
            <a:schemeClr val="accent6">
              <a:lumMod val="20000"/>
              <a:lumOff val="80000"/>
            </a:schemeClr>
          </a:solidFill>
        </p:spPr>
        <p:txBody>
          <a:bodyPr>
            <a:spAutoFit/>
          </a:bodyPr>
          <a:lstStyle/>
          <a:p>
            <a:pPr marL="0" marR="0" lvl="0" indent="0" algn="l" defTabSz="914400" rtl="0" eaLnBrk="1" fontAlgn="base" latinLnBrk="0" hangingPunct="1">
              <a:lnSpc>
                <a:spcPct val="120000"/>
              </a:lnSpc>
              <a:spcBef>
                <a:spcPct val="5000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氮是植物内</a:t>
            </a:r>
            <a:r>
              <a:rPr kumimoji="0" lang="zh-CN" altLang="en-US" sz="2400" b="1" i="0" u="none" strike="noStrike" kern="1200" cap="none" spc="0" normalizeH="0" baseline="0" noProof="0">
                <a:ln>
                  <a:noFill/>
                </a:ln>
                <a:solidFill>
                  <a:schemeClr val="tx2">
                    <a:lumMod val="60000"/>
                    <a:lumOff val="40000"/>
                  </a:schemeClr>
                </a:solidFill>
                <a:effectLst/>
                <a:uLnTx/>
                <a:uFillTx/>
                <a:latin typeface="Times New Roman" panose="02020603050405020304" pitchFamily="18" charset="0"/>
                <a:ea typeface="宋体" panose="02010600030101010101" pitchFamily="2" charset="-122"/>
                <a:cs typeface="+mn-cs"/>
              </a:rPr>
              <a:t>蛋白质、核酸</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和</a:t>
            </a:r>
            <a:r>
              <a:rPr kumimoji="0" lang="zh-CN" altLang="en-US" sz="2400" b="1" i="0" u="none" strike="noStrike" kern="1200" cap="none" spc="0" normalizeH="0" baseline="0" noProof="0">
                <a:ln>
                  <a:noFill/>
                </a:ln>
                <a:solidFill>
                  <a:schemeClr val="tx2">
                    <a:lumMod val="60000"/>
                    <a:lumOff val="40000"/>
                  </a:schemeClr>
                </a:solidFill>
                <a:effectLst/>
                <a:uLnTx/>
                <a:uFillTx/>
                <a:latin typeface="Times New Roman" panose="02020603050405020304" pitchFamily="18" charset="0"/>
                <a:ea typeface="宋体" panose="02010600030101010101" pitchFamily="2" charset="-122"/>
                <a:cs typeface="+mn-cs"/>
              </a:rPr>
              <a:t>叶绿素</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的组成元素。氮肥能促进植物茎、叶生长茂盛，叶色浓绿，提高植物蛋白质含量。</a:t>
            </a:r>
            <a:endParaRPr kumimoji="0" lang="en-US" altLang="zh-CN" sz="24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8" name="矩形 7"/>
          <p:cNvSpPr/>
          <p:nvPr/>
        </p:nvSpPr>
        <p:spPr>
          <a:xfrm>
            <a:off x="6816725" y="1887538"/>
            <a:ext cx="2621280" cy="460375"/>
          </a:xfrm>
          <a:prstGeom prst="rect">
            <a:avLst/>
          </a:prstGeom>
          <a:noFill/>
          <a:ln w="9525">
            <a:noFill/>
          </a:ln>
        </p:spPr>
        <p:txBody>
          <a:bodyPr wrap="none" anchor="t" anchorCtr="0">
            <a:spAutoFit/>
          </a:bodyPr>
          <a:lstStyle/>
          <a:p>
            <a:r>
              <a:rPr lang="zh-CN" altLang="en-US" sz="2400">
                <a:latin typeface="Times New Roman" panose="02020603050405020304" pitchFamily="18" charset="0"/>
                <a:ea typeface="宋体" panose="02010600030101010101" pitchFamily="2" charset="-122"/>
              </a:rPr>
              <a:t>（</a:t>
            </a:r>
            <a:r>
              <a:rPr lang="zh-CN" altLang="en-US" sz="2400">
                <a:solidFill>
                  <a:srgbClr val="00B050"/>
                </a:solidFill>
                <a:latin typeface="方正粗黑宋简体" pitchFamily="2" charset="-122"/>
                <a:ea typeface="方正粗黑宋简体" pitchFamily="2" charset="-122"/>
              </a:rPr>
              <a:t>氮肥：枝叶茂</a:t>
            </a:r>
            <a:r>
              <a:rPr lang="zh-CN" altLang="en-US" sz="2400">
                <a:latin typeface="Times New Roman" panose="02020603050405020304" pitchFamily="18" charset="0"/>
                <a:ea typeface="宋体" panose="02010600030101010101" pitchFamily="2" charset="-122"/>
              </a:rPr>
              <a:t>）</a:t>
            </a:r>
            <a:endParaRPr lang="zh-CN" altLang="en-US" sz="2400">
              <a:latin typeface="Arial" panose="020b0604020202020204" pitchFamily="34" charset="0"/>
              <a:ea typeface="宋体" panose="02010600030101010101" pitchFamily="2" charset="-122"/>
            </a:endParaRPr>
          </a:p>
        </p:txBody>
      </p:sp>
      <p:sp>
        <p:nvSpPr>
          <p:cNvPr id="9" name="Text Box 4"/>
          <p:cNvSpPr txBox="1"/>
          <p:nvPr/>
        </p:nvSpPr>
        <p:spPr>
          <a:xfrm>
            <a:off x="2076450" y="3284538"/>
            <a:ext cx="8483600" cy="977265"/>
          </a:xfrm>
          <a:prstGeom prst="rect">
            <a:avLst/>
          </a:prstGeom>
          <a:noFill/>
          <a:ln w="9525">
            <a:noFill/>
          </a:ln>
        </p:spPr>
        <p:txBody>
          <a:bodyPr anchor="t" anchorCtr="0">
            <a:spAutoFit/>
          </a:bodyPr>
          <a:lstStyle/>
          <a:p>
            <a:pPr>
              <a:lnSpc>
                <a:spcPct val="120000"/>
              </a:lnSpc>
              <a:spcBef>
                <a:spcPct val="50000"/>
              </a:spcBef>
              <a:buClrTx/>
            </a:pPr>
            <a:r>
              <a:rPr lang="zh-CN" altLang="en-US" sz="2400" b="0">
                <a:solidFill>
                  <a:srgbClr val="FF0000"/>
                </a:solidFill>
                <a:latin typeface="方正粗黑宋简体" pitchFamily="2" charset="-122"/>
                <a:ea typeface="方正粗黑宋简体" pitchFamily="2" charset="-122"/>
              </a:rPr>
              <a:t>尿素        </a:t>
            </a:r>
            <a:r>
              <a:rPr lang="zh-CN" altLang="en-US" sz="2400" b="0">
                <a:solidFill>
                  <a:srgbClr val="FFC000"/>
                </a:solidFill>
                <a:latin typeface="方正粗黑宋简体" pitchFamily="2" charset="-122"/>
                <a:ea typeface="方正粗黑宋简体" pitchFamily="2" charset="-122"/>
              </a:rPr>
              <a:t>氨水</a:t>
            </a:r>
            <a:r>
              <a:rPr lang="zh-CN" altLang="en-US" sz="2400" b="0">
                <a:solidFill>
                  <a:srgbClr val="26004D"/>
                </a:solidFill>
                <a:latin typeface="方正粗黑宋简体" pitchFamily="2" charset="-122"/>
                <a:ea typeface="方正粗黑宋简体" pitchFamily="2" charset="-122"/>
              </a:rPr>
              <a:t>       </a:t>
            </a:r>
            <a:r>
              <a:rPr lang="zh-CN" altLang="en-US" sz="2400" b="0">
                <a:solidFill>
                  <a:srgbClr val="00B050"/>
                </a:solidFill>
                <a:latin typeface="方正粗黑宋简体" pitchFamily="2" charset="-122"/>
                <a:ea typeface="方正粗黑宋简体" pitchFamily="2" charset="-122"/>
              </a:rPr>
              <a:t>碳酸氢氨</a:t>
            </a:r>
            <a:r>
              <a:rPr lang="zh-CN" altLang="en-US" sz="2400" b="0">
                <a:solidFill>
                  <a:srgbClr val="26004D"/>
                </a:solidFill>
                <a:latin typeface="方正粗黑宋简体" pitchFamily="2" charset="-122"/>
                <a:ea typeface="方正粗黑宋简体" pitchFamily="2" charset="-122"/>
              </a:rPr>
              <a:t>       </a:t>
            </a:r>
            <a:r>
              <a:rPr lang="zh-CN" altLang="en-US" sz="2400" b="0">
                <a:solidFill>
                  <a:srgbClr val="0070C0"/>
                </a:solidFill>
                <a:latin typeface="方正粗黑宋简体" pitchFamily="2" charset="-122"/>
                <a:ea typeface="方正粗黑宋简体" pitchFamily="2" charset="-122"/>
              </a:rPr>
              <a:t>硫酸氨       </a:t>
            </a:r>
            <a:r>
              <a:rPr lang="zh-CN" altLang="en-US" sz="2400" b="0">
                <a:solidFill>
                  <a:srgbClr val="00B0F0"/>
                </a:solidFill>
                <a:latin typeface="方正粗黑宋简体" pitchFamily="2" charset="-122"/>
                <a:ea typeface="方正粗黑宋简体" pitchFamily="2" charset="-122"/>
              </a:rPr>
              <a:t>硝酸氨</a:t>
            </a:r>
            <a:endParaRPr lang="en-US" altLang="zh-CN" sz="2400" b="0">
              <a:solidFill>
                <a:srgbClr val="26004D"/>
              </a:solidFill>
              <a:latin typeface="方正粗黑宋简体" pitchFamily="2" charset="-122"/>
              <a:ea typeface="方正粗黑宋简体" pitchFamily="2" charset="-122"/>
            </a:endParaRPr>
          </a:p>
        </p:txBody>
      </p:sp>
      <p:sp>
        <p:nvSpPr>
          <p:cNvPr id="10" name="矩形 9"/>
          <p:cNvSpPr/>
          <p:nvPr/>
        </p:nvSpPr>
        <p:spPr>
          <a:xfrm>
            <a:off x="1919288" y="3644900"/>
            <a:ext cx="8640762" cy="423545"/>
          </a:xfrm>
          <a:prstGeom prst="rect">
            <a:avLst/>
          </a:prstGeom>
          <a:noFill/>
          <a:ln w="9525">
            <a:noFill/>
          </a:ln>
        </p:spPr>
        <p:txBody>
          <a:bodyPr anchor="t" anchorCtr="0">
            <a:spAutoFit/>
          </a:bodyPr>
          <a:lstStyle/>
          <a:p>
            <a:pPr>
              <a:lnSpc>
                <a:spcPct val="120000"/>
              </a:lnSpc>
              <a:spcBef>
                <a:spcPct val="50000"/>
              </a:spcBef>
            </a:pPr>
            <a:r>
              <a:rPr lang="en-US" altLang="zh-CN" sz="1800">
                <a:solidFill>
                  <a:srgbClr val="FF0000"/>
                </a:solidFill>
                <a:latin typeface="Times New Roman" panose="02020603050405020304" pitchFamily="18" charset="0"/>
                <a:ea typeface="宋体" panose="02010600030101010101" pitchFamily="2" charset="-122"/>
              </a:rPr>
              <a:t>CO(NH</a:t>
            </a:r>
            <a:r>
              <a:rPr lang="en-US" altLang="zh-CN" sz="1800" baseline="-25000">
                <a:solidFill>
                  <a:srgbClr val="FF0000"/>
                </a:solidFill>
                <a:latin typeface="Times New Roman" panose="02020603050405020304" pitchFamily="18" charset="0"/>
                <a:ea typeface="宋体" panose="02010600030101010101" pitchFamily="2" charset="-122"/>
              </a:rPr>
              <a:t>2</a:t>
            </a:r>
            <a:r>
              <a:rPr lang="en-US" altLang="zh-CN" sz="1800">
                <a:solidFill>
                  <a:srgbClr val="FF0000"/>
                </a:solidFill>
                <a:latin typeface="Times New Roman" panose="02020603050405020304" pitchFamily="18" charset="0"/>
                <a:ea typeface="宋体" panose="02010600030101010101" pitchFamily="2" charset="-122"/>
              </a:rPr>
              <a:t>)</a:t>
            </a:r>
            <a:r>
              <a:rPr lang="en-US" altLang="zh-CN" sz="1800" baseline="-25000">
                <a:solidFill>
                  <a:srgbClr val="FF0000"/>
                </a:solidFill>
                <a:latin typeface="Times New Roman" panose="02020603050405020304" pitchFamily="18" charset="0"/>
                <a:ea typeface="宋体" panose="02010600030101010101" pitchFamily="2" charset="-122"/>
              </a:rPr>
              <a:t>2</a:t>
            </a:r>
            <a:r>
              <a:rPr lang="en-US" altLang="zh-CN" sz="1800">
                <a:latin typeface="Times New Roman" panose="02020603050405020304" pitchFamily="18" charset="0"/>
                <a:ea typeface="宋体" panose="02010600030101010101" pitchFamily="2" charset="-122"/>
              </a:rPr>
              <a:t>      </a:t>
            </a:r>
            <a:r>
              <a:rPr lang="en-US" altLang="zh-CN" sz="1800">
                <a:solidFill>
                  <a:srgbClr val="FFC000"/>
                </a:solidFill>
                <a:latin typeface="Times New Roman" panose="02020603050405020304" pitchFamily="18" charset="0"/>
                <a:ea typeface="宋体" panose="02010600030101010101" pitchFamily="2" charset="-122"/>
              </a:rPr>
              <a:t>NH</a:t>
            </a:r>
            <a:r>
              <a:rPr lang="en-US" altLang="zh-CN" sz="1800" baseline="-25000">
                <a:solidFill>
                  <a:srgbClr val="FFC000"/>
                </a:solidFill>
                <a:latin typeface="Times New Roman" panose="02020603050405020304" pitchFamily="18" charset="0"/>
                <a:ea typeface="宋体" panose="02010600030101010101" pitchFamily="2" charset="-122"/>
              </a:rPr>
              <a:t>3</a:t>
            </a:r>
            <a:r>
              <a:rPr lang="en-US" altLang="zh-CN" sz="1800">
                <a:solidFill>
                  <a:srgbClr val="FFC000"/>
                </a:solidFill>
                <a:latin typeface="Times New Roman" panose="02020603050405020304" pitchFamily="18" charset="0"/>
                <a:ea typeface="宋体" panose="02010600030101010101" pitchFamily="2" charset="-122"/>
              </a:rPr>
              <a:t>·H</a:t>
            </a:r>
            <a:r>
              <a:rPr lang="en-US" altLang="zh-CN" sz="1800" baseline="-25000">
                <a:solidFill>
                  <a:srgbClr val="FFC000"/>
                </a:solidFill>
                <a:latin typeface="Times New Roman" panose="02020603050405020304" pitchFamily="18" charset="0"/>
                <a:ea typeface="宋体" panose="02010600030101010101" pitchFamily="2" charset="-122"/>
              </a:rPr>
              <a:t>2</a:t>
            </a:r>
            <a:r>
              <a:rPr lang="en-US" altLang="zh-CN" sz="1800">
                <a:solidFill>
                  <a:srgbClr val="FFC000"/>
                </a:solidFill>
                <a:latin typeface="Times New Roman" panose="02020603050405020304" pitchFamily="18" charset="0"/>
                <a:ea typeface="宋体" panose="02010600030101010101" pitchFamily="2" charset="-122"/>
              </a:rPr>
              <a:t>O</a:t>
            </a:r>
            <a:r>
              <a:rPr lang="en-US" altLang="zh-CN" sz="1800">
                <a:latin typeface="Times New Roman" panose="02020603050405020304" pitchFamily="18" charset="0"/>
                <a:ea typeface="宋体" panose="02010600030101010101" pitchFamily="2" charset="-122"/>
              </a:rPr>
              <a:t>          </a:t>
            </a:r>
            <a:r>
              <a:rPr lang="en-US" altLang="zh-CN" sz="1800">
                <a:solidFill>
                  <a:srgbClr val="00B050"/>
                </a:solidFill>
                <a:latin typeface="Times New Roman" panose="02020603050405020304" pitchFamily="18" charset="0"/>
                <a:ea typeface="宋体" panose="02010600030101010101" pitchFamily="2" charset="-122"/>
              </a:rPr>
              <a:t>NH</a:t>
            </a:r>
            <a:r>
              <a:rPr lang="en-US" altLang="zh-CN" sz="1800" baseline="-25000">
                <a:solidFill>
                  <a:srgbClr val="00B050"/>
                </a:solidFill>
                <a:latin typeface="Times New Roman" panose="02020603050405020304" pitchFamily="18" charset="0"/>
                <a:ea typeface="宋体" panose="02010600030101010101" pitchFamily="2" charset="-122"/>
              </a:rPr>
              <a:t>4</a:t>
            </a:r>
            <a:r>
              <a:rPr lang="en-US" altLang="zh-CN" sz="1800">
                <a:solidFill>
                  <a:srgbClr val="00B050"/>
                </a:solidFill>
                <a:latin typeface="Times New Roman" panose="02020603050405020304" pitchFamily="18" charset="0"/>
                <a:ea typeface="宋体" panose="02010600030101010101" pitchFamily="2" charset="-122"/>
              </a:rPr>
              <a:t>HCO</a:t>
            </a:r>
            <a:r>
              <a:rPr lang="en-US" altLang="zh-CN" sz="1800" baseline="-25000">
                <a:solidFill>
                  <a:srgbClr val="00B050"/>
                </a:solidFill>
                <a:latin typeface="Times New Roman" panose="02020603050405020304" pitchFamily="18" charset="0"/>
                <a:ea typeface="宋体" panose="02010600030101010101" pitchFamily="2" charset="-122"/>
              </a:rPr>
              <a:t>3</a:t>
            </a:r>
            <a:r>
              <a:rPr lang="en-US" altLang="zh-CN" sz="1800">
                <a:solidFill>
                  <a:srgbClr val="00B050"/>
                </a:solidFill>
                <a:latin typeface="Times New Roman" panose="02020603050405020304" pitchFamily="18" charset="0"/>
                <a:ea typeface="宋体" panose="02010600030101010101" pitchFamily="2" charset="-122"/>
              </a:rPr>
              <a:t>           </a:t>
            </a:r>
            <a:r>
              <a:rPr lang="en-US" altLang="zh-CN" sz="1800">
                <a:solidFill>
                  <a:srgbClr val="0070C0"/>
                </a:solidFill>
                <a:latin typeface="Times New Roman" panose="02020603050405020304" pitchFamily="18" charset="0"/>
                <a:ea typeface="宋体" panose="02010600030101010101" pitchFamily="2" charset="-122"/>
              </a:rPr>
              <a:t>(NH</a:t>
            </a:r>
            <a:r>
              <a:rPr lang="en-US" altLang="zh-CN" sz="1800" baseline="-25000">
                <a:solidFill>
                  <a:srgbClr val="0070C0"/>
                </a:solidFill>
                <a:latin typeface="Times New Roman" panose="02020603050405020304" pitchFamily="18" charset="0"/>
                <a:ea typeface="宋体" panose="02010600030101010101" pitchFamily="2" charset="-122"/>
              </a:rPr>
              <a:t>4</a:t>
            </a:r>
            <a:r>
              <a:rPr lang="en-US" altLang="zh-CN" sz="1800">
                <a:solidFill>
                  <a:srgbClr val="0070C0"/>
                </a:solidFill>
                <a:latin typeface="Times New Roman" panose="02020603050405020304" pitchFamily="18" charset="0"/>
                <a:ea typeface="宋体" panose="02010600030101010101" pitchFamily="2" charset="-122"/>
              </a:rPr>
              <a:t>)</a:t>
            </a:r>
            <a:r>
              <a:rPr lang="en-US" altLang="zh-CN" sz="1800" baseline="-25000">
                <a:solidFill>
                  <a:srgbClr val="0070C0"/>
                </a:solidFill>
                <a:latin typeface="Times New Roman" panose="02020603050405020304" pitchFamily="18" charset="0"/>
                <a:ea typeface="宋体" panose="02010600030101010101" pitchFamily="2" charset="-122"/>
              </a:rPr>
              <a:t> 2</a:t>
            </a:r>
            <a:r>
              <a:rPr lang="en-US" altLang="zh-CN" sz="1800">
                <a:solidFill>
                  <a:srgbClr val="0070C0"/>
                </a:solidFill>
                <a:latin typeface="Times New Roman" panose="02020603050405020304" pitchFamily="18" charset="0"/>
                <a:ea typeface="宋体" panose="02010600030101010101" pitchFamily="2" charset="-122"/>
              </a:rPr>
              <a:t> SO</a:t>
            </a:r>
            <a:r>
              <a:rPr lang="en-US" altLang="zh-CN" sz="1800" baseline="-25000">
                <a:solidFill>
                  <a:srgbClr val="0070C0"/>
                </a:solidFill>
                <a:latin typeface="Times New Roman" panose="02020603050405020304" pitchFamily="18" charset="0"/>
                <a:ea typeface="宋体" panose="02010600030101010101" pitchFamily="2" charset="-122"/>
              </a:rPr>
              <a:t>4</a:t>
            </a:r>
            <a:r>
              <a:rPr lang="en-US" altLang="zh-CN" sz="1800">
                <a:solidFill>
                  <a:srgbClr val="0070C0"/>
                </a:solidFill>
                <a:latin typeface="Times New Roman" panose="02020603050405020304" pitchFamily="18" charset="0"/>
                <a:ea typeface="宋体" panose="02010600030101010101" pitchFamily="2" charset="-122"/>
              </a:rPr>
              <a:t>        </a:t>
            </a:r>
            <a:r>
              <a:rPr lang="en-US" altLang="zh-CN" sz="1800">
                <a:solidFill>
                  <a:srgbClr val="00B0F0"/>
                </a:solidFill>
                <a:latin typeface="Times New Roman" panose="02020603050405020304" pitchFamily="18" charset="0"/>
                <a:ea typeface="宋体" panose="02010600030101010101" pitchFamily="2" charset="-122"/>
              </a:rPr>
              <a:t>NH</a:t>
            </a:r>
            <a:r>
              <a:rPr lang="en-US" altLang="zh-CN" sz="1800" baseline="-25000">
                <a:solidFill>
                  <a:srgbClr val="00B0F0"/>
                </a:solidFill>
                <a:latin typeface="Times New Roman" panose="02020603050405020304" pitchFamily="18" charset="0"/>
                <a:ea typeface="宋体" panose="02010600030101010101" pitchFamily="2" charset="-122"/>
              </a:rPr>
              <a:t>4</a:t>
            </a:r>
            <a:r>
              <a:rPr lang="en-US" altLang="zh-CN" sz="1800">
                <a:solidFill>
                  <a:srgbClr val="00B0F0"/>
                </a:solidFill>
                <a:latin typeface="Times New Roman" panose="02020603050405020304" pitchFamily="18" charset="0"/>
                <a:ea typeface="宋体" panose="02010600030101010101" pitchFamily="2" charset="-122"/>
              </a:rPr>
              <a:t>NO</a:t>
            </a:r>
            <a:r>
              <a:rPr lang="en-US" altLang="zh-CN" sz="1800" baseline="-25000">
                <a:solidFill>
                  <a:srgbClr val="00B0F0"/>
                </a:solidFill>
                <a:latin typeface="Times New Roman" panose="02020603050405020304" pitchFamily="18" charset="0"/>
                <a:ea typeface="宋体" panose="02010600030101010101" pitchFamily="2" charset="-122"/>
              </a:rPr>
              <a:t>3</a:t>
            </a:r>
            <a:endParaRPr lang="en-US" altLang="zh-CN" sz="1800">
              <a:latin typeface="Times New Roman" panose="02020603050405020304" pitchFamily="18" charset="0"/>
              <a:ea typeface="宋体" panose="02010600030101010101" pitchFamily="2" charset="-122"/>
            </a:endParaRPr>
          </a:p>
        </p:txBody>
      </p:sp>
      <p:sp>
        <p:nvSpPr>
          <p:cNvPr id="11" name="矩形 10"/>
          <p:cNvSpPr/>
          <p:nvPr/>
        </p:nvSpPr>
        <p:spPr>
          <a:xfrm>
            <a:off x="2424113" y="5084763"/>
            <a:ext cx="7416800" cy="829945"/>
          </a:xfrm>
          <a:prstGeom prst="rect">
            <a:avLst/>
          </a:prstGeom>
          <a:noFill/>
          <a:ln w="9525">
            <a:noFill/>
          </a:ln>
        </p:spPr>
        <p:txBody>
          <a:bodyPr anchor="t" anchorCtr="0">
            <a:spAutoFit/>
          </a:bodyPr>
          <a:lstStyle/>
          <a:p>
            <a:r>
              <a:rPr lang="zh-CN" altLang="en-US" sz="2400">
                <a:latin typeface="黑体" panose="02010609060101010101" charset="-122"/>
                <a:ea typeface="黑体" panose="02010609060101010101" charset="-122"/>
              </a:rPr>
              <a:t>植物生长发育迟缓或停滞，光合作用减慢等，外观表现为植株矮小，瘦弱，</a:t>
            </a:r>
            <a:r>
              <a:rPr lang="zh-CN" altLang="en-US" sz="2400">
                <a:solidFill>
                  <a:srgbClr val="FF9900"/>
                </a:solidFill>
                <a:latin typeface="黑体" panose="02010609060101010101" charset="-122"/>
                <a:ea typeface="黑体" panose="02010609060101010101" charset="-122"/>
              </a:rPr>
              <a:t>叶片发黄</a:t>
            </a:r>
            <a:r>
              <a:rPr lang="zh-CN" altLang="en-US" sz="2400">
                <a:latin typeface="黑体" panose="02010609060101010101" charset="-122"/>
                <a:ea typeface="黑体" panose="02010609060101010101" charset="-122"/>
              </a:rPr>
              <a:t>，严重时</a:t>
            </a:r>
            <a:r>
              <a:rPr lang="zh-CN" altLang="en-US" sz="2400">
                <a:solidFill>
                  <a:srgbClr val="FF9900"/>
                </a:solidFill>
                <a:latin typeface="黑体" panose="02010609060101010101" charset="-122"/>
                <a:ea typeface="黑体" panose="02010609060101010101" charset="-122"/>
              </a:rPr>
              <a:t>叶脉为棕色</a:t>
            </a:r>
            <a:r>
              <a:rPr lang="zh-CN" altLang="en-US" sz="2400">
                <a:latin typeface="黑体" panose="02010609060101010101" charset="-122"/>
                <a:ea typeface="黑体" panose="02010609060101010101" charset="-122"/>
              </a:rPr>
              <a:t>。</a:t>
            </a:r>
            <a:endParaRPr lang="zh-CN" altLang="en-US" sz="2400">
              <a:latin typeface="黑体" panose="02010609060101010101" charset="-122"/>
              <a:ea typeface="黑体" panose="02010609060101010101" charset="-122"/>
            </a:endParaRPr>
          </a:p>
        </p:txBody>
      </p:sp>
      <p:sp>
        <p:nvSpPr>
          <p:cNvPr id="12" name="Text Box 26"/>
          <p:cNvSpPr txBox="1"/>
          <p:nvPr/>
        </p:nvSpPr>
        <p:spPr>
          <a:xfrm>
            <a:off x="4079875" y="2708275"/>
            <a:ext cx="2952750" cy="460375"/>
          </a:xfrm>
          <a:prstGeom prst="rect">
            <a:avLst/>
          </a:prstGeom>
          <a:noFill/>
          <a:ln w="9525">
            <a:noFill/>
          </a:ln>
        </p:spPr>
        <p:txBody>
          <a:bodyPr anchor="t" anchorCtr="0">
            <a:spAutoFit/>
          </a:bodyPr>
          <a:lstStyle/>
          <a:p>
            <a:pPr>
              <a:spcBef>
                <a:spcPct val="50000"/>
              </a:spcBef>
            </a:pPr>
            <a:r>
              <a:rPr lang="zh-CN" altLang="en-US" sz="2400">
                <a:solidFill>
                  <a:srgbClr val="C00000"/>
                </a:solidFill>
                <a:latin typeface="黑体" panose="02010609060101010101" charset="-122"/>
                <a:ea typeface="黑体" panose="02010609060101010101" charset="-122"/>
              </a:rPr>
              <a:t>（都是白色晶体）</a:t>
            </a:r>
            <a:endParaRPr lang="zh-CN" altLang="en-US" sz="2400">
              <a:solidFill>
                <a:srgbClr val="C00000"/>
              </a:solidFill>
              <a:latin typeface="黑体" panose="02010609060101010101" charset="-122"/>
              <a:ea typeface="黑体" panose="02010609060101010101" charset="-122"/>
            </a:endParaRPr>
          </a:p>
        </p:txBody>
      </p:sp>
      <p:pic>
        <p:nvPicPr>
          <p:cNvPr id="13" name="Picture 4" descr="pic_28624"/>
          <p:cNvPicPr>
            <a:picLocks noChangeAspect="1"/>
          </p:cNvPicPr>
          <p:nvPr/>
        </p:nvPicPr>
        <p:blipFill>
          <a:blip r:embed="rId2"/>
          <a:stretch>
            <a:fillRect/>
          </a:stretch>
        </p:blipFill>
        <p:spPr>
          <a:xfrm>
            <a:off x="3216275" y="4868863"/>
            <a:ext cx="3581400" cy="1797050"/>
          </a:xfrm>
          <a:prstGeom prst="rect">
            <a:avLst/>
          </a:prstGeom>
          <a:noFill/>
          <a:ln w="9525">
            <a:noFill/>
          </a:ln>
        </p:spPr>
      </p:pic>
      <p:pic>
        <p:nvPicPr>
          <p:cNvPr id="14" name="Picture 8" descr="f2"/>
          <p:cNvPicPr>
            <a:picLocks noChangeAspect="1"/>
          </p:cNvPicPr>
          <p:nvPr/>
        </p:nvPicPr>
        <p:blipFill>
          <a:blip r:embed="rId3"/>
          <a:stretch>
            <a:fillRect/>
          </a:stretch>
        </p:blipFill>
        <p:spPr>
          <a:xfrm>
            <a:off x="7248525" y="4221163"/>
            <a:ext cx="1727200" cy="248285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5" dur="5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vertical)">
                                      <p:cBhvr>
                                        <p:cTn id="7" dur="500"/>
                                        <p:tgtEl>
                                          <p:spTgt spid="7"/>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5" dur="50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vertical)">
                                      <p:cBhvr>
                                        <p:cTn id="12" dur="500"/>
                                        <p:tgtEl>
                                          <p:spTgt spid="8"/>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14" presetClass="entr" presetSubtype="10" dur="50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17" dur="500"/>
                                        <p:tgtEl>
                                          <p:spTgt spid="9">
                                            <p:txEl>
                                              <p:pRg st="0" end="0"/>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dur="50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2" presetClass="entr" presetSubtype="2" dur="50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afterGroup">
                            <p:stCondLst>
                              <p:cond delay="0"/>
                            </p:stCondLst>
                            <p:childTnLst>
                              <p:par>
                                <p:cTn id="31" presetID="3" presetClass="entr" presetSubtype="10" dur="50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linds(horizontal)">
                                      <p:cBhvr>
                                        <p:cTn id="33" dur="500"/>
                                        <p:tgtEl>
                                          <p:spTgt spid="11"/>
                                        </p:tgtEl>
                                      </p:cBhvr>
                                    </p:animEffect>
                                  </p:childTnLst>
                                </p:cTn>
                              </p:par>
                            </p:childTnLst>
                          </p:cTn>
                        </p:par>
                      </p:childTnLst>
                    </p:cTn>
                  </p:par>
                  <p:par>
                    <p:cTn id="34" fill="hold" nodeType="clickPar">
                      <p:stCondLst>
                        <p:cond delay="indefinite"/>
                      </p:stCondLst>
                      <p:childTnLst>
                        <p:par>
                          <p:cTn id="35" fill="hold" nodeType="afterGroup">
                            <p:stCondLst>
                              <p:cond delay="0"/>
                            </p:stCondLst>
                            <p:childTnLst>
                              <p:par>
                                <p:cTn id="36" presetID="3" presetClass="exit" presetSubtype="10" dur="500" fill="hold" grpId="1" nodeType="clickEffect">
                                  <p:stCondLst>
                                    <p:cond delay="0"/>
                                  </p:stCondLst>
                                  <p:childTnLst>
                                    <p:animEffect transition="out" filter="blinds(horizontal)">
                                      <p:cBhvr>
                                        <p:cTn id="37" dur="500"/>
                                        <p:tgtEl>
                                          <p:spTgt spid="11"/>
                                        </p:tgtEl>
                                      </p:cBhvr>
                                    </p:animEffect>
                                    <p:set>
                                      <p:cBhvr>
                                        <p:cTn id="38" dur="1" fill="hold">
                                          <p:stCondLst>
                                            <p:cond delay="499"/>
                                          </p:stCondLst>
                                        </p:cTn>
                                        <p:tgtEl>
                                          <p:spTgt spid="11"/>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afterGroup">
                            <p:stCondLst>
                              <p:cond delay="0"/>
                            </p:stCondLst>
                            <p:childTnLst>
                              <p:par>
                                <p:cTn id="41" presetID="3" presetClass="entr" presetSubtype="10" dur="50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linds(horizontal)">
                                      <p:cBhvr>
                                        <p:cTn id="43" dur="500"/>
                                        <p:tgtEl>
                                          <p:spTgt spid="13"/>
                                        </p:tgtEl>
                                      </p:cBhvr>
                                    </p:animEffect>
                                  </p:childTnLst>
                                </p:cTn>
                              </p:par>
                            </p:childTnLst>
                          </p:cTn>
                        </p:par>
                      </p:childTnLst>
                    </p:cTn>
                  </p:par>
                  <p:par>
                    <p:cTn id="44" fill="hold" nodeType="clickPar">
                      <p:stCondLst>
                        <p:cond delay="indefinite"/>
                      </p:stCondLst>
                      <p:childTnLst>
                        <p:par>
                          <p:cTn id="45" fill="hold" nodeType="afterGroup">
                            <p:stCondLst>
                              <p:cond delay="0"/>
                            </p:stCondLst>
                            <p:childTnLst>
                              <p:par>
                                <p:cTn id="46" presetID="3" presetClass="entr" presetSubtype="10" dur="500" fill="hold"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linds(horizontal)">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1" grpId="1"/>
      <p:bldP spid="12"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315" name="Rectangle 3"/>
          <p:cNvSpPr>
            <a:spLocks noGrp="1" noChangeArrowheads="1"/>
          </p:cNvSpPr>
          <p:nvPr>
            <p:ph idx="1"/>
          </p:nvPr>
        </p:nvSpPr>
        <p:spPr>
          <a:xfrm>
            <a:off x="2403475" y="1441450"/>
            <a:ext cx="8229600" cy="4724400"/>
          </a:xfrm>
        </p:spPr>
        <p:txBody>
          <a:bodyPr vert="horz" wrap="square" lIns="91440" tIns="45720" rIns="91440" bIns="45720" numCol="1" anchor="t" anchorCtr="0" compatLnSpc="1"/>
          <a:lstStyle/>
          <a:p>
            <a:pPr marL="342900" marR="0" lvl="0" indent="-342900" algn="l" defTabSz="914400" rtl="0" eaLnBrk="0" fontAlgn="base" latinLnBrk="0" hangingPunct="0">
              <a:lnSpc>
                <a:spcPct val="120000"/>
              </a:lnSpc>
              <a:spcBef>
                <a:spcPct val="20000"/>
              </a:spcBef>
              <a:spcAft>
                <a:spcPct val="0"/>
              </a:spcAft>
              <a:buClr>
                <a:schemeClr val="tx2"/>
              </a:buClr>
              <a:buSzPct val="70000"/>
              <a:buFont typeface="Wingdings" panose="05000000000000000000" pitchFamily="2" charset="2"/>
              <a:buNone/>
              <a:defRPr/>
            </a:pPr>
            <a:r>
              <a:rPr kumimoji="0" lang="zh-CN" altLang="en-US" sz="3200" b="1" i="0" u="none" strike="noStrike" kern="0" cap="none" spc="0" normalizeH="0" baseline="0" noProof="0" smtClean="0">
                <a:ln>
                  <a:noFill/>
                </a:ln>
                <a:solidFill>
                  <a:schemeClr val="tx1"/>
                </a:solidFill>
                <a:effectLst/>
                <a:uLnTx/>
                <a:uFillTx/>
                <a:latin typeface="+mn-lt"/>
                <a:ea typeface="黑体" panose="02010609060101010101" charset="-122"/>
                <a:cs typeface="+mn-cs"/>
              </a:rPr>
              <a:t>          空气中虽然含有大量的氮气，但植物只能吸收化合物中氮元素，不能直接吸收空气中的氮气。</a:t>
            </a:r>
            <a:endParaRPr kumimoji="0" lang="zh-CN" altLang="en-US" sz="3200" b="1" i="0" u="none" strike="noStrike" kern="0" cap="none" spc="0" normalizeH="0" baseline="0" noProof="0" smtClean="0">
              <a:ln>
                <a:noFill/>
              </a:ln>
              <a:solidFill>
                <a:schemeClr val="tx1"/>
              </a:solidFill>
              <a:effectLst/>
              <a:uLnTx/>
              <a:uFillTx/>
              <a:latin typeface="+mn-lt"/>
              <a:ea typeface="黑体" panose="02010609060101010101" charset="-122"/>
              <a:cs typeface="+mn-cs"/>
            </a:endParaRPr>
          </a:p>
          <a:p>
            <a:pPr marL="342900" marR="0" lvl="0" indent="-342900" algn="l" defTabSz="914400" rtl="0" eaLnBrk="0" fontAlgn="base" latinLnBrk="0" hangingPunct="0">
              <a:lnSpc>
                <a:spcPct val="120000"/>
              </a:lnSpc>
              <a:spcBef>
                <a:spcPct val="20000"/>
              </a:spcBef>
              <a:spcAft>
                <a:spcPct val="0"/>
              </a:spcAft>
              <a:buClr>
                <a:schemeClr val="tx2"/>
              </a:buClr>
              <a:buSzPct val="70000"/>
              <a:buFont typeface="Wingdings" panose="05000000000000000000" pitchFamily="2" charset="2"/>
              <a:buNone/>
              <a:defRPr/>
            </a:pPr>
            <a:r>
              <a:rPr kumimoji="0" lang="zh-CN" altLang="en-US" sz="3200" b="1" i="0" u="none" strike="noStrike" kern="0" cap="none" spc="0" normalizeH="0" baseline="0" noProof="0" smtClean="0">
                <a:ln>
                  <a:noFill/>
                </a:ln>
                <a:solidFill>
                  <a:schemeClr val="tx1"/>
                </a:solidFill>
                <a:effectLst/>
                <a:uLnTx/>
                <a:uFillTx/>
                <a:latin typeface="+mn-lt"/>
                <a:ea typeface="黑体" panose="02010609060101010101" charset="-122"/>
                <a:cs typeface="+mn-cs"/>
              </a:rPr>
              <a:t>          根部有根瘤菌的豆科植物能把氮气转化为含氮的化合物而吸收。</a:t>
            </a:r>
            <a:endParaRPr kumimoji="0" lang="zh-CN" altLang="en-US" sz="3200" b="1" i="0" u="none" strike="noStrike" kern="0" cap="none" spc="0" normalizeH="0" baseline="0" noProof="0" smtClean="0">
              <a:ln>
                <a:noFill/>
              </a:ln>
              <a:solidFill>
                <a:schemeClr val="tx1"/>
              </a:solidFill>
              <a:effectLst/>
              <a:uLnTx/>
              <a:uFillTx/>
              <a:latin typeface="+mn-lt"/>
              <a:ea typeface="黑体" panose="02010609060101010101" charset="-122"/>
              <a:cs typeface="+mn-cs"/>
            </a:endParaRPr>
          </a:p>
          <a:p>
            <a:pPr marL="342900" marR="0" lvl="0" indent="-342900" algn="l" defTabSz="914400" rtl="0" eaLnBrk="0" fontAlgn="base" latinLnBrk="0" hangingPunct="0">
              <a:lnSpc>
                <a:spcPct val="120000"/>
              </a:lnSpc>
              <a:spcBef>
                <a:spcPct val="20000"/>
              </a:spcBef>
              <a:spcAft>
                <a:spcPct val="0"/>
              </a:spcAft>
              <a:buClr>
                <a:schemeClr val="tx2"/>
              </a:buClr>
              <a:buSzPct val="70000"/>
              <a:buFont typeface="Wingdings" panose="05000000000000000000" pitchFamily="2" charset="2"/>
              <a:buNone/>
              <a:defRPr/>
            </a:pPr>
            <a:r>
              <a:rPr kumimoji="0" lang="zh-CN" altLang="en-US" sz="3200" b="1" i="0" u="none" strike="noStrike" kern="0" cap="none" spc="0" normalizeH="0" baseline="0" noProof="0" smtClean="0">
                <a:ln>
                  <a:noFill/>
                </a:ln>
                <a:solidFill>
                  <a:schemeClr val="tx1"/>
                </a:solidFill>
                <a:effectLst/>
                <a:uLnTx/>
                <a:uFillTx/>
                <a:latin typeface="+mn-lt"/>
                <a:ea typeface="黑体" panose="02010609060101010101" charset="-122"/>
                <a:cs typeface="+mn-cs"/>
              </a:rPr>
              <a:t>          将氮气转化为氮的化合物的方法叫做</a:t>
            </a:r>
            <a:r>
              <a:rPr kumimoji="0" lang="zh-CN" altLang="en-US" sz="3200" b="1" i="0" u="none" strike="noStrike" kern="0" cap="none" spc="0" normalizeH="0" baseline="0" noProof="0" smtClean="0">
                <a:ln>
                  <a:noFill/>
                </a:ln>
                <a:solidFill>
                  <a:schemeClr val="tx2">
                    <a:lumMod val="60000"/>
                    <a:lumOff val="40000"/>
                  </a:schemeClr>
                </a:solidFill>
                <a:effectLst/>
                <a:uLnTx/>
                <a:uFillTx/>
                <a:latin typeface="+mn-lt"/>
                <a:ea typeface="黑体" panose="02010609060101010101" charset="-122"/>
                <a:cs typeface="+mn-cs"/>
              </a:rPr>
              <a:t>氮的固定</a:t>
            </a:r>
            <a:r>
              <a:rPr kumimoji="0" lang="zh-CN" altLang="en-US" sz="3200" b="1" i="0" u="none" strike="noStrike" kern="0" cap="none" spc="0" normalizeH="0" baseline="0" noProof="0" smtClean="0">
                <a:ln>
                  <a:noFill/>
                </a:ln>
                <a:solidFill>
                  <a:schemeClr val="tx1"/>
                </a:solidFill>
                <a:effectLst/>
                <a:uLnTx/>
                <a:uFillTx/>
                <a:latin typeface="+mn-lt"/>
                <a:ea typeface="黑体" panose="02010609060101010101" charset="-122"/>
                <a:cs typeface="+mn-cs"/>
              </a:rPr>
              <a:t>。</a:t>
            </a:r>
            <a:endParaRPr kumimoji="0" lang="zh-CN" altLang="en-US" sz="3200" b="1" i="0" u="none" strike="noStrike" kern="0" cap="none" spc="0" normalizeH="0" baseline="0" noProof="0" smtClean="0">
              <a:ln>
                <a:noFill/>
              </a:ln>
              <a:solidFill>
                <a:schemeClr val="tx1"/>
              </a:solidFill>
              <a:effectLst/>
              <a:uLnTx/>
              <a:uFillTx/>
              <a:latin typeface="+mn-lt"/>
              <a:ea typeface="黑体" panose="02010609060101010101" charset="-122"/>
              <a:cs typeface="+mn-cs"/>
            </a:endParaRPr>
          </a:p>
        </p:txBody>
      </p:sp>
      <p:sp>
        <p:nvSpPr>
          <p:cNvPr id="9218" name="TextBox 2"/>
          <p:cNvSpPr txBox="1"/>
          <p:nvPr/>
        </p:nvSpPr>
        <p:spPr>
          <a:xfrm>
            <a:off x="2566988" y="476250"/>
            <a:ext cx="2520950" cy="706755"/>
          </a:xfrm>
          <a:prstGeom prst="rect">
            <a:avLst/>
          </a:prstGeom>
          <a:noFill/>
          <a:ln w="9525">
            <a:noFill/>
          </a:ln>
        </p:spPr>
        <p:txBody>
          <a:bodyPr anchor="t" anchorCtr="0">
            <a:spAutoFit/>
          </a:bodyPr>
          <a:lstStyle/>
          <a:p>
            <a:pPr>
              <a:buClrTx/>
            </a:pPr>
            <a:r>
              <a:rPr lang="zh-CN" altLang="en-US" sz="4000">
                <a:solidFill>
                  <a:srgbClr val="850AFF"/>
                </a:solidFill>
                <a:latin typeface="方正粗黑宋简体" pitchFamily="2" charset="-122"/>
                <a:ea typeface="方正粗黑宋简体" pitchFamily="2" charset="-122"/>
              </a:rPr>
              <a:t>知识积累：</a:t>
            </a:r>
            <a:endParaRPr lang="zh-CN" altLang="en-US" sz="4000">
              <a:solidFill>
                <a:srgbClr val="850AFF"/>
              </a:solidFill>
              <a:latin typeface="方正粗黑宋简体" pitchFamily="2" charset="-122"/>
              <a:ea typeface="方正粗黑宋简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7" presetClass="entr" presetSubtype="0" dur="80" fill="hold" nodeType="clickEffect">
                                  <p:stCondLst>
                                    <p:cond delay="0"/>
                                  </p:stCondLst>
                                  <p:iterate type="lt">
                                    <p:tmPct val="50000"/>
                                  </p:iterate>
                                  <p:childTnLst>
                                    <p:set>
                                      <p:cBhvr>
                                        <p:cTn id="6" dur="1" fill="hold">
                                          <p:stCondLst>
                                            <p:cond delay="0"/>
                                          </p:stCondLst>
                                        </p:cTn>
                                        <p:tgtEl>
                                          <p:spTgt spid="13315">
                                            <p:txEl>
                                              <p:pRg st="0" end="0"/>
                                            </p:txEl>
                                          </p:spTgt>
                                        </p:tgtEl>
                                        <p:attrNameLst>
                                          <p:attrName>style.visibility</p:attrName>
                                        </p:attrNameLst>
                                      </p:cBhvr>
                                      <p:to>
                                        <p:strVal val="visible"/>
                                      </p:to>
                                    </p:set>
                                    <p:anim calcmode="discrete" valueType="clr">
                                      <p:cBhvr override="childStyle">
                                        <p:cTn id="7" dur="80"/>
                                        <p:tgtEl>
                                          <p:spTgt spid="1331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31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3315">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afterGroup">
                            <p:stCondLst>
                              <p:cond delay="0"/>
                            </p:stCondLst>
                            <p:childTnLst>
                              <p:par>
                                <p:cTn id="12" presetID="27" presetClass="entr" presetSubtype="0" dur="80" fill="hold" nodeType="clickEffect">
                                  <p:stCondLst>
                                    <p:cond delay="0"/>
                                  </p:stCondLst>
                                  <p:iterate type="lt">
                                    <p:tmPct val="50000"/>
                                  </p:iterate>
                                  <p:childTnLst>
                                    <p:set>
                                      <p:cBhvr>
                                        <p:cTn id="13" dur="1" fill="hold">
                                          <p:stCondLst>
                                            <p:cond delay="0"/>
                                          </p:stCondLst>
                                        </p:cTn>
                                        <p:tgtEl>
                                          <p:spTgt spid="13315">
                                            <p:txEl>
                                              <p:pRg st="1" end="1"/>
                                            </p:txEl>
                                          </p:spTgt>
                                        </p:tgtEl>
                                        <p:attrNameLst>
                                          <p:attrName>style.visibility</p:attrName>
                                        </p:attrNameLst>
                                      </p:cBhvr>
                                      <p:to>
                                        <p:strVal val="visible"/>
                                      </p:to>
                                    </p:set>
                                    <p:anim calcmode="discrete" valueType="clr">
                                      <p:cBhvr override="childStyle">
                                        <p:cTn id="14" dur="80"/>
                                        <p:tgtEl>
                                          <p:spTgt spid="1331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3315">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3315">
                                            <p:txEl>
                                              <p:pRg st="1" end="1"/>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afterGroup">
                            <p:stCondLst>
                              <p:cond delay="0"/>
                            </p:stCondLst>
                            <p:childTnLst>
                              <p:par>
                                <p:cTn id="19" presetID="27" presetClass="entr" presetSubtype="0" dur="80" fill="hold" nodeType="clickEffect">
                                  <p:stCondLst>
                                    <p:cond delay="0"/>
                                  </p:stCondLst>
                                  <p:iterate type="lt">
                                    <p:tmPct val="50000"/>
                                  </p:iterate>
                                  <p:childTnLst>
                                    <p:set>
                                      <p:cBhvr>
                                        <p:cTn id="20" dur="1" fill="hold">
                                          <p:stCondLst>
                                            <p:cond delay="0"/>
                                          </p:stCondLst>
                                        </p:cTn>
                                        <p:tgtEl>
                                          <p:spTgt spid="13315">
                                            <p:txEl>
                                              <p:pRg st="2" end="2"/>
                                            </p:txEl>
                                          </p:spTgt>
                                        </p:tgtEl>
                                        <p:attrNameLst>
                                          <p:attrName>style.visibility</p:attrName>
                                        </p:attrNameLst>
                                      </p:cBhvr>
                                      <p:to>
                                        <p:strVal val="visible"/>
                                      </p:to>
                                    </p:set>
                                    <p:anim calcmode="discrete" valueType="clr">
                                      <p:cBhvr override="childStyle">
                                        <p:cTn id="21" dur="80"/>
                                        <p:tgtEl>
                                          <p:spTgt spid="1331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3315">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13315">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241" name="Text Box 2"/>
          <p:cNvSpPr txBox="1"/>
          <p:nvPr/>
        </p:nvSpPr>
        <p:spPr>
          <a:xfrm>
            <a:off x="2855913" y="115888"/>
            <a:ext cx="2087562" cy="583565"/>
          </a:xfrm>
          <a:prstGeom prst="rect">
            <a:avLst/>
          </a:prstGeom>
          <a:noFill/>
          <a:ln w="9525">
            <a:noFill/>
          </a:ln>
        </p:spPr>
        <p:txBody>
          <a:bodyPr anchor="t" anchorCtr="0">
            <a:spAutoFit/>
          </a:bodyPr>
          <a:lstStyle/>
          <a:p>
            <a:pPr>
              <a:spcBef>
                <a:spcPct val="50000"/>
              </a:spcBef>
            </a:pPr>
            <a:r>
              <a:rPr lang="en-US" altLang="zh-CN" sz="3200">
                <a:solidFill>
                  <a:srgbClr val="FF0000"/>
                </a:solidFill>
                <a:latin typeface="方正粗黑宋简体" pitchFamily="2" charset="-122"/>
                <a:ea typeface="方正粗黑宋简体" pitchFamily="2" charset="-122"/>
              </a:rPr>
              <a:t>2.</a:t>
            </a:r>
            <a:r>
              <a:rPr lang="zh-CN" altLang="en-US" sz="3200">
                <a:solidFill>
                  <a:srgbClr val="FF0000"/>
                </a:solidFill>
                <a:latin typeface="方正粗黑宋简体" pitchFamily="2" charset="-122"/>
                <a:ea typeface="方正粗黑宋简体" pitchFamily="2" charset="-122"/>
              </a:rPr>
              <a:t>磷肥</a:t>
            </a:r>
            <a:endParaRPr lang="zh-CN" altLang="en-US" sz="3200">
              <a:solidFill>
                <a:srgbClr val="FF0000"/>
              </a:solidFill>
              <a:latin typeface="方正粗黑宋简体" pitchFamily="2" charset="-122"/>
              <a:ea typeface="方正粗黑宋简体" pitchFamily="2" charset="-122"/>
            </a:endParaRPr>
          </a:p>
        </p:txBody>
      </p:sp>
      <p:sp>
        <p:nvSpPr>
          <p:cNvPr id="10242" name="矩形 5"/>
          <p:cNvSpPr/>
          <p:nvPr/>
        </p:nvSpPr>
        <p:spPr>
          <a:xfrm>
            <a:off x="2135188" y="836613"/>
            <a:ext cx="2621280" cy="4325620"/>
          </a:xfrm>
          <a:prstGeom prst="rect">
            <a:avLst/>
          </a:prstGeom>
          <a:noFill/>
          <a:ln w="9525">
            <a:noFill/>
          </a:ln>
        </p:spPr>
        <p:txBody>
          <a:bodyPr wrap="none" anchor="t" anchorCtr="0">
            <a:spAutoFit/>
          </a:bodyPr>
          <a:lstStyle/>
          <a:p>
            <a:pPr>
              <a:lnSpc>
                <a:spcPts val="4300"/>
              </a:lnSpc>
            </a:pPr>
            <a:r>
              <a:rPr lang="zh-CN" altLang="en-US" sz="3200" b="0">
                <a:latin typeface="方正粗黑宋简体" pitchFamily="2" charset="-122"/>
                <a:ea typeface="方正粗黑宋简体" pitchFamily="2" charset="-122"/>
              </a:rPr>
              <a:t>①作用：</a:t>
            </a:r>
            <a:endParaRPr lang="en-US" altLang="zh-CN" sz="3200" b="0">
              <a:latin typeface="方正粗黑宋简体" pitchFamily="2" charset="-122"/>
              <a:ea typeface="方正粗黑宋简体" pitchFamily="2" charset="-122"/>
            </a:endParaRPr>
          </a:p>
          <a:p>
            <a:pPr>
              <a:lnSpc>
                <a:spcPts val="4300"/>
              </a:lnSpc>
            </a:pPr>
            <a:endParaRPr lang="en-US" altLang="zh-CN" sz="3200" b="0">
              <a:latin typeface="方正粗黑宋简体" pitchFamily="2" charset="-122"/>
              <a:ea typeface="方正粗黑宋简体" pitchFamily="2" charset="-122"/>
            </a:endParaRPr>
          </a:p>
          <a:p>
            <a:pPr>
              <a:lnSpc>
                <a:spcPct val="150000"/>
              </a:lnSpc>
            </a:pPr>
            <a:endParaRPr lang="en-US" altLang="zh-CN" sz="3200" b="0">
              <a:latin typeface="方正粗黑宋简体" pitchFamily="2" charset="-122"/>
              <a:ea typeface="方正粗黑宋简体" pitchFamily="2" charset="-122"/>
            </a:endParaRPr>
          </a:p>
          <a:p>
            <a:pPr>
              <a:lnSpc>
                <a:spcPct val="150000"/>
              </a:lnSpc>
            </a:pPr>
            <a:r>
              <a:rPr lang="zh-CN" altLang="en-US" sz="3200" b="0">
                <a:latin typeface="方正粗黑宋简体" pitchFamily="2" charset="-122"/>
                <a:ea typeface="方正粗黑宋简体" pitchFamily="2" charset="-122"/>
              </a:rPr>
              <a:t>②种类： </a:t>
            </a:r>
            <a:endParaRPr lang="en-US" altLang="zh-CN" sz="3200" b="0">
              <a:latin typeface="方正粗黑宋简体" pitchFamily="2" charset="-122"/>
              <a:ea typeface="方正粗黑宋简体" pitchFamily="2" charset="-122"/>
            </a:endParaRPr>
          </a:p>
          <a:p>
            <a:pPr>
              <a:lnSpc>
                <a:spcPts val="4300"/>
              </a:lnSpc>
            </a:pPr>
            <a:endParaRPr lang="en-US" altLang="zh-CN" sz="3200" b="0">
              <a:latin typeface="方正粗黑宋简体" pitchFamily="2" charset="-122"/>
              <a:ea typeface="方正粗黑宋简体" pitchFamily="2" charset="-122"/>
            </a:endParaRPr>
          </a:p>
          <a:p>
            <a:pPr>
              <a:lnSpc>
                <a:spcPts val="4300"/>
              </a:lnSpc>
            </a:pPr>
            <a:endParaRPr lang="en-US" altLang="zh-CN" sz="3200" b="0">
              <a:latin typeface="方正粗黑宋简体" pitchFamily="2" charset="-122"/>
              <a:ea typeface="方正粗黑宋简体" pitchFamily="2" charset="-122"/>
            </a:endParaRPr>
          </a:p>
          <a:p>
            <a:pPr>
              <a:lnSpc>
                <a:spcPts val="4300"/>
              </a:lnSpc>
            </a:pPr>
            <a:r>
              <a:rPr lang="zh-CN" altLang="en-US" sz="3200" b="0">
                <a:latin typeface="方正粗黑宋简体" pitchFamily="2" charset="-122"/>
                <a:ea typeface="方正粗黑宋简体" pitchFamily="2" charset="-122"/>
              </a:rPr>
              <a:t>③缺磷症状：</a:t>
            </a:r>
            <a:endParaRPr lang="zh-CN" altLang="en-US" sz="3200" b="0">
              <a:latin typeface="方正粗黑宋简体" pitchFamily="2" charset="-122"/>
              <a:ea typeface="方正粗黑宋简体" pitchFamily="2" charset="-122"/>
            </a:endParaRPr>
          </a:p>
        </p:txBody>
      </p:sp>
      <p:sp>
        <p:nvSpPr>
          <p:cNvPr id="7" name="矩形 6"/>
          <p:cNvSpPr/>
          <p:nvPr/>
        </p:nvSpPr>
        <p:spPr>
          <a:xfrm>
            <a:off x="2208213" y="908050"/>
            <a:ext cx="8280400" cy="1420495"/>
          </a:xfrm>
          <a:prstGeom prst="rect">
            <a:avLst/>
          </a:prstGeom>
          <a:noFill/>
        </p:spPr>
        <p:txBody>
          <a:bodyPr>
            <a:spAutoFit/>
          </a:bodyPr>
          <a:lstStyle/>
          <a:p>
            <a:pPr marL="0" marR="0" lvl="0" indent="0" algn="l" defTabSz="914400" rtl="0" eaLnBrk="1" fontAlgn="base" latinLnBrk="0" hangingPunct="1">
              <a:lnSpc>
                <a:spcPct val="120000"/>
              </a:lnSpc>
              <a:spcBef>
                <a:spcPct val="5000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                  磷是植物内</a:t>
            </a:r>
            <a:r>
              <a:rPr kumimoji="0" lang="zh-CN" altLang="en-US" sz="2400" b="1" i="0" u="none" strike="noStrike" kern="1200" cap="none" spc="0" normalizeH="0" baseline="0" noProof="0">
                <a:ln>
                  <a:noFill/>
                </a:ln>
                <a:solidFill>
                  <a:schemeClr val="tx2">
                    <a:lumMod val="60000"/>
                    <a:lumOff val="40000"/>
                  </a:schemeClr>
                </a:solidFill>
                <a:effectLst/>
                <a:uLnTx/>
                <a:uFillTx/>
                <a:latin typeface="Times New Roman" panose="02020603050405020304" pitchFamily="18" charset="0"/>
                <a:ea typeface="宋体" panose="02010600030101010101" pitchFamily="2" charset="-122"/>
                <a:cs typeface="+mn-cs"/>
              </a:rPr>
              <a:t>核酸、蛋白质和酶</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等多种重要化合物的组成元素。磷可以</a:t>
            </a:r>
            <a:r>
              <a:rPr kumimoji="0" lang="zh-CN" altLang="en-US" sz="2400" b="1" i="0" u="none" strike="noStrike" kern="1200" cap="none" spc="0" normalizeH="0" baseline="0" noProof="0">
                <a:ln>
                  <a:noFill/>
                </a:ln>
                <a:solidFill>
                  <a:schemeClr val="tx2">
                    <a:lumMod val="60000"/>
                    <a:lumOff val="40000"/>
                  </a:schemeClr>
                </a:solidFill>
                <a:effectLst/>
                <a:uLnTx/>
                <a:uFillTx/>
                <a:latin typeface="Times New Roman" panose="02020603050405020304" pitchFamily="18" charset="0"/>
                <a:ea typeface="宋体" panose="02010600030101010101" pitchFamily="2" charset="-122"/>
                <a:cs typeface="+mn-cs"/>
              </a:rPr>
              <a:t>促进作物的生长、花的开放、使果实和种子提早成熟；还可增强作物的</a:t>
            </a:r>
            <a:r>
              <a:rPr kumimoji="1" lang="zh-CN" altLang="en-US" sz="2400" b="1" i="0" u="none" strike="noStrike" kern="1200" cap="none" spc="0" normalizeH="0" baseline="0" noProof="0">
                <a:ln>
                  <a:noFill/>
                </a:ln>
                <a:solidFill>
                  <a:schemeClr val="tx2">
                    <a:lumMod val="60000"/>
                    <a:lumOff val="40000"/>
                  </a:schemeClr>
                </a:solidFill>
                <a:effectLst/>
                <a:uLnTx/>
                <a:uFillTx/>
                <a:latin typeface="Times New Roman" panose="02020603050405020304" pitchFamily="18" charset="0"/>
                <a:ea typeface="宋体" panose="02010600030101010101" pitchFamily="2" charset="-122"/>
                <a:cs typeface="+mn-cs"/>
              </a:rPr>
              <a:t>抗旱、抗寒能力</a:t>
            </a:r>
            <a:r>
              <a:rPr kumimoji="1"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r>
            <a:endParaRPr kumimoji="0" lang="en-US" altLang="zh-CN" sz="24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8" name="矩形 7"/>
          <p:cNvSpPr/>
          <p:nvPr/>
        </p:nvSpPr>
        <p:spPr>
          <a:xfrm>
            <a:off x="4800600" y="2205038"/>
            <a:ext cx="4450080" cy="460375"/>
          </a:xfrm>
          <a:prstGeom prst="rect">
            <a:avLst/>
          </a:prstGeom>
          <a:noFill/>
          <a:ln w="9525">
            <a:noFill/>
          </a:ln>
        </p:spPr>
        <p:txBody>
          <a:bodyPr wrap="none" anchor="t" anchorCtr="0">
            <a:spAutoFit/>
          </a:bodyPr>
          <a:lstStyle/>
          <a:p>
            <a:r>
              <a:rPr lang="zh-CN" altLang="en-US" sz="2400">
                <a:solidFill>
                  <a:srgbClr val="00B050"/>
                </a:solidFill>
                <a:latin typeface="方正粗黑宋简体" pitchFamily="2" charset="-122"/>
                <a:ea typeface="方正粗黑宋简体" pitchFamily="2" charset="-122"/>
              </a:rPr>
              <a:t>（磷肥：花开放、果种早成熟）</a:t>
            </a:r>
            <a:endParaRPr lang="zh-CN" altLang="en-US" sz="2400">
              <a:solidFill>
                <a:srgbClr val="00B050"/>
              </a:solidFill>
              <a:latin typeface="方正粗黑宋简体" pitchFamily="2" charset="-122"/>
              <a:ea typeface="方正粗黑宋简体" pitchFamily="2" charset="-122"/>
            </a:endParaRPr>
          </a:p>
        </p:txBody>
      </p:sp>
      <p:sp>
        <p:nvSpPr>
          <p:cNvPr id="11" name="矩形 10"/>
          <p:cNvSpPr/>
          <p:nvPr/>
        </p:nvSpPr>
        <p:spPr>
          <a:xfrm>
            <a:off x="2424113" y="5157788"/>
            <a:ext cx="7416800" cy="829945"/>
          </a:xfrm>
          <a:prstGeom prst="rect">
            <a:avLst/>
          </a:prstGeom>
          <a:noFill/>
          <a:ln w="9525">
            <a:noFill/>
          </a:ln>
        </p:spPr>
        <p:txBody>
          <a:bodyPr anchor="t" anchorCtr="0">
            <a:spAutoFit/>
          </a:bodyPr>
          <a:lstStyle/>
          <a:p>
            <a:r>
              <a:rPr lang="zh-CN" altLang="zh-CN" sz="2400">
                <a:latin typeface="冬青黑体简体中文 W3" pitchFamily="34" charset="-122"/>
                <a:ea typeface="冬青黑体简体中文 W3" pitchFamily="34" charset="-122"/>
              </a:rPr>
              <a:t>生长缓慢</a:t>
            </a:r>
            <a:r>
              <a:rPr lang="zh-CN" altLang="en-US" sz="2400">
                <a:latin typeface="冬青黑体简体中文 W3" pitchFamily="34" charset="-122"/>
                <a:ea typeface="冬青黑体简体中文 W3" pitchFamily="34" charset="-122"/>
              </a:rPr>
              <a:t>，植株矮小</a:t>
            </a:r>
            <a:r>
              <a:rPr lang="zh-CN" altLang="zh-CN" sz="2400">
                <a:latin typeface="冬青黑体简体中文 W3" pitchFamily="34" charset="-122"/>
                <a:ea typeface="冬青黑体简体中文 W3" pitchFamily="34" charset="-122"/>
              </a:rPr>
              <a:t>，</a:t>
            </a:r>
            <a:r>
              <a:rPr lang="zh-CN" altLang="en-US" sz="2400">
                <a:solidFill>
                  <a:srgbClr val="00B050"/>
                </a:solidFill>
                <a:latin typeface="冬青黑体简体中文 W3" pitchFamily="34" charset="-122"/>
                <a:ea typeface="冬青黑体简体中文 W3" pitchFamily="34" charset="-122"/>
              </a:rPr>
              <a:t>叶片呈现暗绿色，</a:t>
            </a:r>
            <a:r>
              <a:rPr lang="zh-CN" altLang="en-US" sz="2400">
                <a:solidFill>
                  <a:srgbClr val="7030A0"/>
                </a:solidFill>
                <a:latin typeface="冬青黑体简体中文 W3" pitchFamily="34" charset="-122"/>
                <a:ea typeface="冬青黑体简体中文 W3" pitchFamily="34" charset="-122"/>
              </a:rPr>
              <a:t>并出现紫色</a:t>
            </a:r>
            <a:r>
              <a:rPr lang="zh-CN" altLang="en-US" sz="2400">
                <a:latin typeface="冬青黑体简体中文 W3" pitchFamily="34" charset="-122"/>
                <a:ea typeface="冬青黑体简体中文 W3" pitchFamily="34" charset="-122"/>
              </a:rPr>
              <a:t>，</a:t>
            </a:r>
            <a:r>
              <a:rPr lang="zh-CN" altLang="zh-CN" sz="2400">
                <a:latin typeface="冬青黑体简体中文 W3" pitchFamily="34" charset="-122"/>
                <a:ea typeface="冬青黑体简体中文 W3" pitchFamily="34" charset="-122"/>
              </a:rPr>
              <a:t>产量降低，根系不发达。</a:t>
            </a:r>
            <a:endParaRPr lang="zh-CN" altLang="en-US" sz="2400">
              <a:latin typeface="冬青黑体简体中文 W3" pitchFamily="34" charset="-122"/>
              <a:ea typeface="冬青黑体简体中文 W3" pitchFamily="34" charset="-122"/>
            </a:endParaRPr>
          </a:p>
        </p:txBody>
      </p:sp>
      <p:sp>
        <p:nvSpPr>
          <p:cNvPr id="13" name="矩形 12"/>
          <p:cNvSpPr/>
          <p:nvPr/>
        </p:nvSpPr>
        <p:spPr>
          <a:xfrm>
            <a:off x="2566988" y="3429000"/>
            <a:ext cx="7273925" cy="922020"/>
          </a:xfrm>
          <a:prstGeom prst="rect">
            <a:avLst/>
          </a:prstGeom>
          <a:noFill/>
          <a:ln w="9525">
            <a:noFill/>
          </a:ln>
        </p:spPr>
        <p:txBody>
          <a:bodyPr anchor="t" anchorCtr="0">
            <a:spAutoFit/>
          </a:bodyPr>
          <a:lstStyle/>
          <a:p>
            <a:r>
              <a:rPr lang="zh-CN" altLang="en-US">
                <a:solidFill>
                  <a:srgbClr val="FF0000"/>
                </a:solidFill>
                <a:latin typeface="冬青黑体简体中文 W3" pitchFamily="34" charset="-122"/>
                <a:ea typeface="冬青黑体简体中文 W3" pitchFamily="34" charset="-122"/>
              </a:rPr>
              <a:t>磷矿粉 → </a:t>
            </a:r>
            <a:r>
              <a:rPr lang="en-US" altLang="zh-CN">
                <a:solidFill>
                  <a:srgbClr val="FF0000"/>
                </a:solidFill>
                <a:latin typeface="冬青黑体简体中文 W3" pitchFamily="34" charset="-122"/>
                <a:ea typeface="冬青黑体简体中文 W3" pitchFamily="34" charset="-122"/>
              </a:rPr>
              <a:t>Ca</a:t>
            </a:r>
            <a:r>
              <a:rPr lang="en-US" altLang="zh-CN" baseline="-25000">
                <a:solidFill>
                  <a:srgbClr val="FF0000"/>
                </a:solidFill>
                <a:latin typeface="冬青黑体简体中文 W3" pitchFamily="34" charset="-122"/>
                <a:ea typeface="冬青黑体简体中文 W3" pitchFamily="34" charset="-122"/>
              </a:rPr>
              <a:t>3</a:t>
            </a:r>
            <a:r>
              <a:rPr lang="en-US" altLang="zh-CN">
                <a:solidFill>
                  <a:srgbClr val="FF0000"/>
                </a:solidFill>
                <a:latin typeface="冬青黑体简体中文 W3" pitchFamily="34" charset="-122"/>
                <a:ea typeface="冬青黑体简体中文 W3" pitchFamily="34" charset="-122"/>
              </a:rPr>
              <a:t>(PO</a:t>
            </a:r>
            <a:r>
              <a:rPr lang="en-US" altLang="zh-CN" baseline="-25000">
                <a:solidFill>
                  <a:srgbClr val="FF0000"/>
                </a:solidFill>
                <a:latin typeface="冬青黑体简体中文 W3" pitchFamily="34" charset="-122"/>
                <a:ea typeface="冬青黑体简体中文 W3" pitchFamily="34" charset="-122"/>
              </a:rPr>
              <a:t>4</a:t>
            </a:r>
            <a:r>
              <a:rPr lang="en-US" altLang="zh-CN">
                <a:solidFill>
                  <a:srgbClr val="FF0000"/>
                </a:solidFill>
                <a:latin typeface="冬青黑体简体中文 W3" pitchFamily="34" charset="-122"/>
                <a:ea typeface="冬青黑体简体中文 W3" pitchFamily="34" charset="-122"/>
              </a:rPr>
              <a:t>)</a:t>
            </a:r>
            <a:r>
              <a:rPr lang="en-US" altLang="zh-CN" baseline="-25000">
                <a:solidFill>
                  <a:srgbClr val="FF0000"/>
                </a:solidFill>
                <a:latin typeface="冬青黑体简体中文 W3" pitchFamily="34" charset="-122"/>
                <a:ea typeface="冬青黑体简体中文 W3" pitchFamily="34" charset="-122"/>
              </a:rPr>
              <a:t>2</a:t>
            </a:r>
            <a:r>
              <a:rPr lang="en-US" altLang="zh-CN">
                <a:solidFill>
                  <a:srgbClr val="FF0000"/>
                </a:solidFill>
                <a:latin typeface="冬青黑体简体中文 W3" pitchFamily="34" charset="-122"/>
                <a:ea typeface="冬青黑体简体中文 W3" pitchFamily="34" charset="-122"/>
              </a:rPr>
              <a:t>  </a:t>
            </a:r>
            <a:endParaRPr lang="en-US" altLang="zh-CN">
              <a:solidFill>
                <a:srgbClr val="FF0000"/>
              </a:solidFill>
              <a:latin typeface="冬青黑体简体中文 W3" pitchFamily="34" charset="-122"/>
              <a:ea typeface="冬青黑体简体中文 W3" pitchFamily="34" charset="-122"/>
            </a:endParaRPr>
          </a:p>
          <a:p>
            <a:r>
              <a:rPr lang="zh-CN" altLang="en-US">
                <a:solidFill>
                  <a:srgbClr val="0066FF"/>
                </a:solidFill>
                <a:latin typeface="冬青黑体简体中文 W3" pitchFamily="34" charset="-122"/>
                <a:ea typeface="冬青黑体简体中文 W3" pitchFamily="34" charset="-122"/>
              </a:rPr>
              <a:t>钙镁磷肥 →（钙和镁的磷酸盐）</a:t>
            </a:r>
            <a:endParaRPr lang="en-US" altLang="zh-CN">
              <a:solidFill>
                <a:srgbClr val="0066FF"/>
              </a:solidFill>
              <a:latin typeface="冬青黑体简体中文 W3" pitchFamily="34" charset="-122"/>
              <a:ea typeface="冬青黑体简体中文 W3" pitchFamily="34" charset="-122"/>
            </a:endParaRPr>
          </a:p>
          <a:p>
            <a:r>
              <a:rPr lang="zh-CN" altLang="en-US">
                <a:solidFill>
                  <a:srgbClr val="FF00FF"/>
                </a:solidFill>
                <a:latin typeface="冬青黑体简体中文 W3" pitchFamily="34" charset="-122"/>
                <a:ea typeface="冬青黑体简体中文 W3" pitchFamily="34" charset="-122"/>
              </a:rPr>
              <a:t>过磷酸钙 → </a:t>
            </a:r>
            <a:r>
              <a:rPr lang="en-US" altLang="zh-CN">
                <a:solidFill>
                  <a:srgbClr val="FF00FF"/>
                </a:solidFill>
                <a:latin typeface="冬青黑体简体中文 W3" pitchFamily="34" charset="-122"/>
                <a:ea typeface="冬青黑体简体中文 W3" pitchFamily="34" charset="-122"/>
              </a:rPr>
              <a:t>(</a:t>
            </a:r>
            <a:r>
              <a:rPr lang="zh-CN" altLang="en-US">
                <a:solidFill>
                  <a:srgbClr val="FF00FF"/>
                </a:solidFill>
                <a:latin typeface="冬青黑体简体中文 W3" pitchFamily="34" charset="-122"/>
                <a:ea typeface="冬青黑体简体中文 W3" pitchFamily="34" charset="-122"/>
              </a:rPr>
              <a:t>磷酸二氢钙</a:t>
            </a:r>
            <a:r>
              <a:rPr lang="en-US" altLang="zh-CN">
                <a:solidFill>
                  <a:srgbClr val="FF00FF"/>
                </a:solidFill>
                <a:latin typeface="冬青黑体简体中文 W3" pitchFamily="34" charset="-122"/>
                <a:ea typeface="冬青黑体简体中文 W3" pitchFamily="34" charset="-122"/>
              </a:rPr>
              <a:t>Ca(H</a:t>
            </a:r>
            <a:r>
              <a:rPr lang="en-US" altLang="zh-CN" baseline="-25000">
                <a:solidFill>
                  <a:srgbClr val="FF00FF"/>
                </a:solidFill>
                <a:latin typeface="冬青黑体简体中文 W3" pitchFamily="34" charset="-122"/>
                <a:ea typeface="冬青黑体简体中文 W3" pitchFamily="34" charset="-122"/>
              </a:rPr>
              <a:t>2</a:t>
            </a:r>
            <a:r>
              <a:rPr lang="en-US" altLang="zh-CN">
                <a:solidFill>
                  <a:srgbClr val="FF00FF"/>
                </a:solidFill>
                <a:latin typeface="冬青黑体简体中文 W3" pitchFamily="34" charset="-122"/>
                <a:ea typeface="冬青黑体简体中文 W3" pitchFamily="34" charset="-122"/>
              </a:rPr>
              <a:t>PO</a:t>
            </a:r>
            <a:r>
              <a:rPr lang="en-US" altLang="zh-CN" baseline="-25000">
                <a:solidFill>
                  <a:srgbClr val="FF00FF"/>
                </a:solidFill>
                <a:latin typeface="冬青黑体简体中文 W3" pitchFamily="34" charset="-122"/>
                <a:ea typeface="冬青黑体简体中文 W3" pitchFamily="34" charset="-122"/>
              </a:rPr>
              <a:t>4</a:t>
            </a:r>
            <a:r>
              <a:rPr lang="en-US" altLang="zh-CN">
                <a:solidFill>
                  <a:srgbClr val="FF00FF"/>
                </a:solidFill>
                <a:latin typeface="冬青黑体简体中文 W3" pitchFamily="34" charset="-122"/>
                <a:ea typeface="冬青黑体简体中文 W3" pitchFamily="34" charset="-122"/>
              </a:rPr>
              <a:t>)</a:t>
            </a:r>
            <a:r>
              <a:rPr lang="en-US" altLang="zh-CN" baseline="-25000">
                <a:solidFill>
                  <a:srgbClr val="FF00FF"/>
                </a:solidFill>
                <a:latin typeface="冬青黑体简体中文 W3" pitchFamily="34" charset="-122"/>
                <a:ea typeface="冬青黑体简体中文 W3" pitchFamily="34" charset="-122"/>
              </a:rPr>
              <a:t>2</a:t>
            </a:r>
            <a:r>
              <a:rPr lang="en-US" altLang="zh-CN">
                <a:solidFill>
                  <a:srgbClr val="FF00FF"/>
                </a:solidFill>
                <a:latin typeface="冬青黑体简体中文 W3" pitchFamily="34" charset="-122"/>
                <a:ea typeface="冬青黑体简体中文 W3" pitchFamily="34" charset="-122"/>
              </a:rPr>
              <a:t> </a:t>
            </a:r>
            <a:r>
              <a:rPr lang="zh-CN" altLang="en-US">
                <a:solidFill>
                  <a:srgbClr val="FF00FF"/>
                </a:solidFill>
                <a:latin typeface="冬青黑体简体中文 W3" pitchFamily="34" charset="-122"/>
                <a:ea typeface="冬青黑体简体中文 W3" pitchFamily="34" charset="-122"/>
              </a:rPr>
              <a:t>和</a:t>
            </a:r>
            <a:r>
              <a:rPr lang="en-US" altLang="zh-CN">
                <a:solidFill>
                  <a:srgbClr val="FF00FF"/>
                </a:solidFill>
                <a:latin typeface="冬青黑体简体中文 W3" pitchFamily="34" charset="-122"/>
                <a:ea typeface="冬青黑体简体中文 W3" pitchFamily="34" charset="-122"/>
              </a:rPr>
              <a:t>CaSO</a:t>
            </a:r>
            <a:r>
              <a:rPr lang="en-US" altLang="zh-CN" baseline="-25000">
                <a:solidFill>
                  <a:srgbClr val="FF00FF"/>
                </a:solidFill>
                <a:latin typeface="冬青黑体简体中文 W3" pitchFamily="34" charset="-122"/>
                <a:ea typeface="冬青黑体简体中文 W3" pitchFamily="34" charset="-122"/>
              </a:rPr>
              <a:t>4</a:t>
            </a:r>
            <a:r>
              <a:rPr lang="zh-CN" altLang="en-US">
                <a:solidFill>
                  <a:srgbClr val="FF00FF"/>
                </a:solidFill>
                <a:latin typeface="冬青黑体简体中文 W3" pitchFamily="34" charset="-122"/>
                <a:ea typeface="冬青黑体简体中文 W3" pitchFamily="34" charset="-122"/>
              </a:rPr>
              <a:t>的混合物）</a:t>
            </a:r>
            <a:endParaRPr lang="zh-CN" altLang="en-US">
              <a:solidFill>
                <a:srgbClr val="FF00FF"/>
              </a:solidFill>
              <a:latin typeface="冬青黑体简体中文 W3" pitchFamily="34" charset="-122"/>
              <a:ea typeface="冬青黑体简体中文 W3" pitchFamily="34" charset="-122"/>
            </a:endParaRPr>
          </a:p>
        </p:txBody>
      </p:sp>
      <p:sp>
        <p:nvSpPr>
          <p:cNvPr id="14" name="Text Box 16"/>
          <p:cNvSpPr txBox="1"/>
          <p:nvPr/>
        </p:nvSpPr>
        <p:spPr>
          <a:xfrm>
            <a:off x="3719513" y="2895600"/>
            <a:ext cx="3241675" cy="460375"/>
          </a:xfrm>
          <a:prstGeom prst="rect">
            <a:avLst/>
          </a:prstGeom>
          <a:noFill/>
          <a:ln w="9525">
            <a:noFill/>
          </a:ln>
        </p:spPr>
        <p:txBody>
          <a:bodyPr anchor="t" anchorCtr="0">
            <a:spAutoFit/>
          </a:bodyPr>
          <a:lstStyle/>
          <a:p>
            <a:pPr>
              <a:spcBef>
                <a:spcPct val="50000"/>
              </a:spcBef>
            </a:pPr>
            <a:r>
              <a:rPr lang="zh-CN" altLang="en-US" sz="2400">
                <a:solidFill>
                  <a:srgbClr val="C00000"/>
                </a:solidFill>
                <a:latin typeface="方正粗黑宋简体" pitchFamily="2" charset="-122"/>
                <a:ea typeface="方正粗黑宋简体" pitchFamily="2" charset="-122"/>
              </a:rPr>
              <a:t>（都是灰白色粉末）</a:t>
            </a:r>
            <a:endParaRPr lang="zh-CN" altLang="en-US" sz="2400">
              <a:solidFill>
                <a:srgbClr val="C00000"/>
              </a:solidFill>
              <a:latin typeface="方正粗黑宋简体" pitchFamily="2" charset="-122"/>
              <a:ea typeface="方正粗黑宋简体" pitchFamily="2" charset="-122"/>
            </a:endParaRPr>
          </a:p>
        </p:txBody>
      </p:sp>
      <p:pic>
        <p:nvPicPr>
          <p:cNvPr id="15" name="Picture 4" descr="pic_28625"/>
          <p:cNvPicPr>
            <a:picLocks noChangeAspect="1"/>
          </p:cNvPicPr>
          <p:nvPr/>
        </p:nvPicPr>
        <p:blipFill>
          <a:blip r:embed="rId2">
            <a:lum contrast="24000"/>
          </a:blip>
          <a:stretch>
            <a:fillRect/>
          </a:stretch>
        </p:blipFill>
        <p:spPr>
          <a:xfrm>
            <a:off x="4583113" y="4508500"/>
            <a:ext cx="2273300" cy="2160588"/>
          </a:xfrm>
          <a:prstGeom prst="rect">
            <a:avLst/>
          </a:prstGeom>
          <a:noFill/>
          <a:ln w="9525">
            <a:noFill/>
          </a:ln>
        </p:spPr>
      </p:pic>
      <p:pic>
        <p:nvPicPr>
          <p:cNvPr id="16" name="Picture 6" descr="t6"/>
          <p:cNvPicPr>
            <a:picLocks noChangeAspect="1"/>
          </p:cNvPicPr>
          <p:nvPr/>
        </p:nvPicPr>
        <p:blipFill>
          <a:blip r:embed="rId3"/>
          <a:stretch>
            <a:fillRect/>
          </a:stretch>
        </p:blipFill>
        <p:spPr>
          <a:xfrm>
            <a:off x="7032625" y="4581525"/>
            <a:ext cx="2808288" cy="2076450"/>
          </a:xfrm>
          <a:prstGeom prst="rect">
            <a:avLst/>
          </a:prstGeom>
          <a:noFill/>
          <a:ln w="9525">
            <a:noFill/>
          </a:ln>
          <a:effectLst>
            <a:outerShdw dist="71842" dir="2699999" algn="ctr" rotWithShape="0">
              <a:srgbClr val="B2B2B2"/>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5" dur="5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vertical)">
                                      <p:cBhvr>
                                        <p:cTn id="7" dur="500"/>
                                        <p:tgtEl>
                                          <p:spTgt spid="7"/>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5" dur="50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vertical)">
                                      <p:cBhvr>
                                        <p:cTn id="12" dur="500"/>
                                        <p:tgtEl>
                                          <p:spTgt spid="8"/>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5" dur="50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vertical)">
                                      <p:cBhvr>
                                        <p:cTn id="17" dur="500"/>
                                        <p:tgtEl>
                                          <p:spTgt spid="13"/>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2" presetClass="entr" presetSubtype="4" dur="50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afterGroup">
                            <p:stCondLst>
                              <p:cond delay="0"/>
                            </p:stCondLst>
                            <p:childTnLst>
                              <p:par>
                                <p:cTn id="26" presetID="3" presetClass="entr" presetSubtype="10" dur="50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linds(horizontal)">
                                      <p:cBhvr>
                                        <p:cTn id="28" dur="500"/>
                                        <p:tgtEl>
                                          <p:spTgt spid="11"/>
                                        </p:tgtEl>
                                      </p:cBhvr>
                                    </p:animEffect>
                                  </p:childTnLst>
                                </p:cTn>
                              </p:par>
                            </p:childTnLst>
                          </p:cTn>
                        </p:par>
                      </p:childTnLst>
                    </p:cTn>
                  </p:par>
                  <p:par>
                    <p:cTn id="29" fill="hold" nodeType="clickPar">
                      <p:stCondLst>
                        <p:cond delay="indefinite"/>
                      </p:stCondLst>
                      <p:childTnLst>
                        <p:par>
                          <p:cTn id="30" fill="hold" nodeType="afterGroup">
                            <p:stCondLst>
                              <p:cond delay="0"/>
                            </p:stCondLst>
                            <p:childTnLst>
                              <p:par>
                                <p:cTn id="31" presetID="3" presetClass="exit" presetSubtype="10" dur="500" fill="hold" grpId="1" nodeType="clickEffect">
                                  <p:stCondLst>
                                    <p:cond delay="0"/>
                                  </p:stCondLst>
                                  <p:childTnLst>
                                    <p:animEffect transition="out" filter="blinds(horizontal)">
                                      <p:cBhvr>
                                        <p:cTn id="32" dur="500"/>
                                        <p:tgtEl>
                                          <p:spTgt spid="11"/>
                                        </p:tgtEl>
                                      </p:cBhvr>
                                    </p:animEffect>
                                    <p:set>
                                      <p:cBhvr>
                                        <p:cTn id="33" dur="1" fill="hold">
                                          <p:stCondLst>
                                            <p:cond delay="499"/>
                                          </p:stCondLst>
                                        </p:cTn>
                                        <p:tgtEl>
                                          <p:spTgt spid="11"/>
                                        </p:tgtEl>
                                        <p:attrNameLst>
                                          <p:attrName>style.visibility</p:attrName>
                                        </p:attrNameLst>
                                      </p:cBhvr>
                                      <p:to>
                                        <p:strVal val="hidden"/>
                                      </p:to>
                                    </p:set>
                                  </p:childTnLst>
                                </p:cTn>
                              </p:par>
                            </p:childTnLst>
                          </p:cTn>
                        </p:par>
                        <p:par>
                          <p:cTn id="34" fill="hold" nodeType="afterGroup">
                            <p:stCondLst>
                              <p:cond delay="500"/>
                            </p:stCondLst>
                            <p:childTnLst>
                              <p:par>
                                <p:cTn id="35" presetID="6" presetClass="entr" presetSubtype="32" dur="200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circle(out)">
                                      <p:cBhvr>
                                        <p:cTn id="37" dur="2000"/>
                                        <p:tgtEl>
                                          <p:spTgt spid="15"/>
                                        </p:tgtEl>
                                      </p:cBhvr>
                                    </p:animEffect>
                                  </p:childTnLst>
                                </p:cTn>
                              </p:par>
                            </p:childTnLst>
                          </p:cTn>
                        </p:par>
                        <p:par>
                          <p:cTn id="38" fill="hold" nodeType="afterGroup">
                            <p:stCondLst>
                              <p:cond delay="2500"/>
                            </p:stCondLst>
                            <p:childTnLst>
                              <p:par>
                                <p:cTn id="39" presetID="6" presetClass="entr" presetSubtype="32" dur="200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circle(out)">
                                      <p:cBhvr>
                                        <p:cTn id="41"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1" grpId="1"/>
      <p:bldP spid="13" grpId="0"/>
      <p:bldP spid="14"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265" name="Text Box 2"/>
          <p:cNvSpPr txBox="1"/>
          <p:nvPr/>
        </p:nvSpPr>
        <p:spPr>
          <a:xfrm>
            <a:off x="2855913" y="115888"/>
            <a:ext cx="2087562" cy="583565"/>
          </a:xfrm>
          <a:prstGeom prst="rect">
            <a:avLst/>
          </a:prstGeom>
          <a:noFill/>
          <a:ln w="9525">
            <a:noFill/>
          </a:ln>
        </p:spPr>
        <p:txBody>
          <a:bodyPr anchor="t" anchorCtr="0">
            <a:spAutoFit/>
          </a:bodyPr>
          <a:lstStyle/>
          <a:p>
            <a:pPr>
              <a:spcBef>
                <a:spcPct val="50000"/>
              </a:spcBef>
            </a:pPr>
            <a:r>
              <a:rPr lang="en-US" altLang="zh-CN" sz="3200">
                <a:solidFill>
                  <a:srgbClr val="FF0000"/>
                </a:solidFill>
                <a:latin typeface="方正粗黑宋简体" pitchFamily="2" charset="-122"/>
                <a:ea typeface="方正粗黑宋简体" pitchFamily="2" charset="-122"/>
              </a:rPr>
              <a:t>3.</a:t>
            </a:r>
            <a:r>
              <a:rPr lang="zh-CN" altLang="en-US" sz="3200">
                <a:solidFill>
                  <a:srgbClr val="FF0000"/>
                </a:solidFill>
                <a:latin typeface="方正粗黑宋简体" pitchFamily="2" charset="-122"/>
                <a:ea typeface="方正粗黑宋简体" pitchFamily="2" charset="-122"/>
              </a:rPr>
              <a:t>钾肥</a:t>
            </a:r>
            <a:endParaRPr lang="zh-CN" altLang="en-US" sz="3200">
              <a:solidFill>
                <a:srgbClr val="FF0000"/>
              </a:solidFill>
              <a:latin typeface="方正粗黑宋简体" pitchFamily="2" charset="-122"/>
              <a:ea typeface="方正粗黑宋简体" pitchFamily="2" charset="-122"/>
            </a:endParaRPr>
          </a:p>
        </p:txBody>
      </p:sp>
      <p:sp>
        <p:nvSpPr>
          <p:cNvPr id="11266" name="矩形 5"/>
          <p:cNvSpPr/>
          <p:nvPr/>
        </p:nvSpPr>
        <p:spPr>
          <a:xfrm>
            <a:off x="2135188" y="836613"/>
            <a:ext cx="2621280" cy="3774440"/>
          </a:xfrm>
          <a:prstGeom prst="rect">
            <a:avLst/>
          </a:prstGeom>
          <a:noFill/>
          <a:ln w="9525">
            <a:noFill/>
          </a:ln>
        </p:spPr>
        <p:txBody>
          <a:bodyPr wrap="none" anchor="t" anchorCtr="0">
            <a:spAutoFit/>
          </a:bodyPr>
          <a:lstStyle/>
          <a:p>
            <a:pPr>
              <a:lnSpc>
                <a:spcPts val="4300"/>
              </a:lnSpc>
            </a:pPr>
            <a:r>
              <a:rPr lang="zh-CN" altLang="en-US" sz="3200" b="0">
                <a:latin typeface="方正粗黑宋简体" pitchFamily="2" charset="-122"/>
                <a:ea typeface="方正粗黑宋简体" pitchFamily="2" charset="-122"/>
              </a:rPr>
              <a:t>①作用：</a:t>
            </a:r>
            <a:endParaRPr lang="en-US" altLang="zh-CN" sz="3200" b="0">
              <a:latin typeface="方正粗黑宋简体" pitchFamily="2" charset="-122"/>
              <a:ea typeface="方正粗黑宋简体" pitchFamily="2" charset="-122"/>
            </a:endParaRPr>
          </a:p>
          <a:p>
            <a:pPr>
              <a:lnSpc>
                <a:spcPts val="4300"/>
              </a:lnSpc>
            </a:pPr>
            <a:endParaRPr lang="en-US" altLang="zh-CN" sz="3200" b="0">
              <a:latin typeface="方正粗黑宋简体" pitchFamily="2" charset="-122"/>
              <a:ea typeface="方正粗黑宋简体" pitchFamily="2" charset="-122"/>
            </a:endParaRPr>
          </a:p>
          <a:p>
            <a:pPr>
              <a:lnSpc>
                <a:spcPct val="150000"/>
              </a:lnSpc>
            </a:pPr>
            <a:endParaRPr lang="en-US" altLang="zh-CN" sz="3200" b="0">
              <a:latin typeface="方正粗黑宋简体" pitchFamily="2" charset="-122"/>
              <a:ea typeface="方正粗黑宋简体" pitchFamily="2" charset="-122"/>
            </a:endParaRPr>
          </a:p>
          <a:p>
            <a:pPr>
              <a:lnSpc>
                <a:spcPct val="150000"/>
              </a:lnSpc>
            </a:pPr>
            <a:r>
              <a:rPr lang="zh-CN" altLang="en-US" sz="3200" b="0">
                <a:latin typeface="方正粗黑宋简体" pitchFamily="2" charset="-122"/>
                <a:ea typeface="方正粗黑宋简体" pitchFamily="2" charset="-122"/>
              </a:rPr>
              <a:t>②种类： </a:t>
            </a:r>
            <a:endParaRPr lang="en-US" altLang="zh-CN" sz="3200" b="0">
              <a:latin typeface="方正粗黑宋简体" pitchFamily="2" charset="-122"/>
              <a:ea typeface="方正粗黑宋简体" pitchFamily="2" charset="-122"/>
            </a:endParaRPr>
          </a:p>
          <a:p>
            <a:pPr>
              <a:lnSpc>
                <a:spcPts val="4300"/>
              </a:lnSpc>
            </a:pPr>
            <a:endParaRPr lang="en-US" altLang="zh-CN" sz="3200" b="0">
              <a:latin typeface="方正粗黑宋简体" pitchFamily="2" charset="-122"/>
              <a:ea typeface="方正粗黑宋简体" pitchFamily="2" charset="-122"/>
            </a:endParaRPr>
          </a:p>
          <a:p>
            <a:pPr>
              <a:lnSpc>
                <a:spcPts val="4300"/>
              </a:lnSpc>
            </a:pPr>
            <a:r>
              <a:rPr lang="zh-CN" altLang="en-US" sz="3200" b="0">
                <a:latin typeface="方正粗黑宋简体" pitchFamily="2" charset="-122"/>
                <a:ea typeface="方正粗黑宋简体" pitchFamily="2" charset="-122"/>
              </a:rPr>
              <a:t>③缺钾症状：</a:t>
            </a:r>
            <a:endParaRPr lang="zh-CN" altLang="en-US" sz="3200" b="0">
              <a:latin typeface="方正粗黑宋简体" pitchFamily="2" charset="-122"/>
              <a:ea typeface="方正粗黑宋简体" pitchFamily="2" charset="-122"/>
            </a:endParaRPr>
          </a:p>
        </p:txBody>
      </p:sp>
      <p:sp>
        <p:nvSpPr>
          <p:cNvPr id="7" name="矩形 6"/>
          <p:cNvSpPr/>
          <p:nvPr/>
        </p:nvSpPr>
        <p:spPr>
          <a:xfrm>
            <a:off x="2208213" y="908050"/>
            <a:ext cx="8280400" cy="1420495"/>
          </a:xfrm>
          <a:prstGeom prst="rect">
            <a:avLst/>
          </a:prstGeom>
          <a:noFill/>
          <a:ln w="9525">
            <a:noFill/>
          </a:ln>
        </p:spPr>
        <p:txBody>
          <a:bodyPr anchor="t" anchorCtr="0">
            <a:spAutoFit/>
          </a:bodyPr>
          <a:lstStyle/>
          <a:p>
            <a:pPr>
              <a:lnSpc>
                <a:spcPct val="120000"/>
              </a:lnSpc>
              <a:spcBef>
                <a:spcPct val="50000"/>
              </a:spcBef>
            </a:pPr>
            <a:r>
              <a:rPr lang="zh-CN" altLang="en-US" sz="2400">
                <a:latin typeface="Times New Roman" panose="02020603050405020304" pitchFamily="18" charset="0"/>
                <a:ea typeface="宋体" panose="02010600030101010101" pitchFamily="2" charset="-122"/>
              </a:rPr>
              <a:t>                  钾在植物代谢活跃的器官和组织中的分布量较高，钾具有保证</a:t>
            </a:r>
            <a:r>
              <a:rPr lang="zh-CN" altLang="en-US" sz="2400">
                <a:solidFill>
                  <a:srgbClr val="7030A0"/>
                </a:solidFill>
                <a:latin typeface="Times New Roman" panose="02020603050405020304" pitchFamily="18" charset="0"/>
                <a:ea typeface="宋体" panose="02010600030101010101" pitchFamily="2" charset="-122"/>
              </a:rPr>
              <a:t>各种代谢</a:t>
            </a:r>
            <a:r>
              <a:rPr lang="zh-CN" altLang="en-US" sz="2400">
                <a:latin typeface="Times New Roman" panose="02020603050405020304" pitchFamily="18" charset="0"/>
                <a:ea typeface="宋体" panose="02010600030101010101" pitchFamily="2" charset="-122"/>
              </a:rPr>
              <a:t>过程的顺利进行</a:t>
            </a:r>
            <a:r>
              <a:rPr lang="en-US" altLang="zh-CN" sz="2400">
                <a:latin typeface="Times New Roman" panose="02020603050405020304" pitchFamily="18" charset="0"/>
                <a:ea typeface="宋体" panose="02010600030101010101" pitchFamily="2" charset="-122"/>
              </a:rPr>
              <a:t>,</a:t>
            </a:r>
            <a:r>
              <a:rPr lang="zh-CN" altLang="en-US" sz="2400">
                <a:solidFill>
                  <a:srgbClr val="7030A0"/>
                </a:solidFill>
                <a:latin typeface="Times New Roman" panose="02020603050405020304" pitchFamily="18" charset="0"/>
                <a:ea typeface="宋体" panose="02010600030101010101" pitchFamily="2" charset="-122"/>
              </a:rPr>
              <a:t>促进植物生长及淀粉的合成及运输，增强抗病虫害和抗倒伏能力</a:t>
            </a:r>
            <a:r>
              <a:rPr lang="zh-CN" altLang="en-US" sz="2400">
                <a:latin typeface="Times New Roman" panose="02020603050405020304" pitchFamily="18" charset="0"/>
                <a:ea typeface="宋体" panose="02010600030101010101" pitchFamily="2" charset="-122"/>
              </a:rPr>
              <a:t>等功能。</a:t>
            </a:r>
            <a:endParaRPr lang="en-US" altLang="zh-CN" sz="2400">
              <a:latin typeface="Times New Roman" panose="02020603050405020304" pitchFamily="18" charset="0"/>
              <a:ea typeface="宋体" panose="02010600030101010101" pitchFamily="2" charset="-122"/>
            </a:endParaRPr>
          </a:p>
        </p:txBody>
      </p:sp>
      <p:sp>
        <p:nvSpPr>
          <p:cNvPr id="8" name="矩形 7"/>
          <p:cNvSpPr/>
          <p:nvPr/>
        </p:nvSpPr>
        <p:spPr>
          <a:xfrm>
            <a:off x="4440238" y="2205038"/>
            <a:ext cx="3840480" cy="460375"/>
          </a:xfrm>
          <a:prstGeom prst="rect">
            <a:avLst/>
          </a:prstGeom>
          <a:noFill/>
          <a:ln w="9525">
            <a:noFill/>
          </a:ln>
        </p:spPr>
        <p:txBody>
          <a:bodyPr wrap="none" anchor="t" anchorCtr="0">
            <a:spAutoFit/>
          </a:bodyPr>
          <a:lstStyle/>
          <a:p>
            <a:r>
              <a:rPr lang="zh-CN" altLang="en-US" sz="2400">
                <a:solidFill>
                  <a:srgbClr val="00B050"/>
                </a:solidFill>
                <a:latin typeface="方正粗黑宋简体" pitchFamily="2" charset="-122"/>
                <a:ea typeface="方正粗黑宋简体" pitchFamily="2" charset="-122"/>
              </a:rPr>
              <a:t>（钾肥：茎秆壮、淀粉多）</a:t>
            </a:r>
            <a:endParaRPr lang="zh-CN" altLang="en-US" sz="2400">
              <a:solidFill>
                <a:srgbClr val="00B050"/>
              </a:solidFill>
              <a:latin typeface="方正粗黑宋简体" pitchFamily="2" charset="-122"/>
              <a:ea typeface="方正粗黑宋简体" pitchFamily="2" charset="-122"/>
            </a:endParaRPr>
          </a:p>
        </p:txBody>
      </p:sp>
      <p:sp>
        <p:nvSpPr>
          <p:cNvPr id="11" name="矩形 10"/>
          <p:cNvSpPr/>
          <p:nvPr/>
        </p:nvSpPr>
        <p:spPr>
          <a:xfrm>
            <a:off x="2208213" y="4581525"/>
            <a:ext cx="820896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1" lang="zh-CN" altLang="en-US" sz="2400" b="1" i="0" u="none" strike="noStrike" kern="1200" cap="none" spc="0" normalizeH="0" baseline="0" noProof="0">
                <a:ln>
                  <a:noFill/>
                </a:ln>
                <a:solidFill>
                  <a:srgbClr val="FF0000"/>
                </a:solidFill>
                <a:effectLst>
                  <a:outerShdw blurRad="38100" dist="38100" dir="2700000" algn="tl">
                    <a:srgbClr val="C0C0C0"/>
                  </a:outerShdw>
                </a:effectLst>
                <a:uLnTx/>
                <a:uFillTx/>
                <a:latin typeface="黑体" panose="02010609060101010101" charset="-122"/>
                <a:ea typeface="黑体" panose="02010609060101010101" charset="-122"/>
                <a:cs typeface="+mn-cs"/>
              </a:rPr>
              <a:t>茎秆软弱，容</a:t>
            </a:r>
            <a:r>
              <a:rPr kumimoji="1" lang="zh-CN" altLang="en-US" sz="2400" b="1" i="0" u="none" strike="noStrike" kern="1200" cap="none" spc="0" normalizeH="0" baseline="0" noProof="0">
                <a:ln>
                  <a:noFill/>
                </a:ln>
                <a:solidFill>
                  <a:srgbClr val="00B050"/>
                </a:solidFill>
                <a:effectLst>
                  <a:outerShdw blurRad="38100" dist="38100" dir="2700000" algn="tl">
                    <a:srgbClr val="C0C0C0"/>
                  </a:outerShdw>
                </a:effectLst>
                <a:uLnTx/>
                <a:uFillTx/>
                <a:latin typeface="黑体" panose="02010609060101010101" charset="-122"/>
                <a:ea typeface="黑体" panose="02010609060101010101" charset="-122"/>
                <a:cs typeface="+mn-cs"/>
              </a:rPr>
              <a:t>易倒伏</a:t>
            </a:r>
            <a:r>
              <a:rPr kumimoji="1" lang="zh-CN" altLang="en-US" sz="2400" b="1" i="0" u="none" strike="noStrike" kern="1200" cap="none" spc="0" normalizeH="0" baseline="0" noProof="0">
                <a:ln>
                  <a:noFill/>
                </a:ln>
                <a:solidFill>
                  <a:srgbClr val="FF0000"/>
                </a:solidFill>
                <a:effectLst>
                  <a:outerShdw blurRad="38100" dist="38100" dir="2700000" algn="tl">
                    <a:srgbClr val="C0C0C0"/>
                  </a:outerShdw>
                </a:effectLst>
                <a:uLnTx/>
                <a:uFillTx/>
                <a:latin typeface="黑体" panose="02010609060101010101" charset="-122"/>
                <a:ea typeface="黑体" panose="02010609060101010101" charset="-122"/>
                <a:cs typeface="+mn-cs"/>
              </a:rPr>
              <a:t>，</a:t>
            </a:r>
            <a:r>
              <a:rPr kumimoji="1" lang="zh-CN" altLang="en-US" sz="2400" b="1" i="0" u="none" strike="noStrike" kern="1200" cap="none" spc="0" normalizeH="0" baseline="0" noProof="0">
                <a:ln>
                  <a:noFill/>
                </a:ln>
                <a:solidFill>
                  <a:srgbClr val="00B050"/>
                </a:solidFill>
                <a:effectLst>
                  <a:outerShdw blurRad="38100" dist="38100" dir="2700000" algn="tl">
                    <a:srgbClr val="C0C0C0"/>
                  </a:outerShdw>
                </a:effectLst>
                <a:uLnTx/>
                <a:uFillTx/>
                <a:latin typeface="黑体" panose="02010609060101010101" charset="-122"/>
                <a:ea typeface="黑体" panose="02010609060101010101" charset="-122"/>
                <a:cs typeface="+mn-cs"/>
              </a:rPr>
              <a:t>叶片边缘和尖端呈褐色，并逐渐焦枯</a:t>
            </a:r>
            <a:r>
              <a:rPr kumimoji="1" lang="zh-CN" altLang="en-US" sz="2400" b="1" i="0" u="none" strike="noStrike" kern="1200" cap="none" spc="0" normalizeH="0" baseline="0" noProof="0">
                <a:ln>
                  <a:noFill/>
                </a:ln>
                <a:solidFill>
                  <a:srgbClr val="FF0000"/>
                </a:solidFill>
                <a:effectLst>
                  <a:outerShdw blurRad="38100" dist="38100" dir="2700000" algn="tl">
                    <a:srgbClr val="C0C0C0"/>
                  </a:outerShdw>
                </a:effectLst>
                <a:uLnTx/>
                <a:uFillTx/>
                <a:latin typeface="黑体" panose="02010609060101010101" charset="-122"/>
                <a:ea typeface="黑体" panose="02010609060101010101" charset="-122"/>
                <a:cs typeface="+mn-cs"/>
              </a:rPr>
              <a:t>。</a:t>
            </a:r>
            <a:endParaRPr kumimoji="0" lang="zh-CN" altLang="en-US" sz="2400" b="1" i="0" u="none" strike="noStrike" kern="1200" cap="none" spc="0" normalizeH="0" baseline="0" noProof="0">
              <a:ln>
                <a:noFill/>
              </a:ln>
              <a:solidFill>
                <a:schemeClr val="tx1"/>
              </a:solidFill>
              <a:effectLst/>
              <a:uLnTx/>
              <a:uFillTx/>
              <a:latin typeface="冬青黑体简体中文 W3" pitchFamily="34" charset="-122"/>
              <a:ea typeface="冬青黑体简体中文 W3" pitchFamily="34" charset="-122"/>
              <a:cs typeface="+mn-cs"/>
            </a:endParaRPr>
          </a:p>
        </p:txBody>
      </p:sp>
      <p:sp>
        <p:nvSpPr>
          <p:cNvPr id="13" name="矩形 12"/>
          <p:cNvSpPr/>
          <p:nvPr/>
        </p:nvSpPr>
        <p:spPr>
          <a:xfrm>
            <a:off x="2279650" y="3429000"/>
            <a:ext cx="8135938" cy="521970"/>
          </a:xfrm>
          <a:prstGeom prst="rect">
            <a:avLst/>
          </a:prstGeom>
          <a:noFill/>
          <a:ln w="9525">
            <a:noFill/>
          </a:ln>
        </p:spPr>
        <p:txBody>
          <a:bodyPr anchor="t" anchorCtr="0">
            <a:spAutoFit/>
          </a:bodyPr>
          <a:lstStyle/>
          <a:p>
            <a:r>
              <a:rPr lang="zh-CN" altLang="en-US" sz="2800">
                <a:solidFill>
                  <a:srgbClr val="0066FF"/>
                </a:solidFill>
                <a:latin typeface="Times New Roman" panose="02020603050405020304" pitchFamily="18" charset="0"/>
                <a:ea typeface="宋体" panose="02010600030101010101" pitchFamily="2" charset="-122"/>
              </a:rPr>
              <a:t>硫酸钾</a:t>
            </a:r>
            <a:r>
              <a:rPr lang="en-US" altLang="zh-CN" sz="2800">
                <a:solidFill>
                  <a:srgbClr val="0066FF"/>
                </a:solidFill>
                <a:latin typeface="Times New Roman" panose="02020603050405020304" pitchFamily="18" charset="0"/>
                <a:ea typeface="宋体" panose="02010600030101010101" pitchFamily="2" charset="-122"/>
              </a:rPr>
              <a:t>(K</a:t>
            </a:r>
            <a:r>
              <a:rPr lang="en-US" altLang="zh-CN" sz="2800" baseline="-25000">
                <a:solidFill>
                  <a:srgbClr val="0066FF"/>
                </a:solidFill>
                <a:latin typeface="Times New Roman" panose="02020603050405020304" pitchFamily="18" charset="0"/>
                <a:ea typeface="宋体" panose="02010600030101010101" pitchFamily="2" charset="-122"/>
              </a:rPr>
              <a:t>2</a:t>
            </a:r>
            <a:r>
              <a:rPr lang="en-US" altLang="zh-CN" sz="2800">
                <a:solidFill>
                  <a:srgbClr val="0066FF"/>
                </a:solidFill>
                <a:latin typeface="Times New Roman" panose="02020603050405020304" pitchFamily="18" charset="0"/>
                <a:ea typeface="宋体" panose="02010600030101010101" pitchFamily="2" charset="-122"/>
              </a:rPr>
              <a:t>SO</a:t>
            </a:r>
            <a:r>
              <a:rPr lang="en-US" altLang="zh-CN" sz="2800" baseline="-25000">
                <a:solidFill>
                  <a:srgbClr val="0066FF"/>
                </a:solidFill>
                <a:latin typeface="Times New Roman" panose="02020603050405020304" pitchFamily="18" charset="0"/>
                <a:ea typeface="宋体" panose="02010600030101010101" pitchFamily="2" charset="-122"/>
              </a:rPr>
              <a:t>4</a:t>
            </a:r>
            <a:r>
              <a:rPr lang="en-US" altLang="zh-CN" sz="2800">
                <a:solidFill>
                  <a:srgbClr val="0066FF"/>
                </a:solidFill>
                <a:latin typeface="Times New Roman" panose="02020603050405020304" pitchFamily="18" charset="0"/>
                <a:ea typeface="宋体" panose="02010600030101010101" pitchFamily="2" charset="-122"/>
              </a:rPr>
              <a:t>)</a:t>
            </a:r>
            <a:r>
              <a:rPr lang="zh-CN" altLang="en-US" sz="2800">
                <a:solidFill>
                  <a:srgbClr val="0066FF"/>
                </a:solidFill>
                <a:latin typeface="Times New Roman" panose="02020603050405020304" pitchFamily="18" charset="0"/>
                <a:ea typeface="宋体" panose="02010600030101010101" pitchFamily="2" charset="-122"/>
              </a:rPr>
              <a:t>     </a:t>
            </a:r>
            <a:r>
              <a:rPr lang="zh-CN" altLang="en-US" sz="2800">
                <a:solidFill>
                  <a:srgbClr val="FF00FF"/>
                </a:solidFill>
                <a:latin typeface="Times New Roman" panose="02020603050405020304" pitchFamily="18" charset="0"/>
                <a:ea typeface="宋体" panose="02010600030101010101" pitchFamily="2" charset="-122"/>
              </a:rPr>
              <a:t>氯化钾 </a:t>
            </a:r>
            <a:r>
              <a:rPr lang="en-US" altLang="zh-CN" sz="2800">
                <a:solidFill>
                  <a:srgbClr val="FF00FF"/>
                </a:solidFill>
                <a:latin typeface="Times New Roman" panose="02020603050405020304" pitchFamily="18" charset="0"/>
                <a:ea typeface="宋体" panose="02010600030101010101" pitchFamily="2" charset="-122"/>
              </a:rPr>
              <a:t>(KCI)     </a:t>
            </a:r>
            <a:r>
              <a:rPr lang="zh-CN" altLang="en-US" sz="2800">
                <a:solidFill>
                  <a:srgbClr val="00B050"/>
                </a:solidFill>
                <a:latin typeface="Times New Roman" panose="02020603050405020304" pitchFamily="18" charset="0"/>
                <a:ea typeface="宋体" panose="02010600030101010101" pitchFamily="2" charset="-122"/>
              </a:rPr>
              <a:t>草木灰（</a:t>
            </a:r>
            <a:r>
              <a:rPr lang="en-US" altLang="zh-CN" sz="2800">
                <a:solidFill>
                  <a:srgbClr val="00B050"/>
                </a:solidFill>
                <a:latin typeface="Times New Roman" panose="02020603050405020304" pitchFamily="18" charset="0"/>
                <a:ea typeface="宋体" panose="02010600030101010101" pitchFamily="2" charset="-122"/>
              </a:rPr>
              <a:t> K</a:t>
            </a:r>
            <a:r>
              <a:rPr lang="en-US" altLang="zh-CN" sz="2800" baseline="-25000">
                <a:solidFill>
                  <a:srgbClr val="00B050"/>
                </a:solidFill>
                <a:latin typeface="Times New Roman" panose="02020603050405020304" pitchFamily="18" charset="0"/>
                <a:ea typeface="宋体" panose="02010600030101010101" pitchFamily="2" charset="-122"/>
              </a:rPr>
              <a:t>2</a:t>
            </a:r>
            <a:r>
              <a:rPr lang="en-US" altLang="zh-CN" sz="2800">
                <a:solidFill>
                  <a:srgbClr val="00B050"/>
                </a:solidFill>
                <a:latin typeface="Times New Roman" panose="02020603050405020304" pitchFamily="18" charset="0"/>
                <a:ea typeface="宋体" panose="02010600030101010101" pitchFamily="2" charset="-122"/>
              </a:rPr>
              <a:t>CO</a:t>
            </a:r>
            <a:r>
              <a:rPr lang="en-US" altLang="zh-CN" sz="2800" baseline="-25000">
                <a:solidFill>
                  <a:srgbClr val="00B050"/>
                </a:solidFill>
                <a:latin typeface="Times New Roman" panose="02020603050405020304" pitchFamily="18" charset="0"/>
                <a:ea typeface="宋体" panose="02010600030101010101" pitchFamily="2" charset="-122"/>
              </a:rPr>
              <a:t>3 </a:t>
            </a:r>
            <a:r>
              <a:rPr lang="zh-CN" altLang="en-US" sz="2800">
                <a:solidFill>
                  <a:srgbClr val="00B050"/>
                </a:solidFill>
                <a:latin typeface="Times New Roman" panose="02020603050405020304" pitchFamily="18" charset="0"/>
                <a:ea typeface="宋体" panose="02010600030101010101" pitchFamily="2" charset="-122"/>
              </a:rPr>
              <a:t>）</a:t>
            </a:r>
            <a:r>
              <a:rPr lang="en-US" altLang="zh-CN" sz="2800">
                <a:solidFill>
                  <a:srgbClr val="00B050"/>
                </a:solidFill>
                <a:latin typeface="Times New Roman" panose="02020603050405020304" pitchFamily="18" charset="0"/>
                <a:ea typeface="宋体" panose="02010600030101010101" pitchFamily="2" charset="-122"/>
              </a:rPr>
              <a:t> </a:t>
            </a:r>
            <a:endParaRPr lang="zh-CN" altLang="en-US" sz="2800">
              <a:solidFill>
                <a:srgbClr val="00B050"/>
              </a:solidFill>
              <a:latin typeface="冬青黑体简体中文 W3" pitchFamily="34" charset="-122"/>
              <a:ea typeface="冬青黑体简体中文 W3" pitchFamily="34" charset="-122"/>
            </a:endParaRPr>
          </a:p>
        </p:txBody>
      </p:sp>
      <p:sp>
        <p:nvSpPr>
          <p:cNvPr id="14" name="Text Box 16"/>
          <p:cNvSpPr txBox="1"/>
          <p:nvPr/>
        </p:nvSpPr>
        <p:spPr>
          <a:xfrm>
            <a:off x="3719513" y="2895600"/>
            <a:ext cx="3241675" cy="460375"/>
          </a:xfrm>
          <a:prstGeom prst="rect">
            <a:avLst/>
          </a:prstGeom>
          <a:noFill/>
          <a:ln w="9525">
            <a:noFill/>
          </a:ln>
        </p:spPr>
        <p:txBody>
          <a:bodyPr anchor="t" anchorCtr="0">
            <a:spAutoFit/>
          </a:bodyPr>
          <a:lstStyle/>
          <a:p>
            <a:pPr>
              <a:spcBef>
                <a:spcPct val="50000"/>
              </a:spcBef>
            </a:pPr>
            <a:r>
              <a:rPr lang="zh-CN" altLang="en-US" sz="2400">
                <a:solidFill>
                  <a:srgbClr val="C00000"/>
                </a:solidFill>
                <a:latin typeface="方正粗黑宋简体" pitchFamily="2" charset="-122"/>
                <a:ea typeface="方正粗黑宋简体" pitchFamily="2" charset="-122"/>
              </a:rPr>
              <a:t>（都是白色晶体）</a:t>
            </a:r>
            <a:endParaRPr lang="zh-CN" altLang="en-US" sz="2400">
              <a:solidFill>
                <a:srgbClr val="C00000"/>
              </a:solidFill>
              <a:latin typeface="方正粗黑宋简体" pitchFamily="2" charset="-122"/>
              <a:ea typeface="方正粗黑宋简体" pitchFamily="2" charset="-122"/>
            </a:endParaRPr>
          </a:p>
        </p:txBody>
      </p:sp>
      <p:pic>
        <p:nvPicPr>
          <p:cNvPr id="12" name="Picture 4" descr="pic_28626"/>
          <p:cNvPicPr>
            <a:picLocks noChangeAspect="1"/>
          </p:cNvPicPr>
          <p:nvPr/>
        </p:nvPicPr>
        <p:blipFill>
          <a:blip r:embed="rId2">
            <a:clrChange>
              <a:clrFrom>
                <a:srgbClr val="FDFDFD"/>
              </a:clrFrom>
              <a:clrTo>
                <a:srgbClr val="FDFDFD">
                  <a:alpha val="0"/>
                </a:srgbClr>
              </a:clrTo>
            </a:clrChange>
            <a:lum bright="-6000" contrast="17998"/>
          </a:blip>
          <a:srcRect t="6482"/>
          <a:stretch>
            <a:fillRect/>
          </a:stretch>
        </p:blipFill>
        <p:spPr>
          <a:xfrm>
            <a:off x="5303838" y="4437063"/>
            <a:ext cx="4392612" cy="2360612"/>
          </a:xfrm>
          <a:prstGeom prst="rect">
            <a:avLst/>
          </a:prstGeom>
          <a:noFill/>
          <a:ln w="9525">
            <a:noFill/>
          </a:ln>
        </p:spPr>
      </p:pic>
      <p:graphicFrame>
        <p:nvGraphicFramePr>
          <p:cNvPr id="17" name="Object 2"/>
          <p:cNvGraphicFramePr>
            <a:graphicFrameLocks noChangeAspect="1"/>
          </p:cNvGraphicFramePr>
          <p:nvPr/>
        </p:nvGraphicFramePr>
        <p:xfrm>
          <a:off x="2351088" y="4508500"/>
          <a:ext cx="2305050" cy="2159000"/>
        </p:xfrm>
        <a:graphic>
          <a:graphicData uri="http://schemas.openxmlformats.org/presentationml/2006/ole">
            <mc:AlternateContent>
              <mc:Choice xmlns:v="urn:schemas-microsoft-com:vml" Requires="v">
                <p:oleObj spid="_x0000_s1038" r:id="rId3" imgW="6105525" imgH="4514850" progId="Paint.Picture">
                  <p:embed/>
                </p:oleObj>
              </mc:Choice>
              <mc:Fallback>
                <p:oleObj r:id="rId3" imgW="6105525" imgH="4514850" progId="Paint.Picture">
                  <p:embed/>
                  <p:pic>
                    <p:nvPicPr>
                      <p:cNvPr id="0" name="OLE substitute image"/>
                      <p:cNvPicPr/>
                      <p:nvPr/>
                    </p:nvPicPr>
                    <p:blipFill>
                      <a:blip r:embed="rId4">
                        <a:lum bright="-17999" contrast="29999"/>
                      </a:blip>
                      <a:stretch>
                        <a:fillRect/>
                      </a:stretch>
                    </p:blipFill>
                    <p:spPr>
                      <a:xfrm>
                        <a:off x="2351088" y="4508500"/>
                        <a:ext cx="2305050" cy="2159000"/>
                      </a:xfrm>
                      <a:prstGeom prst="rect">
                        <a:avLst/>
                      </a:prstGeom>
                      <a:noFill/>
                      <a:ln w="38100">
                        <a:noFill/>
                        <a:miter/>
                      </a:ln>
                      <a:effectLst>
                        <a:outerShdw dist="71842" dir="2699999" algn="ctr" rotWithShape="0">
                          <a:srgbClr val="B2B2B2"/>
                        </a:outerShdw>
                      </a:effec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5" dur="5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vertical)">
                                      <p:cBhvr>
                                        <p:cTn id="7" dur="500"/>
                                        <p:tgtEl>
                                          <p:spTgt spid="7"/>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5" dur="50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vertical)">
                                      <p:cBhvr>
                                        <p:cTn id="12" dur="500"/>
                                        <p:tgtEl>
                                          <p:spTgt spid="8"/>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5" dur="50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vertical)">
                                      <p:cBhvr>
                                        <p:cTn id="17" dur="500"/>
                                        <p:tgtEl>
                                          <p:spTgt spid="13"/>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2" presetClass="entr" presetSubtype="4" dur="50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afterGroup">
                            <p:stCondLst>
                              <p:cond delay="0"/>
                            </p:stCondLst>
                            <p:childTnLst>
                              <p:par>
                                <p:cTn id="26" presetID="3" presetClass="entr" presetSubtype="10" dur="50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linds(horizontal)">
                                      <p:cBhvr>
                                        <p:cTn id="28" dur="500"/>
                                        <p:tgtEl>
                                          <p:spTgt spid="11"/>
                                        </p:tgtEl>
                                      </p:cBhvr>
                                    </p:animEffect>
                                  </p:childTnLst>
                                </p:cTn>
                              </p:par>
                            </p:childTnLst>
                          </p:cTn>
                        </p:par>
                      </p:childTnLst>
                    </p:cTn>
                  </p:par>
                  <p:par>
                    <p:cTn id="29" fill="hold" nodeType="clickPar">
                      <p:stCondLst>
                        <p:cond delay="indefinite"/>
                      </p:stCondLst>
                      <p:childTnLst>
                        <p:par>
                          <p:cTn id="30" fill="hold" nodeType="afterGroup">
                            <p:stCondLst>
                              <p:cond delay="0"/>
                            </p:stCondLst>
                            <p:childTnLst>
                              <p:par>
                                <p:cTn id="31" presetID="3" presetClass="exit" presetSubtype="10" dur="500" fill="hold" grpId="1" nodeType="clickEffect">
                                  <p:stCondLst>
                                    <p:cond delay="0"/>
                                  </p:stCondLst>
                                  <p:childTnLst>
                                    <p:animEffect transition="out" filter="blinds(horizontal)">
                                      <p:cBhvr>
                                        <p:cTn id="32" dur="500"/>
                                        <p:tgtEl>
                                          <p:spTgt spid="11"/>
                                        </p:tgtEl>
                                      </p:cBhvr>
                                    </p:animEffect>
                                    <p:set>
                                      <p:cBhvr>
                                        <p:cTn id="33" dur="1" fill="hold">
                                          <p:stCondLst>
                                            <p:cond delay="499"/>
                                          </p:stCondLst>
                                        </p:cTn>
                                        <p:tgtEl>
                                          <p:spTgt spid="11"/>
                                        </p:tgtEl>
                                        <p:attrNameLst>
                                          <p:attrName>style.visibility</p:attrName>
                                        </p:attrNameLst>
                                      </p:cBhvr>
                                      <p:to>
                                        <p:strVal val="hidden"/>
                                      </p:to>
                                    </p:set>
                                  </p:childTnLst>
                                </p:cTn>
                              </p:par>
                            </p:childTnLst>
                          </p:cTn>
                        </p:par>
                        <p:par>
                          <p:cTn id="34" fill="hold" nodeType="afterGroup">
                            <p:stCondLst>
                              <p:cond delay="500"/>
                            </p:stCondLst>
                            <p:childTnLst>
                              <p:par>
                                <p:cTn id="35" presetID="6" presetClass="entr" presetSubtype="16" dur="200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circle(in)">
                                      <p:cBhvr>
                                        <p:cTn id="37" dur="2000"/>
                                        <p:tgtEl>
                                          <p:spTgt spid="12"/>
                                        </p:tgtEl>
                                      </p:cBhvr>
                                    </p:animEffect>
                                  </p:childTnLst>
                                </p:cTn>
                              </p:par>
                            </p:childTnLst>
                          </p:cTn>
                        </p:par>
                        <p:par>
                          <p:cTn id="38" fill="hold" nodeType="afterGroup">
                            <p:stCondLst>
                              <p:cond delay="2500"/>
                            </p:stCondLst>
                            <p:childTnLst>
                              <p:par>
                                <p:cTn id="39" presetID="6" presetClass="entr" presetSubtype="16" dur="2000"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circle(in)">
                                      <p:cBhvr>
                                        <p:cTn id="41"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1" grpId="1"/>
      <p:bldP spid="13" grpId="0"/>
      <p:bldP spid="14"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289" name="Text Box 2"/>
          <p:cNvSpPr txBox="1"/>
          <p:nvPr/>
        </p:nvSpPr>
        <p:spPr>
          <a:xfrm>
            <a:off x="2855913" y="242888"/>
            <a:ext cx="2087562" cy="583565"/>
          </a:xfrm>
          <a:prstGeom prst="rect">
            <a:avLst/>
          </a:prstGeom>
          <a:noFill/>
          <a:ln w="9525">
            <a:noFill/>
          </a:ln>
        </p:spPr>
        <p:txBody>
          <a:bodyPr anchor="t" anchorCtr="0">
            <a:spAutoFit/>
          </a:bodyPr>
          <a:lstStyle/>
          <a:p>
            <a:pPr>
              <a:spcBef>
                <a:spcPct val="50000"/>
              </a:spcBef>
            </a:pPr>
            <a:r>
              <a:rPr lang="en-US" altLang="zh-CN" sz="3200">
                <a:solidFill>
                  <a:srgbClr val="FF0000"/>
                </a:solidFill>
                <a:latin typeface="方正粗黑宋简体" pitchFamily="2" charset="-122"/>
                <a:ea typeface="方正粗黑宋简体" pitchFamily="2" charset="-122"/>
              </a:rPr>
              <a:t>4.</a:t>
            </a:r>
            <a:r>
              <a:rPr lang="zh-CN" altLang="en-US" sz="3200">
                <a:solidFill>
                  <a:srgbClr val="FF0000"/>
                </a:solidFill>
                <a:latin typeface="方正粗黑宋简体" pitchFamily="2" charset="-122"/>
                <a:ea typeface="方正粗黑宋简体" pitchFamily="2" charset="-122"/>
              </a:rPr>
              <a:t>复合肥</a:t>
            </a:r>
            <a:endParaRPr lang="zh-CN" altLang="en-US" sz="3200">
              <a:solidFill>
                <a:srgbClr val="FF0000"/>
              </a:solidFill>
              <a:latin typeface="方正粗黑宋简体" pitchFamily="2" charset="-122"/>
              <a:ea typeface="方正粗黑宋简体" pitchFamily="2" charset="-122"/>
            </a:endParaRPr>
          </a:p>
        </p:txBody>
      </p:sp>
      <p:sp>
        <p:nvSpPr>
          <p:cNvPr id="12290" name="矩形 5"/>
          <p:cNvSpPr/>
          <p:nvPr/>
        </p:nvSpPr>
        <p:spPr>
          <a:xfrm>
            <a:off x="2135188" y="963613"/>
            <a:ext cx="2011680" cy="3774440"/>
          </a:xfrm>
          <a:prstGeom prst="rect">
            <a:avLst/>
          </a:prstGeom>
          <a:noFill/>
          <a:ln w="9525">
            <a:noFill/>
          </a:ln>
        </p:spPr>
        <p:txBody>
          <a:bodyPr wrap="none" anchor="t" anchorCtr="0">
            <a:spAutoFit/>
          </a:bodyPr>
          <a:lstStyle/>
          <a:p>
            <a:pPr>
              <a:lnSpc>
                <a:spcPts val="4300"/>
              </a:lnSpc>
            </a:pPr>
            <a:r>
              <a:rPr lang="zh-CN" altLang="en-US" sz="3200" b="0">
                <a:latin typeface="方正粗黑宋简体" pitchFamily="2" charset="-122"/>
                <a:ea typeface="方正粗黑宋简体" pitchFamily="2" charset="-122"/>
              </a:rPr>
              <a:t>①定义：</a:t>
            </a:r>
            <a:endParaRPr lang="en-US" altLang="zh-CN" sz="3200" b="0">
              <a:latin typeface="方正粗黑宋简体" pitchFamily="2" charset="-122"/>
              <a:ea typeface="方正粗黑宋简体" pitchFamily="2" charset="-122"/>
            </a:endParaRPr>
          </a:p>
          <a:p>
            <a:pPr>
              <a:lnSpc>
                <a:spcPct val="150000"/>
              </a:lnSpc>
            </a:pPr>
            <a:endParaRPr lang="en-US" altLang="zh-CN" sz="3200" b="0">
              <a:latin typeface="方正粗黑宋简体" pitchFamily="2" charset="-122"/>
              <a:ea typeface="方正粗黑宋简体" pitchFamily="2" charset="-122"/>
            </a:endParaRPr>
          </a:p>
          <a:p>
            <a:pPr>
              <a:lnSpc>
                <a:spcPct val="150000"/>
              </a:lnSpc>
            </a:pPr>
            <a:r>
              <a:rPr lang="zh-CN" altLang="en-US" sz="3200" b="0">
                <a:latin typeface="方正粗黑宋简体" pitchFamily="2" charset="-122"/>
                <a:ea typeface="方正粗黑宋简体" pitchFamily="2" charset="-122"/>
              </a:rPr>
              <a:t>②特点： </a:t>
            </a:r>
            <a:endParaRPr lang="en-US" altLang="zh-CN" sz="3200" b="0">
              <a:latin typeface="方正粗黑宋简体" pitchFamily="2" charset="-122"/>
              <a:ea typeface="方正粗黑宋简体" pitchFamily="2" charset="-122"/>
            </a:endParaRPr>
          </a:p>
          <a:p>
            <a:pPr>
              <a:lnSpc>
                <a:spcPts val="4300"/>
              </a:lnSpc>
            </a:pPr>
            <a:endParaRPr lang="en-US" altLang="zh-CN" sz="3200" b="0">
              <a:latin typeface="方正粗黑宋简体" pitchFamily="2" charset="-122"/>
              <a:ea typeface="方正粗黑宋简体" pitchFamily="2" charset="-122"/>
            </a:endParaRPr>
          </a:p>
          <a:p>
            <a:pPr>
              <a:lnSpc>
                <a:spcPts val="4300"/>
              </a:lnSpc>
            </a:pPr>
            <a:endParaRPr lang="en-US" altLang="zh-CN" sz="3200" b="0">
              <a:latin typeface="方正粗黑宋简体" pitchFamily="2" charset="-122"/>
              <a:ea typeface="方正粗黑宋简体" pitchFamily="2" charset="-122"/>
            </a:endParaRPr>
          </a:p>
          <a:p>
            <a:pPr>
              <a:lnSpc>
                <a:spcPts val="4300"/>
              </a:lnSpc>
            </a:pPr>
            <a:r>
              <a:rPr lang="zh-CN" altLang="en-US" sz="3200" b="0">
                <a:latin typeface="方正粗黑宋简体" pitchFamily="2" charset="-122"/>
                <a:ea typeface="方正粗黑宋简体" pitchFamily="2" charset="-122"/>
              </a:rPr>
              <a:t>③种类：</a:t>
            </a:r>
            <a:endParaRPr lang="zh-CN" altLang="en-US" sz="3200" b="0">
              <a:latin typeface="方正粗黑宋简体" pitchFamily="2" charset="-122"/>
              <a:ea typeface="方正粗黑宋简体" pitchFamily="2" charset="-122"/>
            </a:endParaRPr>
          </a:p>
        </p:txBody>
      </p:sp>
      <p:sp>
        <p:nvSpPr>
          <p:cNvPr id="7" name="矩形 6"/>
          <p:cNvSpPr/>
          <p:nvPr/>
        </p:nvSpPr>
        <p:spPr>
          <a:xfrm>
            <a:off x="2424113" y="963613"/>
            <a:ext cx="7343775" cy="1124585"/>
          </a:xfrm>
          <a:prstGeom prst="rect">
            <a:avLst/>
          </a:prstGeom>
          <a:noFill/>
        </p:spPr>
        <p:txBody>
          <a:bodyPr>
            <a:spAutoFit/>
          </a:bodyPr>
          <a:lstStyle/>
          <a:p>
            <a:pPr marL="0" marR="0" lvl="0" indent="0" algn="l" defTabSz="914400" rtl="0" eaLnBrk="1" fontAlgn="base" latinLnBrk="0" hangingPunct="1">
              <a:lnSpc>
                <a:spcPct val="120000"/>
              </a:lnSpc>
              <a:spcBef>
                <a:spcPct val="50000"/>
              </a:spcBef>
              <a:spcAft>
                <a:spcPct val="0"/>
              </a:spcAft>
              <a:buClrTx/>
              <a:buSzTx/>
              <a:buFont typeface="Arial" panose="020b0604020202020204" pitchFamily="34" charset="0"/>
              <a:buNone/>
              <a:defRPr/>
            </a:pPr>
            <a:r>
              <a:rPr kumimoji="0" lang="en-US" altLang="zh-CN" sz="2800" b="0" i="0" u="none" strike="noStrike" kern="1200" cap="none" spc="0" normalizeH="0" baseline="0" noProof="0">
                <a:ln>
                  <a:noFill/>
                </a:ln>
                <a:solidFill>
                  <a:schemeClr val="tx2">
                    <a:lumMod val="75000"/>
                  </a:schemeClr>
                </a:solidFill>
                <a:effectLst/>
                <a:uLnTx/>
                <a:uFillTx/>
                <a:latin typeface="方正粗黑宋简体" pitchFamily="2" charset="-122"/>
                <a:ea typeface="方正粗黑宋简体" pitchFamily="2" charset="-122"/>
                <a:cs typeface="+mn-cs"/>
              </a:rPr>
              <a:t>            </a:t>
            </a:r>
            <a:r>
              <a:rPr kumimoji="0" lang="zh-CN" altLang="en-US" sz="2800" b="0" i="0" u="none" strike="noStrike" kern="1200" cap="none" spc="0" normalizeH="0" baseline="0" noProof="0">
                <a:ln>
                  <a:noFill/>
                </a:ln>
                <a:solidFill>
                  <a:schemeClr val="tx2">
                    <a:lumMod val="75000"/>
                  </a:schemeClr>
                </a:solidFill>
                <a:effectLst/>
                <a:uLnTx/>
                <a:uFillTx/>
                <a:latin typeface="方正粗黑宋简体" pitchFamily="2" charset="-122"/>
                <a:ea typeface="方正粗黑宋简体" pitchFamily="2" charset="-122"/>
                <a:cs typeface="+mn-cs"/>
              </a:rPr>
              <a:t>同时</a:t>
            </a:r>
            <a:r>
              <a:rPr kumimoji="0" lang="zh-CN" altLang="zh-CN" sz="2800" b="0" i="0" u="none" strike="noStrike" kern="1200" cap="none" spc="0" normalizeH="0" baseline="0" noProof="0">
                <a:ln>
                  <a:noFill/>
                </a:ln>
                <a:solidFill>
                  <a:schemeClr val="tx2">
                    <a:lumMod val="75000"/>
                  </a:schemeClr>
                </a:solidFill>
                <a:effectLst/>
                <a:uLnTx/>
                <a:uFillTx/>
                <a:latin typeface="方正粗黑宋简体" pitchFamily="2" charset="-122"/>
                <a:ea typeface="方正粗黑宋简体" pitchFamily="2" charset="-122"/>
                <a:cs typeface="+mn-cs"/>
              </a:rPr>
              <a:t>含有</a:t>
            </a:r>
            <a:r>
              <a:rPr kumimoji="0" lang="en-US" altLang="zh-CN" sz="2800" b="0" i="0" u="none" strike="noStrike" kern="1200" cap="none" spc="0" normalizeH="0" baseline="0" noProof="0">
                <a:ln>
                  <a:noFill/>
                </a:ln>
                <a:solidFill>
                  <a:schemeClr val="tx2">
                    <a:lumMod val="75000"/>
                  </a:schemeClr>
                </a:solidFill>
                <a:effectLst/>
                <a:uLnTx/>
                <a:uFillTx/>
                <a:latin typeface="方正粗黑宋简体" pitchFamily="2" charset="-122"/>
                <a:ea typeface="方正粗黑宋简体" pitchFamily="2" charset="-122"/>
                <a:cs typeface="+mn-cs"/>
              </a:rPr>
              <a:t>N</a:t>
            </a:r>
            <a:r>
              <a:rPr kumimoji="0" lang="zh-CN" altLang="en-US" sz="2800" b="0" i="0" u="none" strike="noStrike" kern="1200" cap="none" spc="0" normalizeH="0" baseline="0" noProof="0">
                <a:ln>
                  <a:noFill/>
                </a:ln>
                <a:solidFill>
                  <a:schemeClr val="tx2">
                    <a:lumMod val="75000"/>
                  </a:schemeClr>
                </a:solidFill>
                <a:effectLst/>
                <a:uLnTx/>
                <a:uFillTx/>
                <a:latin typeface="方正粗黑宋简体" pitchFamily="2" charset="-122"/>
                <a:ea typeface="方正粗黑宋简体" pitchFamily="2" charset="-122"/>
                <a:cs typeface="+mn-cs"/>
              </a:rPr>
              <a:t>、</a:t>
            </a:r>
            <a:r>
              <a:rPr kumimoji="0" lang="en-US" altLang="zh-CN" sz="2800" b="0" i="0" u="none" strike="noStrike" kern="1200" cap="none" spc="0" normalizeH="0" baseline="0" noProof="0">
                <a:ln>
                  <a:noFill/>
                </a:ln>
                <a:solidFill>
                  <a:schemeClr val="tx2">
                    <a:lumMod val="75000"/>
                  </a:schemeClr>
                </a:solidFill>
                <a:effectLst/>
                <a:uLnTx/>
                <a:uFillTx/>
                <a:latin typeface="方正粗黑宋简体" pitchFamily="2" charset="-122"/>
                <a:ea typeface="方正粗黑宋简体" pitchFamily="2" charset="-122"/>
                <a:cs typeface="+mn-cs"/>
              </a:rPr>
              <a:t>P</a:t>
            </a:r>
            <a:r>
              <a:rPr kumimoji="0" lang="zh-CN" altLang="en-US" sz="2800" b="0" i="0" u="none" strike="noStrike" kern="1200" cap="none" spc="0" normalizeH="0" baseline="0" noProof="0">
                <a:ln>
                  <a:noFill/>
                </a:ln>
                <a:solidFill>
                  <a:schemeClr val="tx2">
                    <a:lumMod val="75000"/>
                  </a:schemeClr>
                </a:solidFill>
                <a:effectLst/>
                <a:uLnTx/>
                <a:uFillTx/>
                <a:latin typeface="方正粗黑宋简体" pitchFamily="2" charset="-122"/>
                <a:ea typeface="方正粗黑宋简体" pitchFamily="2" charset="-122"/>
                <a:cs typeface="+mn-cs"/>
              </a:rPr>
              <a:t>、</a:t>
            </a:r>
            <a:r>
              <a:rPr kumimoji="0" lang="en-US" altLang="zh-CN" sz="2800" b="0" i="0" u="none" strike="noStrike" kern="1200" cap="none" spc="0" normalizeH="0" baseline="0" noProof="0">
                <a:ln>
                  <a:noFill/>
                </a:ln>
                <a:solidFill>
                  <a:schemeClr val="tx2">
                    <a:lumMod val="75000"/>
                  </a:schemeClr>
                </a:solidFill>
                <a:effectLst/>
                <a:uLnTx/>
                <a:uFillTx/>
                <a:latin typeface="方正粗黑宋简体" pitchFamily="2" charset="-122"/>
                <a:ea typeface="方正粗黑宋简体" pitchFamily="2" charset="-122"/>
                <a:cs typeface="+mn-cs"/>
              </a:rPr>
              <a:t>K</a:t>
            </a:r>
            <a:r>
              <a:rPr kumimoji="0" lang="zh-CN" altLang="en-US" sz="2800" b="0" i="0" u="none" strike="noStrike" kern="1200" cap="none" spc="0" normalizeH="0" baseline="0" noProof="0">
                <a:ln>
                  <a:noFill/>
                </a:ln>
                <a:solidFill>
                  <a:schemeClr val="tx2">
                    <a:lumMod val="75000"/>
                  </a:schemeClr>
                </a:solidFill>
                <a:effectLst/>
                <a:uLnTx/>
                <a:uFillTx/>
                <a:latin typeface="方正粗黑宋简体" pitchFamily="2" charset="-122"/>
                <a:ea typeface="方正粗黑宋简体" pitchFamily="2" charset="-122"/>
                <a:cs typeface="+mn-cs"/>
              </a:rPr>
              <a:t>三种元素中的</a:t>
            </a:r>
            <a:r>
              <a:rPr kumimoji="0" lang="zh-CN" altLang="en-US" sz="2800" b="0" i="0" u="none" strike="noStrike" kern="1200" cap="none" spc="0" normalizeH="0" baseline="0" noProof="0">
                <a:ln>
                  <a:noFill/>
                </a:ln>
                <a:solidFill>
                  <a:schemeClr val="tx2">
                    <a:lumMod val="40000"/>
                    <a:lumOff val="60000"/>
                  </a:schemeClr>
                </a:solidFill>
                <a:effectLst/>
                <a:uLnTx/>
                <a:uFillTx/>
                <a:latin typeface="方正粗黑宋简体" pitchFamily="2" charset="-122"/>
                <a:ea typeface="方正粗黑宋简体" pitchFamily="2" charset="-122"/>
                <a:cs typeface="+mn-cs"/>
              </a:rPr>
              <a:t>两种或两种以上</a:t>
            </a:r>
            <a:r>
              <a:rPr kumimoji="0" lang="zh-CN" altLang="zh-CN" sz="2800" b="0" i="0" u="none" strike="noStrike" kern="1200" cap="none" spc="0" normalizeH="0" baseline="0" noProof="0">
                <a:ln>
                  <a:noFill/>
                </a:ln>
                <a:solidFill>
                  <a:schemeClr val="tx2">
                    <a:lumMod val="75000"/>
                  </a:schemeClr>
                </a:solidFill>
                <a:effectLst/>
                <a:uLnTx/>
                <a:uFillTx/>
                <a:latin typeface="方正粗黑宋简体" pitchFamily="2" charset="-122"/>
                <a:ea typeface="方正粗黑宋简体" pitchFamily="2" charset="-122"/>
                <a:cs typeface="+mn-cs"/>
              </a:rPr>
              <a:t>营养元素的化学肥料叫</a:t>
            </a:r>
            <a:r>
              <a:rPr kumimoji="0" lang="zh-CN" altLang="zh-CN" sz="2800" b="0" i="0" u="none" strike="noStrike" kern="1200" cap="none" spc="0" normalizeH="0" baseline="0" noProof="0">
                <a:ln>
                  <a:noFill/>
                </a:ln>
                <a:solidFill>
                  <a:schemeClr val="tx2">
                    <a:lumMod val="40000"/>
                    <a:lumOff val="60000"/>
                  </a:schemeClr>
                </a:solidFill>
                <a:effectLst/>
                <a:uLnTx/>
                <a:uFillTx/>
                <a:latin typeface="方正粗黑宋简体" pitchFamily="2" charset="-122"/>
                <a:ea typeface="方正粗黑宋简体" pitchFamily="2" charset="-122"/>
                <a:cs typeface="+mn-cs"/>
              </a:rPr>
              <a:t>复合肥</a:t>
            </a:r>
            <a:r>
              <a:rPr kumimoji="0" lang="zh-CN" altLang="zh-CN" sz="2800" b="0" i="0" u="none" strike="noStrike" kern="1200" cap="none" spc="0" normalizeH="0" baseline="0" noProof="0">
                <a:ln>
                  <a:noFill/>
                </a:ln>
                <a:solidFill>
                  <a:schemeClr val="tx2">
                    <a:lumMod val="75000"/>
                  </a:schemeClr>
                </a:solidFill>
                <a:effectLst/>
                <a:uLnTx/>
                <a:uFillTx/>
                <a:latin typeface="方正粗黑宋简体" pitchFamily="2" charset="-122"/>
                <a:ea typeface="方正粗黑宋简体" pitchFamily="2" charset="-122"/>
                <a:cs typeface="+mn-cs"/>
              </a:rPr>
              <a:t>。</a:t>
            </a:r>
            <a:endParaRPr kumimoji="0" lang="en-US" altLang="zh-CN" sz="2800" b="0" i="0" u="none" strike="noStrike" kern="1200" cap="none" spc="0" normalizeH="0" baseline="0" noProof="0">
              <a:ln>
                <a:noFill/>
              </a:ln>
              <a:solidFill>
                <a:schemeClr val="tx2">
                  <a:lumMod val="75000"/>
                </a:schemeClr>
              </a:solidFill>
              <a:effectLst/>
              <a:uLnTx/>
              <a:uFillTx/>
              <a:latin typeface="方正粗黑宋简体" pitchFamily="2" charset="-122"/>
              <a:ea typeface="方正粗黑宋简体" pitchFamily="2" charset="-122"/>
              <a:cs typeface="+mn-cs"/>
            </a:endParaRPr>
          </a:p>
        </p:txBody>
      </p:sp>
      <p:sp>
        <p:nvSpPr>
          <p:cNvPr id="13" name="矩形 12"/>
          <p:cNvSpPr/>
          <p:nvPr/>
        </p:nvSpPr>
        <p:spPr>
          <a:xfrm>
            <a:off x="2424113" y="2474913"/>
            <a:ext cx="7775575" cy="1383665"/>
          </a:xfrm>
          <a:prstGeom prst="rect">
            <a:avLst/>
          </a:prstGeom>
          <a:noFill/>
          <a:ln w="9525">
            <a:noFill/>
          </a:ln>
        </p:spPr>
        <p:txBody>
          <a:bodyPr anchor="t" anchorCtr="0">
            <a:spAutoFit/>
          </a:bodyPr>
          <a:lstStyle/>
          <a:p>
            <a:r>
              <a:rPr lang="en-US" altLang="zh-CN" sz="2800" b="0">
                <a:latin typeface="方正粗黑宋简体" pitchFamily="2" charset="-122"/>
                <a:ea typeface="方正粗黑宋简体" pitchFamily="2" charset="-122"/>
              </a:rPr>
              <a:t>            </a:t>
            </a:r>
            <a:r>
              <a:rPr lang="zh-CN" altLang="zh-CN" sz="2800" b="0">
                <a:latin typeface="方正粗黑宋简体" pitchFamily="2" charset="-122"/>
                <a:ea typeface="方正粗黑宋简体" pitchFamily="2" charset="-122"/>
              </a:rPr>
              <a:t>能</a:t>
            </a:r>
            <a:r>
              <a:rPr lang="zh-CN" altLang="zh-CN" sz="2800" b="0">
                <a:solidFill>
                  <a:srgbClr val="00B050"/>
                </a:solidFill>
                <a:latin typeface="方正粗黑宋简体" pitchFamily="2" charset="-122"/>
                <a:ea typeface="方正粗黑宋简体" pitchFamily="2" charset="-122"/>
              </a:rPr>
              <a:t>同时均匀的供给几种养分</a:t>
            </a:r>
            <a:r>
              <a:rPr lang="zh-CN" altLang="zh-CN" sz="2800" b="0">
                <a:latin typeface="方正粗黑宋简体" pitchFamily="2" charset="-122"/>
                <a:ea typeface="方正粗黑宋简体" pitchFamily="2" charset="-122"/>
              </a:rPr>
              <a:t>，充分发挥营养元素间的相互作用，有效成分高。</a:t>
            </a:r>
            <a:r>
              <a:rPr lang="zh-CN" altLang="en-US" sz="2800" b="0">
                <a:latin typeface="方正粗黑宋简体" pitchFamily="2" charset="-122"/>
                <a:ea typeface="方正粗黑宋简体" pitchFamily="2" charset="-122"/>
              </a:rPr>
              <a:t>可以根据实际需要专门加工配制复合肥料。</a:t>
            </a:r>
            <a:endParaRPr lang="zh-CN" altLang="en-US" sz="2800" b="0">
              <a:solidFill>
                <a:srgbClr val="FF00FF"/>
              </a:solidFill>
              <a:latin typeface="方正粗黑宋简体" pitchFamily="2" charset="-122"/>
              <a:ea typeface="方正粗黑宋简体" pitchFamily="2" charset="-122"/>
            </a:endParaRPr>
          </a:p>
        </p:txBody>
      </p:sp>
      <p:sp>
        <p:nvSpPr>
          <p:cNvPr id="12293" name="Rectangle 4"/>
          <p:cNvSpPr/>
          <p:nvPr/>
        </p:nvSpPr>
        <p:spPr>
          <a:xfrm>
            <a:off x="1524000" y="-57150"/>
            <a:ext cx="309880" cy="368300"/>
          </a:xfrm>
          <a:prstGeom prst="rect">
            <a:avLst/>
          </a:prstGeom>
          <a:noFill/>
          <a:ln w="9525">
            <a:noFill/>
          </a:ln>
        </p:spPr>
        <p:txBody>
          <a:bodyPr wrap="none" anchor="ctr" anchorCtr="0">
            <a:spAutoFit/>
          </a:bodyPr>
          <a:lstStyle/>
          <a:p>
            <a:endParaRPr lang="zh-CN" altLang="en-US">
              <a:latin typeface="Arial" panose="020b0604020202020204" pitchFamily="34" charset="0"/>
              <a:ea typeface="宋体" panose="02010600030101010101" pitchFamily="2" charset="-122"/>
            </a:endParaRPr>
          </a:p>
        </p:txBody>
      </p:sp>
      <p:sp>
        <p:nvSpPr>
          <p:cNvPr id="15" name="Text Box 2"/>
          <p:cNvSpPr txBox="1"/>
          <p:nvPr/>
        </p:nvSpPr>
        <p:spPr>
          <a:xfrm>
            <a:off x="2208213" y="4706938"/>
            <a:ext cx="8064500" cy="1168400"/>
          </a:xfrm>
          <a:prstGeom prst="rect">
            <a:avLst/>
          </a:prstGeom>
          <a:noFill/>
          <a:ln w="9525">
            <a:noFill/>
          </a:ln>
        </p:spPr>
        <p:txBody>
          <a:bodyPr anchor="t" anchorCtr="0">
            <a:spAutoFit/>
          </a:bodyPr>
          <a:lstStyle/>
          <a:p>
            <a:pPr>
              <a:spcBef>
                <a:spcPct val="50000"/>
              </a:spcBef>
            </a:pPr>
            <a:r>
              <a:rPr lang="zh-CN" altLang="en-US" sz="2800">
                <a:solidFill>
                  <a:srgbClr val="3366FF"/>
                </a:solidFill>
                <a:latin typeface="方正粗黑宋简体" pitchFamily="2" charset="-122"/>
                <a:ea typeface="方正粗黑宋简体" pitchFamily="2" charset="-122"/>
              </a:rPr>
              <a:t>磷铵   </a:t>
            </a:r>
            <a:r>
              <a:rPr lang="en-US" altLang="zh-CN" sz="2800" b="0">
                <a:solidFill>
                  <a:srgbClr val="3366FF"/>
                </a:solidFill>
                <a:latin typeface="方正粗黑宋简体" pitchFamily="2" charset="-122"/>
                <a:ea typeface="方正粗黑宋简体" pitchFamily="2" charset="-122"/>
              </a:rPr>
              <a:t>[</a:t>
            </a:r>
            <a:r>
              <a:rPr lang="zh-CN" altLang="en-US" b="0">
                <a:solidFill>
                  <a:srgbClr val="3366FF"/>
                </a:solidFill>
                <a:latin typeface="方正粗黑宋简体" pitchFamily="2" charset="-122"/>
                <a:ea typeface="方正粗黑宋简体" pitchFamily="2" charset="-122"/>
              </a:rPr>
              <a:t>磷酸二氢铵 </a:t>
            </a:r>
            <a:r>
              <a:rPr lang="en-US" altLang="zh-CN" b="0">
                <a:solidFill>
                  <a:srgbClr val="3366FF"/>
                </a:solidFill>
                <a:latin typeface="方正粗黑宋简体" pitchFamily="2" charset="-122"/>
                <a:ea typeface="方正粗黑宋简体" pitchFamily="2" charset="-122"/>
              </a:rPr>
              <a:t>NH</a:t>
            </a:r>
            <a:r>
              <a:rPr lang="en-US" altLang="zh-CN" b="0" baseline="-25000">
                <a:solidFill>
                  <a:srgbClr val="3366FF"/>
                </a:solidFill>
                <a:latin typeface="方正粗黑宋简体" pitchFamily="2" charset="-122"/>
                <a:ea typeface="方正粗黑宋简体" pitchFamily="2" charset="-122"/>
              </a:rPr>
              <a:t>4</a:t>
            </a:r>
            <a:r>
              <a:rPr lang="en-US" altLang="zh-CN" b="0">
                <a:solidFill>
                  <a:srgbClr val="3366FF"/>
                </a:solidFill>
                <a:latin typeface="方正粗黑宋简体" pitchFamily="2" charset="-122"/>
                <a:ea typeface="方正粗黑宋简体" pitchFamily="2" charset="-122"/>
              </a:rPr>
              <a:t>H</a:t>
            </a:r>
            <a:r>
              <a:rPr lang="en-US" altLang="zh-CN" b="0" baseline="-25000">
                <a:solidFill>
                  <a:srgbClr val="3366FF"/>
                </a:solidFill>
                <a:latin typeface="方正粗黑宋简体" pitchFamily="2" charset="-122"/>
                <a:ea typeface="方正粗黑宋简体" pitchFamily="2" charset="-122"/>
              </a:rPr>
              <a:t>2</a:t>
            </a:r>
            <a:r>
              <a:rPr lang="en-US" altLang="zh-CN" b="0">
                <a:solidFill>
                  <a:srgbClr val="3366FF"/>
                </a:solidFill>
                <a:latin typeface="方正粗黑宋简体" pitchFamily="2" charset="-122"/>
                <a:ea typeface="方正粗黑宋简体" pitchFamily="2" charset="-122"/>
              </a:rPr>
              <a:t>PO</a:t>
            </a:r>
            <a:r>
              <a:rPr lang="en-US" altLang="zh-CN" b="0" baseline="-25000">
                <a:solidFill>
                  <a:srgbClr val="3366FF"/>
                </a:solidFill>
                <a:latin typeface="方正粗黑宋简体" pitchFamily="2" charset="-122"/>
                <a:ea typeface="方正粗黑宋简体" pitchFamily="2" charset="-122"/>
              </a:rPr>
              <a:t>4</a:t>
            </a:r>
            <a:r>
              <a:rPr lang="zh-CN" altLang="en-US" b="0">
                <a:solidFill>
                  <a:srgbClr val="3366FF"/>
                </a:solidFill>
                <a:latin typeface="方正粗黑宋简体" pitchFamily="2" charset="-122"/>
                <a:ea typeface="方正粗黑宋简体" pitchFamily="2" charset="-122"/>
              </a:rPr>
              <a:t>和磷酸氢二氨</a:t>
            </a:r>
            <a:r>
              <a:rPr lang="en-US" altLang="zh-CN" b="0">
                <a:solidFill>
                  <a:srgbClr val="3366FF"/>
                </a:solidFill>
                <a:latin typeface="方正粗黑宋简体" pitchFamily="2" charset="-122"/>
                <a:ea typeface="方正粗黑宋简体" pitchFamily="2" charset="-122"/>
              </a:rPr>
              <a:t>(NH</a:t>
            </a:r>
            <a:r>
              <a:rPr lang="en-US" altLang="zh-CN" b="0" baseline="-25000">
                <a:solidFill>
                  <a:srgbClr val="3366FF"/>
                </a:solidFill>
                <a:latin typeface="方正粗黑宋简体" pitchFamily="2" charset="-122"/>
                <a:ea typeface="方正粗黑宋简体" pitchFamily="2" charset="-122"/>
              </a:rPr>
              <a:t>4</a:t>
            </a:r>
            <a:r>
              <a:rPr lang="en-US" altLang="zh-CN" b="0">
                <a:solidFill>
                  <a:srgbClr val="3366FF"/>
                </a:solidFill>
                <a:latin typeface="方正粗黑宋简体" pitchFamily="2" charset="-122"/>
                <a:ea typeface="方正粗黑宋简体" pitchFamily="2" charset="-122"/>
              </a:rPr>
              <a:t>)</a:t>
            </a:r>
            <a:r>
              <a:rPr lang="en-US" altLang="zh-CN" b="0" baseline="-25000">
                <a:solidFill>
                  <a:srgbClr val="3366FF"/>
                </a:solidFill>
                <a:latin typeface="方正粗黑宋简体" pitchFamily="2" charset="-122"/>
                <a:ea typeface="方正粗黑宋简体" pitchFamily="2" charset="-122"/>
              </a:rPr>
              <a:t>2</a:t>
            </a:r>
            <a:r>
              <a:rPr lang="en-US" altLang="zh-CN" b="0">
                <a:solidFill>
                  <a:srgbClr val="3366FF"/>
                </a:solidFill>
                <a:latin typeface="方正粗黑宋简体" pitchFamily="2" charset="-122"/>
                <a:ea typeface="方正粗黑宋简体" pitchFamily="2" charset="-122"/>
              </a:rPr>
              <a:t>HPO</a:t>
            </a:r>
            <a:r>
              <a:rPr lang="en-US" altLang="zh-CN" b="0" baseline="-25000">
                <a:solidFill>
                  <a:srgbClr val="3366FF"/>
                </a:solidFill>
                <a:latin typeface="方正粗黑宋简体" pitchFamily="2" charset="-122"/>
                <a:ea typeface="方正粗黑宋简体" pitchFamily="2" charset="-122"/>
              </a:rPr>
              <a:t>4</a:t>
            </a:r>
            <a:r>
              <a:rPr lang="zh-CN" altLang="en-US" b="0">
                <a:solidFill>
                  <a:srgbClr val="3366FF"/>
                </a:solidFill>
                <a:latin typeface="方正粗黑宋简体" pitchFamily="2" charset="-122"/>
                <a:ea typeface="方正粗黑宋简体" pitchFamily="2" charset="-122"/>
              </a:rPr>
              <a:t>的混合物</a:t>
            </a:r>
            <a:r>
              <a:rPr lang="en-US" altLang="zh-CN" sz="2800" b="0">
                <a:solidFill>
                  <a:srgbClr val="3366FF"/>
                </a:solidFill>
                <a:latin typeface="方正粗黑宋简体" pitchFamily="2" charset="-122"/>
                <a:ea typeface="方正粗黑宋简体" pitchFamily="2" charset="-122"/>
              </a:rPr>
              <a:t>]</a:t>
            </a:r>
            <a:endParaRPr lang="en-US" altLang="zh-CN" sz="2800" b="0">
              <a:solidFill>
                <a:srgbClr val="3366FF"/>
              </a:solidFill>
              <a:latin typeface="方正粗黑宋简体" pitchFamily="2" charset="-122"/>
              <a:ea typeface="方正粗黑宋简体" pitchFamily="2" charset="-122"/>
            </a:endParaRPr>
          </a:p>
          <a:p>
            <a:pPr>
              <a:spcBef>
                <a:spcPct val="50000"/>
              </a:spcBef>
            </a:pPr>
            <a:r>
              <a:rPr lang="zh-CN" altLang="en-US" sz="2800">
                <a:solidFill>
                  <a:srgbClr val="FF00FF"/>
                </a:solidFill>
                <a:latin typeface="方正粗黑宋简体" pitchFamily="2" charset="-122"/>
                <a:ea typeface="方正粗黑宋简体" pitchFamily="2" charset="-122"/>
              </a:rPr>
              <a:t>硝酸钾    </a:t>
            </a:r>
            <a:r>
              <a:rPr lang="en-US" altLang="zh-CN" sz="2800" b="0">
                <a:solidFill>
                  <a:srgbClr val="FF00FF"/>
                </a:solidFill>
                <a:latin typeface="方正粗黑宋简体" pitchFamily="2" charset="-122"/>
                <a:ea typeface="方正粗黑宋简体" pitchFamily="2" charset="-122"/>
              </a:rPr>
              <a:t>KNO</a:t>
            </a:r>
            <a:r>
              <a:rPr lang="en-US" altLang="zh-CN" sz="2800" b="0" baseline="-25000">
                <a:solidFill>
                  <a:srgbClr val="FF00FF"/>
                </a:solidFill>
                <a:latin typeface="方正粗黑宋简体" pitchFamily="2" charset="-122"/>
                <a:ea typeface="方正粗黑宋简体" pitchFamily="2" charset="-122"/>
              </a:rPr>
              <a:t>3</a:t>
            </a:r>
            <a:endParaRPr lang="en-US" altLang="zh-CN" sz="2800" b="0">
              <a:solidFill>
                <a:srgbClr val="FF00FF"/>
              </a:solidFill>
              <a:latin typeface="方正粗黑宋简体" pitchFamily="2" charset="-122"/>
              <a:ea typeface="方正粗黑宋简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5" dur="5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vertical)">
                                      <p:cBhvr>
                                        <p:cTn id="7" dur="500"/>
                                        <p:tgtEl>
                                          <p:spTgt spid="7"/>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5" dur="50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vertical)">
                                      <p:cBhvr>
                                        <p:cTn id="12" dur="500"/>
                                        <p:tgtEl>
                                          <p:spTgt spid="13"/>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4" presetClass="entr" presetSubtype="16" dur="50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ox(in)">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5"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313" name="TextBox 6"/>
          <p:cNvSpPr txBox="1"/>
          <p:nvPr/>
        </p:nvSpPr>
        <p:spPr>
          <a:xfrm>
            <a:off x="2855913" y="115888"/>
            <a:ext cx="3527425" cy="645160"/>
          </a:xfrm>
          <a:prstGeom prst="rect">
            <a:avLst/>
          </a:prstGeom>
          <a:noFill/>
          <a:ln w="9525">
            <a:noFill/>
          </a:ln>
        </p:spPr>
        <p:txBody>
          <a:bodyPr anchor="t" anchorCtr="0">
            <a:spAutoFit/>
          </a:bodyPr>
          <a:lstStyle/>
          <a:p>
            <a:r>
              <a:rPr lang="zh-CN" altLang="en-US" sz="3600">
                <a:solidFill>
                  <a:srgbClr val="C00000"/>
                </a:solidFill>
                <a:latin typeface="方正粗黑宋简体" pitchFamily="2" charset="-122"/>
                <a:ea typeface="方正粗黑宋简体" pitchFamily="2" charset="-122"/>
              </a:rPr>
              <a:t>学以致用：</a:t>
            </a:r>
            <a:endParaRPr lang="zh-CN" altLang="en-US" sz="3600">
              <a:solidFill>
                <a:srgbClr val="C00000"/>
              </a:solidFill>
              <a:latin typeface="方正粗黑宋简体" pitchFamily="2" charset="-122"/>
              <a:ea typeface="方正粗黑宋简体" pitchFamily="2" charset="-122"/>
            </a:endParaRPr>
          </a:p>
        </p:txBody>
      </p:sp>
      <p:sp>
        <p:nvSpPr>
          <p:cNvPr id="13314" name="矩形 7"/>
          <p:cNvSpPr/>
          <p:nvPr/>
        </p:nvSpPr>
        <p:spPr>
          <a:xfrm>
            <a:off x="2063750" y="908050"/>
            <a:ext cx="7920038" cy="5262245"/>
          </a:xfrm>
          <a:prstGeom prst="rect">
            <a:avLst/>
          </a:prstGeom>
          <a:noFill/>
          <a:ln w="9525">
            <a:noFill/>
          </a:ln>
        </p:spPr>
        <p:txBody>
          <a:bodyPr anchor="t" anchorCtr="0">
            <a:spAutoFit/>
          </a:bodyPr>
          <a:lstStyle/>
          <a:p>
            <a:pPr>
              <a:lnSpc>
                <a:spcPct val="150000"/>
              </a:lnSpc>
            </a:pPr>
            <a:r>
              <a:rPr lang="zh-CN" altLang="zh-CN" sz="2800" b="0">
                <a:latin typeface="方正粗黑宋简体" pitchFamily="2" charset="-122"/>
                <a:ea typeface="方正粗黑宋简体" pitchFamily="2" charset="-122"/>
              </a:rPr>
              <a:t>【例题</a:t>
            </a:r>
            <a:r>
              <a:rPr lang="en-US" altLang="zh-CN" sz="2800" b="0">
                <a:latin typeface="方正粗黑宋简体" pitchFamily="2" charset="-122"/>
                <a:ea typeface="方正粗黑宋简体" pitchFamily="2" charset="-122"/>
              </a:rPr>
              <a:t>1</a:t>
            </a:r>
            <a:r>
              <a:rPr lang="zh-CN" altLang="zh-CN" sz="2800" b="0">
                <a:latin typeface="方正粗黑宋简体" pitchFamily="2" charset="-122"/>
                <a:ea typeface="方正粗黑宋简体" pitchFamily="2" charset="-122"/>
              </a:rPr>
              <a:t>】 下列属于复合肥料的是</a:t>
            </a:r>
            <a:r>
              <a:rPr lang="en-US" altLang="zh-CN" sz="2800" b="0">
                <a:latin typeface="方正粗黑宋简体" pitchFamily="2" charset="-122"/>
                <a:ea typeface="方正粗黑宋简体" pitchFamily="2" charset="-122"/>
              </a:rPr>
              <a:t>(       )</a:t>
            </a:r>
            <a:endParaRPr lang="zh-CN" altLang="zh-CN" sz="2800" b="0">
              <a:latin typeface="方正粗黑宋简体" pitchFamily="2" charset="-122"/>
              <a:ea typeface="方正粗黑宋简体" pitchFamily="2" charset="-122"/>
            </a:endParaRPr>
          </a:p>
          <a:p>
            <a:pPr>
              <a:lnSpc>
                <a:spcPct val="150000"/>
              </a:lnSpc>
            </a:pPr>
            <a:r>
              <a:rPr lang="en-US" altLang="zh-CN" sz="2800" b="0">
                <a:latin typeface="方正粗黑宋简体" pitchFamily="2" charset="-122"/>
                <a:ea typeface="方正粗黑宋简体" pitchFamily="2" charset="-122"/>
              </a:rPr>
              <a:t>A.NaNO</a:t>
            </a:r>
            <a:r>
              <a:rPr lang="en-US" altLang="zh-CN" sz="2800" b="0" baseline="-25000">
                <a:latin typeface="方正粗黑宋简体" pitchFamily="2" charset="-122"/>
                <a:ea typeface="方正粗黑宋简体" pitchFamily="2" charset="-122"/>
              </a:rPr>
              <a:t>3</a:t>
            </a:r>
            <a:r>
              <a:rPr lang="en-US" altLang="zh-CN" sz="2800" b="0">
                <a:latin typeface="方正粗黑宋简体" pitchFamily="2" charset="-122"/>
                <a:ea typeface="方正粗黑宋简体" pitchFamily="2" charset="-122"/>
              </a:rPr>
              <a:t>	                 B.K</a:t>
            </a:r>
            <a:r>
              <a:rPr lang="en-US" altLang="zh-CN" sz="2800" b="0" baseline="-25000">
                <a:latin typeface="方正粗黑宋简体" pitchFamily="2" charset="-122"/>
                <a:ea typeface="方正粗黑宋简体" pitchFamily="2" charset="-122"/>
              </a:rPr>
              <a:t>2</a:t>
            </a:r>
            <a:r>
              <a:rPr lang="en-US" altLang="zh-CN" sz="2800" b="0">
                <a:latin typeface="方正粗黑宋简体" pitchFamily="2" charset="-122"/>
                <a:ea typeface="方正粗黑宋简体" pitchFamily="2" charset="-122"/>
              </a:rPr>
              <a:t>SO</a:t>
            </a:r>
            <a:r>
              <a:rPr lang="en-US" altLang="zh-CN" sz="2800" b="0" baseline="-25000">
                <a:latin typeface="方正粗黑宋简体" pitchFamily="2" charset="-122"/>
                <a:ea typeface="方正粗黑宋简体" pitchFamily="2" charset="-122"/>
              </a:rPr>
              <a:t>4</a:t>
            </a:r>
            <a:endParaRPr lang="zh-CN" altLang="zh-CN" sz="2800" b="0">
              <a:latin typeface="方正粗黑宋简体" pitchFamily="2" charset="-122"/>
              <a:ea typeface="方正粗黑宋简体" pitchFamily="2" charset="-122"/>
            </a:endParaRPr>
          </a:p>
          <a:p>
            <a:pPr>
              <a:lnSpc>
                <a:spcPct val="150000"/>
              </a:lnSpc>
            </a:pPr>
            <a:r>
              <a:rPr lang="en-US" altLang="zh-CN" sz="2800" b="0">
                <a:latin typeface="方正粗黑宋简体" pitchFamily="2" charset="-122"/>
                <a:ea typeface="方正粗黑宋简体" pitchFamily="2" charset="-122"/>
              </a:rPr>
              <a:t>C.NH</a:t>
            </a:r>
            <a:r>
              <a:rPr lang="en-US" altLang="zh-CN" sz="2800" b="0" baseline="-25000">
                <a:latin typeface="方正粗黑宋简体" pitchFamily="2" charset="-122"/>
                <a:ea typeface="方正粗黑宋简体" pitchFamily="2" charset="-122"/>
              </a:rPr>
              <a:t>4</a:t>
            </a:r>
            <a:r>
              <a:rPr lang="en-US" altLang="zh-CN" sz="2800" b="0">
                <a:latin typeface="方正粗黑宋简体" pitchFamily="2" charset="-122"/>
                <a:ea typeface="方正粗黑宋简体" pitchFamily="2" charset="-122"/>
              </a:rPr>
              <a:t>H</a:t>
            </a:r>
            <a:r>
              <a:rPr lang="en-US" altLang="zh-CN" sz="2800" b="0" baseline="-25000">
                <a:latin typeface="方正粗黑宋简体" pitchFamily="2" charset="-122"/>
                <a:ea typeface="方正粗黑宋简体" pitchFamily="2" charset="-122"/>
              </a:rPr>
              <a:t>2</a:t>
            </a:r>
            <a:r>
              <a:rPr lang="en-US" altLang="zh-CN" sz="2800" b="0">
                <a:latin typeface="方正粗黑宋简体" pitchFamily="2" charset="-122"/>
                <a:ea typeface="方正粗黑宋简体" pitchFamily="2" charset="-122"/>
              </a:rPr>
              <a:t>PO</a:t>
            </a:r>
            <a:r>
              <a:rPr lang="en-US" altLang="zh-CN" sz="2800" b="0" baseline="-25000">
                <a:latin typeface="方正粗黑宋简体" pitchFamily="2" charset="-122"/>
                <a:ea typeface="方正粗黑宋简体" pitchFamily="2" charset="-122"/>
              </a:rPr>
              <a:t>4</a:t>
            </a:r>
            <a:r>
              <a:rPr lang="en-US" altLang="zh-CN" sz="2800" b="0">
                <a:latin typeface="方正粗黑宋简体" pitchFamily="2" charset="-122"/>
                <a:ea typeface="方正粗黑宋简体" pitchFamily="2" charset="-122"/>
              </a:rPr>
              <a:t>	        D.Ca</a:t>
            </a:r>
            <a:r>
              <a:rPr lang="en-US" altLang="zh-CN" sz="2800" b="0" baseline="-25000">
                <a:latin typeface="方正粗黑宋简体" pitchFamily="2" charset="-122"/>
                <a:ea typeface="方正粗黑宋简体" pitchFamily="2" charset="-122"/>
              </a:rPr>
              <a:t>3</a:t>
            </a:r>
            <a:r>
              <a:rPr lang="en-US" altLang="zh-CN" sz="2800" b="0">
                <a:latin typeface="方正粗黑宋简体" pitchFamily="2" charset="-122"/>
                <a:ea typeface="方正粗黑宋简体" pitchFamily="2" charset="-122"/>
              </a:rPr>
              <a:t>(PO</a:t>
            </a:r>
            <a:r>
              <a:rPr lang="en-US" altLang="zh-CN" sz="2800" b="0" baseline="-25000">
                <a:latin typeface="方正粗黑宋简体" pitchFamily="2" charset="-122"/>
                <a:ea typeface="方正粗黑宋简体" pitchFamily="2" charset="-122"/>
              </a:rPr>
              <a:t>4</a:t>
            </a:r>
            <a:r>
              <a:rPr lang="en-US" altLang="zh-CN" sz="2800" b="0">
                <a:latin typeface="方正粗黑宋简体" pitchFamily="2" charset="-122"/>
                <a:ea typeface="方正粗黑宋简体" pitchFamily="2" charset="-122"/>
              </a:rPr>
              <a:t>)</a:t>
            </a:r>
            <a:r>
              <a:rPr lang="en-US" altLang="zh-CN" sz="2800" b="0" baseline="-25000">
                <a:latin typeface="方正粗黑宋简体" pitchFamily="2" charset="-122"/>
                <a:ea typeface="方正粗黑宋简体" pitchFamily="2" charset="-122"/>
              </a:rPr>
              <a:t>2</a:t>
            </a:r>
            <a:endParaRPr lang="en-US" altLang="zh-CN" sz="2800" b="0" baseline="-25000">
              <a:latin typeface="方正粗黑宋简体" pitchFamily="2" charset="-122"/>
              <a:ea typeface="方正粗黑宋简体" pitchFamily="2" charset="-122"/>
            </a:endParaRPr>
          </a:p>
          <a:p>
            <a:pPr>
              <a:lnSpc>
                <a:spcPct val="150000"/>
              </a:lnSpc>
            </a:pPr>
            <a:endParaRPr lang="zh-CN" altLang="zh-CN" sz="2800" b="0">
              <a:latin typeface="方正粗黑宋简体" pitchFamily="2" charset="-122"/>
              <a:ea typeface="方正粗黑宋简体" pitchFamily="2" charset="-122"/>
            </a:endParaRPr>
          </a:p>
          <a:p>
            <a:pPr>
              <a:lnSpc>
                <a:spcPct val="150000"/>
              </a:lnSpc>
            </a:pPr>
            <a:r>
              <a:rPr lang="zh-CN" altLang="zh-CN" sz="2800" b="0">
                <a:latin typeface="方正粗黑宋简体" pitchFamily="2" charset="-122"/>
                <a:ea typeface="方正粗黑宋简体" pitchFamily="2" charset="-122"/>
              </a:rPr>
              <a:t>【例题</a:t>
            </a:r>
            <a:r>
              <a:rPr lang="en-US" altLang="zh-CN" sz="2800" b="0">
                <a:latin typeface="方正粗黑宋简体" pitchFamily="2" charset="-122"/>
                <a:ea typeface="方正粗黑宋简体" pitchFamily="2" charset="-122"/>
              </a:rPr>
              <a:t>2</a:t>
            </a:r>
            <a:r>
              <a:rPr lang="zh-CN" altLang="zh-CN" sz="2800" b="0">
                <a:latin typeface="方正粗黑宋简体" pitchFamily="2" charset="-122"/>
                <a:ea typeface="方正粗黑宋简体" pitchFamily="2" charset="-122"/>
              </a:rPr>
              <a:t>】 玉米地的玉米苗叶子发黄</a:t>
            </a:r>
            <a:r>
              <a:rPr lang="en-US" altLang="zh-CN" sz="2800" b="0">
                <a:latin typeface="方正粗黑宋简体" pitchFamily="2" charset="-122"/>
                <a:ea typeface="方正粗黑宋简体" pitchFamily="2" charset="-122"/>
              </a:rPr>
              <a:t>,</a:t>
            </a:r>
            <a:r>
              <a:rPr lang="zh-CN" altLang="zh-CN" sz="2800" b="0">
                <a:latin typeface="方正粗黑宋简体" pitchFamily="2" charset="-122"/>
                <a:ea typeface="方正粗黑宋简体" pitchFamily="2" charset="-122"/>
              </a:rPr>
              <a:t>应及时施加的肥料是</a:t>
            </a:r>
            <a:r>
              <a:rPr lang="en-US" altLang="zh-CN" sz="2800" b="0">
                <a:latin typeface="方正粗黑宋简体" pitchFamily="2" charset="-122"/>
                <a:ea typeface="方正粗黑宋简体" pitchFamily="2" charset="-122"/>
              </a:rPr>
              <a:t>(</a:t>
            </a:r>
            <a:r>
              <a:rPr lang="zh-CN" altLang="zh-CN" sz="2800" b="0">
                <a:latin typeface="方正粗黑宋简体" pitchFamily="2" charset="-122"/>
                <a:ea typeface="方正粗黑宋简体" pitchFamily="2" charset="-122"/>
              </a:rPr>
              <a:t>　</a:t>
            </a:r>
            <a:r>
              <a:rPr lang="en-US" altLang="zh-CN" sz="2800" b="0">
                <a:latin typeface="方正粗黑宋简体" pitchFamily="2" charset="-122"/>
                <a:ea typeface="方正粗黑宋简体" pitchFamily="2" charset="-122"/>
              </a:rPr>
              <a:t>    )</a:t>
            </a:r>
            <a:endParaRPr lang="zh-CN" altLang="zh-CN" sz="2800" b="0">
              <a:latin typeface="方正粗黑宋简体" pitchFamily="2" charset="-122"/>
              <a:ea typeface="方正粗黑宋简体" pitchFamily="2" charset="-122"/>
            </a:endParaRPr>
          </a:p>
          <a:p>
            <a:pPr>
              <a:lnSpc>
                <a:spcPct val="150000"/>
              </a:lnSpc>
            </a:pPr>
            <a:r>
              <a:rPr lang="en-US" altLang="zh-CN" sz="2800" b="0">
                <a:latin typeface="方正粗黑宋简体" pitchFamily="2" charset="-122"/>
                <a:ea typeface="方正粗黑宋简体" pitchFamily="2" charset="-122"/>
              </a:rPr>
              <a:t>A.KCl	                  B.K</a:t>
            </a:r>
            <a:r>
              <a:rPr lang="en-US" altLang="zh-CN" sz="2800" b="0" baseline="-25000">
                <a:latin typeface="方正粗黑宋简体" pitchFamily="2" charset="-122"/>
                <a:ea typeface="方正粗黑宋简体" pitchFamily="2" charset="-122"/>
              </a:rPr>
              <a:t>2</a:t>
            </a:r>
            <a:r>
              <a:rPr lang="en-US" altLang="zh-CN" sz="2800" b="0">
                <a:latin typeface="方正粗黑宋简体" pitchFamily="2" charset="-122"/>
                <a:ea typeface="方正粗黑宋简体" pitchFamily="2" charset="-122"/>
              </a:rPr>
              <a:t>SO</a:t>
            </a:r>
            <a:r>
              <a:rPr lang="en-US" altLang="zh-CN" sz="2800" b="0" baseline="-25000">
                <a:latin typeface="方正粗黑宋简体" pitchFamily="2" charset="-122"/>
                <a:ea typeface="方正粗黑宋简体" pitchFamily="2" charset="-122"/>
              </a:rPr>
              <a:t>4</a:t>
            </a:r>
            <a:endParaRPr lang="zh-CN" altLang="zh-CN" sz="2800" b="0">
              <a:latin typeface="方正粗黑宋简体" pitchFamily="2" charset="-122"/>
              <a:ea typeface="方正粗黑宋简体" pitchFamily="2" charset="-122"/>
            </a:endParaRPr>
          </a:p>
          <a:p>
            <a:pPr>
              <a:lnSpc>
                <a:spcPct val="150000"/>
              </a:lnSpc>
            </a:pPr>
            <a:r>
              <a:rPr lang="en-US" altLang="zh-CN" sz="2800" b="0">
                <a:latin typeface="方正粗黑宋简体" pitchFamily="2" charset="-122"/>
                <a:ea typeface="方正粗黑宋简体" pitchFamily="2" charset="-122"/>
              </a:rPr>
              <a:t>C.Ca</a:t>
            </a:r>
            <a:r>
              <a:rPr lang="en-US" altLang="zh-CN" sz="2800" b="0" baseline="-25000">
                <a:latin typeface="方正粗黑宋简体" pitchFamily="2" charset="-122"/>
                <a:ea typeface="方正粗黑宋简体" pitchFamily="2" charset="-122"/>
              </a:rPr>
              <a:t>3</a:t>
            </a:r>
            <a:r>
              <a:rPr lang="en-US" altLang="zh-CN" sz="2800" b="0">
                <a:latin typeface="方正粗黑宋简体" pitchFamily="2" charset="-122"/>
                <a:ea typeface="方正粗黑宋简体" pitchFamily="2" charset="-122"/>
              </a:rPr>
              <a:t>(PO</a:t>
            </a:r>
            <a:r>
              <a:rPr lang="en-US" altLang="zh-CN" sz="2800" b="0" baseline="-25000">
                <a:latin typeface="方正粗黑宋简体" pitchFamily="2" charset="-122"/>
                <a:ea typeface="方正粗黑宋简体" pitchFamily="2" charset="-122"/>
              </a:rPr>
              <a:t>4</a:t>
            </a:r>
            <a:r>
              <a:rPr lang="en-US" altLang="zh-CN" sz="2800" b="0">
                <a:latin typeface="方正粗黑宋简体" pitchFamily="2" charset="-122"/>
                <a:ea typeface="方正粗黑宋简体" pitchFamily="2" charset="-122"/>
              </a:rPr>
              <a:t>)</a:t>
            </a:r>
            <a:r>
              <a:rPr lang="en-US" altLang="zh-CN" sz="2800" b="0" baseline="-25000">
                <a:latin typeface="方正粗黑宋简体" pitchFamily="2" charset="-122"/>
                <a:ea typeface="方正粗黑宋简体" pitchFamily="2" charset="-122"/>
              </a:rPr>
              <a:t>2</a:t>
            </a:r>
            <a:r>
              <a:rPr lang="en-US" altLang="zh-CN" sz="2800" b="0">
                <a:latin typeface="方正粗黑宋简体" pitchFamily="2" charset="-122"/>
                <a:ea typeface="方正粗黑宋简体" pitchFamily="2" charset="-122"/>
              </a:rPr>
              <a:t>	         D.NH</a:t>
            </a:r>
            <a:r>
              <a:rPr lang="en-US" altLang="zh-CN" sz="2800" b="0" baseline="-25000">
                <a:latin typeface="方正粗黑宋简体" pitchFamily="2" charset="-122"/>
                <a:ea typeface="方正粗黑宋简体" pitchFamily="2" charset="-122"/>
              </a:rPr>
              <a:t>4</a:t>
            </a:r>
            <a:r>
              <a:rPr lang="en-US" altLang="zh-CN" sz="2800" b="0">
                <a:latin typeface="方正粗黑宋简体" pitchFamily="2" charset="-122"/>
                <a:ea typeface="方正粗黑宋简体" pitchFamily="2" charset="-122"/>
              </a:rPr>
              <a:t>NO</a:t>
            </a:r>
            <a:r>
              <a:rPr lang="en-US" altLang="zh-CN" sz="2800" b="0" baseline="-25000">
                <a:latin typeface="方正粗黑宋简体" pitchFamily="2" charset="-122"/>
                <a:ea typeface="方正粗黑宋简体" pitchFamily="2" charset="-122"/>
              </a:rPr>
              <a:t>3</a:t>
            </a:r>
            <a:endParaRPr lang="zh-CN" altLang="zh-CN" sz="2800" b="0">
              <a:latin typeface="方正粗黑宋简体" pitchFamily="2" charset="-122"/>
              <a:ea typeface="方正粗黑宋简体" pitchFamily="2" charset="-122"/>
            </a:endParaRPr>
          </a:p>
        </p:txBody>
      </p:sp>
      <p:sp>
        <p:nvSpPr>
          <p:cNvPr id="9" name="矩形 8"/>
          <p:cNvSpPr/>
          <p:nvPr/>
        </p:nvSpPr>
        <p:spPr>
          <a:xfrm>
            <a:off x="7248525" y="1052513"/>
            <a:ext cx="1325880" cy="645160"/>
          </a:xfrm>
          <a:prstGeom prst="rect">
            <a:avLst/>
          </a:prstGeom>
          <a:noFill/>
          <a:ln w="9525">
            <a:noFill/>
          </a:ln>
        </p:spPr>
        <p:txBody>
          <a:bodyPr wrap="none" anchor="t" anchorCtr="0">
            <a:spAutoFit/>
          </a:bodyPr>
          <a:lstStyle/>
          <a:p>
            <a:r>
              <a:rPr lang="zh-CN" altLang="zh-CN" sz="3600">
                <a:solidFill>
                  <a:srgbClr val="C00000"/>
                </a:solidFill>
                <a:latin typeface="方正粗黑宋简体" pitchFamily="2" charset="-122"/>
                <a:ea typeface="方正粗黑宋简体" pitchFamily="2" charset="-122"/>
              </a:rPr>
              <a:t>　</a:t>
            </a:r>
            <a:r>
              <a:rPr lang="en-US" altLang="zh-CN" sz="3600">
                <a:solidFill>
                  <a:srgbClr val="C00000"/>
                </a:solidFill>
                <a:latin typeface="方正粗黑宋简体" pitchFamily="2" charset="-122"/>
                <a:ea typeface="方正粗黑宋简体" pitchFamily="2" charset="-122"/>
              </a:rPr>
              <a:t>C</a:t>
            </a:r>
            <a:r>
              <a:rPr lang="zh-CN" altLang="zh-CN" sz="3600">
                <a:solidFill>
                  <a:srgbClr val="C00000"/>
                </a:solidFill>
                <a:latin typeface="方正粗黑宋简体" pitchFamily="2" charset="-122"/>
                <a:ea typeface="方正粗黑宋简体" pitchFamily="2" charset="-122"/>
              </a:rPr>
              <a:t>　</a:t>
            </a:r>
            <a:endParaRPr lang="zh-CN" altLang="en-US" sz="3600">
              <a:solidFill>
                <a:srgbClr val="C00000"/>
              </a:solidFill>
              <a:latin typeface="Arial" panose="020b0604020202020204" pitchFamily="34" charset="0"/>
              <a:ea typeface="宋体" panose="02010600030101010101" pitchFamily="2" charset="-122"/>
            </a:endParaRPr>
          </a:p>
        </p:txBody>
      </p:sp>
      <p:sp>
        <p:nvSpPr>
          <p:cNvPr id="10" name="矩形 9"/>
          <p:cNvSpPr/>
          <p:nvPr/>
        </p:nvSpPr>
        <p:spPr>
          <a:xfrm>
            <a:off x="3359150" y="4221163"/>
            <a:ext cx="944880" cy="706755"/>
          </a:xfrm>
          <a:prstGeom prst="rect">
            <a:avLst/>
          </a:prstGeom>
          <a:noFill/>
          <a:ln w="9525">
            <a:noFill/>
          </a:ln>
        </p:spPr>
        <p:txBody>
          <a:bodyPr wrap="none" anchor="t" anchorCtr="0">
            <a:spAutoFit/>
          </a:bodyPr>
          <a:lstStyle/>
          <a:p>
            <a:r>
              <a:rPr lang="zh-CN" altLang="zh-CN" sz="4000">
                <a:solidFill>
                  <a:srgbClr val="C00000"/>
                </a:solidFill>
                <a:latin typeface="方正粗黑宋简体" pitchFamily="2" charset="-122"/>
                <a:ea typeface="方正粗黑宋简体" pitchFamily="2" charset="-122"/>
              </a:rPr>
              <a:t>　</a:t>
            </a:r>
            <a:r>
              <a:rPr lang="en-US" altLang="zh-CN" sz="4000">
                <a:solidFill>
                  <a:srgbClr val="C00000"/>
                </a:solidFill>
                <a:latin typeface="方正粗黑宋简体" pitchFamily="2" charset="-122"/>
                <a:ea typeface="方正粗黑宋简体" pitchFamily="2" charset="-122"/>
              </a:rPr>
              <a:t>D</a:t>
            </a:r>
            <a:endParaRPr lang="zh-CN" altLang="en-US" sz="4000">
              <a:solidFill>
                <a:srgbClr val="C000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337" name="TextBox 3"/>
          <p:cNvSpPr txBox="1"/>
          <p:nvPr/>
        </p:nvSpPr>
        <p:spPr>
          <a:xfrm>
            <a:off x="2927350" y="188913"/>
            <a:ext cx="5689600" cy="521970"/>
          </a:xfrm>
          <a:prstGeom prst="rect">
            <a:avLst/>
          </a:prstGeom>
          <a:noFill/>
          <a:ln w="9525">
            <a:noFill/>
          </a:ln>
        </p:spPr>
        <p:txBody>
          <a:bodyPr anchor="t" anchorCtr="0">
            <a:spAutoFit/>
          </a:bodyPr>
          <a:lstStyle/>
          <a:p>
            <a:r>
              <a:rPr lang="zh-CN" altLang="en-US" sz="2800">
                <a:solidFill>
                  <a:srgbClr val="C00000"/>
                </a:solidFill>
                <a:latin typeface="冬青黑体简体中文 W3" pitchFamily="34" charset="-122"/>
                <a:ea typeface="冬青黑体简体中文 W3" pitchFamily="34" charset="-122"/>
              </a:rPr>
              <a:t>你知道</a:t>
            </a:r>
            <a:r>
              <a:rPr lang="zh-CN" altLang="en-US" sz="2800">
                <a:solidFill>
                  <a:srgbClr val="0066FF"/>
                </a:solidFill>
                <a:latin typeface="冬青黑体简体中文 W3" pitchFamily="34" charset="-122"/>
                <a:ea typeface="冬青黑体简体中文 W3" pitchFamily="34" charset="-122"/>
              </a:rPr>
              <a:t>化肥</a:t>
            </a:r>
            <a:r>
              <a:rPr lang="zh-CN" altLang="en-US" sz="2800">
                <a:solidFill>
                  <a:srgbClr val="C00000"/>
                </a:solidFill>
                <a:latin typeface="冬青黑体简体中文 W3" pitchFamily="34" charset="-122"/>
                <a:ea typeface="冬青黑体简体中文 W3" pitchFamily="34" charset="-122"/>
              </a:rPr>
              <a:t>和</a:t>
            </a:r>
            <a:r>
              <a:rPr lang="zh-CN" altLang="en-US" sz="2800">
                <a:solidFill>
                  <a:srgbClr val="0066FF"/>
                </a:solidFill>
                <a:latin typeface="冬青黑体简体中文 W3" pitchFamily="34" charset="-122"/>
                <a:ea typeface="冬青黑体简体中文 W3" pitchFamily="34" charset="-122"/>
              </a:rPr>
              <a:t>农家肥</a:t>
            </a:r>
            <a:r>
              <a:rPr lang="zh-CN" altLang="en-US" sz="2800">
                <a:solidFill>
                  <a:srgbClr val="C00000"/>
                </a:solidFill>
                <a:latin typeface="冬青黑体简体中文 W3" pitchFamily="34" charset="-122"/>
                <a:ea typeface="冬青黑体简体中文 W3" pitchFamily="34" charset="-122"/>
              </a:rPr>
              <a:t>之间的区别吗？</a:t>
            </a:r>
            <a:endParaRPr lang="zh-CN" altLang="en-US" sz="2800">
              <a:solidFill>
                <a:srgbClr val="C00000"/>
              </a:solidFill>
              <a:latin typeface="冬青黑体简体中文 W3" pitchFamily="34" charset="-122"/>
              <a:ea typeface="冬青黑体简体中文 W3" pitchFamily="34" charset="-122"/>
            </a:endParaRPr>
          </a:p>
        </p:txBody>
      </p:sp>
      <p:graphicFrame>
        <p:nvGraphicFramePr>
          <p:cNvPr id="5" name="表格 4"/>
          <p:cNvGraphicFramePr>
            <a:graphicFrameLocks noGrp="1"/>
          </p:cNvGraphicFramePr>
          <p:nvPr/>
        </p:nvGraphicFramePr>
        <p:xfrm>
          <a:off x="2208213" y="1333500"/>
          <a:ext cx="8064500" cy="5119373"/>
        </p:xfrm>
        <a:graphic>
          <a:graphicData uri="http://schemas.openxmlformats.org/drawingml/2006/table">
            <a:tbl>
              <a:tblPr/>
              <a:tblGrid>
                <a:gridCol w="1156335"/>
                <a:gridCol w="3442970"/>
                <a:gridCol w="3465195"/>
              </a:tblGrid>
              <a:tr h="432047">
                <a:tc>
                  <a:txBody>
                    <a:bodyPr vert="horz" wrap="square"/>
                    <a:lstStyle/>
                    <a:p>
                      <a:pPr algn="ctr">
                        <a:lnSpc>
                          <a:spcPts val="2000"/>
                        </a:lnSpc>
                        <a:spcAft>
                          <a:spcPct val="0"/>
                        </a:spcAft>
                      </a:pPr>
                      <a:r>
                        <a:rPr lang="zh-CN" sz="2400" b="1" kern="100">
                          <a:latin typeface="冬青黑体简体中文 W3" pitchFamily="34" charset="-122"/>
                          <a:ea typeface="冬青黑体简体中文 W3" pitchFamily="34" charset="-122"/>
                          <a:cs typeface="楷体" panose="02010609060101010101" pitchFamily="49" charset="-122"/>
                        </a:rPr>
                        <a:t>项目</a:t>
                      </a:r>
                      <a:endParaRPr lang="zh-CN" sz="1800" kern="100">
                        <a:latin typeface="冬青黑体简体中文 W3" pitchFamily="34" charset="-122"/>
                        <a:ea typeface="冬青黑体简体中文 W3" pitchFamily="34" charset="-122"/>
                        <a:cs typeface="Times New Roman" panose="02020603050405020304"/>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ts val="2000"/>
                        </a:lnSpc>
                        <a:spcAft>
                          <a:spcPct val="0"/>
                        </a:spcAft>
                      </a:pPr>
                      <a:r>
                        <a:rPr lang="zh-CN" sz="2400" b="1" kern="100">
                          <a:latin typeface="冬青黑体简体中文 W3" pitchFamily="34" charset="-122"/>
                          <a:ea typeface="冬青黑体简体中文 W3" pitchFamily="34" charset="-122"/>
                          <a:cs typeface="楷体" panose="02010609060101010101" pitchFamily="49" charset="-122"/>
                        </a:rPr>
                        <a:t>化肥</a:t>
                      </a:r>
                      <a:endParaRPr lang="zh-CN" sz="1800" kern="100">
                        <a:latin typeface="冬青黑体简体中文 W3" pitchFamily="34" charset="-122"/>
                        <a:ea typeface="冬青黑体简体中文 W3" pitchFamily="34" charset="-122"/>
                        <a:cs typeface="Times New Roman" panose="02020603050405020304"/>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ctr">
                        <a:lnSpc>
                          <a:spcPts val="2000"/>
                        </a:lnSpc>
                        <a:spcAft>
                          <a:spcPct val="0"/>
                        </a:spcAft>
                      </a:pPr>
                      <a:r>
                        <a:rPr lang="zh-CN" sz="2400" b="1" kern="100">
                          <a:latin typeface="冬青黑体简体中文 W3" pitchFamily="34" charset="-122"/>
                          <a:ea typeface="冬青黑体简体中文 W3" pitchFamily="34" charset="-122"/>
                          <a:cs typeface="楷体" panose="02010609060101010101" pitchFamily="49" charset="-122"/>
                        </a:rPr>
                        <a:t>农家肥</a:t>
                      </a:r>
                      <a:endParaRPr lang="zh-CN" sz="1800" kern="100">
                        <a:latin typeface="冬青黑体简体中文 W3" pitchFamily="34" charset="-122"/>
                        <a:ea typeface="冬青黑体简体中文 W3" pitchFamily="34" charset="-122"/>
                        <a:cs typeface="Times New Roman" panose="02020603050405020304"/>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2900">
                <a:tc>
                  <a:txBody>
                    <a:bodyPr vert="horz" wrap="square"/>
                    <a:lstStyle/>
                    <a:p>
                      <a:pPr algn="ctr">
                        <a:lnSpc>
                          <a:spcPts val="2000"/>
                        </a:lnSpc>
                        <a:spcAft>
                          <a:spcPct val="0"/>
                        </a:spcAft>
                      </a:pPr>
                      <a:r>
                        <a:rPr lang="zh-CN" sz="2000" b="1" kern="100">
                          <a:latin typeface="冬青黑体简体中文 W3" pitchFamily="34" charset="-122"/>
                          <a:ea typeface="冬青黑体简体中文 W3" pitchFamily="34" charset="-122"/>
                          <a:cs typeface="楷体" panose="02010609060101010101" pitchFamily="49" charset="-122"/>
                        </a:rPr>
                        <a:t>营</a:t>
                      </a:r>
                      <a:r>
                        <a:rPr lang="zh-CN" sz="2000" b="1" kern="100" smtClean="0">
                          <a:latin typeface="冬青黑体简体中文 W3" pitchFamily="34" charset="-122"/>
                          <a:ea typeface="冬青黑体简体中文 W3" pitchFamily="34" charset="-122"/>
                          <a:cs typeface="楷体" panose="02010609060101010101" pitchFamily="49" charset="-122"/>
                        </a:rPr>
                        <a:t>养</a:t>
                      </a:r>
                      <a:endParaRPr lang="en-US" altLang="zh-CN" sz="2000" b="1" kern="100" smtClean="0">
                        <a:latin typeface="冬青黑体简体中文 W3" pitchFamily="34" charset="-122"/>
                        <a:ea typeface="冬青黑体简体中文 W3" pitchFamily="34" charset="-122"/>
                        <a:cs typeface="楷体" panose="02010609060101010101" pitchFamily="49" charset="-122"/>
                      </a:endParaRPr>
                    </a:p>
                    <a:p>
                      <a:pPr algn="ctr">
                        <a:lnSpc>
                          <a:spcPts val="2000"/>
                        </a:lnSpc>
                        <a:spcAft>
                          <a:spcPct val="0"/>
                        </a:spcAft>
                      </a:pPr>
                      <a:r>
                        <a:rPr lang="zh-CN" sz="2000" b="1" kern="100" smtClean="0">
                          <a:latin typeface="冬青黑体简体中文 W3" pitchFamily="34" charset="-122"/>
                          <a:ea typeface="冬青黑体简体中文 W3" pitchFamily="34" charset="-122"/>
                          <a:cs typeface="楷体" panose="02010609060101010101" pitchFamily="49" charset="-122"/>
                        </a:rPr>
                        <a:t>成</a:t>
                      </a:r>
                      <a:r>
                        <a:rPr lang="zh-CN" sz="2000" b="1" kern="100">
                          <a:latin typeface="冬青黑体简体中文 W3" pitchFamily="34" charset="-122"/>
                          <a:ea typeface="冬青黑体简体中文 W3" pitchFamily="34" charset="-122"/>
                          <a:cs typeface="楷体" panose="02010609060101010101" pitchFamily="49" charset="-122"/>
                        </a:rPr>
                        <a:t>分</a:t>
                      </a:r>
                      <a:endParaRPr lang="zh-CN" sz="1600" kern="100">
                        <a:latin typeface="冬青黑体简体中文 W3" pitchFamily="34" charset="-122"/>
                        <a:ea typeface="冬青黑体简体中文 W3" pitchFamily="3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just">
                        <a:lnSpc>
                          <a:spcPts val="2000"/>
                        </a:lnSpc>
                        <a:spcAft>
                          <a:spcPct val="0"/>
                        </a:spcAft>
                      </a:pPr>
                      <a:r>
                        <a:rPr lang="zh-CN" sz="2000" b="1" kern="100">
                          <a:latin typeface="Calibri"/>
                          <a:ea typeface="楷体" panose="02010609060101010101" pitchFamily="49" charset="-122"/>
                          <a:cs typeface="楷体" panose="02010609060101010101" pitchFamily="49" charset="-122"/>
                        </a:rPr>
                        <a:t>所含元素</a:t>
                      </a:r>
                      <a:r>
                        <a:rPr lang="zh-CN" sz="2000" b="1" kern="100">
                          <a:solidFill>
                            <a:srgbClr val="FF0000"/>
                          </a:solidFill>
                          <a:latin typeface="Calibri"/>
                          <a:ea typeface="楷体" panose="02010609060101010101" pitchFamily="49" charset="-122"/>
                          <a:cs typeface="楷体" panose="02010609060101010101" pitchFamily="49" charset="-122"/>
                        </a:rPr>
                        <a:t>种类少</a:t>
                      </a:r>
                      <a:r>
                        <a:rPr lang="zh-CN" sz="2000" b="1" kern="100">
                          <a:latin typeface="Calibri"/>
                          <a:ea typeface="楷体" panose="02010609060101010101" pitchFamily="49" charset="-122"/>
                          <a:cs typeface="楷体" panose="02010609060101010101" pitchFamily="49" charset="-122"/>
                        </a:rPr>
                        <a:t>，</a:t>
                      </a:r>
                      <a:endParaRPr lang="zh-CN" sz="1600" kern="100">
                        <a:latin typeface="Calibri"/>
                        <a:ea typeface="宋体" panose="02010600030101010101" pitchFamily="2" charset="-122"/>
                        <a:cs typeface="Times New Roman" panose="02020603050405020304"/>
                      </a:endParaRPr>
                    </a:p>
                    <a:p>
                      <a:pPr algn="just">
                        <a:lnSpc>
                          <a:spcPts val="2000"/>
                        </a:lnSpc>
                        <a:spcAft>
                          <a:spcPct val="0"/>
                        </a:spcAft>
                      </a:pPr>
                      <a:r>
                        <a:rPr lang="zh-CN" sz="2000" b="1" kern="100">
                          <a:latin typeface="Calibri"/>
                          <a:ea typeface="楷体" panose="02010609060101010101" pitchFamily="49" charset="-122"/>
                          <a:cs typeface="楷体" panose="02010609060101010101" pitchFamily="49" charset="-122"/>
                        </a:rPr>
                        <a:t>但营养元素</a:t>
                      </a:r>
                      <a:r>
                        <a:rPr lang="zh-CN" sz="2000" b="1" kern="100">
                          <a:solidFill>
                            <a:srgbClr val="FF0000"/>
                          </a:solidFill>
                          <a:latin typeface="Calibri"/>
                          <a:ea typeface="楷体" panose="02010609060101010101" pitchFamily="49" charset="-122"/>
                          <a:cs typeface="楷体" panose="02010609060101010101" pitchFamily="49" charset="-122"/>
                        </a:rPr>
                        <a:t>含量大</a:t>
                      </a:r>
                      <a:endParaRPr lang="zh-CN" sz="1600" kern="100">
                        <a:solidFill>
                          <a:srgbClr val="FF0000"/>
                        </a:solidFill>
                        <a:latin typeface="Calibri"/>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just">
                        <a:lnSpc>
                          <a:spcPts val="2000"/>
                        </a:lnSpc>
                        <a:spcAft>
                          <a:spcPct val="0"/>
                        </a:spcAft>
                      </a:pPr>
                      <a:r>
                        <a:rPr lang="zh-CN" sz="2000" b="1" kern="100">
                          <a:latin typeface="Calibri"/>
                          <a:ea typeface="楷体" panose="02010609060101010101" pitchFamily="49" charset="-122"/>
                          <a:cs typeface="楷体" panose="02010609060101010101" pitchFamily="49" charset="-122"/>
                        </a:rPr>
                        <a:t>常含有</a:t>
                      </a:r>
                      <a:r>
                        <a:rPr lang="zh-CN" sz="2000" b="1" kern="100">
                          <a:solidFill>
                            <a:srgbClr val="FF0000"/>
                          </a:solidFill>
                          <a:latin typeface="Calibri"/>
                          <a:ea typeface="楷体" panose="02010609060101010101" pitchFamily="49" charset="-122"/>
                          <a:cs typeface="楷体" panose="02010609060101010101" pitchFamily="49" charset="-122"/>
                        </a:rPr>
                        <a:t>多种营养元素</a:t>
                      </a:r>
                      <a:r>
                        <a:rPr lang="zh-CN" sz="2000" b="1" kern="100">
                          <a:latin typeface="Calibri"/>
                          <a:ea typeface="楷体" panose="02010609060101010101" pitchFamily="49" charset="-122"/>
                          <a:cs typeface="楷体" panose="02010609060101010101" pitchFamily="49" charset="-122"/>
                        </a:rPr>
                        <a:t>，</a:t>
                      </a:r>
                      <a:endParaRPr lang="zh-CN" sz="1600" kern="100">
                        <a:latin typeface="Calibri"/>
                        <a:ea typeface="宋体" panose="02010600030101010101" pitchFamily="2" charset="-122"/>
                        <a:cs typeface="Times New Roman" panose="02020603050405020304"/>
                      </a:endParaRPr>
                    </a:p>
                    <a:p>
                      <a:pPr algn="just">
                        <a:lnSpc>
                          <a:spcPts val="2000"/>
                        </a:lnSpc>
                        <a:spcAft>
                          <a:spcPct val="0"/>
                        </a:spcAft>
                      </a:pPr>
                      <a:r>
                        <a:rPr lang="zh-CN" sz="2000" b="1" kern="100">
                          <a:latin typeface="Calibri"/>
                          <a:ea typeface="楷体" panose="02010609060101010101" pitchFamily="49" charset="-122"/>
                          <a:cs typeface="楷体" panose="02010609060101010101" pitchFamily="49" charset="-122"/>
                        </a:rPr>
                        <a:t>但营养元素</a:t>
                      </a:r>
                      <a:r>
                        <a:rPr lang="zh-CN" sz="2000" b="1" kern="100">
                          <a:solidFill>
                            <a:srgbClr val="FF0000"/>
                          </a:solidFill>
                          <a:latin typeface="Calibri"/>
                          <a:ea typeface="楷体" panose="02010609060101010101" pitchFamily="49" charset="-122"/>
                          <a:cs typeface="楷体" panose="02010609060101010101" pitchFamily="49" charset="-122"/>
                        </a:rPr>
                        <a:t>含量较少</a:t>
                      </a:r>
                      <a:endParaRPr lang="zh-CN" sz="1600" kern="100">
                        <a:solidFill>
                          <a:srgbClr val="FF0000"/>
                        </a:solidFill>
                        <a:latin typeface="Calibri"/>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8626">
                <a:tc>
                  <a:txBody>
                    <a:bodyPr vert="horz" wrap="square"/>
                    <a:lstStyle/>
                    <a:p>
                      <a:pPr algn="ctr">
                        <a:lnSpc>
                          <a:spcPts val="2000"/>
                        </a:lnSpc>
                        <a:spcAft>
                          <a:spcPct val="0"/>
                        </a:spcAft>
                      </a:pPr>
                      <a:r>
                        <a:rPr lang="zh-CN" sz="2000" b="1" kern="100">
                          <a:latin typeface="冬青黑体简体中文 W3" pitchFamily="34" charset="-122"/>
                          <a:ea typeface="冬青黑体简体中文 W3" pitchFamily="34" charset="-122"/>
                          <a:cs typeface="楷体" panose="02010609060101010101" pitchFamily="49" charset="-122"/>
                        </a:rPr>
                        <a:t>溶解性</a:t>
                      </a:r>
                      <a:endParaRPr lang="zh-CN" sz="1600" kern="100">
                        <a:latin typeface="冬青黑体简体中文 W3" pitchFamily="34" charset="-122"/>
                        <a:ea typeface="冬青黑体简体中文 W3" pitchFamily="34" charset="-122"/>
                        <a:cs typeface="Times New Roman" panose="02020603050405020304"/>
                      </a:endParaRPr>
                    </a:p>
                    <a:p>
                      <a:pPr algn="ctr">
                        <a:lnSpc>
                          <a:spcPts val="2000"/>
                        </a:lnSpc>
                        <a:spcAft>
                          <a:spcPct val="0"/>
                        </a:spcAft>
                      </a:pPr>
                      <a:r>
                        <a:rPr lang="zh-CN" sz="2000" b="1" kern="100">
                          <a:latin typeface="冬青黑体简体中文 W3" pitchFamily="34" charset="-122"/>
                          <a:ea typeface="冬青黑体简体中文 W3" pitchFamily="34" charset="-122"/>
                          <a:cs typeface="楷体" panose="02010609060101010101" pitchFamily="49" charset="-122"/>
                        </a:rPr>
                        <a:t>肥效</a:t>
                      </a:r>
                      <a:endParaRPr lang="zh-CN" sz="1600" kern="100">
                        <a:latin typeface="冬青黑体简体中文 W3" pitchFamily="34" charset="-122"/>
                        <a:ea typeface="冬青黑体简体中文 W3" pitchFamily="3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just">
                        <a:lnSpc>
                          <a:spcPts val="2000"/>
                        </a:lnSpc>
                        <a:spcAft>
                          <a:spcPct val="0"/>
                        </a:spcAft>
                      </a:pPr>
                      <a:r>
                        <a:rPr lang="zh-CN" sz="2000" b="1" kern="100">
                          <a:latin typeface="Calibri"/>
                          <a:ea typeface="楷体" panose="02010609060101010101" pitchFamily="49" charset="-122"/>
                          <a:cs typeface="楷体" panose="02010609060101010101" pitchFamily="49" charset="-122"/>
                        </a:rPr>
                        <a:t>一般</a:t>
                      </a:r>
                      <a:r>
                        <a:rPr lang="zh-CN" sz="2000" b="1" kern="100">
                          <a:solidFill>
                            <a:srgbClr val="FF0000"/>
                          </a:solidFill>
                          <a:latin typeface="Calibri"/>
                          <a:ea typeface="楷体" panose="02010609060101010101" pitchFamily="49" charset="-122"/>
                          <a:cs typeface="楷体" panose="02010609060101010101" pitchFamily="49" charset="-122"/>
                        </a:rPr>
                        <a:t>易溶</a:t>
                      </a:r>
                      <a:r>
                        <a:rPr lang="zh-CN" sz="2000" b="1" kern="100">
                          <a:latin typeface="Calibri"/>
                          <a:ea typeface="楷体" panose="02010609060101010101" pitchFamily="49" charset="-122"/>
                          <a:cs typeface="楷体" panose="02010609060101010101" pitchFamily="49" charset="-122"/>
                        </a:rPr>
                        <a:t>于水，</a:t>
                      </a:r>
                      <a:r>
                        <a:rPr lang="zh-CN" sz="2000" b="1" kern="100">
                          <a:solidFill>
                            <a:srgbClr val="FF0000"/>
                          </a:solidFill>
                          <a:latin typeface="Calibri"/>
                          <a:ea typeface="楷体" panose="02010609060101010101" pitchFamily="49" charset="-122"/>
                          <a:cs typeface="楷体" panose="02010609060101010101" pitchFamily="49" charset="-122"/>
                        </a:rPr>
                        <a:t>易被</a:t>
                      </a:r>
                      <a:r>
                        <a:rPr lang="zh-CN" sz="2000" b="1" kern="100">
                          <a:latin typeface="Calibri"/>
                          <a:ea typeface="楷体" panose="02010609060101010101" pitchFamily="49" charset="-122"/>
                          <a:cs typeface="楷体" panose="02010609060101010101" pitchFamily="49" charset="-122"/>
                        </a:rPr>
                        <a:t>农作物</a:t>
                      </a:r>
                      <a:r>
                        <a:rPr lang="zh-CN" sz="2000" b="1" kern="100">
                          <a:solidFill>
                            <a:srgbClr val="FF0000"/>
                          </a:solidFill>
                          <a:latin typeface="Calibri"/>
                          <a:ea typeface="楷体" panose="02010609060101010101" pitchFamily="49" charset="-122"/>
                          <a:cs typeface="楷体" panose="02010609060101010101" pitchFamily="49" charset="-122"/>
                        </a:rPr>
                        <a:t>吸收</a:t>
                      </a:r>
                      <a:r>
                        <a:rPr lang="zh-CN" sz="2000" b="1" kern="100">
                          <a:latin typeface="Calibri"/>
                          <a:ea typeface="楷体" panose="02010609060101010101" pitchFamily="49" charset="-122"/>
                          <a:cs typeface="楷体" panose="02010609060101010101" pitchFamily="49" charset="-122"/>
                        </a:rPr>
                        <a:t>，</a:t>
                      </a:r>
                      <a:r>
                        <a:rPr lang="zh-CN" sz="2000" b="1" kern="100">
                          <a:solidFill>
                            <a:srgbClr val="FF0000"/>
                          </a:solidFill>
                          <a:latin typeface="Calibri"/>
                          <a:ea typeface="楷体" panose="02010609060101010101" pitchFamily="49" charset="-122"/>
                          <a:cs typeface="楷体" panose="02010609060101010101" pitchFamily="49" charset="-122"/>
                        </a:rPr>
                        <a:t>肥效较快</a:t>
                      </a:r>
                      <a:endParaRPr lang="zh-CN" sz="1600" kern="100">
                        <a:solidFill>
                          <a:srgbClr val="FF0000"/>
                        </a:solidFill>
                        <a:latin typeface="Calibri"/>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just">
                        <a:lnSpc>
                          <a:spcPts val="2000"/>
                        </a:lnSpc>
                        <a:spcAft>
                          <a:spcPct val="0"/>
                        </a:spcAft>
                      </a:pPr>
                      <a:r>
                        <a:rPr lang="zh-CN" sz="2000" b="1" kern="100">
                          <a:latin typeface="Calibri"/>
                          <a:ea typeface="楷体" panose="02010609060101010101" pitchFamily="49" charset="-122"/>
                          <a:cs typeface="楷体" panose="02010609060101010101" pitchFamily="49" charset="-122"/>
                        </a:rPr>
                        <a:t>一般</a:t>
                      </a:r>
                      <a:r>
                        <a:rPr lang="zh-CN" sz="2000" b="1" kern="100">
                          <a:solidFill>
                            <a:srgbClr val="FF0000"/>
                          </a:solidFill>
                          <a:latin typeface="Calibri"/>
                          <a:ea typeface="楷体" panose="02010609060101010101" pitchFamily="49" charset="-122"/>
                          <a:cs typeface="楷体" panose="02010609060101010101" pitchFamily="49" charset="-122"/>
                        </a:rPr>
                        <a:t>难溶</a:t>
                      </a:r>
                      <a:r>
                        <a:rPr lang="zh-CN" sz="2000" b="1" kern="100">
                          <a:latin typeface="Calibri"/>
                          <a:ea typeface="楷体" panose="02010609060101010101" pitchFamily="49" charset="-122"/>
                          <a:cs typeface="楷体" panose="02010609060101010101" pitchFamily="49" charset="-122"/>
                        </a:rPr>
                        <a:t>于水，经腐熟后逐步转化为可溶于水、能被作物吸收的物质，</a:t>
                      </a:r>
                      <a:r>
                        <a:rPr lang="zh-CN" sz="2000" b="1" kern="100">
                          <a:solidFill>
                            <a:srgbClr val="FF0000"/>
                          </a:solidFill>
                          <a:latin typeface="Calibri"/>
                          <a:ea typeface="楷体" panose="02010609060101010101" pitchFamily="49" charset="-122"/>
                          <a:cs typeface="楷体" panose="02010609060101010101" pitchFamily="49" charset="-122"/>
                        </a:rPr>
                        <a:t>肥效慢但肥期较长</a:t>
                      </a:r>
                      <a:endParaRPr lang="zh-CN" sz="1600" kern="100">
                        <a:solidFill>
                          <a:srgbClr val="FF0000"/>
                        </a:solidFill>
                        <a:latin typeface="Calibri"/>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1450">
                <a:tc>
                  <a:txBody>
                    <a:bodyPr vert="horz" wrap="square"/>
                    <a:lstStyle/>
                    <a:p>
                      <a:pPr algn="ctr">
                        <a:lnSpc>
                          <a:spcPts val="2000"/>
                        </a:lnSpc>
                        <a:spcAft>
                          <a:spcPct val="0"/>
                        </a:spcAft>
                      </a:pPr>
                      <a:r>
                        <a:rPr lang="zh-CN" sz="2000" b="1" kern="100">
                          <a:latin typeface="冬青黑体简体中文 W3" pitchFamily="34" charset="-122"/>
                          <a:ea typeface="冬青黑体简体中文 W3" pitchFamily="34" charset="-122"/>
                          <a:cs typeface="楷体" panose="02010609060101010101" pitchFamily="49" charset="-122"/>
                        </a:rPr>
                        <a:t>优点</a:t>
                      </a:r>
                      <a:endParaRPr lang="zh-CN" sz="1600" kern="100">
                        <a:latin typeface="冬青黑体简体中文 W3" pitchFamily="34" charset="-122"/>
                        <a:ea typeface="冬青黑体简体中文 W3" pitchFamily="34" charset="-122"/>
                        <a:cs typeface="Times New Roman" panose="02020603050405020304"/>
                      </a:endParaRPr>
                    </a:p>
                    <a:p>
                      <a:pPr algn="ctr">
                        <a:lnSpc>
                          <a:spcPts val="2000"/>
                        </a:lnSpc>
                        <a:spcAft>
                          <a:spcPct val="0"/>
                        </a:spcAft>
                      </a:pPr>
                      <a:r>
                        <a:rPr lang="zh-CN" sz="2000" b="1" kern="100">
                          <a:latin typeface="冬青黑体简体中文 W3" pitchFamily="34" charset="-122"/>
                          <a:ea typeface="冬青黑体简体中文 W3" pitchFamily="34" charset="-122"/>
                          <a:cs typeface="楷体" panose="02010609060101010101" pitchFamily="49" charset="-122"/>
                        </a:rPr>
                        <a:t>成分</a:t>
                      </a:r>
                      <a:endParaRPr lang="zh-CN" sz="1600" kern="100">
                        <a:latin typeface="冬青黑体简体中文 W3" pitchFamily="34" charset="-122"/>
                        <a:ea typeface="冬青黑体简体中文 W3" pitchFamily="3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just">
                        <a:lnSpc>
                          <a:spcPts val="2000"/>
                        </a:lnSpc>
                        <a:spcAft>
                          <a:spcPct val="0"/>
                        </a:spcAft>
                      </a:pPr>
                      <a:r>
                        <a:rPr lang="zh-CN" sz="2000" b="1" kern="100">
                          <a:latin typeface="Calibri"/>
                          <a:ea typeface="楷体" panose="02010609060101010101" pitchFamily="49" charset="-122"/>
                          <a:cs typeface="楷体" panose="02010609060101010101" pitchFamily="49" charset="-122"/>
                        </a:rPr>
                        <a:t>便于工业生产，</a:t>
                      </a:r>
                      <a:r>
                        <a:rPr lang="zh-CN" sz="2000" b="1" kern="100">
                          <a:solidFill>
                            <a:srgbClr val="FF0000"/>
                          </a:solidFill>
                          <a:latin typeface="Calibri"/>
                          <a:ea typeface="楷体" panose="02010609060101010101" pitchFamily="49" charset="-122"/>
                          <a:cs typeface="楷体" panose="02010609060101010101" pitchFamily="49" charset="-122"/>
                        </a:rPr>
                        <a:t>成本较高</a:t>
                      </a:r>
                      <a:endParaRPr lang="zh-CN" sz="1600" kern="100">
                        <a:solidFill>
                          <a:srgbClr val="FF0000"/>
                        </a:solidFill>
                        <a:latin typeface="Calibri"/>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just">
                        <a:lnSpc>
                          <a:spcPts val="2000"/>
                        </a:lnSpc>
                        <a:spcAft>
                          <a:spcPct val="0"/>
                        </a:spcAft>
                      </a:pPr>
                      <a:r>
                        <a:rPr lang="zh-CN" sz="2000" b="1" kern="100">
                          <a:latin typeface="Calibri"/>
                          <a:ea typeface="楷体" panose="02010609060101010101" pitchFamily="49" charset="-122"/>
                          <a:cs typeface="楷体" panose="02010609060101010101" pitchFamily="49" charset="-122"/>
                        </a:rPr>
                        <a:t>便于就地取材，</a:t>
                      </a:r>
                      <a:r>
                        <a:rPr lang="zh-CN" sz="2000" b="1" kern="100">
                          <a:solidFill>
                            <a:srgbClr val="FF0000"/>
                          </a:solidFill>
                          <a:latin typeface="Calibri"/>
                          <a:ea typeface="楷体" panose="02010609060101010101" pitchFamily="49" charset="-122"/>
                          <a:cs typeface="楷体" panose="02010609060101010101" pitchFamily="49" charset="-122"/>
                        </a:rPr>
                        <a:t>成本低廉</a:t>
                      </a:r>
                      <a:endParaRPr lang="zh-CN" sz="1600" kern="100">
                        <a:solidFill>
                          <a:srgbClr val="FF0000"/>
                        </a:solidFill>
                        <a:latin typeface="Calibri"/>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4350">
                <a:tc>
                  <a:txBody>
                    <a:bodyPr vert="horz" wrap="square"/>
                    <a:lstStyle/>
                    <a:p>
                      <a:pPr algn="ctr">
                        <a:lnSpc>
                          <a:spcPts val="2000"/>
                        </a:lnSpc>
                        <a:spcAft>
                          <a:spcPct val="0"/>
                        </a:spcAft>
                      </a:pPr>
                      <a:r>
                        <a:rPr lang="zh-CN" sz="2000" b="1" kern="100">
                          <a:latin typeface="冬青黑体简体中文 W3" pitchFamily="34" charset="-122"/>
                          <a:ea typeface="冬青黑体简体中文 W3" pitchFamily="34" charset="-122"/>
                          <a:cs typeface="楷体" panose="02010609060101010101" pitchFamily="49" charset="-122"/>
                        </a:rPr>
                        <a:t>对土壤的影响</a:t>
                      </a:r>
                      <a:endParaRPr lang="zh-CN" sz="1600" kern="100">
                        <a:latin typeface="冬青黑体简体中文 W3" pitchFamily="34" charset="-122"/>
                        <a:ea typeface="冬青黑体简体中文 W3" pitchFamily="34"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just">
                        <a:lnSpc>
                          <a:spcPts val="2000"/>
                        </a:lnSpc>
                        <a:spcAft>
                          <a:spcPct val="0"/>
                        </a:spcAft>
                      </a:pPr>
                      <a:r>
                        <a:rPr lang="zh-CN" sz="2000" b="1" kern="100">
                          <a:solidFill>
                            <a:srgbClr val="FF0000"/>
                          </a:solidFill>
                          <a:latin typeface="Calibri"/>
                          <a:ea typeface="楷体" panose="02010609060101010101" pitchFamily="49" charset="-122"/>
                          <a:cs typeface="楷体" panose="02010609060101010101" pitchFamily="49" charset="-122"/>
                        </a:rPr>
                        <a:t>长期使用会破坏土壤结构</a:t>
                      </a:r>
                      <a:r>
                        <a:rPr lang="zh-CN" sz="2000" b="1" kern="100">
                          <a:latin typeface="Calibri"/>
                          <a:ea typeface="楷体" panose="02010609060101010101" pitchFamily="49" charset="-122"/>
                          <a:cs typeface="楷体" panose="02010609060101010101" pitchFamily="49" charset="-122"/>
                        </a:rPr>
                        <a:t>，是作物含有超量化肥，影响人体健康，还会造成水体污染，</a:t>
                      </a:r>
                      <a:r>
                        <a:rPr lang="zh-CN" sz="2000" b="1" kern="100">
                          <a:solidFill>
                            <a:srgbClr val="FF0000"/>
                          </a:solidFill>
                          <a:latin typeface="Calibri"/>
                          <a:ea typeface="楷体" panose="02010609060101010101" pitchFamily="49" charset="-122"/>
                          <a:cs typeface="楷体" panose="02010609060101010101" pitchFamily="49" charset="-122"/>
                        </a:rPr>
                        <a:t>引起水体富营养化</a:t>
                      </a:r>
                      <a:endParaRPr lang="zh-CN" sz="1600" kern="100">
                        <a:solidFill>
                          <a:srgbClr val="FF0000"/>
                        </a:solidFill>
                        <a:latin typeface="Calibri"/>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gn="just">
                        <a:lnSpc>
                          <a:spcPts val="2000"/>
                        </a:lnSpc>
                        <a:spcAft>
                          <a:spcPct val="0"/>
                        </a:spcAft>
                      </a:pPr>
                      <a:r>
                        <a:rPr lang="zh-CN" sz="2000" b="1" kern="100">
                          <a:solidFill>
                            <a:srgbClr val="FF0000"/>
                          </a:solidFill>
                          <a:latin typeface="Calibri"/>
                          <a:ea typeface="楷体" panose="02010609060101010101" pitchFamily="49" charset="-122"/>
                          <a:cs typeface="楷体" panose="02010609060101010101" pitchFamily="49" charset="-122"/>
                        </a:rPr>
                        <a:t>能改良土壤结构</a:t>
                      </a:r>
                      <a:endParaRPr lang="zh-CN" sz="1600" kern="100">
                        <a:solidFill>
                          <a:srgbClr val="FF0000"/>
                        </a:solidFill>
                        <a:latin typeface="Calibri"/>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2705" name="Rectangle 1"/>
          <p:cNvSpPr/>
          <p:nvPr/>
        </p:nvSpPr>
        <p:spPr>
          <a:xfrm>
            <a:off x="4727575" y="837406"/>
            <a:ext cx="3671888" cy="460375"/>
          </a:xfrm>
          <a:prstGeom prst="rect">
            <a:avLst/>
          </a:prstGeom>
          <a:noFill/>
          <a:ln w="9525">
            <a:noFill/>
          </a:ln>
        </p:spPr>
        <p:txBody>
          <a:bodyPr anchor="ctr" anchorCtr="0">
            <a:spAutoFit/>
          </a:bodyPr>
          <a:lstStyle/>
          <a:p>
            <a:pPr eaLnBrk="0" hangingPunct="0"/>
            <a:r>
              <a:rPr lang="zh-CN" altLang="en-US" sz="2400">
                <a:latin typeface="Calibri"/>
                <a:ea typeface="宋体" panose="02010600030101010101" pitchFamily="2" charset="-122"/>
              </a:rPr>
              <a:t>化肥和农家肥的比较</a:t>
            </a:r>
            <a:endParaRPr lang="zh-CN" altLang="en-US" sz="4000">
              <a:latin typeface="Arial" panose="020b0604020202020204" pitchFamily="34" charset="0"/>
              <a:ea typeface="宋体" panose="02010600030101010101" pitchFamily="2" charset="-122"/>
            </a:endParaRPr>
          </a:p>
        </p:txBody>
      </p:sp>
      <p:sp>
        <p:nvSpPr>
          <p:cNvPr id="8" name="圆角矩形 7"/>
          <p:cNvSpPr/>
          <p:nvPr/>
        </p:nvSpPr>
        <p:spPr>
          <a:xfrm>
            <a:off x="3287713" y="4868863"/>
            <a:ext cx="3529012" cy="1512887"/>
          </a:xfrm>
          <a:prstGeom prst="roundRect">
            <a:avLst>
              <a:gd name="adj" fmla="val 16667"/>
            </a:avLst>
          </a:prstGeom>
          <a:noFill/>
          <a:ln w="57150" cap="flat" cmpd="sng">
            <a:solidFill>
              <a:srgbClr val="00B050"/>
            </a:solidFill>
            <a:prstDash val="solid"/>
            <a:round/>
            <a:headEnd type="none" w="med" len="med"/>
            <a:tailEnd type="none" w="med" len="med"/>
          </a:ln>
        </p:spPr>
        <p:txBody>
          <a:bodyPr anchor="t" anchorCtr="0"/>
          <a:lstStyle/>
          <a:p>
            <a:endParaRPr lang="zh-CN" altLang="en-US">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72705"/>
                                        </p:tgtEl>
                                        <p:attrNameLst>
                                          <p:attrName>style.visibility</p:attrName>
                                        </p:attrNameLst>
                                      </p:cBhvr>
                                      <p:to>
                                        <p:strVal val="visible"/>
                                      </p:to>
                                    </p:set>
                                    <p:animEffect transition="in" filter="blinds(horizontal)">
                                      <p:cBhvr>
                                        <p:cTn id="7" dur="500"/>
                                        <p:tgtEl>
                                          <p:spTgt spid="7270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5" grpId="0"/>
      <p:bldP spid="8"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6388" name="Picture 4" descr="pic_28628"/>
          <p:cNvPicPr>
            <a:picLocks noChangeAspect="1"/>
          </p:cNvPicPr>
          <p:nvPr/>
        </p:nvPicPr>
        <p:blipFill>
          <a:blip r:embed="rId3">
            <a:lum bright="-12000" contrast="24000"/>
          </a:blip>
          <a:stretch>
            <a:fillRect/>
          </a:stretch>
        </p:blipFill>
        <p:spPr>
          <a:xfrm>
            <a:off x="2711450" y="2184400"/>
            <a:ext cx="7604125" cy="4268788"/>
          </a:xfrm>
          <a:prstGeom prst="rect">
            <a:avLst/>
          </a:prstGeom>
          <a:noFill/>
          <a:ln w="9525">
            <a:noFill/>
          </a:ln>
        </p:spPr>
      </p:pic>
      <p:sp>
        <p:nvSpPr>
          <p:cNvPr id="16389" name="Text Box 5"/>
          <p:cNvSpPr txBox="1">
            <a:spLocks noChangeArrowheads="1"/>
          </p:cNvSpPr>
          <p:nvPr/>
        </p:nvSpPr>
        <p:spPr bwMode="auto">
          <a:xfrm>
            <a:off x="2654300" y="811213"/>
            <a:ext cx="8050213" cy="1260475"/>
          </a:xfrm>
          <a:prstGeom prst="rect">
            <a:avLst/>
          </a:prstGeom>
          <a:noFill/>
          <a:ln w="9525">
            <a:noFill/>
            <a:miter lim="800000"/>
          </a:ln>
          <a:effectLst/>
        </p:spPr>
        <p:txBody>
          <a:bodyPr>
            <a:spAutoFit/>
          </a:bodyPr>
          <a:lstStyle/>
          <a:p>
            <a:pPr marR="0" defTabSz="914400">
              <a:buClrTx/>
              <a:buSzTx/>
              <a:buFont typeface="Arial" panose="020b0604020202020204" pitchFamily="34" charset="0"/>
              <a:buNone/>
              <a:defRPr/>
            </a:pPr>
            <a:r>
              <a:rPr kumimoji="1" lang="en-US" altLang="zh-CN" sz="2800" kern="1200" cap="none" spc="0" normalizeH="0" baseline="0" noProof="0">
                <a:solidFill>
                  <a:srgbClr val="00FF00"/>
                </a:solidFill>
                <a:latin typeface="Times New Roman" panose="02020603050405020304" pitchFamily="18" charset="0"/>
                <a:ea typeface="黑体" panose="02010609060101010101" charset="-122"/>
                <a:cs typeface="+mn-cs"/>
              </a:rPr>
              <a:t>       </a:t>
            </a:r>
            <a:r>
              <a:rPr kumimoji="1" lang="zh-CN" altLang="en-US" sz="2400" kern="1200" cap="none" spc="0" normalizeH="0" baseline="0" noProof="0">
                <a:solidFill>
                  <a:srgbClr val="FF0000"/>
                </a:solidFill>
                <a:effectLst>
                  <a:outerShdw blurRad="38100" dist="38100" dir="2700000" algn="tl">
                    <a:srgbClr val="C0C0C0"/>
                  </a:outerShdw>
                </a:effectLst>
                <a:latin typeface="Times New Roman" panose="02020603050405020304" pitchFamily="18" charset="0"/>
                <a:ea typeface="黑体" panose="02010609060101010101" charset="-122"/>
                <a:cs typeface="+mn-cs"/>
              </a:rPr>
              <a:t>除了化肥之外，农药对农业的高产丰收也具有重要的作用。 但农药在杀灭病虫害的同时也对自然环境的污染和对人体健康造成了危害。</a:t>
            </a:r>
            <a:endParaRPr kumimoji="1" lang="zh-CN" altLang="en-US" sz="2400" kern="1200" cap="none" spc="0" normalizeH="0" baseline="0" noProof="0">
              <a:solidFill>
                <a:srgbClr val="FF0000"/>
              </a:solidFill>
              <a:effectLst>
                <a:outerShdw blurRad="38100" dist="38100" dir="2700000" algn="tl">
                  <a:srgbClr val="C0C0C0"/>
                </a:outerShdw>
              </a:effectLst>
              <a:latin typeface="Times New Roman" panose="02020603050405020304" pitchFamily="18" charset="0"/>
              <a:ea typeface="黑体" panose="02010609060101010101" charset="-122"/>
              <a:cs typeface="+mn-cs"/>
            </a:endParaRPr>
          </a:p>
        </p:txBody>
      </p:sp>
      <p:sp>
        <p:nvSpPr>
          <p:cNvPr id="4" name="圆角矩形标注 3"/>
          <p:cNvSpPr/>
          <p:nvPr/>
        </p:nvSpPr>
        <p:spPr>
          <a:xfrm>
            <a:off x="4079875" y="2636838"/>
            <a:ext cx="5256213" cy="936625"/>
          </a:xfrm>
          <a:prstGeom prst="wedgeRoundRectCallout">
            <a:avLst>
              <a:gd name="adj1" fmla="val -39579"/>
              <a:gd name="adj2" fmla="val 197287"/>
              <a:gd name="adj3" fmla="val 16667"/>
            </a:avLst>
          </a:prstGeom>
          <a:solidFill>
            <a:srgbClr val="CCFFFF"/>
          </a:solidFill>
          <a:ln w="9525" cap="flat" cmpd="sng">
            <a:solidFill>
              <a:schemeClr val="tx1"/>
            </a:solidFill>
            <a:prstDash val="solid"/>
            <a:round/>
            <a:headEnd type="none" w="med" len="med"/>
            <a:tailEnd type="none" w="med" len="med"/>
          </a:ln>
        </p:spPr>
        <p:txBody>
          <a:bodyPr anchor="t" anchorCtr="0"/>
          <a:lstStyle/>
          <a:p>
            <a:r>
              <a:rPr lang="en-US" altLang="zh-CN" sz="3200">
                <a:latin typeface="Arial" panose="020b0604020202020204" pitchFamily="34" charset="0"/>
                <a:ea typeface="宋体" panose="02010600030101010101" pitchFamily="2" charset="-122"/>
              </a:rPr>
              <a:t>   </a:t>
            </a:r>
            <a:r>
              <a:rPr lang="zh-CN" altLang="en-US" sz="3600">
                <a:latin typeface="Arial" panose="020b0604020202020204" pitchFamily="34" charset="0"/>
                <a:ea typeface="宋体" panose="02010600030101010101" pitchFamily="2" charset="-122"/>
              </a:rPr>
              <a:t>合理施用化肥和农药</a:t>
            </a:r>
            <a:endParaRPr lang="zh-CN" altLang="en-US" sz="3600">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16389"/>
                                        </p:tgtEl>
                                        <p:attrNameLst>
                                          <p:attrName>style.visibility</p:attrName>
                                        </p:attrNameLst>
                                      </p:cBhvr>
                                      <p:to>
                                        <p:strVal val="visible"/>
                                      </p:to>
                                    </p:set>
                                    <p:anim calcmode="lin" valueType="num">
                                      <p:cBhvr additive="base">
                                        <p:cTn id="7" dur="500" fill="hold"/>
                                        <p:tgtEl>
                                          <p:spTgt spid="16389"/>
                                        </p:tgtEl>
                                        <p:attrNameLst>
                                          <p:attrName>ppt_x</p:attrName>
                                        </p:attrNameLst>
                                      </p:cBhvr>
                                      <p:tavLst>
                                        <p:tav tm="0">
                                          <p:val>
                                            <p:strVal val="#ppt_x"/>
                                          </p:val>
                                        </p:tav>
                                        <p:tav tm="100000">
                                          <p:val>
                                            <p:strVal val="#ppt_x"/>
                                          </p:val>
                                        </p:tav>
                                      </p:tavLst>
                                    </p:anim>
                                    <p:anim calcmode="lin" valueType="num">
                                      <p:cBhvr additive="base">
                                        <p:cTn id="8" dur="500" fill="hold"/>
                                        <p:tgtEl>
                                          <p:spTgt spid="1638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16388"/>
                                        </p:tgtEl>
                                        <p:attrNameLst>
                                          <p:attrName>style.visibility</p:attrName>
                                        </p:attrNameLst>
                                      </p:cBhvr>
                                      <p:to>
                                        <p:strVal val="visible"/>
                                      </p:to>
                                    </p:set>
                                    <p:anim calcmode="lin" valueType="num">
                                      <p:cBhvr additive="base">
                                        <p:cTn id="13" dur="500" fill="hold"/>
                                        <p:tgtEl>
                                          <p:spTgt spid="16388"/>
                                        </p:tgtEl>
                                        <p:attrNameLst>
                                          <p:attrName>ppt_x</p:attrName>
                                        </p:attrNameLst>
                                      </p:cBhvr>
                                      <p:tavLst>
                                        <p:tav tm="0">
                                          <p:val>
                                            <p:strVal val="#ppt_x"/>
                                          </p:val>
                                        </p:tav>
                                        <p:tav tm="100000">
                                          <p:val>
                                            <p:strVal val="#ppt_x"/>
                                          </p:val>
                                        </p:tav>
                                      </p:tavLst>
                                    </p:anim>
                                    <p:anim calcmode="lin" valueType="num">
                                      <p:cBhvr additive="base">
                                        <p:cTn id="14" dur="500" fill="hold"/>
                                        <p:tgtEl>
                                          <p:spTgt spid="1638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42" presetClass="entr" presetSubtype="0" dur="100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p:bldP spid="4"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507" name="Rectangle 3"/>
          <p:cNvSpPr>
            <a:spLocks noGrp="1"/>
          </p:cNvSpPr>
          <p:nvPr>
            <p:ph idx="1"/>
          </p:nvPr>
        </p:nvSpPr>
        <p:spPr>
          <a:xfrm>
            <a:off x="1919288" y="1125538"/>
            <a:ext cx="8208962" cy="2087562"/>
          </a:xfrm>
        </p:spPr>
        <p:txBody>
          <a:bodyPr vert="horz" wrap="square" lIns="91440" tIns="45720" rIns="91440" bIns="45720" anchor="t" anchorCtr="0"/>
          <a:lstStyle/>
          <a:p>
            <a:pPr>
              <a:lnSpc>
                <a:spcPct val="150000"/>
              </a:lnSpc>
              <a:buNone/>
            </a:pPr>
            <a:r>
              <a:rPr lang="en-US" altLang="zh-CN" sz="2800" b="1">
                <a:latin typeface="Times New Roman" panose="02020603050405020304" pitchFamily="18" charset="0"/>
                <a:ea typeface="黑体" panose="02010609060101010101" charset="-122"/>
              </a:rPr>
              <a:t>1.</a:t>
            </a:r>
            <a:r>
              <a:rPr lang="zh-CN" altLang="en-US" sz="2800" b="1">
                <a:latin typeface="Times New Roman" panose="02020603050405020304" pitchFamily="18" charset="0"/>
                <a:ea typeface="黑体" panose="02010609060101010101" charset="-122"/>
              </a:rPr>
              <a:t>不合理施用化肥、农药的危害：</a:t>
            </a:r>
            <a:endParaRPr lang="zh-CN" altLang="en-US" sz="2800" b="1">
              <a:latin typeface="Times New Roman" panose="02020603050405020304" pitchFamily="18" charset="0"/>
              <a:ea typeface="黑体" panose="02010609060101010101" charset="-122"/>
            </a:endParaRPr>
          </a:p>
          <a:p>
            <a:pPr>
              <a:lnSpc>
                <a:spcPct val="150000"/>
              </a:lnSpc>
              <a:buNone/>
            </a:pPr>
            <a:r>
              <a:rPr lang="en-US" altLang="zh-CN" sz="2400" b="1">
                <a:solidFill>
                  <a:srgbClr val="FF0000"/>
                </a:solidFill>
                <a:latin typeface="Times New Roman" panose="02020603050405020304" pitchFamily="18" charset="0"/>
                <a:ea typeface="黑体" panose="02010609060101010101" charset="-122"/>
              </a:rPr>
              <a:t>(1)</a:t>
            </a:r>
            <a:r>
              <a:rPr lang="zh-CN" altLang="en-US" sz="2400" b="1">
                <a:solidFill>
                  <a:srgbClr val="FF0000"/>
                </a:solidFill>
                <a:latin typeface="Times New Roman" panose="02020603050405020304" pitchFamily="18" charset="0"/>
                <a:ea typeface="黑体" panose="02010609060101010101" charset="-122"/>
              </a:rPr>
              <a:t>造成土壤污染和退化，以及水，大气的污染。</a:t>
            </a:r>
            <a:endParaRPr lang="zh-CN" altLang="en-US" sz="2400" b="1">
              <a:solidFill>
                <a:srgbClr val="FF0000"/>
              </a:solidFill>
              <a:latin typeface="Times New Roman" panose="02020603050405020304" pitchFamily="18" charset="0"/>
              <a:ea typeface="黑体" panose="02010609060101010101" charset="-122"/>
            </a:endParaRPr>
          </a:p>
          <a:p>
            <a:pPr>
              <a:lnSpc>
                <a:spcPct val="150000"/>
              </a:lnSpc>
              <a:buNone/>
            </a:pPr>
            <a:r>
              <a:rPr lang="en-US" altLang="zh-CN" sz="2400" b="1">
                <a:solidFill>
                  <a:srgbClr val="FF0000"/>
                </a:solidFill>
                <a:latin typeface="Times New Roman" panose="02020603050405020304" pitchFamily="18" charset="0"/>
                <a:ea typeface="黑体" panose="02010609060101010101" charset="-122"/>
              </a:rPr>
              <a:t>(2)</a:t>
            </a:r>
            <a:r>
              <a:rPr lang="zh-CN" altLang="en-US" sz="2400" b="1">
                <a:solidFill>
                  <a:srgbClr val="FF0000"/>
                </a:solidFill>
                <a:latin typeface="Times New Roman" panose="02020603050405020304" pitchFamily="18" charset="0"/>
                <a:ea typeface="黑体" panose="02010609060101010101" charset="-122"/>
              </a:rPr>
              <a:t>使农产品的品质下降，影响人的身体健康。</a:t>
            </a:r>
            <a:endParaRPr lang="zh-CN" altLang="en-US" sz="2400" b="1">
              <a:solidFill>
                <a:srgbClr val="FF0000"/>
              </a:solidFill>
              <a:latin typeface="Times New Roman" panose="02020603050405020304" pitchFamily="18" charset="0"/>
              <a:ea typeface="黑体" panose="02010609060101010101" charset="-122"/>
            </a:endParaRPr>
          </a:p>
        </p:txBody>
      </p:sp>
      <p:sp>
        <p:nvSpPr>
          <p:cNvPr id="17410" name="Text Box 7"/>
          <p:cNvSpPr txBox="1"/>
          <p:nvPr/>
        </p:nvSpPr>
        <p:spPr>
          <a:xfrm>
            <a:off x="2495550" y="188913"/>
            <a:ext cx="6584950" cy="583565"/>
          </a:xfrm>
          <a:prstGeom prst="rect">
            <a:avLst/>
          </a:prstGeom>
          <a:noFill/>
          <a:ln w="9525">
            <a:noFill/>
          </a:ln>
        </p:spPr>
        <p:txBody>
          <a:bodyPr anchor="t" anchorCtr="0">
            <a:spAutoFit/>
          </a:bodyPr>
          <a:lstStyle/>
          <a:p>
            <a:r>
              <a:rPr lang="zh-CN" altLang="en-US" sz="3200">
                <a:solidFill>
                  <a:srgbClr val="FF0066"/>
                </a:solidFill>
                <a:latin typeface="Arial" panose="020b0604020202020204" pitchFamily="34" charset="0"/>
                <a:ea typeface="黑体" panose="02010609060101010101" charset="-122"/>
                <a:sym typeface="Arial" panose="020b0604020202020204" pitchFamily="34" charset="0"/>
              </a:rPr>
              <a:t>探究点二</a:t>
            </a:r>
            <a:r>
              <a:rPr lang="en-US" altLang="zh-CN" sz="3200">
                <a:solidFill>
                  <a:srgbClr val="FF33CC"/>
                </a:solidFill>
                <a:latin typeface="黑体" panose="02010609060101010101" charset="-122"/>
                <a:ea typeface="宋体" panose="02010600030101010101" pitchFamily="2" charset="-122"/>
              </a:rPr>
              <a:t> </a:t>
            </a:r>
            <a:r>
              <a:rPr lang="zh-CN" altLang="en-US" sz="3200">
                <a:solidFill>
                  <a:srgbClr val="FF33CC"/>
                </a:solidFill>
                <a:latin typeface="冬青黑体简体中文 W3" pitchFamily="34" charset="-122"/>
                <a:ea typeface="冬青黑体简体中文 W3" pitchFamily="34" charset="-122"/>
              </a:rPr>
              <a:t>化肥和农药的合理使用</a:t>
            </a:r>
            <a:endParaRPr lang="en-US" altLang="zh-CN" sz="3200">
              <a:solidFill>
                <a:srgbClr val="FF0066"/>
              </a:solidFill>
              <a:latin typeface="冬青黑体简体中文 W3" pitchFamily="34" charset="-122"/>
              <a:ea typeface="冬青黑体简体中文 W3" pitchFamily="34" charset="-122"/>
            </a:endParaRPr>
          </a:p>
        </p:txBody>
      </p:sp>
      <p:sp>
        <p:nvSpPr>
          <p:cNvPr id="4" name="Rectangle 3"/>
          <p:cNvSpPr txBox="1"/>
          <p:nvPr/>
        </p:nvSpPr>
        <p:spPr>
          <a:xfrm>
            <a:off x="2063750" y="3357563"/>
            <a:ext cx="8208963" cy="3240087"/>
          </a:xfrm>
          <a:prstGeom prst="rect">
            <a:avLst/>
          </a:prstGeom>
          <a:noFill/>
          <a:ln w="9525">
            <a:noFill/>
          </a:ln>
        </p:spPr>
        <p:txBody>
          <a:bodyPr anchor="t" anchorCtr="0"/>
          <a:lstStyle/>
          <a:p>
            <a:pPr marL="342900" indent="-342900" eaLnBrk="0" hangingPunct="0">
              <a:lnSpc>
                <a:spcPct val="150000"/>
              </a:lnSpc>
              <a:spcBef>
                <a:spcPct val="20000"/>
              </a:spcBef>
              <a:buClr>
                <a:schemeClr val="tx2"/>
              </a:buClr>
              <a:buSzPct val="70000"/>
            </a:pPr>
            <a:r>
              <a:rPr lang="en-US" altLang="zh-CN" sz="2800">
                <a:latin typeface="Times New Roman" panose="02020603050405020304" pitchFamily="18" charset="0"/>
                <a:ea typeface="黑体" panose="02010609060101010101" charset="-122"/>
              </a:rPr>
              <a:t>2.</a:t>
            </a:r>
            <a:r>
              <a:rPr lang="zh-CN" altLang="en-US" sz="2800">
                <a:latin typeface="Times New Roman" panose="02020603050405020304" pitchFamily="18" charset="0"/>
                <a:ea typeface="黑体" panose="02010609060101010101" charset="-122"/>
              </a:rPr>
              <a:t>化肥、农药的合理施用：</a:t>
            </a:r>
            <a:endParaRPr lang="zh-CN" altLang="en-US" sz="2800">
              <a:latin typeface="Times New Roman" panose="02020603050405020304" pitchFamily="18" charset="0"/>
              <a:ea typeface="黑体" panose="02010609060101010101" charset="-122"/>
            </a:endParaRPr>
          </a:p>
          <a:p>
            <a:pPr marL="342900" indent="-342900" eaLnBrk="0" hangingPunct="0">
              <a:lnSpc>
                <a:spcPct val="150000"/>
              </a:lnSpc>
              <a:spcBef>
                <a:spcPct val="20000"/>
              </a:spcBef>
              <a:buClr>
                <a:schemeClr val="tx2"/>
              </a:buClr>
              <a:buSzPct val="70000"/>
              <a:buFont typeface="Wingdings" panose="05000000000000000000" pitchFamily="2" charset="2"/>
            </a:pPr>
            <a:r>
              <a:rPr lang="en-US" altLang="zh-CN">
                <a:solidFill>
                  <a:srgbClr val="FF0000"/>
                </a:solidFill>
                <a:latin typeface="Times New Roman" panose="02020603050405020304" pitchFamily="18" charset="0"/>
                <a:ea typeface="黑体" panose="02010609060101010101" charset="-122"/>
              </a:rPr>
              <a:t>(1)</a:t>
            </a:r>
            <a:r>
              <a:rPr lang="zh-CN" altLang="en-US">
                <a:solidFill>
                  <a:srgbClr val="FF0000"/>
                </a:solidFill>
                <a:latin typeface="Times New Roman" panose="02020603050405020304" pitchFamily="18" charset="0"/>
                <a:ea typeface="黑体" panose="02010609060101010101" charset="-122"/>
              </a:rPr>
              <a:t>少使用化肥，与农家肥配合使用，尽量减少对环境的不良影响。</a:t>
            </a:r>
            <a:endParaRPr lang="zh-CN" altLang="en-US">
              <a:solidFill>
                <a:srgbClr val="FF0000"/>
              </a:solidFill>
              <a:latin typeface="Times New Roman" panose="02020603050405020304" pitchFamily="18" charset="0"/>
              <a:ea typeface="黑体" panose="02010609060101010101" charset="-122"/>
            </a:endParaRPr>
          </a:p>
          <a:p>
            <a:pPr marL="342900" indent="-342900" eaLnBrk="0" hangingPunct="0">
              <a:lnSpc>
                <a:spcPct val="150000"/>
              </a:lnSpc>
              <a:spcBef>
                <a:spcPct val="20000"/>
              </a:spcBef>
              <a:buClr>
                <a:schemeClr val="tx2"/>
              </a:buClr>
              <a:buSzPct val="70000"/>
              <a:buFont typeface="Wingdings" panose="05000000000000000000" pitchFamily="2" charset="2"/>
            </a:pPr>
            <a:r>
              <a:rPr lang="en-US" altLang="zh-CN">
                <a:solidFill>
                  <a:srgbClr val="FF0000"/>
                </a:solidFill>
                <a:latin typeface="Times New Roman" panose="02020603050405020304" pitchFamily="18" charset="0"/>
                <a:ea typeface="黑体" panose="02010609060101010101" charset="-122"/>
              </a:rPr>
              <a:t>(2)</a:t>
            </a:r>
            <a:r>
              <a:rPr lang="zh-CN" altLang="en-US">
                <a:solidFill>
                  <a:srgbClr val="FF0000"/>
                </a:solidFill>
                <a:latin typeface="Times New Roman" panose="02020603050405020304" pitchFamily="18" charset="0"/>
                <a:ea typeface="黑体" panose="02010609060101010101" charset="-122"/>
              </a:rPr>
              <a:t>研究高效低毒农药，研究规律、对症下药、适时用药、交替用药，以最少的农药获得最高的防治效果。</a:t>
            </a:r>
            <a:endParaRPr lang="en-US" altLang="zh-CN">
              <a:solidFill>
                <a:srgbClr val="FF0000"/>
              </a:solidFill>
              <a:latin typeface="Times New Roman" panose="02020603050405020304" pitchFamily="18" charset="0"/>
              <a:ea typeface="黑体" panose="02010609060101010101" charset="-122"/>
            </a:endParaRPr>
          </a:p>
          <a:p>
            <a:pPr marL="342900" indent="-342900" eaLnBrk="0" hangingPunct="0">
              <a:lnSpc>
                <a:spcPct val="150000"/>
              </a:lnSpc>
              <a:spcBef>
                <a:spcPct val="20000"/>
              </a:spcBef>
              <a:buClr>
                <a:schemeClr val="tx2"/>
              </a:buClr>
              <a:buSzPct val="70000"/>
            </a:pPr>
            <a:r>
              <a:rPr lang="en-US" altLang="zh-CN">
                <a:solidFill>
                  <a:srgbClr val="FF0000"/>
                </a:solidFill>
                <a:latin typeface="Times New Roman" panose="02020603050405020304" pitchFamily="18" charset="0"/>
                <a:ea typeface="黑体" panose="02010609060101010101" charset="-122"/>
              </a:rPr>
              <a:t>(3)</a:t>
            </a:r>
            <a:r>
              <a:rPr lang="zh-CN" altLang="en-US">
                <a:solidFill>
                  <a:srgbClr val="FF0000"/>
                </a:solidFill>
                <a:latin typeface="Times New Roman" panose="02020603050405020304" pitchFamily="18" charset="0"/>
                <a:ea typeface="黑体" panose="02010609060101010101" charset="-122"/>
              </a:rPr>
              <a:t>研究生物固氮，生物防治病虫害等。</a:t>
            </a:r>
            <a:endParaRPr lang="zh-CN" altLang="en-US">
              <a:solidFill>
                <a:srgbClr val="FF0000"/>
              </a:solidFill>
              <a:latin typeface="Times New Roman" panose="02020603050405020304" pitchFamily="18" charset="0"/>
              <a:ea typeface="黑体" panose="02010609060101010101" charset="-122"/>
            </a:endParaRPr>
          </a:p>
          <a:p>
            <a:pPr marL="342900" indent="-342900" eaLnBrk="0" hangingPunct="0">
              <a:lnSpc>
                <a:spcPct val="150000"/>
              </a:lnSpc>
              <a:spcBef>
                <a:spcPct val="20000"/>
              </a:spcBef>
              <a:buClr>
                <a:schemeClr val="tx2"/>
              </a:buClr>
              <a:buSzPct val="70000"/>
              <a:buFont typeface="Wingdings" panose="05000000000000000000" pitchFamily="2" charset="2"/>
            </a:pPr>
            <a:endParaRPr lang="zh-CN" altLang="en-US">
              <a:solidFill>
                <a:srgbClr val="FF0000"/>
              </a:solidFill>
              <a:latin typeface="Times New Roman" panose="02020603050405020304" pitchFamily="18" charset="0"/>
              <a:ea typeface="黑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7" presetClass="entr" presetSubtype="0" dur="80" fill="hold" nodeType="clickEffect">
                                  <p:stCondLst>
                                    <p:cond delay="0"/>
                                  </p:stCondLst>
                                  <p:iterate type="lt">
                                    <p:tmPct val="50000"/>
                                  </p:iterate>
                                  <p:childTnLst>
                                    <p:set>
                                      <p:cBhvr>
                                        <p:cTn id="6" dur="1" fill="hold">
                                          <p:stCondLst>
                                            <p:cond delay="0"/>
                                          </p:stCondLst>
                                        </p:cTn>
                                        <p:tgtEl>
                                          <p:spTgt spid="21507">
                                            <p:txEl>
                                              <p:pRg st="1" end="1"/>
                                            </p:txEl>
                                          </p:spTgt>
                                        </p:tgtEl>
                                        <p:attrNameLst>
                                          <p:attrName>style.visibility</p:attrName>
                                        </p:attrNameLst>
                                      </p:cBhvr>
                                      <p:to>
                                        <p:strVal val="visible"/>
                                      </p:to>
                                    </p:set>
                                    <p:anim calcmode="discrete" valueType="clr">
                                      <p:cBhvr override="childStyle">
                                        <p:cTn id="7" dur="80"/>
                                        <p:tgtEl>
                                          <p:spTgt spid="2150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1507">
                                            <p:txEl>
                                              <p:pRg st="1" end="1"/>
                                            </p:txEl>
                                          </p:spTgt>
                                        </p:tgtEl>
                                        <p:attrNameLst>
                                          <p:attrName>fillcolor</p:attrName>
                                        </p:attrNameLst>
                                      </p:cBhvr>
                                      <p:tavLst>
                                        <p:tav tm="0">
                                          <p:val>
                                            <p:clrVal>
                                              <a:schemeClr val="accent2"/>
                                            </p:clrVal>
                                          </p:val>
                                        </p:tav>
                                        <p:tav tm="50000">
                                          <p:val>
                                            <p:clrVal>
                                              <a:schemeClr val="hlink"/>
                                            </p:clrVal>
                                          </p:val>
                                        </p:tav>
                                      </p:tavLst>
                                    </p:anim>
                                    <p:set>
                                      <p:cBhvr>
                                        <p:cTn id="9" dur="80"/>
                                        <p:tgtEl>
                                          <p:spTgt spid="21507">
                                            <p:txEl>
                                              <p:pRg st="1" end="1"/>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afterGroup">
                            <p:stCondLst>
                              <p:cond delay="0"/>
                            </p:stCondLst>
                            <p:childTnLst>
                              <p:par>
                                <p:cTn id="12" presetID="27" presetClass="entr" presetSubtype="0" dur="80" fill="hold" nodeType="clickEffect">
                                  <p:stCondLst>
                                    <p:cond delay="0"/>
                                  </p:stCondLst>
                                  <p:iterate type="lt">
                                    <p:tmPct val="50000"/>
                                  </p:iterate>
                                  <p:childTnLst>
                                    <p:set>
                                      <p:cBhvr>
                                        <p:cTn id="13" dur="1" fill="hold">
                                          <p:stCondLst>
                                            <p:cond delay="0"/>
                                          </p:stCondLst>
                                        </p:cTn>
                                        <p:tgtEl>
                                          <p:spTgt spid="21507">
                                            <p:txEl>
                                              <p:pRg st="2" end="2"/>
                                            </p:txEl>
                                          </p:spTgt>
                                        </p:tgtEl>
                                        <p:attrNameLst>
                                          <p:attrName>style.visibility</p:attrName>
                                        </p:attrNameLst>
                                      </p:cBhvr>
                                      <p:to>
                                        <p:strVal val="visible"/>
                                      </p:to>
                                    </p:set>
                                    <p:anim calcmode="discrete" valueType="clr">
                                      <p:cBhvr override="childStyle">
                                        <p:cTn id="14" dur="80"/>
                                        <p:tgtEl>
                                          <p:spTgt spid="21507">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1507">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21507">
                                            <p:txEl>
                                              <p:pRg st="2" end="2"/>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afterGroup">
                            <p:stCondLst>
                              <p:cond delay="0"/>
                            </p:stCondLst>
                            <p:childTnLst>
                              <p:par>
                                <p:cTn id="19" presetID="27" presetClass="entr" presetSubtype="0" dur="80" fill="hold" nodeType="clickEffect">
                                  <p:stCondLst>
                                    <p:cond delay="0"/>
                                  </p:stCondLst>
                                  <p:iterate type="lt">
                                    <p:tmPct val="50000"/>
                                  </p:iterate>
                                  <p:childTnLst>
                                    <p:set>
                                      <p:cBhvr>
                                        <p:cTn id="20" dur="1" fill="hold">
                                          <p:stCondLst>
                                            <p:cond delay="0"/>
                                          </p:stCondLst>
                                        </p:cTn>
                                        <p:tgtEl>
                                          <p:spTgt spid="4">
                                            <p:txEl>
                                              <p:pRg st="1" end="1"/>
                                            </p:txEl>
                                          </p:spTgt>
                                        </p:tgtEl>
                                        <p:attrNameLst>
                                          <p:attrName>style.visibility</p:attrName>
                                        </p:attrNameLst>
                                      </p:cBhvr>
                                      <p:to>
                                        <p:strVal val="visible"/>
                                      </p:to>
                                    </p:set>
                                    <p:anim calcmode="discrete" valueType="clr">
                                      <p:cBhvr override="childStyle">
                                        <p:cTn id="21" dur="80"/>
                                        <p:tgtEl>
                                          <p:spTgt spid="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4">
                                            <p:txEl>
                                              <p:pRg st="1" end="1"/>
                                            </p:txEl>
                                          </p:spTgt>
                                        </p:tgtEl>
                                        <p:attrNameLst>
                                          <p:attrName>fillcolor</p:attrName>
                                        </p:attrNameLst>
                                      </p:cBhvr>
                                      <p:tavLst>
                                        <p:tav tm="0">
                                          <p:val>
                                            <p:clrVal>
                                              <a:schemeClr val="accent2"/>
                                            </p:clrVal>
                                          </p:val>
                                        </p:tav>
                                        <p:tav tm="50000">
                                          <p:val>
                                            <p:clrVal>
                                              <a:schemeClr val="hlink"/>
                                            </p:clrVal>
                                          </p:val>
                                        </p:tav>
                                      </p:tavLst>
                                    </p:anim>
                                    <p:set>
                                      <p:cBhvr>
                                        <p:cTn id="23" dur="80"/>
                                        <p:tgtEl>
                                          <p:spTgt spid="4">
                                            <p:txEl>
                                              <p:pRg st="1" end="1"/>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afterGroup">
                            <p:stCondLst>
                              <p:cond delay="0"/>
                            </p:stCondLst>
                            <p:childTnLst>
                              <p:par>
                                <p:cTn id="26" presetID="27" presetClass="entr" presetSubtype="0" dur="80" fill="hold" nodeType="clickEffect">
                                  <p:stCondLst>
                                    <p:cond delay="0"/>
                                  </p:stCondLst>
                                  <p:iterate type="lt">
                                    <p:tmPct val="50000"/>
                                  </p:iterate>
                                  <p:childTnLst>
                                    <p:set>
                                      <p:cBhvr>
                                        <p:cTn id="27" dur="1" fill="hold">
                                          <p:stCondLst>
                                            <p:cond delay="0"/>
                                          </p:stCondLst>
                                        </p:cTn>
                                        <p:tgtEl>
                                          <p:spTgt spid="4">
                                            <p:txEl>
                                              <p:pRg st="2" end="2"/>
                                            </p:txEl>
                                          </p:spTgt>
                                        </p:tgtEl>
                                        <p:attrNameLst>
                                          <p:attrName>style.visibility</p:attrName>
                                        </p:attrNameLst>
                                      </p:cBhvr>
                                      <p:to>
                                        <p:strVal val="visible"/>
                                      </p:to>
                                    </p:set>
                                    <p:anim calcmode="discrete" valueType="clr">
                                      <p:cBhvr override="childStyle">
                                        <p:cTn id="28" dur="80"/>
                                        <p:tgtEl>
                                          <p:spTgt spid="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4">
                                            <p:txEl>
                                              <p:pRg st="2" end="2"/>
                                            </p:txEl>
                                          </p:spTgt>
                                        </p:tgtEl>
                                        <p:attrNameLst>
                                          <p:attrName>fillcolor</p:attrName>
                                        </p:attrNameLst>
                                      </p:cBhvr>
                                      <p:tavLst>
                                        <p:tav tm="0">
                                          <p:val>
                                            <p:clrVal>
                                              <a:schemeClr val="accent2"/>
                                            </p:clrVal>
                                          </p:val>
                                        </p:tav>
                                        <p:tav tm="50000">
                                          <p:val>
                                            <p:clrVal>
                                              <a:schemeClr val="hlink"/>
                                            </p:clrVal>
                                          </p:val>
                                        </p:tav>
                                      </p:tavLst>
                                    </p:anim>
                                    <p:set>
                                      <p:cBhvr>
                                        <p:cTn id="30" dur="80"/>
                                        <p:tgtEl>
                                          <p:spTgt spid="4">
                                            <p:txEl>
                                              <p:pRg st="2" end="2"/>
                                            </p:txEl>
                                          </p:spTgt>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afterGroup">
                            <p:stCondLst>
                              <p:cond delay="0"/>
                            </p:stCondLst>
                            <p:childTnLst>
                              <p:par>
                                <p:cTn id="33" presetID="27" presetClass="entr" presetSubtype="0" dur="80" fill="hold" nodeType="clickEffect">
                                  <p:stCondLst>
                                    <p:cond delay="0"/>
                                  </p:stCondLst>
                                  <p:iterate type="lt">
                                    <p:tmPct val="50000"/>
                                  </p:iterate>
                                  <p:childTnLst>
                                    <p:set>
                                      <p:cBhvr>
                                        <p:cTn id="34" dur="1" fill="hold">
                                          <p:stCondLst>
                                            <p:cond delay="0"/>
                                          </p:stCondLst>
                                        </p:cTn>
                                        <p:tgtEl>
                                          <p:spTgt spid="4">
                                            <p:txEl>
                                              <p:pRg st="3" end="3"/>
                                            </p:txEl>
                                          </p:spTgt>
                                        </p:tgtEl>
                                        <p:attrNameLst>
                                          <p:attrName>style.visibility</p:attrName>
                                        </p:attrNameLst>
                                      </p:cBhvr>
                                      <p:to>
                                        <p:strVal val="visible"/>
                                      </p:to>
                                    </p:set>
                                    <p:anim calcmode="discrete" valueType="clr">
                                      <p:cBhvr override="childStyle">
                                        <p:cTn id="35" dur="80"/>
                                        <p:tgtEl>
                                          <p:spTgt spid="4">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4">
                                            <p:txEl>
                                              <p:pRg st="3" end="3"/>
                                            </p:txEl>
                                          </p:spTgt>
                                        </p:tgtEl>
                                        <p:attrNameLst>
                                          <p:attrName>fillcolor</p:attrName>
                                        </p:attrNameLst>
                                      </p:cBhvr>
                                      <p:tavLst>
                                        <p:tav tm="0">
                                          <p:val>
                                            <p:clrVal>
                                              <a:schemeClr val="accent2"/>
                                            </p:clrVal>
                                          </p:val>
                                        </p:tav>
                                        <p:tav tm="50000">
                                          <p:val>
                                            <p:clrVal>
                                              <a:schemeClr val="hlink"/>
                                            </p:clrVal>
                                          </p:val>
                                        </p:tav>
                                      </p:tavLst>
                                    </p:anim>
                                    <p:set>
                                      <p:cBhvr>
                                        <p:cTn id="37" dur="80"/>
                                        <p:tgtEl>
                                          <p:spTgt spid="4">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433" name="TextBox 6"/>
          <p:cNvSpPr txBox="1"/>
          <p:nvPr/>
        </p:nvSpPr>
        <p:spPr>
          <a:xfrm>
            <a:off x="2855913" y="115888"/>
            <a:ext cx="3527425" cy="645160"/>
          </a:xfrm>
          <a:prstGeom prst="rect">
            <a:avLst/>
          </a:prstGeom>
          <a:noFill/>
          <a:ln w="9525">
            <a:noFill/>
          </a:ln>
        </p:spPr>
        <p:txBody>
          <a:bodyPr anchor="t" anchorCtr="0">
            <a:spAutoFit/>
          </a:bodyPr>
          <a:lstStyle/>
          <a:p>
            <a:r>
              <a:rPr lang="zh-CN" altLang="en-US" sz="3600">
                <a:solidFill>
                  <a:srgbClr val="C00000"/>
                </a:solidFill>
                <a:latin typeface="方正粗黑宋简体" pitchFamily="2" charset="-122"/>
                <a:ea typeface="方正粗黑宋简体" pitchFamily="2" charset="-122"/>
              </a:rPr>
              <a:t>学以致用：</a:t>
            </a:r>
            <a:endParaRPr lang="zh-CN" altLang="en-US" sz="3600">
              <a:solidFill>
                <a:srgbClr val="C00000"/>
              </a:solidFill>
              <a:latin typeface="方正粗黑宋简体" pitchFamily="2" charset="-122"/>
              <a:ea typeface="方正粗黑宋简体" pitchFamily="2" charset="-122"/>
            </a:endParaRPr>
          </a:p>
        </p:txBody>
      </p:sp>
      <p:sp>
        <p:nvSpPr>
          <p:cNvPr id="18434" name="矩形 5"/>
          <p:cNvSpPr/>
          <p:nvPr/>
        </p:nvSpPr>
        <p:spPr>
          <a:xfrm>
            <a:off x="1992313" y="855663"/>
            <a:ext cx="7848600" cy="5262245"/>
          </a:xfrm>
          <a:prstGeom prst="rect">
            <a:avLst/>
          </a:prstGeom>
          <a:noFill/>
          <a:ln w="9525">
            <a:noFill/>
          </a:ln>
        </p:spPr>
        <p:txBody>
          <a:bodyPr anchor="t" anchorCtr="0">
            <a:spAutoFit/>
          </a:bodyPr>
          <a:lstStyle/>
          <a:p>
            <a:pPr>
              <a:lnSpc>
                <a:spcPct val="150000"/>
              </a:lnSpc>
            </a:pPr>
            <a:r>
              <a:rPr lang="zh-CN" altLang="zh-CN" sz="3200">
                <a:latin typeface="Arial" panose="020b0604020202020204" pitchFamily="34" charset="0"/>
                <a:ea typeface="宋体" panose="02010600030101010101" pitchFamily="2" charset="-122"/>
              </a:rPr>
              <a:t>【例题</a:t>
            </a:r>
            <a:r>
              <a:rPr lang="en-US" altLang="zh-CN" sz="3200">
                <a:latin typeface="Arial" panose="020b0604020202020204" pitchFamily="34" charset="0"/>
                <a:ea typeface="宋体" panose="02010600030101010101" pitchFamily="2" charset="-122"/>
              </a:rPr>
              <a:t>3</a:t>
            </a:r>
            <a:r>
              <a:rPr lang="zh-CN" altLang="zh-CN" sz="3200">
                <a:latin typeface="Arial" panose="020b0604020202020204" pitchFamily="34" charset="0"/>
                <a:ea typeface="宋体" panose="02010600030101010101" pitchFamily="2" charset="-122"/>
              </a:rPr>
              <a:t>】 下列有关化肥和农药的说法错误的是</a:t>
            </a:r>
            <a:r>
              <a:rPr lang="en-US" altLang="zh-CN" sz="3200">
                <a:latin typeface="Arial" panose="020b0604020202020204" pitchFamily="34" charset="0"/>
                <a:ea typeface="宋体" panose="02010600030101010101" pitchFamily="2" charset="-122"/>
              </a:rPr>
              <a:t>(</a:t>
            </a:r>
            <a:r>
              <a:rPr lang="zh-CN" altLang="zh-CN" sz="3200">
                <a:latin typeface="Arial" panose="020b0604020202020204" pitchFamily="34" charset="0"/>
                <a:ea typeface="宋体" panose="02010600030101010101" pitchFamily="2" charset="-122"/>
              </a:rPr>
              <a:t>　　</a:t>
            </a:r>
            <a:r>
              <a:rPr lang="en-US" altLang="zh-CN" sz="3200">
                <a:latin typeface="Arial" panose="020b0604020202020204" pitchFamily="34" charset="0"/>
                <a:ea typeface="宋体" panose="02010600030101010101" pitchFamily="2" charset="-122"/>
              </a:rPr>
              <a:t>)</a:t>
            </a:r>
            <a:endParaRPr lang="zh-CN" altLang="zh-CN" sz="3200">
              <a:latin typeface="Arial" panose="020b0604020202020204" pitchFamily="34" charset="0"/>
              <a:ea typeface="宋体" panose="02010600030101010101" pitchFamily="2" charset="-122"/>
            </a:endParaRPr>
          </a:p>
          <a:p>
            <a:pPr>
              <a:lnSpc>
                <a:spcPct val="150000"/>
              </a:lnSpc>
            </a:pPr>
            <a:r>
              <a:rPr lang="en-US" altLang="zh-CN" sz="3200">
                <a:latin typeface="Arial" panose="020b0604020202020204" pitchFamily="34" charset="0"/>
                <a:ea typeface="宋体" panose="02010600030101010101" pitchFamily="2" charset="-122"/>
              </a:rPr>
              <a:t>A.</a:t>
            </a:r>
            <a:r>
              <a:rPr lang="zh-CN" altLang="zh-CN" sz="3200">
                <a:latin typeface="Arial" panose="020b0604020202020204" pitchFamily="34" charset="0"/>
                <a:ea typeface="宋体" panose="02010600030101010101" pitchFamily="2" charset="-122"/>
              </a:rPr>
              <a:t>氯化钾可用作钾肥</a:t>
            </a:r>
            <a:endParaRPr lang="zh-CN" altLang="zh-CN" sz="3200">
              <a:latin typeface="Arial" panose="020b0604020202020204" pitchFamily="34" charset="0"/>
              <a:ea typeface="宋体" panose="02010600030101010101" pitchFamily="2" charset="-122"/>
            </a:endParaRPr>
          </a:p>
          <a:p>
            <a:pPr>
              <a:lnSpc>
                <a:spcPct val="150000"/>
              </a:lnSpc>
            </a:pPr>
            <a:r>
              <a:rPr lang="en-US" altLang="zh-CN" sz="3200">
                <a:latin typeface="Arial" panose="020b0604020202020204" pitchFamily="34" charset="0"/>
                <a:ea typeface="宋体" panose="02010600030101010101" pitchFamily="2" charset="-122"/>
              </a:rPr>
              <a:t>B.</a:t>
            </a:r>
            <a:r>
              <a:rPr lang="zh-CN" altLang="zh-CN" sz="3200">
                <a:latin typeface="Arial" panose="020b0604020202020204" pitchFamily="34" charset="0"/>
                <a:ea typeface="宋体" panose="02010600030101010101" pitchFamily="2" charset="-122"/>
              </a:rPr>
              <a:t>化肥能有效提高农作物产量</a:t>
            </a:r>
            <a:endParaRPr lang="zh-CN" altLang="zh-CN" sz="3200">
              <a:latin typeface="Arial" panose="020b0604020202020204" pitchFamily="34" charset="0"/>
              <a:ea typeface="宋体" panose="02010600030101010101" pitchFamily="2" charset="-122"/>
            </a:endParaRPr>
          </a:p>
          <a:p>
            <a:pPr>
              <a:lnSpc>
                <a:spcPct val="150000"/>
              </a:lnSpc>
            </a:pPr>
            <a:r>
              <a:rPr lang="en-US" altLang="zh-CN" sz="3200">
                <a:latin typeface="Arial" panose="020b0604020202020204" pitchFamily="34" charset="0"/>
                <a:ea typeface="宋体" panose="02010600030101010101" pitchFamily="2" charset="-122"/>
              </a:rPr>
              <a:t>C.</a:t>
            </a:r>
            <a:r>
              <a:rPr lang="zh-CN" altLang="zh-CN" sz="3200">
                <a:latin typeface="Arial" panose="020b0604020202020204" pitchFamily="34" charset="0"/>
                <a:ea typeface="宋体" panose="02010600030101010101" pitchFamily="2" charset="-122"/>
              </a:rPr>
              <a:t>农药施用后</a:t>
            </a:r>
            <a:r>
              <a:rPr lang="en-US" altLang="zh-CN" sz="3200">
                <a:latin typeface="Arial" panose="020b0604020202020204" pitchFamily="34" charset="0"/>
                <a:ea typeface="宋体" panose="02010600030101010101" pitchFamily="2" charset="-122"/>
              </a:rPr>
              <a:t>,</a:t>
            </a:r>
            <a:r>
              <a:rPr lang="zh-CN" altLang="zh-CN" sz="3200">
                <a:latin typeface="Arial" panose="020b0604020202020204" pitchFamily="34" charset="0"/>
                <a:ea typeface="宋体" panose="02010600030101010101" pitchFamily="2" charset="-122"/>
              </a:rPr>
              <a:t>不会通过农作物转移到人体</a:t>
            </a:r>
            <a:endParaRPr lang="zh-CN" altLang="zh-CN" sz="3200">
              <a:latin typeface="Arial" panose="020b0604020202020204" pitchFamily="34" charset="0"/>
              <a:ea typeface="宋体" panose="02010600030101010101" pitchFamily="2" charset="-122"/>
            </a:endParaRPr>
          </a:p>
          <a:p>
            <a:pPr>
              <a:lnSpc>
                <a:spcPct val="150000"/>
              </a:lnSpc>
            </a:pPr>
            <a:r>
              <a:rPr lang="en-US" altLang="zh-CN" sz="3200">
                <a:latin typeface="Arial" panose="020b0604020202020204" pitchFamily="34" charset="0"/>
                <a:ea typeface="宋体" panose="02010600030101010101" pitchFamily="2" charset="-122"/>
              </a:rPr>
              <a:t>D.</a:t>
            </a:r>
            <a:r>
              <a:rPr lang="zh-CN" altLang="zh-CN" sz="3200">
                <a:latin typeface="Arial" panose="020b0604020202020204" pitchFamily="34" charset="0"/>
                <a:ea typeface="宋体" panose="02010600030101010101" pitchFamily="2" charset="-122"/>
              </a:rPr>
              <a:t>农药应根据农作物、虫害和农药的特点合理施用</a:t>
            </a:r>
            <a:endParaRPr lang="zh-CN" altLang="zh-CN" sz="3200">
              <a:latin typeface="Arial" panose="020b0604020202020204" pitchFamily="34" charset="0"/>
              <a:ea typeface="宋体" panose="02010600030101010101" pitchFamily="2" charset="-122"/>
            </a:endParaRPr>
          </a:p>
        </p:txBody>
      </p:sp>
      <p:sp>
        <p:nvSpPr>
          <p:cNvPr id="7" name="矩形 6"/>
          <p:cNvSpPr/>
          <p:nvPr/>
        </p:nvSpPr>
        <p:spPr>
          <a:xfrm>
            <a:off x="3648075" y="1773238"/>
            <a:ext cx="549910" cy="706755"/>
          </a:xfrm>
          <a:prstGeom prst="rect">
            <a:avLst/>
          </a:prstGeom>
          <a:noFill/>
          <a:ln w="9525">
            <a:noFill/>
          </a:ln>
        </p:spPr>
        <p:txBody>
          <a:bodyPr wrap="none" anchor="t" anchorCtr="0">
            <a:spAutoFit/>
          </a:bodyPr>
          <a:lstStyle/>
          <a:p>
            <a:r>
              <a:rPr lang="en-US" altLang="zh-CN" sz="4000">
                <a:solidFill>
                  <a:srgbClr val="C00000"/>
                </a:solidFill>
                <a:latin typeface="Arial" panose="020b0604020202020204" pitchFamily="34" charset="0"/>
                <a:ea typeface="宋体" panose="02010600030101010101" pitchFamily="2" charset="-122"/>
              </a:rPr>
              <a:t>C</a:t>
            </a:r>
            <a:endParaRPr lang="zh-CN" altLang="en-US" sz="4000">
              <a:solidFill>
                <a:srgbClr val="C000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457" name="齿轮1 501"/>
          <p:cNvSpPr/>
          <p:nvPr/>
        </p:nvSpPr>
        <p:spPr>
          <a:xfrm rot="720000">
            <a:off x="2601913" y="68263"/>
            <a:ext cx="706437" cy="500062"/>
          </a:xfrm>
          <a:custGeom>
            <a:cxnLst>
              <a:cxn ang="0">
                <a:pos x="158890" y="127882"/>
              </a:cxn>
              <a:cxn ang="0">
                <a:pos x="223529" y="127882"/>
              </a:cxn>
              <a:cxn ang="0">
                <a:pos x="187063" y="61508"/>
              </a:cxn>
              <a:cxn ang="0">
                <a:pos x="197159" y="74897"/>
              </a:cxn>
              <a:cxn ang="0">
                <a:pos x="220614" y="73546"/>
              </a:cxn>
              <a:cxn ang="0">
                <a:pos x="221775" y="92301"/>
              </a:cxn>
              <a:cxn ang="0">
                <a:pos x="240406" y="111009"/>
              </a:cxn>
              <a:cxn ang="0">
                <a:pos x="232090" y="126354"/>
              </a:cxn>
              <a:cxn ang="0">
                <a:pos x="237179" y="156366"/>
              </a:cxn>
              <a:cxn ang="0">
                <a:pos x="223276" y="161122"/>
              </a:cxn>
              <a:cxn ang="0">
                <a:pos x="212442" y="188396"/>
              </a:cxn>
              <a:cxn ang="0">
                <a:pos x="199458" y="180337"/>
              </a:cxn>
              <a:cxn ang="0">
                <a:pos x="177771" y="192111"/>
              </a:cxn>
              <a:cxn ang="0">
                <a:pos x="171780" y="175008"/>
              </a:cxn>
              <a:cxn ang="0">
                <a:pos x="149387" y="165772"/>
              </a:cxn>
              <a:cxn ang="0">
                <a:pos x="153194" y="147628"/>
              </a:cxn>
              <a:cxn ang="0">
                <a:pos x="140573" y="121705"/>
              </a:cxn>
              <a:cxn ang="0">
                <a:pos x="152395" y="111009"/>
              </a:cxn>
              <a:cxn ang="0">
                <a:pos x="155452" y="80528"/>
              </a:cxn>
              <a:cxn ang="0">
                <a:pos x="169759" y="82285"/>
              </a:cxn>
              <a:cxn ang="0">
                <a:pos x="187063" y="61508"/>
              </a:cxn>
              <a:cxn ang="0">
                <a:pos x="27476" y="99561"/>
              </a:cxn>
              <a:cxn ang="0">
                <a:pos x="124434" y="99561"/>
              </a:cxn>
              <a:cxn ang="0">
                <a:pos x="69734" y="0"/>
              </a:cxn>
              <a:cxn ang="0">
                <a:pos x="84879" y="20083"/>
              </a:cxn>
              <a:cxn ang="0">
                <a:pos x="120060" y="18057"/>
              </a:cxn>
              <a:cxn ang="0">
                <a:pos x="121804" y="46189"/>
              </a:cxn>
              <a:cxn ang="0">
                <a:pos x="149749" y="74250"/>
              </a:cxn>
              <a:cxn ang="0">
                <a:pos x="137275" y="97268"/>
              </a:cxn>
              <a:cxn ang="0">
                <a:pos x="144908" y="142287"/>
              </a:cxn>
              <a:cxn ang="0">
                <a:pos x="124054" y="149421"/>
              </a:cxn>
              <a:cxn ang="0">
                <a:pos x="107803" y="190332"/>
              </a:cxn>
              <a:cxn ang="0">
                <a:pos x="88327" y="178243"/>
              </a:cxn>
              <a:cxn ang="0">
                <a:pos x="55796" y="195904"/>
              </a:cxn>
              <a:cxn ang="0">
                <a:pos x="46810" y="170249"/>
              </a:cxn>
              <a:cxn ang="0">
                <a:pos x="13221" y="156396"/>
              </a:cxn>
              <a:cxn ang="0">
                <a:pos x="18931" y="129179"/>
              </a:cxn>
              <a:cxn ang="0">
                <a:pos x="0" y="90294"/>
              </a:cxn>
              <a:cxn ang="0">
                <a:pos x="17733" y="74251"/>
              </a:cxn>
              <a:cxn ang="0">
                <a:pos x="22319" y="28529"/>
              </a:cxn>
              <a:cxn ang="0">
                <a:pos x="43778" y="31166"/>
              </a:cxn>
              <a:cxn ang="0">
                <a:pos x="69734" y="0"/>
              </a:cxn>
            </a:cxnLst>
            <a:rect l="l" t="t"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rgbClr val="99CCFF"/>
          </a:solidFill>
          <a:ln w="9525" cap="flat" cmpd="sng">
            <a:solidFill>
              <a:srgbClr val="3366FF"/>
            </a:solidFill>
            <a:prstDash val="solid"/>
            <a:round/>
            <a:headEnd type="none" w="med" len="med"/>
            <a:tailEnd type="none" w="med" len="med"/>
          </a:ln>
        </p:spPr>
        <p:txBody>
          <a:bodyPr/>
          <a:lstStyle/>
          <a:p>
            <a:endParaRPr lang="zh-CN" altLang="en-US"/>
          </a:p>
        </p:txBody>
      </p:sp>
      <p:sp>
        <p:nvSpPr>
          <p:cNvPr id="19458" name="Text Box 7"/>
          <p:cNvSpPr txBox="1"/>
          <p:nvPr/>
        </p:nvSpPr>
        <p:spPr>
          <a:xfrm>
            <a:off x="3216275" y="66675"/>
            <a:ext cx="6584950" cy="583565"/>
          </a:xfrm>
          <a:prstGeom prst="rect">
            <a:avLst/>
          </a:prstGeom>
          <a:noFill/>
          <a:ln w="9525">
            <a:noFill/>
          </a:ln>
        </p:spPr>
        <p:txBody>
          <a:bodyPr anchor="t" anchorCtr="0">
            <a:spAutoFit/>
          </a:bodyPr>
          <a:lstStyle/>
          <a:p>
            <a:r>
              <a:rPr lang="zh-CN" altLang="en-US" sz="3200">
                <a:solidFill>
                  <a:srgbClr val="FF0066"/>
                </a:solidFill>
                <a:latin typeface="Arial" panose="020b0604020202020204" pitchFamily="34" charset="0"/>
                <a:ea typeface="黑体" panose="02010609060101010101" charset="-122"/>
                <a:sym typeface="Arial" panose="020b0604020202020204" pitchFamily="34" charset="0"/>
              </a:rPr>
              <a:t>探究点三</a:t>
            </a:r>
            <a:r>
              <a:rPr lang="en-US" altLang="zh-CN" sz="3200">
                <a:solidFill>
                  <a:srgbClr val="FF33CC"/>
                </a:solidFill>
                <a:latin typeface="黑体" panose="02010609060101010101" charset="-122"/>
                <a:ea typeface="宋体" panose="02010600030101010101" pitchFamily="2" charset="-122"/>
              </a:rPr>
              <a:t> </a:t>
            </a:r>
            <a:r>
              <a:rPr lang="zh-CN" altLang="en-US" sz="3200">
                <a:solidFill>
                  <a:srgbClr val="FF0066"/>
                </a:solidFill>
                <a:latin typeface="黑体" panose="02010609060101010101" charset="-122"/>
                <a:ea typeface="黑体" panose="02010609060101010101" charset="-122"/>
              </a:rPr>
              <a:t>化肥的简易鉴别</a:t>
            </a:r>
            <a:endParaRPr lang="en-US" altLang="zh-CN" sz="3200">
              <a:solidFill>
                <a:srgbClr val="FF0066"/>
              </a:solidFill>
              <a:latin typeface="黑体" panose="02010609060101010101" charset="-122"/>
              <a:ea typeface="黑体" panose="02010609060101010101" charset="-122"/>
            </a:endParaRPr>
          </a:p>
        </p:txBody>
      </p:sp>
      <p:sp>
        <p:nvSpPr>
          <p:cNvPr id="19459" name="TextBox 5"/>
          <p:cNvSpPr txBox="1"/>
          <p:nvPr/>
        </p:nvSpPr>
        <p:spPr>
          <a:xfrm>
            <a:off x="2063750" y="836613"/>
            <a:ext cx="7416800" cy="1198880"/>
          </a:xfrm>
          <a:prstGeom prst="rect">
            <a:avLst/>
          </a:prstGeom>
          <a:noFill/>
          <a:ln w="9525">
            <a:noFill/>
          </a:ln>
        </p:spPr>
        <p:txBody>
          <a:bodyPr anchor="t" anchorCtr="0">
            <a:spAutoFit/>
          </a:bodyPr>
          <a:lstStyle/>
          <a:p>
            <a:pPr>
              <a:buClrTx/>
            </a:pPr>
            <a:r>
              <a:rPr lang="zh-CN" altLang="en-US" sz="2400">
                <a:latin typeface="Arial" panose="020b0604020202020204" pitchFamily="34" charset="0"/>
                <a:ea typeface="宋体" panose="02010600030101010101" pitchFamily="2" charset="-122"/>
              </a:rPr>
              <a:t> </a:t>
            </a:r>
            <a:r>
              <a:rPr lang="en-US" altLang="zh-CN" sz="2400">
                <a:latin typeface="Arial" panose="020b0604020202020204" pitchFamily="34" charset="0"/>
                <a:ea typeface="宋体" panose="02010600030101010101" pitchFamily="2" charset="-122"/>
              </a:rPr>
              <a:t>1.</a:t>
            </a:r>
            <a:r>
              <a:rPr lang="zh-CN" altLang="en-US" sz="2400">
                <a:latin typeface="Arial" panose="020b0604020202020204" pitchFamily="34" charset="0"/>
                <a:ea typeface="宋体" panose="02010600030101010101" pitchFamily="2" charset="-122"/>
              </a:rPr>
              <a:t>比较</a:t>
            </a:r>
            <a:r>
              <a:rPr lang="zh-CN" altLang="en-US" sz="2400">
                <a:solidFill>
                  <a:srgbClr val="FF0000"/>
                </a:solidFill>
                <a:latin typeface="Arial" panose="020b0604020202020204" pitchFamily="34" charset="0"/>
                <a:ea typeface="宋体" panose="02010600030101010101" pitchFamily="2" charset="-122"/>
              </a:rPr>
              <a:t>氮肥（碳酸氢铵、氯化铵）</a:t>
            </a:r>
            <a:r>
              <a:rPr lang="zh-CN" altLang="en-US" sz="2400">
                <a:latin typeface="Arial" panose="020b0604020202020204" pitchFamily="34" charset="0"/>
                <a:ea typeface="宋体" panose="02010600030101010101" pitchFamily="2" charset="-122"/>
              </a:rPr>
              <a:t>、</a:t>
            </a:r>
            <a:r>
              <a:rPr lang="zh-CN" altLang="en-US" sz="2400">
                <a:solidFill>
                  <a:srgbClr val="00B050"/>
                </a:solidFill>
                <a:latin typeface="Arial" panose="020b0604020202020204" pitchFamily="34" charset="0"/>
                <a:ea typeface="宋体" panose="02010600030101010101" pitchFamily="2" charset="-122"/>
              </a:rPr>
              <a:t>磷肥（磷矿粉、过磷酸钙）</a:t>
            </a:r>
            <a:r>
              <a:rPr lang="zh-CN" altLang="en-US" sz="2400">
                <a:latin typeface="Arial" panose="020b0604020202020204" pitchFamily="34" charset="0"/>
                <a:ea typeface="宋体" panose="02010600030101010101" pitchFamily="2" charset="-122"/>
              </a:rPr>
              <a:t>、</a:t>
            </a:r>
            <a:r>
              <a:rPr lang="zh-CN" altLang="en-US" sz="2400">
                <a:solidFill>
                  <a:srgbClr val="3366FF"/>
                </a:solidFill>
                <a:latin typeface="Arial" panose="020b0604020202020204" pitchFamily="34" charset="0"/>
                <a:ea typeface="宋体" panose="02010600030101010101" pitchFamily="2" charset="-122"/>
              </a:rPr>
              <a:t>钾肥（硫酸钾、氯化钾）</a:t>
            </a:r>
            <a:r>
              <a:rPr lang="zh-CN" altLang="en-US" sz="2400">
                <a:latin typeface="Arial" panose="020b0604020202020204" pitchFamily="34" charset="0"/>
                <a:ea typeface="宋体" panose="02010600030101010101" pitchFamily="2" charset="-122"/>
              </a:rPr>
              <a:t>的</a:t>
            </a:r>
            <a:r>
              <a:rPr lang="zh-CN" altLang="en-US" sz="2400">
                <a:solidFill>
                  <a:srgbClr val="850AFF"/>
                </a:solidFill>
                <a:latin typeface="Arial" panose="020b0604020202020204" pitchFamily="34" charset="0"/>
                <a:ea typeface="宋体" panose="02010600030101010101" pitchFamily="2" charset="-122"/>
              </a:rPr>
              <a:t>外观、气味、在水中的溶解性</a:t>
            </a:r>
            <a:r>
              <a:rPr lang="zh-CN" altLang="en-US" sz="2400">
                <a:latin typeface="Arial" panose="020b0604020202020204" pitchFamily="34" charset="0"/>
                <a:ea typeface="宋体" panose="02010600030101010101" pitchFamily="2" charset="-122"/>
              </a:rPr>
              <a:t>，归纳它们的性质。</a:t>
            </a:r>
            <a:endParaRPr lang="zh-CN" altLang="en-US" sz="2400">
              <a:latin typeface="Arial" panose="020b0604020202020204" pitchFamily="34" charset="0"/>
              <a:ea typeface="宋体" panose="02010600030101010101" pitchFamily="2" charset="-122"/>
            </a:endParaRPr>
          </a:p>
        </p:txBody>
      </p:sp>
      <p:graphicFrame>
        <p:nvGraphicFramePr>
          <p:cNvPr id="7" name="表格 6"/>
          <p:cNvGraphicFramePr>
            <a:graphicFrameLocks noGrp="1"/>
          </p:cNvGraphicFramePr>
          <p:nvPr/>
        </p:nvGraphicFramePr>
        <p:xfrm>
          <a:off x="1774825" y="2205038"/>
          <a:ext cx="8645525" cy="3557270"/>
        </p:xfrm>
        <a:graphic>
          <a:graphicData uri="http://schemas.openxmlformats.org/drawingml/2006/table">
            <a:tbl>
              <a:tblPr firstRow="1" bandRow="1">
                <a:tableStyleId>{5940675A-B579-460E-94D1-54222C63F5DA}</a:tableStyleId>
              </a:tblPr>
              <a:tblGrid>
                <a:gridCol w="935990"/>
                <a:gridCol w="1296035"/>
                <a:gridCol w="1296670"/>
                <a:gridCol w="1296670"/>
                <a:gridCol w="1351280"/>
                <a:gridCol w="1234440"/>
                <a:gridCol w="1234440"/>
              </a:tblGrid>
              <a:tr h="691515">
                <a:tc rowSpan="2">
                  <a:txBody>
                    <a:bodyPr vert="horz" wrap="square"/>
                    <a:lstStyle/>
                    <a:p>
                      <a:pPr algn="ctr"/>
                      <a:endParaRPr lang="zh-CN" altLang="en-US">
                        <a:latin typeface="方正粗黑宋简体" pitchFamily="2" charset="-122"/>
                        <a:ea typeface="方正粗黑宋简体" pitchFamily="2" charset="-122"/>
                      </a:endParaRPr>
                    </a:p>
                  </a:txBody>
                  <a:tcPr anchor="ctr"/>
                </a:tc>
                <a:tc gridSpan="2">
                  <a:txBody>
                    <a:bodyPr vert="horz" wrap="square"/>
                    <a:lstStyle/>
                    <a:p>
                      <a:pPr algn="ctr"/>
                      <a:r>
                        <a:rPr lang="zh-CN" altLang="en-US" smtClean="0">
                          <a:latin typeface="方正粗黑宋简体" pitchFamily="2" charset="-122"/>
                          <a:ea typeface="方正粗黑宋简体" pitchFamily="2" charset="-122"/>
                        </a:rPr>
                        <a:t>氮肥</a:t>
                      </a:r>
                      <a:endParaRPr lang="zh-CN" altLang="en-US">
                        <a:latin typeface="方正粗黑宋简体" pitchFamily="2" charset="-122"/>
                        <a:ea typeface="方正粗黑宋简体" pitchFamily="2" charset="-122"/>
                      </a:endParaRPr>
                    </a:p>
                  </a:txBody>
                  <a:tcPr anchor="ctr"/>
                </a:tc>
                <a:tc hMerge="1">
                  <a:txBody>
                    <a:bodyPr vert="horz" wrap="square"/>
                    <a:lstStyle/>
                    <a:p/>
                  </a:txBody>
                  <a:tcPr/>
                </a:tc>
                <a:tc gridSpan="2">
                  <a:txBody>
                    <a:bodyPr vert="horz" wrap="square"/>
                    <a:lstStyle/>
                    <a:p>
                      <a:pPr algn="ctr"/>
                      <a:r>
                        <a:rPr lang="zh-CN" altLang="en-US" smtClean="0">
                          <a:latin typeface="方正粗黑宋简体" pitchFamily="2" charset="-122"/>
                          <a:ea typeface="方正粗黑宋简体" pitchFamily="2" charset="-122"/>
                        </a:rPr>
                        <a:t>磷肥</a:t>
                      </a:r>
                      <a:endParaRPr lang="zh-CN" altLang="en-US">
                        <a:latin typeface="方正粗黑宋简体" pitchFamily="2" charset="-122"/>
                        <a:ea typeface="方正粗黑宋简体" pitchFamily="2" charset="-122"/>
                      </a:endParaRPr>
                    </a:p>
                  </a:txBody>
                  <a:tcPr anchor="ctr"/>
                </a:tc>
                <a:tc hMerge="1">
                  <a:txBody>
                    <a:bodyPr vert="horz" wrap="square"/>
                    <a:lstStyle/>
                    <a:p/>
                  </a:txBody>
                  <a:tcPr/>
                </a:tc>
                <a:tc gridSpan="2">
                  <a:txBody>
                    <a:bodyPr vert="horz" wrap="square"/>
                    <a:lstStyle/>
                    <a:p>
                      <a:pPr algn="ctr"/>
                      <a:r>
                        <a:rPr lang="zh-CN" altLang="en-US" smtClean="0">
                          <a:latin typeface="方正粗黑宋简体" pitchFamily="2" charset="-122"/>
                          <a:ea typeface="方正粗黑宋简体" pitchFamily="2" charset="-122"/>
                        </a:rPr>
                        <a:t>钾肥</a:t>
                      </a:r>
                      <a:endParaRPr lang="zh-CN" altLang="en-US">
                        <a:latin typeface="方正粗黑宋简体" pitchFamily="2" charset="-122"/>
                        <a:ea typeface="方正粗黑宋简体" pitchFamily="2" charset="-122"/>
                      </a:endParaRPr>
                    </a:p>
                  </a:txBody>
                  <a:tcPr anchor="ctr"/>
                </a:tc>
                <a:tc hMerge="1">
                  <a:txBody>
                    <a:bodyPr vert="horz" wrap="square"/>
                    <a:lstStyle/>
                    <a:p/>
                  </a:txBody>
                  <a:tcPr/>
                </a:tc>
              </a:tr>
              <a:tr h="792480">
                <a:tc vMerge="1">
                  <a:txBody>
                    <a:bodyPr vert="horz" wrap="square"/>
                    <a:lstStyle/>
                    <a:p/>
                  </a:txBody>
                  <a:tcPr/>
                </a:tc>
                <a:tc>
                  <a:txBody>
                    <a:bodyPr vert="horz" wrap="square"/>
                    <a:lstStyle/>
                    <a:p>
                      <a:pPr algn="ctr"/>
                      <a:r>
                        <a:rPr lang="zh-CN" altLang="en-US" smtClean="0">
                          <a:latin typeface="方正粗黑宋简体" pitchFamily="2" charset="-122"/>
                          <a:ea typeface="方正粗黑宋简体" pitchFamily="2" charset="-122"/>
                        </a:rPr>
                        <a:t>碳酸氢铵</a:t>
                      </a:r>
                      <a:endParaRPr lang="en-US" altLang="zh-CN" smtClean="0">
                        <a:latin typeface="方正粗黑宋简体" pitchFamily="2" charset="-122"/>
                        <a:ea typeface="方正粗黑宋简体" pitchFamily="2" charset="-122"/>
                      </a:endParaRPr>
                    </a:p>
                    <a:p>
                      <a:pPr marL="0" marR="0" indent="0" algn="ctr" defTabSz="914400" rtl="0" eaLnBrk="1" fontAlgn="auto" latinLnBrk="0" hangingPunct="1">
                        <a:lnSpc>
                          <a:spcPct val="100000"/>
                        </a:lnSpc>
                        <a:spcBef>
                          <a:spcPct val="0"/>
                        </a:spcBef>
                        <a:spcAft>
                          <a:spcPct val="0"/>
                        </a:spcAft>
                        <a:buClrTx/>
                        <a:buSzTx/>
                        <a:buFontTx/>
                        <a:buNone/>
                        <a:defRPr/>
                      </a:pPr>
                      <a:r>
                        <a:rPr lang="zh-CN" altLang="en-US" sz="1800" smtClean="0">
                          <a:solidFill>
                            <a:srgbClr val="00B050"/>
                          </a:solidFill>
                          <a:latin typeface="方正粗黑宋简体" pitchFamily="2" charset="-122"/>
                          <a:ea typeface="方正粗黑宋简体" pitchFamily="2" charset="-122"/>
                        </a:rPr>
                        <a:t>（</a:t>
                      </a:r>
                      <a:r>
                        <a:rPr lang="en-US" altLang="zh-CN" sz="1400" smtClean="0">
                          <a:solidFill>
                            <a:srgbClr val="00B050"/>
                          </a:solidFill>
                          <a:latin typeface="方正粗黑宋简体" pitchFamily="2" charset="-122"/>
                          <a:ea typeface="方正粗黑宋简体" pitchFamily="2" charset="-122"/>
                        </a:rPr>
                        <a:t>NH</a:t>
                      </a:r>
                      <a:r>
                        <a:rPr lang="en-US" altLang="zh-CN" sz="1400" baseline="-25000" smtClean="0">
                          <a:solidFill>
                            <a:srgbClr val="00B050"/>
                          </a:solidFill>
                          <a:latin typeface="方正粗黑宋简体" pitchFamily="2" charset="-122"/>
                          <a:ea typeface="方正粗黑宋简体" pitchFamily="2" charset="-122"/>
                        </a:rPr>
                        <a:t>4</a:t>
                      </a:r>
                      <a:r>
                        <a:rPr lang="en-US" altLang="zh-CN" sz="1400" baseline="0" smtClean="0">
                          <a:solidFill>
                            <a:srgbClr val="00B050"/>
                          </a:solidFill>
                          <a:latin typeface="方正粗黑宋简体" pitchFamily="2" charset="-122"/>
                          <a:ea typeface="方正粗黑宋简体" pitchFamily="2" charset="-122"/>
                        </a:rPr>
                        <a:t>HC</a:t>
                      </a:r>
                      <a:r>
                        <a:rPr lang="en-US" altLang="zh-CN" sz="1400" smtClean="0">
                          <a:solidFill>
                            <a:srgbClr val="00B050"/>
                          </a:solidFill>
                          <a:latin typeface="方正粗黑宋简体" pitchFamily="2" charset="-122"/>
                          <a:ea typeface="方正粗黑宋简体" pitchFamily="2" charset="-122"/>
                        </a:rPr>
                        <a:t>O</a:t>
                      </a:r>
                      <a:r>
                        <a:rPr lang="en-US" altLang="zh-CN" sz="1400" baseline="-25000" smtClean="0">
                          <a:solidFill>
                            <a:srgbClr val="00B050"/>
                          </a:solidFill>
                          <a:latin typeface="方正粗黑宋简体" pitchFamily="2" charset="-122"/>
                          <a:ea typeface="方正粗黑宋简体" pitchFamily="2" charset="-122"/>
                        </a:rPr>
                        <a:t>3</a:t>
                      </a:r>
                      <a:r>
                        <a:rPr lang="zh-CN" altLang="en-US" sz="1800" smtClean="0">
                          <a:solidFill>
                            <a:srgbClr val="00B050"/>
                          </a:solidFill>
                          <a:latin typeface="方正粗黑宋简体" pitchFamily="2" charset="-122"/>
                          <a:ea typeface="方正粗黑宋简体" pitchFamily="2" charset="-122"/>
                        </a:rPr>
                        <a:t>）</a:t>
                      </a:r>
                      <a:endParaRPr lang="zh-CN" altLang="en-US">
                        <a:latin typeface="方正粗黑宋简体" pitchFamily="2" charset="-122"/>
                        <a:ea typeface="方正粗黑宋简体" pitchFamily="2" charset="-122"/>
                      </a:endParaRPr>
                    </a:p>
                  </a:txBody>
                  <a:tcPr anchor="ctr"/>
                </a:tc>
                <a:tc>
                  <a:txBody>
                    <a:bodyPr vert="horz" wrap="square"/>
                    <a:lstStyle/>
                    <a:p>
                      <a:pPr algn="ctr"/>
                      <a:r>
                        <a:rPr lang="zh-CN" altLang="en-US" smtClean="0">
                          <a:latin typeface="方正粗黑宋简体" pitchFamily="2" charset="-122"/>
                          <a:ea typeface="方正粗黑宋简体" pitchFamily="2" charset="-122"/>
                        </a:rPr>
                        <a:t>氯化铵</a:t>
                      </a:r>
                      <a:endParaRPr lang="en-US" altLang="zh-CN" smtClean="0">
                        <a:latin typeface="方正粗黑宋简体" pitchFamily="2" charset="-122"/>
                        <a:ea typeface="方正粗黑宋简体" pitchFamily="2" charset="-122"/>
                      </a:endParaRPr>
                    </a:p>
                    <a:p>
                      <a:pPr marL="0" marR="0" indent="0" algn="ctr" defTabSz="914400" rtl="0" eaLnBrk="1" fontAlgn="auto" latinLnBrk="0" hangingPunct="1">
                        <a:lnSpc>
                          <a:spcPct val="100000"/>
                        </a:lnSpc>
                        <a:spcBef>
                          <a:spcPct val="0"/>
                        </a:spcBef>
                        <a:spcAft>
                          <a:spcPct val="0"/>
                        </a:spcAft>
                        <a:buClrTx/>
                        <a:buSzTx/>
                        <a:buFontTx/>
                        <a:buNone/>
                        <a:defRPr/>
                      </a:pPr>
                      <a:r>
                        <a:rPr lang="zh-CN" altLang="en-US" sz="1800" smtClean="0">
                          <a:solidFill>
                            <a:srgbClr val="0070C0"/>
                          </a:solidFill>
                          <a:latin typeface="方正粗黑宋简体" pitchFamily="2" charset="-122"/>
                          <a:ea typeface="方正粗黑宋简体" pitchFamily="2" charset="-122"/>
                        </a:rPr>
                        <a:t>（</a:t>
                      </a:r>
                      <a:r>
                        <a:rPr lang="en-US" altLang="zh-CN" sz="1800" smtClean="0">
                          <a:solidFill>
                            <a:srgbClr val="0070C0"/>
                          </a:solidFill>
                          <a:latin typeface="方正粗黑宋简体" pitchFamily="2" charset="-122"/>
                          <a:ea typeface="方正粗黑宋简体" pitchFamily="2" charset="-122"/>
                        </a:rPr>
                        <a:t>NH</a:t>
                      </a:r>
                      <a:r>
                        <a:rPr lang="en-US" altLang="zh-CN" sz="1800" baseline="-25000" smtClean="0">
                          <a:solidFill>
                            <a:srgbClr val="0070C0"/>
                          </a:solidFill>
                          <a:latin typeface="方正粗黑宋简体" pitchFamily="2" charset="-122"/>
                          <a:ea typeface="方正粗黑宋简体" pitchFamily="2" charset="-122"/>
                        </a:rPr>
                        <a:t>4</a:t>
                      </a:r>
                      <a:r>
                        <a:rPr lang="en-US" altLang="zh-CN" sz="1800" smtClean="0">
                          <a:solidFill>
                            <a:srgbClr val="0070C0"/>
                          </a:solidFill>
                          <a:latin typeface="方正粗黑宋简体" pitchFamily="2" charset="-122"/>
                          <a:ea typeface="方正粗黑宋简体" pitchFamily="2" charset="-122"/>
                        </a:rPr>
                        <a:t>Cl</a:t>
                      </a:r>
                      <a:r>
                        <a:rPr lang="zh-CN" altLang="en-US" sz="1800" smtClean="0">
                          <a:solidFill>
                            <a:srgbClr val="0070C0"/>
                          </a:solidFill>
                          <a:latin typeface="方正粗黑宋简体" pitchFamily="2" charset="-122"/>
                          <a:ea typeface="方正粗黑宋简体" pitchFamily="2" charset="-122"/>
                        </a:rPr>
                        <a:t>）</a:t>
                      </a:r>
                      <a:endParaRPr lang="zh-CN" altLang="en-US">
                        <a:latin typeface="方正粗黑宋简体" pitchFamily="2" charset="-122"/>
                        <a:ea typeface="方正粗黑宋简体" pitchFamily="2" charset="-122"/>
                      </a:endParaRPr>
                    </a:p>
                  </a:txBody>
                  <a:tcPr anchor="ctr"/>
                </a:tc>
                <a:tc>
                  <a:txBody>
                    <a:bodyPr vert="horz" wrap="square"/>
                    <a:lstStyle/>
                    <a:p>
                      <a:pPr algn="ctr"/>
                      <a:r>
                        <a:rPr lang="zh-CN" altLang="en-US" smtClean="0">
                          <a:latin typeface="方正粗黑宋简体" pitchFamily="2" charset="-122"/>
                          <a:ea typeface="方正粗黑宋简体" pitchFamily="2" charset="-122"/>
                        </a:rPr>
                        <a:t>磷矿粉</a:t>
                      </a:r>
                      <a:endParaRPr lang="en-US" altLang="zh-CN" smtClean="0">
                        <a:latin typeface="方正粗黑宋简体" pitchFamily="2" charset="-122"/>
                        <a:ea typeface="方正粗黑宋简体" pitchFamily="2" charset="-122"/>
                      </a:endParaRPr>
                    </a:p>
                    <a:p>
                      <a:pPr algn="ctr"/>
                      <a:r>
                        <a:rPr lang="en-US" altLang="zh-CN" sz="1600" smtClean="0">
                          <a:solidFill>
                            <a:srgbClr val="FF0000"/>
                          </a:solidFill>
                          <a:latin typeface="方正粗黑宋简体" pitchFamily="2" charset="-122"/>
                          <a:ea typeface="方正粗黑宋简体" pitchFamily="2" charset="-122"/>
                        </a:rPr>
                        <a:t>Ca</a:t>
                      </a:r>
                      <a:r>
                        <a:rPr lang="en-US" altLang="zh-CN" sz="1600" baseline="-25000" smtClean="0">
                          <a:solidFill>
                            <a:srgbClr val="FF0000"/>
                          </a:solidFill>
                          <a:latin typeface="方正粗黑宋简体" pitchFamily="2" charset="-122"/>
                          <a:ea typeface="方正粗黑宋简体" pitchFamily="2" charset="-122"/>
                        </a:rPr>
                        <a:t>3</a:t>
                      </a:r>
                      <a:r>
                        <a:rPr lang="en-US" altLang="zh-CN" sz="1600" smtClean="0">
                          <a:solidFill>
                            <a:srgbClr val="FF0000"/>
                          </a:solidFill>
                          <a:latin typeface="方正粗黑宋简体" pitchFamily="2" charset="-122"/>
                          <a:ea typeface="方正粗黑宋简体" pitchFamily="2" charset="-122"/>
                        </a:rPr>
                        <a:t>(PO</a:t>
                      </a:r>
                      <a:r>
                        <a:rPr lang="en-US" altLang="zh-CN" sz="1600" baseline="-25000" smtClean="0">
                          <a:solidFill>
                            <a:srgbClr val="FF0000"/>
                          </a:solidFill>
                          <a:latin typeface="方正粗黑宋简体" pitchFamily="2" charset="-122"/>
                          <a:ea typeface="方正粗黑宋简体" pitchFamily="2" charset="-122"/>
                        </a:rPr>
                        <a:t>4</a:t>
                      </a:r>
                      <a:r>
                        <a:rPr lang="en-US" altLang="zh-CN" sz="1600" smtClean="0">
                          <a:solidFill>
                            <a:srgbClr val="FF0000"/>
                          </a:solidFill>
                          <a:latin typeface="方正粗黑宋简体" pitchFamily="2" charset="-122"/>
                          <a:ea typeface="方正粗黑宋简体" pitchFamily="2" charset="-122"/>
                        </a:rPr>
                        <a:t>)</a:t>
                      </a:r>
                      <a:r>
                        <a:rPr lang="en-US" altLang="zh-CN" sz="1600" baseline="-25000" smtClean="0">
                          <a:solidFill>
                            <a:srgbClr val="FF0000"/>
                          </a:solidFill>
                          <a:latin typeface="方正粗黑宋简体" pitchFamily="2" charset="-122"/>
                          <a:ea typeface="方正粗黑宋简体" pitchFamily="2" charset="-122"/>
                        </a:rPr>
                        <a:t>2</a:t>
                      </a:r>
                      <a:r>
                        <a:rPr lang="en-US" altLang="zh-CN" sz="1600" smtClean="0">
                          <a:solidFill>
                            <a:srgbClr val="FF0000"/>
                          </a:solidFill>
                          <a:latin typeface="方正粗黑宋简体" pitchFamily="2" charset="-122"/>
                          <a:ea typeface="方正粗黑宋简体" pitchFamily="2" charset="-122"/>
                        </a:rPr>
                        <a:t> </a:t>
                      </a:r>
                      <a:endParaRPr lang="zh-CN" altLang="en-US" sz="1600">
                        <a:latin typeface="方正粗黑宋简体" pitchFamily="2" charset="-122"/>
                        <a:ea typeface="方正粗黑宋简体" pitchFamily="2" charset="-122"/>
                      </a:endParaRPr>
                    </a:p>
                  </a:txBody>
                  <a:tcPr anchor="ctr"/>
                </a:tc>
                <a:tc>
                  <a:txBody>
                    <a:bodyPr vert="horz" wrap="square"/>
                    <a:lstStyle/>
                    <a:p>
                      <a:pPr algn="ctr"/>
                      <a:r>
                        <a:rPr lang="zh-CN" altLang="en-US" smtClean="0">
                          <a:latin typeface="方正粗黑宋简体" pitchFamily="2" charset="-122"/>
                          <a:ea typeface="方正粗黑宋简体" pitchFamily="2" charset="-122"/>
                        </a:rPr>
                        <a:t>过磷酸钙</a:t>
                      </a:r>
                      <a:endParaRPr lang="en-US" altLang="zh-CN" smtClean="0">
                        <a:latin typeface="方正粗黑宋简体" pitchFamily="2" charset="-122"/>
                        <a:ea typeface="方正粗黑宋简体" pitchFamily="2" charset="-122"/>
                      </a:endParaRPr>
                    </a:p>
                    <a:p>
                      <a:pPr algn="ctr"/>
                      <a:r>
                        <a:rPr lang="en-US" altLang="zh-CN" sz="1400" smtClean="0">
                          <a:solidFill>
                            <a:srgbClr val="FF00FF"/>
                          </a:solidFill>
                          <a:latin typeface="方正粗黑宋简体" pitchFamily="2" charset="-122"/>
                          <a:ea typeface="方正粗黑宋简体" pitchFamily="2" charset="-122"/>
                        </a:rPr>
                        <a:t>Ca(H</a:t>
                      </a:r>
                      <a:r>
                        <a:rPr lang="en-US" altLang="zh-CN" sz="1400" baseline="-25000" smtClean="0">
                          <a:solidFill>
                            <a:srgbClr val="FF00FF"/>
                          </a:solidFill>
                          <a:latin typeface="方正粗黑宋简体" pitchFamily="2" charset="-122"/>
                          <a:ea typeface="方正粗黑宋简体" pitchFamily="2" charset="-122"/>
                        </a:rPr>
                        <a:t>2</a:t>
                      </a:r>
                      <a:r>
                        <a:rPr lang="en-US" altLang="zh-CN" sz="1400" smtClean="0">
                          <a:solidFill>
                            <a:srgbClr val="FF00FF"/>
                          </a:solidFill>
                          <a:latin typeface="方正粗黑宋简体" pitchFamily="2" charset="-122"/>
                          <a:ea typeface="方正粗黑宋简体" pitchFamily="2" charset="-122"/>
                        </a:rPr>
                        <a:t>PO</a:t>
                      </a:r>
                      <a:r>
                        <a:rPr lang="en-US" altLang="zh-CN" sz="1400" baseline="-25000" smtClean="0">
                          <a:solidFill>
                            <a:srgbClr val="FF00FF"/>
                          </a:solidFill>
                          <a:latin typeface="方正粗黑宋简体" pitchFamily="2" charset="-122"/>
                          <a:ea typeface="方正粗黑宋简体" pitchFamily="2" charset="-122"/>
                        </a:rPr>
                        <a:t>4</a:t>
                      </a:r>
                      <a:r>
                        <a:rPr lang="en-US" altLang="zh-CN" sz="1400" smtClean="0">
                          <a:solidFill>
                            <a:srgbClr val="FF00FF"/>
                          </a:solidFill>
                          <a:latin typeface="方正粗黑宋简体" pitchFamily="2" charset="-122"/>
                          <a:ea typeface="方正粗黑宋简体" pitchFamily="2" charset="-122"/>
                        </a:rPr>
                        <a:t>)</a:t>
                      </a:r>
                      <a:r>
                        <a:rPr lang="en-US" altLang="zh-CN" sz="1400" baseline="-25000" smtClean="0">
                          <a:solidFill>
                            <a:srgbClr val="FF00FF"/>
                          </a:solidFill>
                          <a:latin typeface="方正粗黑宋简体" pitchFamily="2" charset="-122"/>
                          <a:ea typeface="方正粗黑宋简体" pitchFamily="2" charset="-122"/>
                        </a:rPr>
                        <a:t>2</a:t>
                      </a:r>
                      <a:r>
                        <a:rPr lang="en-US" altLang="zh-CN" sz="1400" smtClean="0">
                          <a:solidFill>
                            <a:srgbClr val="FF00FF"/>
                          </a:solidFill>
                          <a:latin typeface="方正粗黑宋简体" pitchFamily="2" charset="-122"/>
                          <a:ea typeface="方正粗黑宋简体" pitchFamily="2" charset="-122"/>
                        </a:rPr>
                        <a:t> </a:t>
                      </a:r>
                      <a:r>
                        <a:rPr lang="zh-CN" altLang="en-US" sz="1400" smtClean="0">
                          <a:solidFill>
                            <a:srgbClr val="FF00FF"/>
                          </a:solidFill>
                          <a:latin typeface="方正粗黑宋简体" pitchFamily="2" charset="-122"/>
                          <a:ea typeface="方正粗黑宋简体" pitchFamily="2" charset="-122"/>
                        </a:rPr>
                        <a:t>和</a:t>
                      </a:r>
                      <a:r>
                        <a:rPr lang="en-US" altLang="zh-CN" sz="1400" smtClean="0">
                          <a:solidFill>
                            <a:srgbClr val="FF00FF"/>
                          </a:solidFill>
                          <a:latin typeface="方正粗黑宋简体" pitchFamily="2" charset="-122"/>
                          <a:ea typeface="方正粗黑宋简体" pitchFamily="2" charset="-122"/>
                        </a:rPr>
                        <a:t>CaSO</a:t>
                      </a:r>
                      <a:r>
                        <a:rPr lang="en-US" altLang="zh-CN" sz="1400" baseline="-25000" smtClean="0">
                          <a:solidFill>
                            <a:srgbClr val="FF00FF"/>
                          </a:solidFill>
                          <a:latin typeface="方正粗黑宋简体" pitchFamily="2" charset="-122"/>
                          <a:ea typeface="方正粗黑宋简体" pitchFamily="2" charset="-122"/>
                        </a:rPr>
                        <a:t>4</a:t>
                      </a:r>
                      <a:endParaRPr lang="zh-CN" altLang="en-US">
                        <a:latin typeface="方正粗黑宋简体" pitchFamily="2" charset="-122"/>
                        <a:ea typeface="方正粗黑宋简体" pitchFamily="2" charset="-122"/>
                      </a:endParaRPr>
                    </a:p>
                  </a:txBody>
                  <a:tcPr anchor="ctr"/>
                </a:tc>
                <a:tc>
                  <a:txBody>
                    <a:bodyPr vert="horz" wrap="square"/>
                    <a:lstStyle/>
                    <a:p>
                      <a:pPr algn="ctr"/>
                      <a:r>
                        <a:rPr lang="zh-CN" altLang="en-US" smtClean="0">
                          <a:latin typeface="方正粗黑宋简体" pitchFamily="2" charset="-122"/>
                          <a:ea typeface="方正粗黑宋简体" pitchFamily="2" charset="-122"/>
                        </a:rPr>
                        <a:t>硫酸钾</a:t>
                      </a:r>
                      <a:endParaRPr lang="en-US" altLang="zh-CN" smtClean="0">
                        <a:latin typeface="方正粗黑宋简体" pitchFamily="2" charset="-122"/>
                        <a:ea typeface="方正粗黑宋简体" pitchFamily="2" charset="-122"/>
                      </a:endParaRPr>
                    </a:p>
                    <a:p>
                      <a:pPr algn="ctr"/>
                      <a:r>
                        <a:rPr lang="en-US" altLang="zh-CN" sz="1800" smtClean="0">
                          <a:solidFill>
                            <a:srgbClr val="0066FF"/>
                          </a:solidFill>
                          <a:latin typeface="方正粗黑宋简体" pitchFamily="2" charset="-122"/>
                          <a:ea typeface="方正粗黑宋简体" pitchFamily="2" charset="-122"/>
                        </a:rPr>
                        <a:t>(K</a:t>
                      </a:r>
                      <a:r>
                        <a:rPr lang="en-US" altLang="zh-CN" sz="1800" baseline="-25000" smtClean="0">
                          <a:solidFill>
                            <a:srgbClr val="0066FF"/>
                          </a:solidFill>
                          <a:latin typeface="方正粗黑宋简体" pitchFamily="2" charset="-122"/>
                          <a:ea typeface="方正粗黑宋简体" pitchFamily="2" charset="-122"/>
                        </a:rPr>
                        <a:t>2</a:t>
                      </a:r>
                      <a:r>
                        <a:rPr lang="en-US" altLang="zh-CN" sz="1800" smtClean="0">
                          <a:solidFill>
                            <a:srgbClr val="0066FF"/>
                          </a:solidFill>
                          <a:latin typeface="方正粗黑宋简体" pitchFamily="2" charset="-122"/>
                          <a:ea typeface="方正粗黑宋简体" pitchFamily="2" charset="-122"/>
                        </a:rPr>
                        <a:t>SO</a:t>
                      </a:r>
                      <a:r>
                        <a:rPr lang="en-US" altLang="zh-CN" sz="1800" baseline="-25000" smtClean="0">
                          <a:solidFill>
                            <a:srgbClr val="0066FF"/>
                          </a:solidFill>
                          <a:latin typeface="方正粗黑宋简体" pitchFamily="2" charset="-122"/>
                          <a:ea typeface="方正粗黑宋简体" pitchFamily="2" charset="-122"/>
                        </a:rPr>
                        <a:t>4</a:t>
                      </a:r>
                      <a:r>
                        <a:rPr lang="en-US" altLang="zh-CN" sz="1800" smtClean="0">
                          <a:solidFill>
                            <a:srgbClr val="0066FF"/>
                          </a:solidFill>
                          <a:latin typeface="方正粗黑宋简体" pitchFamily="2" charset="-122"/>
                          <a:ea typeface="方正粗黑宋简体" pitchFamily="2" charset="-122"/>
                        </a:rPr>
                        <a:t>)</a:t>
                      </a:r>
                      <a:endParaRPr lang="zh-CN" altLang="en-US">
                        <a:latin typeface="方正粗黑宋简体" pitchFamily="2" charset="-122"/>
                        <a:ea typeface="方正粗黑宋简体" pitchFamily="2" charset="-122"/>
                      </a:endParaRPr>
                    </a:p>
                  </a:txBody>
                  <a:tcPr anchor="ctr"/>
                </a:tc>
                <a:tc>
                  <a:txBody>
                    <a:bodyPr vert="horz" wrap="square"/>
                    <a:lstStyle/>
                    <a:p>
                      <a:pPr algn="ctr"/>
                      <a:r>
                        <a:rPr lang="zh-CN" altLang="en-US" smtClean="0">
                          <a:latin typeface="方正粗黑宋简体" pitchFamily="2" charset="-122"/>
                          <a:ea typeface="方正粗黑宋简体" pitchFamily="2" charset="-122"/>
                        </a:rPr>
                        <a:t>氯化钾</a:t>
                      </a:r>
                      <a:endParaRPr lang="en-US" altLang="zh-CN" smtClean="0">
                        <a:latin typeface="方正粗黑宋简体" pitchFamily="2" charset="-122"/>
                        <a:ea typeface="方正粗黑宋简体" pitchFamily="2" charset="-122"/>
                      </a:endParaRPr>
                    </a:p>
                    <a:p>
                      <a:pPr algn="ctr"/>
                      <a:r>
                        <a:rPr lang="en-US" altLang="zh-CN" sz="1800" smtClean="0">
                          <a:solidFill>
                            <a:srgbClr val="FF00FF"/>
                          </a:solidFill>
                          <a:latin typeface="方正粗黑宋简体" pitchFamily="2" charset="-122"/>
                          <a:ea typeface="方正粗黑宋简体" pitchFamily="2" charset="-122"/>
                        </a:rPr>
                        <a:t>(KCl) </a:t>
                      </a:r>
                      <a:endParaRPr lang="zh-CN" altLang="en-US">
                        <a:latin typeface="方正粗黑宋简体" pitchFamily="2" charset="-122"/>
                        <a:ea typeface="方正粗黑宋简体" pitchFamily="2" charset="-122"/>
                      </a:endParaRPr>
                    </a:p>
                  </a:txBody>
                  <a:tcPr anchor="ctr"/>
                </a:tc>
              </a:tr>
              <a:tr h="690880">
                <a:tc>
                  <a:txBody>
                    <a:bodyPr vert="horz" wrap="square"/>
                    <a:lstStyle/>
                    <a:p>
                      <a:pPr algn="ctr"/>
                      <a:r>
                        <a:rPr lang="zh-CN" altLang="en-US" smtClean="0">
                          <a:latin typeface="方正粗黑宋简体" pitchFamily="2" charset="-122"/>
                          <a:ea typeface="方正粗黑宋简体" pitchFamily="2" charset="-122"/>
                        </a:rPr>
                        <a:t>外观</a:t>
                      </a:r>
                      <a:endParaRPr lang="zh-CN" altLang="en-US">
                        <a:latin typeface="方正粗黑宋简体" pitchFamily="2" charset="-122"/>
                        <a:ea typeface="方正粗黑宋简体" pitchFamily="2" charset="-122"/>
                      </a:endParaRPr>
                    </a:p>
                  </a:txBody>
                  <a:tcPr anchor="ctr"/>
                </a:tc>
                <a:tc gridSpan="2">
                  <a:txBody>
                    <a:bodyPr vert="horz" wrap="square"/>
                    <a:lstStyle/>
                    <a:p>
                      <a:pPr algn="ctr"/>
                      <a:endParaRPr lang="zh-CN" altLang="en-US">
                        <a:latin typeface="方正粗黑宋简体" pitchFamily="2" charset="-122"/>
                        <a:ea typeface="方正粗黑宋简体" pitchFamily="2" charset="-122"/>
                      </a:endParaRPr>
                    </a:p>
                  </a:txBody>
                  <a:tcPr anchor="ctr"/>
                </a:tc>
                <a:tc hMerge="1">
                  <a:txBody>
                    <a:bodyPr vert="horz" wrap="square"/>
                    <a:lstStyle/>
                    <a:p/>
                  </a:txBody>
                  <a:tcPr/>
                </a:tc>
                <a:tc gridSpan="2">
                  <a:txBody>
                    <a:bodyPr vert="horz" wrap="square"/>
                    <a:lstStyle/>
                    <a:p>
                      <a:pPr algn="ctr"/>
                      <a:endParaRPr lang="zh-CN" altLang="en-US">
                        <a:latin typeface="方正粗黑宋简体" pitchFamily="2" charset="-122"/>
                        <a:ea typeface="方正粗黑宋简体" pitchFamily="2" charset="-122"/>
                      </a:endParaRPr>
                    </a:p>
                  </a:txBody>
                  <a:tcPr anchor="ctr"/>
                </a:tc>
                <a:tc hMerge="1">
                  <a:txBody>
                    <a:bodyPr vert="horz" wrap="square"/>
                    <a:lstStyle/>
                    <a:p/>
                  </a:txBody>
                  <a:tcPr/>
                </a:tc>
                <a:tc gridSpan="2">
                  <a:txBody>
                    <a:bodyPr vert="horz" wrap="square"/>
                    <a:lstStyle/>
                    <a:p>
                      <a:pPr algn="ctr"/>
                      <a:endParaRPr lang="zh-CN" altLang="en-US">
                        <a:latin typeface="方正粗黑宋简体" pitchFamily="2" charset="-122"/>
                        <a:ea typeface="方正粗黑宋简体" pitchFamily="2" charset="-122"/>
                      </a:endParaRPr>
                    </a:p>
                  </a:txBody>
                  <a:tcPr anchor="ctr"/>
                </a:tc>
                <a:tc hMerge="1">
                  <a:txBody>
                    <a:bodyPr vert="horz" wrap="square"/>
                    <a:lstStyle/>
                    <a:p/>
                  </a:txBody>
                  <a:tcPr/>
                </a:tc>
              </a:tr>
              <a:tr h="690880">
                <a:tc>
                  <a:txBody>
                    <a:bodyPr vert="horz" wrap="square"/>
                    <a:lstStyle/>
                    <a:p>
                      <a:pPr algn="ctr"/>
                      <a:r>
                        <a:rPr lang="zh-CN" altLang="en-US" smtClean="0">
                          <a:latin typeface="方正粗黑宋简体" pitchFamily="2" charset="-122"/>
                          <a:ea typeface="方正粗黑宋简体" pitchFamily="2" charset="-122"/>
                        </a:rPr>
                        <a:t>溶解性</a:t>
                      </a:r>
                      <a:endParaRPr lang="zh-CN" altLang="en-US">
                        <a:latin typeface="方正粗黑宋简体" pitchFamily="2" charset="-122"/>
                        <a:ea typeface="方正粗黑宋简体" pitchFamily="2" charset="-122"/>
                      </a:endParaRPr>
                    </a:p>
                  </a:txBody>
                  <a:tcPr anchor="ctr"/>
                </a:tc>
                <a:tc gridSpan="2">
                  <a:txBody>
                    <a:bodyPr vert="horz" wrap="square"/>
                    <a:lstStyle/>
                    <a:p>
                      <a:pPr algn="ctr"/>
                      <a:endParaRPr lang="zh-CN" altLang="en-US">
                        <a:latin typeface="方正粗黑宋简体" pitchFamily="2" charset="-122"/>
                        <a:ea typeface="方正粗黑宋简体" pitchFamily="2" charset="-122"/>
                      </a:endParaRPr>
                    </a:p>
                  </a:txBody>
                  <a:tcPr anchor="ctr"/>
                </a:tc>
                <a:tc hMerge="1">
                  <a:txBody>
                    <a:bodyPr vert="horz" wrap="square"/>
                    <a:lstStyle/>
                    <a:p/>
                  </a:txBody>
                  <a:tcPr anchor="ctr"/>
                </a:tc>
                <a:tc>
                  <a:txBody>
                    <a:bodyPr vert="horz" wrap="square"/>
                    <a:lstStyle/>
                    <a:p>
                      <a:pPr algn="ctr"/>
                      <a:endParaRPr lang="zh-CN" altLang="en-US">
                        <a:latin typeface="方正粗黑宋简体" pitchFamily="2" charset="-122"/>
                        <a:ea typeface="方正粗黑宋简体" pitchFamily="2" charset="-122"/>
                      </a:endParaRPr>
                    </a:p>
                  </a:txBody>
                  <a:tcPr anchor="ctr"/>
                </a:tc>
                <a:tc>
                  <a:txBody>
                    <a:bodyPr vert="horz" wrap="square"/>
                    <a:lstStyle/>
                    <a:p>
                      <a:endParaRPr lang="zh-CN" altLang="en-US">
                        <a:latin typeface="方正粗黑宋简体" pitchFamily="2" charset="-122"/>
                        <a:ea typeface="方正粗黑宋简体" pitchFamily="2" charset="-122"/>
                      </a:endParaRPr>
                    </a:p>
                  </a:txBody>
                  <a:tcPr anchor="ctr"/>
                </a:tc>
                <a:tc gridSpan="2">
                  <a:txBody>
                    <a:bodyPr vert="horz" wrap="square"/>
                    <a:lstStyle/>
                    <a:p>
                      <a:pPr algn="ctr"/>
                      <a:endParaRPr lang="zh-CN" altLang="en-US">
                        <a:latin typeface="方正粗黑宋简体" pitchFamily="2" charset="-122"/>
                        <a:ea typeface="方正粗黑宋简体" pitchFamily="2" charset="-122"/>
                      </a:endParaRPr>
                    </a:p>
                  </a:txBody>
                  <a:tcPr anchor="ctr"/>
                </a:tc>
                <a:tc hMerge="1">
                  <a:txBody>
                    <a:bodyPr vert="horz" wrap="square"/>
                    <a:lstStyle/>
                    <a:p/>
                  </a:txBody>
                  <a:tcPr anchor="ctr"/>
                </a:tc>
              </a:tr>
              <a:tr h="691515">
                <a:tc>
                  <a:txBody>
                    <a:bodyPr vert="horz" wrap="square"/>
                    <a:lstStyle/>
                    <a:p>
                      <a:pPr marL="0" marR="0" indent="0" algn="ctr" defTabSz="914400" rtl="0" eaLnBrk="1" fontAlgn="auto" latinLnBrk="0" hangingPunct="1">
                        <a:lnSpc>
                          <a:spcPct val="100000"/>
                        </a:lnSpc>
                        <a:spcBef>
                          <a:spcPct val="0"/>
                        </a:spcBef>
                        <a:spcAft>
                          <a:spcPct val="0"/>
                        </a:spcAft>
                        <a:buClrTx/>
                        <a:buSzTx/>
                        <a:buFontTx/>
                        <a:buNone/>
                        <a:defRPr/>
                      </a:pPr>
                      <a:r>
                        <a:rPr lang="zh-CN" altLang="en-US" smtClean="0">
                          <a:latin typeface="方正粗黑宋简体" pitchFamily="2" charset="-122"/>
                          <a:ea typeface="方正粗黑宋简体" pitchFamily="2" charset="-122"/>
                        </a:rPr>
                        <a:t>气味</a:t>
                      </a:r>
                      <a:endParaRPr lang="zh-CN" altLang="en-US" smtClean="0">
                        <a:latin typeface="方正粗黑宋简体" pitchFamily="2" charset="-122"/>
                        <a:ea typeface="方正粗黑宋简体" pitchFamily="2" charset="-122"/>
                      </a:endParaRPr>
                    </a:p>
                  </a:txBody>
                  <a:tcPr anchor="ctr"/>
                </a:tc>
                <a:tc>
                  <a:txBody>
                    <a:bodyPr vert="horz" wrap="square"/>
                    <a:lstStyle/>
                    <a:p>
                      <a:pPr algn="ctr"/>
                      <a:endParaRPr lang="zh-CN" altLang="en-US">
                        <a:latin typeface="方正粗黑宋简体" pitchFamily="2" charset="-122"/>
                        <a:ea typeface="方正粗黑宋简体" pitchFamily="2" charset="-122"/>
                      </a:endParaRPr>
                    </a:p>
                  </a:txBody>
                  <a:tcPr anchor="ctr"/>
                </a:tc>
                <a:tc>
                  <a:txBody>
                    <a:bodyPr vert="horz" wrap="square"/>
                    <a:lstStyle/>
                    <a:p>
                      <a:endParaRPr lang="zh-CN" altLang="en-US">
                        <a:latin typeface="方正粗黑宋简体" pitchFamily="2" charset="-122"/>
                        <a:ea typeface="方正粗黑宋简体" pitchFamily="2" charset="-122"/>
                      </a:endParaRPr>
                    </a:p>
                  </a:txBody>
                  <a:tcPr anchor="ctr"/>
                </a:tc>
                <a:tc>
                  <a:txBody>
                    <a:bodyPr vert="horz" wrap="square"/>
                    <a:lstStyle/>
                    <a:p>
                      <a:pPr algn="ctr"/>
                      <a:endParaRPr lang="zh-CN" altLang="en-US">
                        <a:latin typeface="方正粗黑宋简体" pitchFamily="2" charset="-122"/>
                        <a:ea typeface="方正粗黑宋简体" pitchFamily="2" charset="-122"/>
                      </a:endParaRPr>
                    </a:p>
                  </a:txBody>
                  <a:tcPr anchor="ctr"/>
                </a:tc>
                <a:tc>
                  <a:txBody>
                    <a:bodyPr vert="horz" wrap="square"/>
                    <a:lstStyle/>
                    <a:p>
                      <a:endParaRPr lang="zh-CN" altLang="en-US">
                        <a:latin typeface="方正粗黑宋简体" pitchFamily="2" charset="-122"/>
                        <a:ea typeface="方正粗黑宋简体" pitchFamily="2" charset="-122"/>
                      </a:endParaRPr>
                    </a:p>
                  </a:txBody>
                  <a:tcPr anchor="ctr"/>
                </a:tc>
                <a:tc gridSpan="2">
                  <a:txBody>
                    <a:bodyPr vert="horz" wrap="square"/>
                    <a:lstStyle/>
                    <a:p>
                      <a:pPr algn="ctr"/>
                      <a:endParaRPr lang="zh-CN" altLang="en-US">
                        <a:latin typeface="方正粗黑宋简体" pitchFamily="2" charset="-122"/>
                        <a:ea typeface="方正粗黑宋简体" pitchFamily="2" charset="-122"/>
                      </a:endParaRPr>
                    </a:p>
                  </a:txBody>
                  <a:tcPr anchor="ctr"/>
                </a:tc>
                <a:tc hMerge="1">
                  <a:txBody>
                    <a:bodyPr vert="horz" wrap="square"/>
                    <a:lstStyle/>
                    <a:p/>
                  </a:txBody>
                  <a:tcPr anchor="ctr"/>
                </a:tc>
              </a:tr>
            </a:tbl>
          </a:graphicData>
        </a:graphic>
      </p:graphicFrame>
      <p:sp>
        <p:nvSpPr>
          <p:cNvPr id="8" name="TextBox 7"/>
          <p:cNvSpPr txBox="1"/>
          <p:nvPr/>
        </p:nvSpPr>
        <p:spPr>
          <a:xfrm>
            <a:off x="3143250" y="3789363"/>
            <a:ext cx="1944688" cy="460375"/>
          </a:xfrm>
          <a:prstGeom prst="rect">
            <a:avLst/>
          </a:prstGeom>
          <a:noFill/>
          <a:ln w="9525">
            <a:noFill/>
          </a:ln>
        </p:spPr>
        <p:txBody>
          <a:bodyPr anchor="t" anchorCtr="0">
            <a:spAutoFit/>
          </a:bodyPr>
          <a:lstStyle/>
          <a:p>
            <a:pPr>
              <a:buClrTx/>
            </a:pPr>
            <a:r>
              <a:rPr lang="zh-CN" altLang="en-US" sz="2400">
                <a:solidFill>
                  <a:srgbClr val="850AFF"/>
                </a:solidFill>
                <a:latin typeface="黑体" panose="02010609060101010101" charset="-122"/>
                <a:ea typeface="黑体" panose="02010609060101010101" charset="-122"/>
              </a:rPr>
              <a:t>白色晶体</a:t>
            </a:r>
            <a:endParaRPr lang="zh-CN" altLang="en-US" sz="2400">
              <a:solidFill>
                <a:srgbClr val="850AFF"/>
              </a:solidFill>
              <a:latin typeface="黑体" panose="02010609060101010101" charset="-122"/>
              <a:ea typeface="黑体" panose="02010609060101010101" charset="-122"/>
            </a:endParaRPr>
          </a:p>
        </p:txBody>
      </p:sp>
      <p:sp>
        <p:nvSpPr>
          <p:cNvPr id="9" name="TextBox 8"/>
          <p:cNvSpPr txBox="1"/>
          <p:nvPr/>
        </p:nvSpPr>
        <p:spPr>
          <a:xfrm>
            <a:off x="8328025" y="3789363"/>
            <a:ext cx="1944688" cy="460375"/>
          </a:xfrm>
          <a:prstGeom prst="rect">
            <a:avLst/>
          </a:prstGeom>
          <a:noFill/>
          <a:ln w="9525">
            <a:noFill/>
          </a:ln>
        </p:spPr>
        <p:txBody>
          <a:bodyPr anchor="t" anchorCtr="0">
            <a:spAutoFit/>
          </a:bodyPr>
          <a:lstStyle/>
          <a:p>
            <a:pPr>
              <a:buClrTx/>
            </a:pPr>
            <a:r>
              <a:rPr lang="zh-CN" altLang="en-US" sz="2400">
                <a:solidFill>
                  <a:srgbClr val="850AFF"/>
                </a:solidFill>
                <a:latin typeface="黑体" panose="02010609060101010101" charset="-122"/>
                <a:ea typeface="黑体" panose="02010609060101010101" charset="-122"/>
              </a:rPr>
              <a:t>白色晶体</a:t>
            </a:r>
            <a:endParaRPr lang="zh-CN" altLang="en-US" sz="2400">
              <a:solidFill>
                <a:srgbClr val="850AFF"/>
              </a:solidFill>
              <a:latin typeface="黑体" panose="02010609060101010101" charset="-122"/>
              <a:ea typeface="黑体" panose="02010609060101010101" charset="-122"/>
            </a:endParaRPr>
          </a:p>
        </p:txBody>
      </p:sp>
      <p:sp>
        <p:nvSpPr>
          <p:cNvPr id="10" name="TextBox 9"/>
          <p:cNvSpPr txBox="1"/>
          <p:nvPr/>
        </p:nvSpPr>
        <p:spPr>
          <a:xfrm>
            <a:off x="5664200" y="3789363"/>
            <a:ext cx="2303463" cy="460375"/>
          </a:xfrm>
          <a:prstGeom prst="rect">
            <a:avLst/>
          </a:prstGeom>
          <a:noFill/>
          <a:ln w="9525">
            <a:noFill/>
          </a:ln>
        </p:spPr>
        <p:txBody>
          <a:bodyPr anchor="t" anchorCtr="0">
            <a:spAutoFit/>
          </a:bodyPr>
          <a:lstStyle/>
          <a:p>
            <a:pPr>
              <a:buClrTx/>
            </a:pPr>
            <a:r>
              <a:rPr lang="zh-CN" altLang="en-US" sz="2400">
                <a:solidFill>
                  <a:srgbClr val="850AFF"/>
                </a:solidFill>
                <a:latin typeface="黑体" panose="02010609060101010101" charset="-122"/>
                <a:ea typeface="黑体" panose="02010609060101010101" charset="-122"/>
              </a:rPr>
              <a:t>灰白色粉末</a:t>
            </a:r>
            <a:endParaRPr lang="zh-CN" altLang="en-US" sz="2400">
              <a:solidFill>
                <a:srgbClr val="850AFF"/>
              </a:solidFill>
              <a:latin typeface="黑体" panose="02010609060101010101" charset="-122"/>
              <a:ea typeface="黑体" panose="02010609060101010101" charset="-122"/>
            </a:endParaRPr>
          </a:p>
        </p:txBody>
      </p:sp>
      <p:sp>
        <p:nvSpPr>
          <p:cNvPr id="11" name="TextBox 10"/>
          <p:cNvSpPr txBox="1"/>
          <p:nvPr/>
        </p:nvSpPr>
        <p:spPr>
          <a:xfrm>
            <a:off x="5303838" y="4508500"/>
            <a:ext cx="1296988" cy="368300"/>
          </a:xfrm>
          <a:prstGeom prst="rect">
            <a:avLst/>
          </a:prstGeom>
          <a:noFill/>
        </p:spPr>
        <p:txBody>
          <a:bodyPr>
            <a:spAutoFit/>
          </a:bodyPr>
          <a:lstStyle/>
          <a:p>
            <a:pPr marR="0" defTabSz="914400">
              <a:buClrTx/>
              <a:buSzTx/>
              <a:buFont typeface="Arial" panose="020b0604020202020204" pitchFamily="34" charset="0"/>
              <a:buNone/>
              <a:defRPr/>
            </a:pPr>
            <a:r>
              <a:rPr kumimoji="0" lang="zh-CN" altLang="en-US" kern="1200" cap="none" spc="0" normalizeH="0" baseline="0" noProof="0">
                <a:solidFill>
                  <a:schemeClr val="accent6">
                    <a:lumMod val="75000"/>
                  </a:schemeClr>
                </a:solidFill>
                <a:latin typeface="黑体" panose="02010609060101010101" charset="-122"/>
                <a:ea typeface="黑体" panose="02010609060101010101" charset="-122"/>
                <a:cs typeface="+mn-cs"/>
              </a:rPr>
              <a:t>不溶于水</a:t>
            </a:r>
            <a:endParaRPr kumimoji="0" lang="zh-CN" altLang="en-US" kern="1200" cap="none" spc="0" normalizeH="0" baseline="0" noProof="0">
              <a:solidFill>
                <a:schemeClr val="accent6">
                  <a:lumMod val="75000"/>
                </a:schemeClr>
              </a:solidFill>
              <a:latin typeface="黑体" panose="02010609060101010101" charset="-122"/>
              <a:ea typeface="黑体" panose="02010609060101010101" charset="-122"/>
              <a:cs typeface="+mn-cs"/>
            </a:endParaRPr>
          </a:p>
        </p:txBody>
      </p:sp>
      <p:sp>
        <p:nvSpPr>
          <p:cNvPr id="12" name="TextBox 11"/>
          <p:cNvSpPr txBox="1"/>
          <p:nvPr/>
        </p:nvSpPr>
        <p:spPr>
          <a:xfrm>
            <a:off x="6672263" y="4437063"/>
            <a:ext cx="1295400" cy="583565"/>
          </a:xfrm>
          <a:prstGeom prst="rect">
            <a:avLst/>
          </a:prstGeom>
          <a:noFill/>
        </p:spPr>
        <p:txBody>
          <a:bodyPr>
            <a:spAutoFit/>
          </a:bodyPr>
          <a:lstStyle/>
          <a:p>
            <a:pPr marR="0" algn="ctr" defTabSz="914400">
              <a:buClrTx/>
              <a:buSzTx/>
              <a:buFont typeface="Arial" panose="020b0604020202020204" pitchFamily="34" charset="0"/>
              <a:buNone/>
              <a:defRPr/>
            </a:pPr>
            <a:r>
              <a:rPr kumimoji="0" lang="zh-CN" altLang="en-US" sz="1600" kern="1200" cap="none" spc="0" normalizeH="0" baseline="0" noProof="0">
                <a:solidFill>
                  <a:schemeClr val="accent6">
                    <a:lumMod val="75000"/>
                  </a:schemeClr>
                </a:solidFill>
                <a:latin typeface="黑体" panose="02010609060101010101" charset="-122"/>
                <a:ea typeface="黑体" panose="02010609060101010101" charset="-122"/>
                <a:cs typeface="+mn-cs"/>
              </a:rPr>
              <a:t>部分溶于水，有残渣</a:t>
            </a:r>
            <a:endParaRPr kumimoji="0" lang="zh-CN" altLang="en-US" sz="1600" kern="1200" cap="none" spc="0" normalizeH="0" baseline="0" noProof="0">
              <a:solidFill>
                <a:schemeClr val="accent6">
                  <a:lumMod val="75000"/>
                </a:schemeClr>
              </a:solidFill>
              <a:latin typeface="黑体" panose="02010609060101010101" charset="-122"/>
              <a:ea typeface="黑体" panose="02010609060101010101" charset="-122"/>
              <a:cs typeface="+mn-cs"/>
            </a:endParaRPr>
          </a:p>
        </p:txBody>
      </p:sp>
      <p:sp>
        <p:nvSpPr>
          <p:cNvPr id="14" name="流程图: 联系 13"/>
          <p:cNvSpPr/>
          <p:nvPr/>
        </p:nvSpPr>
        <p:spPr>
          <a:xfrm>
            <a:off x="6240463" y="2636838"/>
            <a:ext cx="576262" cy="576262"/>
          </a:xfrm>
          <a:prstGeom prst="flowChartConnector">
            <a:avLst/>
          </a:prstGeom>
          <a:solidFill>
            <a:schemeClr val="accent1"/>
          </a:solidFill>
          <a:ln w="9525" cap="flat" cmpd="sng">
            <a:solidFill>
              <a:schemeClr val="tx1"/>
            </a:solidFill>
            <a:prstDash val="solid"/>
            <a:round/>
            <a:headEnd type="none" w="med" len="med"/>
            <a:tailEnd type="none" w="med" len="med"/>
          </a:ln>
        </p:spPr>
        <p:txBody>
          <a:bodyPr anchor="t" anchorCtr="0"/>
          <a:lstStyle/>
          <a:p>
            <a:pPr algn="ctr"/>
            <a:r>
              <a:rPr lang="en-US" altLang="zh-CN">
                <a:latin typeface="Arial" panose="020b0604020202020204" pitchFamily="34" charset="0"/>
                <a:ea typeface="宋体" panose="02010600030101010101" pitchFamily="2" charset="-122"/>
              </a:rPr>
              <a:t>1</a:t>
            </a:r>
            <a:endParaRPr lang="zh-CN" altLang="en-US">
              <a:latin typeface="Arial" panose="020b0604020202020204" pitchFamily="34" charset="0"/>
              <a:ea typeface="宋体" panose="02010600030101010101" pitchFamily="2" charset="-122"/>
            </a:endParaRPr>
          </a:p>
        </p:txBody>
      </p:sp>
      <p:sp>
        <p:nvSpPr>
          <p:cNvPr id="15" name="TextBox 14"/>
          <p:cNvSpPr txBox="1"/>
          <p:nvPr/>
        </p:nvSpPr>
        <p:spPr>
          <a:xfrm>
            <a:off x="3287713" y="4437063"/>
            <a:ext cx="1295400" cy="521970"/>
          </a:xfrm>
          <a:prstGeom prst="rect">
            <a:avLst/>
          </a:prstGeom>
          <a:noFill/>
        </p:spPr>
        <p:txBody>
          <a:bodyPr>
            <a:spAutoFit/>
          </a:bodyPr>
          <a:lstStyle/>
          <a:p>
            <a:pPr marR="0" defTabSz="914400">
              <a:buClrTx/>
              <a:buSzTx/>
              <a:buFont typeface="Arial" panose="020b0604020202020204" pitchFamily="34" charset="0"/>
              <a:buNone/>
              <a:defRPr/>
            </a:pPr>
            <a:r>
              <a:rPr kumimoji="0" lang="zh-CN" altLang="en-US" sz="2800" kern="1200" cap="none" spc="0" normalizeH="0" baseline="0" noProof="0">
                <a:solidFill>
                  <a:schemeClr val="accent6">
                    <a:lumMod val="75000"/>
                  </a:schemeClr>
                </a:solidFill>
                <a:latin typeface="黑体" panose="02010609060101010101" charset="-122"/>
                <a:ea typeface="黑体" panose="02010609060101010101" charset="-122"/>
                <a:cs typeface="+mn-cs"/>
              </a:rPr>
              <a:t>溶于水</a:t>
            </a:r>
            <a:endParaRPr kumimoji="0" lang="zh-CN" altLang="en-US" sz="2800" kern="1200" cap="none" spc="0" normalizeH="0" baseline="0" noProof="0">
              <a:solidFill>
                <a:schemeClr val="accent6">
                  <a:lumMod val="75000"/>
                </a:schemeClr>
              </a:solidFill>
              <a:latin typeface="黑体" panose="02010609060101010101" charset="-122"/>
              <a:ea typeface="黑体" panose="02010609060101010101" charset="-122"/>
              <a:cs typeface="+mn-cs"/>
            </a:endParaRPr>
          </a:p>
        </p:txBody>
      </p:sp>
      <p:sp>
        <p:nvSpPr>
          <p:cNvPr id="16" name="TextBox 15"/>
          <p:cNvSpPr txBox="1"/>
          <p:nvPr/>
        </p:nvSpPr>
        <p:spPr>
          <a:xfrm>
            <a:off x="8616950" y="4437063"/>
            <a:ext cx="1295400" cy="521970"/>
          </a:xfrm>
          <a:prstGeom prst="rect">
            <a:avLst/>
          </a:prstGeom>
          <a:noFill/>
        </p:spPr>
        <p:txBody>
          <a:bodyPr>
            <a:spAutoFit/>
          </a:bodyPr>
          <a:lstStyle/>
          <a:p>
            <a:pPr marR="0" defTabSz="914400">
              <a:buClrTx/>
              <a:buSzTx/>
              <a:buFont typeface="Arial" panose="020b0604020202020204" pitchFamily="34" charset="0"/>
              <a:buNone/>
              <a:defRPr/>
            </a:pPr>
            <a:r>
              <a:rPr kumimoji="0" lang="zh-CN" altLang="en-US" sz="2800" kern="1200" cap="none" spc="0" normalizeH="0" baseline="0" noProof="0">
                <a:solidFill>
                  <a:schemeClr val="accent6">
                    <a:lumMod val="75000"/>
                  </a:schemeClr>
                </a:solidFill>
                <a:latin typeface="黑体" panose="02010609060101010101" charset="-122"/>
                <a:ea typeface="黑体" panose="02010609060101010101" charset="-122"/>
                <a:cs typeface="+mn-cs"/>
              </a:rPr>
              <a:t>溶于水</a:t>
            </a:r>
            <a:endParaRPr kumimoji="0" lang="zh-CN" altLang="en-US" sz="2800" kern="1200" cap="none" spc="0" normalizeH="0" baseline="0" noProof="0">
              <a:solidFill>
                <a:schemeClr val="accent6">
                  <a:lumMod val="75000"/>
                </a:schemeClr>
              </a:solidFill>
              <a:latin typeface="黑体" panose="02010609060101010101" charset="-122"/>
              <a:ea typeface="黑体" panose="02010609060101010101" charset="-122"/>
              <a:cs typeface="+mn-cs"/>
            </a:endParaRPr>
          </a:p>
        </p:txBody>
      </p:sp>
      <p:sp>
        <p:nvSpPr>
          <p:cNvPr id="19" name="TextBox 18"/>
          <p:cNvSpPr txBox="1"/>
          <p:nvPr/>
        </p:nvSpPr>
        <p:spPr>
          <a:xfrm>
            <a:off x="2711450" y="5084763"/>
            <a:ext cx="1296988" cy="645160"/>
          </a:xfrm>
          <a:prstGeom prst="rect">
            <a:avLst/>
          </a:prstGeom>
          <a:noFill/>
          <a:ln w="9525">
            <a:noFill/>
          </a:ln>
        </p:spPr>
        <p:txBody>
          <a:bodyPr anchor="t" anchorCtr="0">
            <a:spAutoFit/>
          </a:bodyPr>
          <a:lstStyle/>
          <a:p>
            <a:pPr algn="ctr"/>
            <a:r>
              <a:rPr lang="zh-CN" altLang="en-US" sz="1800">
                <a:solidFill>
                  <a:srgbClr val="C00000"/>
                </a:solidFill>
                <a:latin typeface="黑体" panose="02010609060101010101" charset="-122"/>
                <a:ea typeface="黑体" panose="02010609060101010101" charset="-122"/>
              </a:rPr>
              <a:t>刺激性</a:t>
            </a:r>
            <a:endParaRPr lang="en-US" altLang="zh-CN" sz="1800">
              <a:solidFill>
                <a:srgbClr val="C00000"/>
              </a:solidFill>
              <a:latin typeface="黑体" panose="02010609060101010101" charset="-122"/>
              <a:ea typeface="黑体" panose="02010609060101010101" charset="-122"/>
            </a:endParaRPr>
          </a:p>
          <a:p>
            <a:pPr algn="ctr"/>
            <a:r>
              <a:rPr lang="zh-CN" altLang="en-US" sz="1800">
                <a:solidFill>
                  <a:srgbClr val="C00000"/>
                </a:solidFill>
                <a:latin typeface="黑体" panose="02010609060101010101" charset="-122"/>
                <a:ea typeface="黑体" panose="02010609060101010101" charset="-122"/>
              </a:rPr>
              <a:t>气味</a:t>
            </a:r>
            <a:endParaRPr lang="zh-CN" altLang="en-US" sz="1800">
              <a:solidFill>
                <a:srgbClr val="C00000"/>
              </a:solidFill>
              <a:latin typeface="黑体" panose="02010609060101010101" charset="-122"/>
              <a:ea typeface="黑体" panose="02010609060101010101" charset="-122"/>
            </a:endParaRPr>
          </a:p>
        </p:txBody>
      </p:sp>
      <p:sp>
        <p:nvSpPr>
          <p:cNvPr id="20" name="TextBox 19"/>
          <p:cNvSpPr txBox="1"/>
          <p:nvPr/>
        </p:nvSpPr>
        <p:spPr>
          <a:xfrm>
            <a:off x="4008438" y="5199063"/>
            <a:ext cx="1295400" cy="460375"/>
          </a:xfrm>
          <a:prstGeom prst="rect">
            <a:avLst/>
          </a:prstGeom>
          <a:noFill/>
          <a:ln w="9525">
            <a:noFill/>
          </a:ln>
        </p:spPr>
        <p:txBody>
          <a:bodyPr anchor="t" anchorCtr="0">
            <a:spAutoFit/>
          </a:bodyPr>
          <a:lstStyle/>
          <a:p>
            <a:pPr algn="ctr"/>
            <a:r>
              <a:rPr lang="zh-CN" altLang="en-US" sz="2400">
                <a:solidFill>
                  <a:srgbClr val="C00000"/>
                </a:solidFill>
                <a:latin typeface="黑体" panose="02010609060101010101" charset="-122"/>
                <a:ea typeface="黑体" panose="02010609060101010101" charset="-122"/>
              </a:rPr>
              <a:t>无味</a:t>
            </a:r>
            <a:endParaRPr lang="zh-CN" altLang="en-US" sz="2400">
              <a:solidFill>
                <a:srgbClr val="C00000"/>
              </a:solidFill>
              <a:latin typeface="黑体" panose="02010609060101010101" charset="-122"/>
              <a:ea typeface="黑体" panose="02010609060101010101" charset="-122"/>
            </a:endParaRPr>
          </a:p>
        </p:txBody>
      </p:sp>
      <p:sp>
        <p:nvSpPr>
          <p:cNvPr id="21" name="TextBox 20"/>
          <p:cNvSpPr txBox="1"/>
          <p:nvPr/>
        </p:nvSpPr>
        <p:spPr>
          <a:xfrm>
            <a:off x="8543925" y="5157788"/>
            <a:ext cx="1296988" cy="460375"/>
          </a:xfrm>
          <a:prstGeom prst="rect">
            <a:avLst/>
          </a:prstGeom>
          <a:noFill/>
          <a:ln w="9525">
            <a:noFill/>
          </a:ln>
        </p:spPr>
        <p:txBody>
          <a:bodyPr anchor="t" anchorCtr="0">
            <a:spAutoFit/>
          </a:bodyPr>
          <a:lstStyle/>
          <a:p>
            <a:pPr algn="ctr"/>
            <a:r>
              <a:rPr lang="zh-CN" altLang="en-US" sz="2400">
                <a:solidFill>
                  <a:srgbClr val="C00000"/>
                </a:solidFill>
                <a:latin typeface="黑体" panose="02010609060101010101" charset="-122"/>
                <a:ea typeface="黑体" panose="02010609060101010101" charset="-122"/>
              </a:rPr>
              <a:t>无味</a:t>
            </a:r>
            <a:endParaRPr lang="zh-CN" altLang="en-US" sz="2400">
              <a:solidFill>
                <a:srgbClr val="C00000"/>
              </a:solidFill>
              <a:latin typeface="黑体" panose="02010609060101010101" charset="-122"/>
              <a:ea typeface="黑体" panose="02010609060101010101" charset="-122"/>
            </a:endParaRPr>
          </a:p>
        </p:txBody>
      </p:sp>
      <p:sp>
        <p:nvSpPr>
          <p:cNvPr id="22" name="TextBox 21"/>
          <p:cNvSpPr txBox="1"/>
          <p:nvPr/>
        </p:nvSpPr>
        <p:spPr>
          <a:xfrm>
            <a:off x="5232400" y="5229225"/>
            <a:ext cx="1295400" cy="460375"/>
          </a:xfrm>
          <a:prstGeom prst="rect">
            <a:avLst/>
          </a:prstGeom>
          <a:noFill/>
          <a:ln w="9525">
            <a:noFill/>
          </a:ln>
        </p:spPr>
        <p:txBody>
          <a:bodyPr anchor="t" anchorCtr="0">
            <a:spAutoFit/>
          </a:bodyPr>
          <a:lstStyle/>
          <a:p>
            <a:pPr algn="ctr"/>
            <a:r>
              <a:rPr lang="zh-CN" altLang="en-US" sz="2400">
                <a:solidFill>
                  <a:srgbClr val="C00000"/>
                </a:solidFill>
                <a:latin typeface="黑体" panose="02010609060101010101" charset="-122"/>
                <a:ea typeface="黑体" panose="02010609060101010101" charset="-122"/>
              </a:rPr>
              <a:t>无味</a:t>
            </a:r>
            <a:endParaRPr lang="zh-CN" altLang="en-US" sz="2400">
              <a:solidFill>
                <a:srgbClr val="C00000"/>
              </a:solidFill>
              <a:latin typeface="黑体" panose="02010609060101010101" charset="-122"/>
              <a:ea typeface="黑体" panose="02010609060101010101" charset="-122"/>
            </a:endParaRPr>
          </a:p>
        </p:txBody>
      </p:sp>
      <p:sp>
        <p:nvSpPr>
          <p:cNvPr id="23" name="TextBox 22"/>
          <p:cNvSpPr txBox="1"/>
          <p:nvPr/>
        </p:nvSpPr>
        <p:spPr>
          <a:xfrm>
            <a:off x="6600825" y="5157788"/>
            <a:ext cx="1295400" cy="460375"/>
          </a:xfrm>
          <a:prstGeom prst="rect">
            <a:avLst/>
          </a:prstGeom>
          <a:noFill/>
          <a:ln w="9525">
            <a:noFill/>
          </a:ln>
        </p:spPr>
        <p:txBody>
          <a:bodyPr anchor="t" anchorCtr="0">
            <a:spAutoFit/>
          </a:bodyPr>
          <a:lstStyle/>
          <a:p>
            <a:pPr algn="ctr"/>
            <a:r>
              <a:rPr lang="zh-CN" altLang="en-US" sz="2400">
                <a:solidFill>
                  <a:srgbClr val="C00000"/>
                </a:solidFill>
                <a:latin typeface="黑体" panose="02010609060101010101" charset="-122"/>
                <a:ea typeface="黑体" panose="02010609060101010101" charset="-122"/>
              </a:rPr>
              <a:t>酸味</a:t>
            </a:r>
            <a:endParaRPr lang="zh-CN" altLang="en-US" sz="2400">
              <a:solidFill>
                <a:srgbClr val="C00000"/>
              </a:solidFill>
              <a:latin typeface="黑体" panose="02010609060101010101" charset="-122"/>
              <a:ea typeface="黑体" panose="02010609060101010101" charset="-122"/>
            </a:endParaRPr>
          </a:p>
        </p:txBody>
      </p:sp>
      <p:sp>
        <p:nvSpPr>
          <p:cNvPr id="24" name="流程图: 联系 23"/>
          <p:cNvSpPr/>
          <p:nvPr/>
        </p:nvSpPr>
        <p:spPr>
          <a:xfrm>
            <a:off x="2208213" y="2924175"/>
            <a:ext cx="574675" cy="576263"/>
          </a:xfrm>
          <a:prstGeom prst="flowChartConnector">
            <a:avLst/>
          </a:prstGeom>
          <a:solidFill>
            <a:schemeClr val="accent1"/>
          </a:solidFill>
          <a:ln w="9525" cap="flat" cmpd="sng">
            <a:solidFill>
              <a:schemeClr val="tx1"/>
            </a:solidFill>
            <a:prstDash val="solid"/>
            <a:round/>
            <a:headEnd type="none" w="med" len="med"/>
            <a:tailEnd type="none" w="med" len="med"/>
          </a:ln>
        </p:spPr>
        <p:txBody>
          <a:bodyPr anchor="t" anchorCtr="0"/>
          <a:lstStyle/>
          <a:p>
            <a:pPr algn="ctr"/>
            <a:r>
              <a:rPr lang="en-US" altLang="zh-CN">
                <a:latin typeface="Arial" panose="020b0604020202020204" pitchFamily="34" charset="0"/>
                <a:ea typeface="宋体" panose="02010600030101010101" pitchFamily="2" charset="-122"/>
              </a:rPr>
              <a:t>2</a:t>
            </a:r>
            <a:endParaRPr lang="zh-CN" altLang="en-US">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5" dur="50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vertical)">
                                      <p:cBhvr>
                                        <p:cTn id="12" dur="500"/>
                                        <p:tgtEl>
                                          <p:spTgt spid="8"/>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5" dur="50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vertical)">
                                      <p:cBhvr>
                                        <p:cTn id="17" dur="500"/>
                                        <p:tgtEl>
                                          <p:spTgt spid="9"/>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5" dur="50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vertical)">
                                      <p:cBhvr>
                                        <p:cTn id="22" dur="500"/>
                                        <p:tgtEl>
                                          <p:spTgt spid="10"/>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5" dur="50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vertical)">
                                      <p:cBhvr>
                                        <p:cTn id="27" dur="500"/>
                                        <p:tgtEl>
                                          <p:spTgt spid="11"/>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3" presetClass="entr" presetSubtype="5" dur="50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vertical)">
                                      <p:cBhvr>
                                        <p:cTn id="32" dur="500"/>
                                        <p:tgtEl>
                                          <p:spTgt spid="12"/>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3" presetClass="entr" presetSubtype="10" dur="50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3" presetClass="entr" presetSubtype="5" dur="50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linds(vertical)">
                                      <p:cBhvr>
                                        <p:cTn id="42" dur="500"/>
                                        <p:tgtEl>
                                          <p:spTgt spid="15"/>
                                        </p:tgtEl>
                                      </p:cBhvr>
                                    </p:animEffect>
                                  </p:childTnLst>
                                </p:cTn>
                              </p:par>
                            </p:childTnLst>
                          </p:cTn>
                        </p:par>
                      </p:childTnLst>
                    </p:cTn>
                  </p:par>
                  <p:par>
                    <p:cTn id="43" fill="hold" nodeType="clickPar">
                      <p:stCondLst>
                        <p:cond delay="indefinite"/>
                      </p:stCondLst>
                      <p:childTnLst>
                        <p:par>
                          <p:cTn id="44" fill="hold" nodeType="afterGroup">
                            <p:stCondLst>
                              <p:cond delay="0"/>
                            </p:stCondLst>
                            <p:childTnLst>
                              <p:par>
                                <p:cTn id="45" presetID="3" presetClass="entr" presetSubtype="5" dur="50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linds(vertical)">
                                      <p:cBhvr>
                                        <p:cTn id="47" dur="500"/>
                                        <p:tgtEl>
                                          <p:spTgt spid="16"/>
                                        </p:tgtEl>
                                      </p:cBhvr>
                                    </p:animEffect>
                                  </p:childTnLst>
                                </p:cTn>
                              </p:par>
                            </p:childTnLst>
                          </p:cTn>
                        </p:par>
                      </p:childTnLst>
                    </p:cTn>
                  </p:par>
                  <p:par>
                    <p:cTn id="48" fill="hold" nodeType="clickPar">
                      <p:stCondLst>
                        <p:cond delay="indefinite"/>
                      </p:stCondLst>
                      <p:childTnLst>
                        <p:par>
                          <p:cTn id="49" fill="hold" nodeType="afterGroup">
                            <p:stCondLst>
                              <p:cond delay="0"/>
                            </p:stCondLst>
                            <p:childTnLst>
                              <p:par>
                                <p:cTn id="50" presetID="3" presetClass="entr" presetSubtype="5" dur="50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blinds(vertical)">
                                      <p:cBhvr>
                                        <p:cTn id="52" dur="500"/>
                                        <p:tgtEl>
                                          <p:spTgt spid="19"/>
                                        </p:tgtEl>
                                      </p:cBhvr>
                                    </p:animEffect>
                                  </p:childTnLst>
                                </p:cTn>
                              </p:par>
                            </p:childTnLst>
                          </p:cTn>
                        </p:par>
                      </p:childTnLst>
                    </p:cTn>
                  </p:par>
                  <p:par>
                    <p:cTn id="53" fill="hold" nodeType="clickPar">
                      <p:stCondLst>
                        <p:cond delay="indefinite"/>
                      </p:stCondLst>
                      <p:childTnLst>
                        <p:par>
                          <p:cTn id="54" fill="hold" nodeType="afterGroup">
                            <p:stCondLst>
                              <p:cond delay="0"/>
                            </p:stCondLst>
                            <p:childTnLst>
                              <p:par>
                                <p:cTn id="55" presetID="3" presetClass="entr" presetSubtype="5" dur="50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blinds(vertical)">
                                      <p:cBhvr>
                                        <p:cTn id="57" dur="500"/>
                                        <p:tgtEl>
                                          <p:spTgt spid="20"/>
                                        </p:tgtEl>
                                      </p:cBhvr>
                                    </p:animEffect>
                                  </p:childTnLst>
                                </p:cTn>
                              </p:par>
                            </p:childTnLst>
                          </p:cTn>
                        </p:par>
                      </p:childTnLst>
                    </p:cTn>
                  </p:par>
                  <p:par>
                    <p:cTn id="58" fill="hold" nodeType="clickPar">
                      <p:stCondLst>
                        <p:cond delay="indefinite"/>
                      </p:stCondLst>
                      <p:childTnLst>
                        <p:par>
                          <p:cTn id="59" fill="hold" nodeType="afterGroup">
                            <p:stCondLst>
                              <p:cond delay="0"/>
                            </p:stCondLst>
                            <p:childTnLst>
                              <p:par>
                                <p:cTn id="60" presetID="3" presetClass="entr" presetSubtype="5" dur="50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blinds(vertical)">
                                      <p:cBhvr>
                                        <p:cTn id="62" dur="500"/>
                                        <p:tgtEl>
                                          <p:spTgt spid="21"/>
                                        </p:tgtEl>
                                      </p:cBhvr>
                                    </p:animEffect>
                                  </p:childTnLst>
                                </p:cTn>
                              </p:par>
                            </p:childTnLst>
                          </p:cTn>
                        </p:par>
                      </p:childTnLst>
                    </p:cTn>
                  </p:par>
                  <p:par>
                    <p:cTn id="63" fill="hold" nodeType="clickPar">
                      <p:stCondLst>
                        <p:cond delay="indefinite"/>
                      </p:stCondLst>
                      <p:childTnLst>
                        <p:par>
                          <p:cTn id="64" fill="hold" nodeType="afterGroup">
                            <p:stCondLst>
                              <p:cond delay="0"/>
                            </p:stCondLst>
                            <p:childTnLst>
                              <p:par>
                                <p:cTn id="65" presetID="3" presetClass="entr" presetSubtype="5" dur="50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blinds(vertical)">
                                      <p:cBhvr>
                                        <p:cTn id="67" dur="500"/>
                                        <p:tgtEl>
                                          <p:spTgt spid="22"/>
                                        </p:tgtEl>
                                      </p:cBhvr>
                                    </p:animEffect>
                                  </p:childTnLst>
                                </p:cTn>
                              </p:par>
                            </p:childTnLst>
                          </p:cTn>
                        </p:par>
                      </p:childTnLst>
                    </p:cTn>
                  </p:par>
                  <p:par>
                    <p:cTn id="68" fill="hold" nodeType="clickPar">
                      <p:stCondLst>
                        <p:cond delay="indefinite"/>
                      </p:stCondLst>
                      <p:childTnLst>
                        <p:par>
                          <p:cTn id="69" fill="hold" nodeType="afterGroup">
                            <p:stCondLst>
                              <p:cond delay="0"/>
                            </p:stCondLst>
                            <p:childTnLst>
                              <p:par>
                                <p:cTn id="70" presetID="3" presetClass="entr" presetSubtype="5" dur="500"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blinds(vertical)">
                                      <p:cBhvr>
                                        <p:cTn id="72" dur="500"/>
                                        <p:tgtEl>
                                          <p:spTgt spid="23"/>
                                        </p:tgtEl>
                                      </p:cBhvr>
                                    </p:animEffect>
                                  </p:childTnLst>
                                </p:cTn>
                              </p:par>
                            </p:childTnLst>
                          </p:cTn>
                        </p:par>
                      </p:childTnLst>
                    </p:cTn>
                  </p:par>
                  <p:par>
                    <p:cTn id="73" fill="hold" nodeType="clickPar">
                      <p:stCondLst>
                        <p:cond delay="indefinite"/>
                      </p:stCondLst>
                      <p:childTnLst>
                        <p:par>
                          <p:cTn id="74" fill="hold" nodeType="afterGroup">
                            <p:stCondLst>
                              <p:cond delay="0"/>
                            </p:stCondLst>
                            <p:childTnLst>
                              <p:par>
                                <p:cTn id="75" presetID="3" presetClass="entr" presetSubtype="10" dur="500"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blinds(horizontal)">
                                      <p:cBhvr>
                                        <p:cTn id="7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4" grpId="0"/>
      <p:bldP spid="15" grpId="0"/>
      <p:bldP spid="16" grpId="0"/>
      <p:bldP spid="19" grpId="0"/>
      <p:bldP spid="20" grpId="0"/>
      <p:bldP spid="21" grpId="0"/>
      <p:bldP spid="22" grpId="0"/>
      <p:bldP spid="23" grpId="0"/>
      <p:bldP spid="24"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481" name="TextBox 4"/>
          <p:cNvSpPr txBox="1"/>
          <p:nvPr/>
        </p:nvSpPr>
        <p:spPr>
          <a:xfrm>
            <a:off x="2063750" y="908050"/>
            <a:ext cx="7416800" cy="829945"/>
          </a:xfrm>
          <a:prstGeom prst="rect">
            <a:avLst/>
          </a:prstGeom>
          <a:noFill/>
          <a:ln w="9525">
            <a:noFill/>
          </a:ln>
        </p:spPr>
        <p:txBody>
          <a:bodyPr anchor="t" anchorCtr="0">
            <a:spAutoFit/>
          </a:bodyPr>
          <a:lstStyle/>
          <a:p>
            <a:r>
              <a:rPr lang="zh-CN" altLang="en-US" sz="2400">
                <a:latin typeface="黑体" panose="02010609060101010101" charset="-122"/>
                <a:ea typeface="黑体" panose="02010609060101010101" charset="-122"/>
              </a:rPr>
              <a:t> </a:t>
            </a:r>
            <a:r>
              <a:rPr lang="en-US" altLang="zh-CN" sz="2400">
                <a:latin typeface="黑体" panose="02010609060101010101" charset="-122"/>
                <a:ea typeface="黑体" panose="02010609060101010101" charset="-122"/>
              </a:rPr>
              <a:t>2.</a:t>
            </a:r>
            <a:r>
              <a:rPr lang="zh-CN" altLang="en-US" sz="2400">
                <a:latin typeface="黑体" panose="02010609060101010101" charset="-122"/>
                <a:ea typeface="黑体" panose="02010609060101010101" charset="-122"/>
              </a:rPr>
              <a:t>去下列化肥各少量，分别加入少量</a:t>
            </a:r>
            <a:r>
              <a:rPr lang="zh-CN" altLang="en-US" sz="2400" u="sng">
                <a:solidFill>
                  <a:srgbClr val="C00000"/>
                </a:solidFill>
                <a:latin typeface="黑体" panose="02010609060101010101" charset="-122"/>
                <a:ea typeface="黑体" panose="02010609060101010101" charset="-122"/>
              </a:rPr>
              <a:t>熟石灰</a:t>
            </a:r>
            <a:r>
              <a:rPr lang="zh-CN" altLang="en-US" sz="2400">
                <a:latin typeface="黑体" panose="02010609060101010101" charset="-122"/>
                <a:ea typeface="黑体" panose="02010609060101010101" charset="-122"/>
              </a:rPr>
              <a:t>粉末，混合、淹没，能否嗅到气味？</a:t>
            </a:r>
            <a:endParaRPr lang="zh-CN" altLang="en-US" sz="2400">
              <a:latin typeface="黑体" panose="02010609060101010101" charset="-122"/>
              <a:ea typeface="黑体" panose="02010609060101010101" charset="-122"/>
            </a:endParaRPr>
          </a:p>
        </p:txBody>
      </p:sp>
      <p:sp>
        <p:nvSpPr>
          <p:cNvPr id="6" name="矩形 5"/>
          <p:cNvSpPr/>
          <p:nvPr/>
        </p:nvSpPr>
        <p:spPr>
          <a:xfrm>
            <a:off x="7124700" y="1268413"/>
            <a:ext cx="942975" cy="368300"/>
          </a:xfrm>
          <a:prstGeom prst="rect">
            <a:avLst/>
          </a:prstGeom>
          <a:noFill/>
          <a:ln w="9525">
            <a:noFill/>
          </a:ln>
        </p:spPr>
        <p:txBody>
          <a:bodyPr wrap="none" anchor="t" anchorCtr="0">
            <a:spAutoFit/>
          </a:bodyPr>
          <a:lstStyle/>
          <a:p>
            <a:r>
              <a:rPr lang="en-US" altLang="zh-CN">
                <a:solidFill>
                  <a:srgbClr val="0066FF"/>
                </a:solidFill>
                <a:latin typeface="方正粗黑宋简体" pitchFamily="2" charset="-122"/>
                <a:ea typeface="方正粗黑宋简体" pitchFamily="2" charset="-122"/>
              </a:rPr>
              <a:t>Ca(OH)</a:t>
            </a:r>
            <a:r>
              <a:rPr lang="en-US" altLang="zh-CN" baseline="-25000">
                <a:solidFill>
                  <a:srgbClr val="0066FF"/>
                </a:solidFill>
                <a:latin typeface="方正粗黑宋简体" pitchFamily="2" charset="-122"/>
                <a:ea typeface="方正粗黑宋简体" pitchFamily="2" charset="-122"/>
              </a:rPr>
              <a:t>2</a:t>
            </a:r>
            <a:endParaRPr lang="zh-CN" altLang="en-US">
              <a:latin typeface="Arial" panose="020b0604020202020204" pitchFamily="34" charset="0"/>
              <a:ea typeface="宋体" panose="02010600030101010101" pitchFamily="2" charset="-122"/>
            </a:endParaRPr>
          </a:p>
        </p:txBody>
      </p:sp>
      <p:graphicFrame>
        <p:nvGraphicFramePr>
          <p:cNvPr id="7" name="表格 6"/>
          <p:cNvGraphicFramePr>
            <a:graphicFrameLocks noGrp="1"/>
          </p:cNvGraphicFramePr>
          <p:nvPr/>
        </p:nvGraphicFramePr>
        <p:xfrm>
          <a:off x="1774825" y="1916113"/>
          <a:ext cx="8572500" cy="2588895"/>
        </p:xfrm>
        <a:graphic>
          <a:graphicData uri="http://schemas.openxmlformats.org/drawingml/2006/table">
            <a:tbl>
              <a:tblPr firstRow="1" bandRow="1">
                <a:tableStyleId>{5940675A-B579-460E-94D1-54222C63F5DA}</a:tableStyleId>
              </a:tblPr>
              <a:tblGrid>
                <a:gridCol w="1714500"/>
                <a:gridCol w="1714500"/>
                <a:gridCol w="1714500"/>
                <a:gridCol w="1714500"/>
                <a:gridCol w="1714500"/>
              </a:tblGrid>
              <a:tr h="624205">
                <a:tc rowSpan="2">
                  <a:txBody>
                    <a:bodyPr vert="horz" wrap="square"/>
                    <a:lstStyle/>
                    <a:p>
                      <a:pPr algn="ctr"/>
                      <a:endParaRPr lang="zh-CN" altLang="en-US"/>
                    </a:p>
                  </a:txBody>
                  <a:tcPr anchor="ctr"/>
                </a:tc>
                <a:tc gridSpan="2">
                  <a:txBody>
                    <a:bodyPr vert="horz" wrap="square"/>
                    <a:lstStyle/>
                    <a:p>
                      <a:pPr algn="ctr"/>
                      <a:r>
                        <a:rPr lang="zh-CN" altLang="en-US" sz="3200" b="1" smtClean="0">
                          <a:latin typeface="黑体" panose="02010609060101010101" charset="-122"/>
                          <a:ea typeface="黑体" panose="02010609060101010101" charset="-122"/>
                        </a:rPr>
                        <a:t>氮肥</a:t>
                      </a:r>
                      <a:endParaRPr lang="zh-CN" altLang="en-US" sz="3200" b="1">
                        <a:latin typeface="黑体" panose="02010609060101010101" charset="-122"/>
                        <a:ea typeface="黑体" panose="02010609060101010101" charset="-122"/>
                      </a:endParaRPr>
                    </a:p>
                  </a:txBody>
                  <a:tcPr anchor="ctr"/>
                </a:tc>
                <a:tc hMerge="1">
                  <a:txBody>
                    <a:bodyPr vert="horz" wrap="square"/>
                    <a:lstStyle/>
                    <a:p/>
                  </a:txBody>
                  <a:tcPr/>
                </a:tc>
                <a:tc gridSpan="2">
                  <a:txBody>
                    <a:bodyPr vert="horz" wrap="square"/>
                    <a:lstStyle/>
                    <a:p>
                      <a:pPr algn="ctr"/>
                      <a:r>
                        <a:rPr lang="zh-CN" altLang="en-US" sz="3200" b="1" smtClean="0">
                          <a:latin typeface="黑体" panose="02010609060101010101" charset="-122"/>
                          <a:ea typeface="黑体" panose="02010609060101010101" charset="-122"/>
                        </a:rPr>
                        <a:t>钾肥</a:t>
                      </a:r>
                      <a:endParaRPr lang="zh-CN" altLang="en-US" sz="3200" b="1">
                        <a:latin typeface="黑体" panose="02010609060101010101" charset="-122"/>
                        <a:ea typeface="黑体" panose="02010609060101010101" charset="-122"/>
                      </a:endParaRPr>
                    </a:p>
                  </a:txBody>
                  <a:tcPr anchor="ctr"/>
                </a:tc>
                <a:tc hMerge="1">
                  <a:txBody>
                    <a:bodyPr vert="horz" wrap="square"/>
                    <a:lstStyle/>
                    <a:p/>
                  </a:txBody>
                  <a:tcPr/>
                </a:tc>
              </a:tr>
              <a:tr h="887095">
                <a:tc vMerge="1">
                  <a:txBody>
                    <a:bodyPr vert="horz" wrap="square"/>
                    <a:lstStyle/>
                    <a:p/>
                  </a:txBody>
                  <a:tcPr/>
                </a:tc>
                <a:tc>
                  <a:txBody>
                    <a:bodyPr vert="horz" wrap="square"/>
                    <a:lstStyle/>
                    <a:p>
                      <a:pPr algn="ctr"/>
                      <a:r>
                        <a:rPr lang="zh-CN" altLang="en-US" smtClean="0">
                          <a:latin typeface="方正粗黑宋简体" pitchFamily="2" charset="-122"/>
                          <a:ea typeface="方正粗黑宋简体" pitchFamily="2" charset="-122"/>
                        </a:rPr>
                        <a:t>硫酸铵</a:t>
                      </a:r>
                      <a:endParaRPr lang="en-US" altLang="zh-CN" smtClean="0">
                        <a:latin typeface="方正粗黑宋简体" pitchFamily="2" charset="-122"/>
                        <a:ea typeface="方正粗黑宋简体" pitchFamily="2" charset="-122"/>
                      </a:endParaRPr>
                    </a:p>
                    <a:p>
                      <a:pPr algn="ctr"/>
                      <a:r>
                        <a:rPr lang="en-US" altLang="zh-CN" sz="1800" smtClean="0">
                          <a:solidFill>
                            <a:srgbClr val="3366FF"/>
                          </a:solidFill>
                          <a:latin typeface="方正粗黑宋简体" pitchFamily="2" charset="-122"/>
                          <a:ea typeface="方正粗黑宋简体" pitchFamily="2" charset="-122"/>
                        </a:rPr>
                        <a:t>(NH</a:t>
                      </a:r>
                      <a:r>
                        <a:rPr lang="en-US" altLang="zh-CN" sz="1800" baseline="-25000" smtClean="0">
                          <a:solidFill>
                            <a:srgbClr val="3366FF"/>
                          </a:solidFill>
                          <a:latin typeface="方正粗黑宋简体" pitchFamily="2" charset="-122"/>
                          <a:ea typeface="方正粗黑宋简体" pitchFamily="2" charset="-122"/>
                        </a:rPr>
                        <a:t>4</a:t>
                      </a:r>
                      <a:r>
                        <a:rPr lang="en-US" altLang="zh-CN" sz="1800" smtClean="0">
                          <a:solidFill>
                            <a:srgbClr val="3366FF"/>
                          </a:solidFill>
                          <a:latin typeface="方正粗黑宋简体" pitchFamily="2" charset="-122"/>
                          <a:ea typeface="方正粗黑宋简体" pitchFamily="2" charset="-122"/>
                        </a:rPr>
                        <a:t>)</a:t>
                      </a:r>
                      <a:r>
                        <a:rPr lang="en-US" altLang="zh-CN" sz="1800" baseline="-25000" smtClean="0">
                          <a:solidFill>
                            <a:srgbClr val="3366FF"/>
                          </a:solidFill>
                          <a:latin typeface="方正粗黑宋简体" pitchFamily="2" charset="-122"/>
                          <a:ea typeface="方正粗黑宋简体" pitchFamily="2" charset="-122"/>
                        </a:rPr>
                        <a:t>2</a:t>
                      </a:r>
                      <a:r>
                        <a:rPr lang="en-US" altLang="zh-CN" sz="1800" smtClean="0">
                          <a:solidFill>
                            <a:srgbClr val="3366FF"/>
                          </a:solidFill>
                          <a:latin typeface="方正粗黑宋简体" pitchFamily="2" charset="-122"/>
                          <a:ea typeface="方正粗黑宋简体" pitchFamily="2" charset="-122"/>
                        </a:rPr>
                        <a:t>SO</a:t>
                      </a:r>
                      <a:r>
                        <a:rPr lang="en-US" altLang="zh-CN" sz="1800" baseline="-25000" smtClean="0">
                          <a:solidFill>
                            <a:srgbClr val="3366FF"/>
                          </a:solidFill>
                          <a:latin typeface="方正粗黑宋简体" pitchFamily="2" charset="-122"/>
                          <a:ea typeface="方正粗黑宋简体" pitchFamily="2" charset="-122"/>
                        </a:rPr>
                        <a:t>4</a:t>
                      </a:r>
                      <a:endParaRPr lang="zh-CN" altLang="en-US">
                        <a:solidFill>
                          <a:srgbClr val="3366FF"/>
                        </a:solidFill>
                      </a:endParaRPr>
                    </a:p>
                  </a:txBody>
                  <a:tcPr anchor="ctr"/>
                </a:tc>
                <a:tc>
                  <a:txBody>
                    <a:bodyPr vert="horz" wrap="square"/>
                    <a:lstStyle/>
                    <a:p>
                      <a:pPr algn="ctr"/>
                      <a:r>
                        <a:rPr lang="zh-CN" altLang="en-US" smtClean="0">
                          <a:latin typeface="方正粗黑宋简体" pitchFamily="2" charset="-122"/>
                          <a:ea typeface="方正粗黑宋简体" pitchFamily="2" charset="-122"/>
                        </a:rPr>
                        <a:t>氯化铵</a:t>
                      </a:r>
                      <a:endParaRPr lang="en-US" altLang="zh-CN" smtClean="0">
                        <a:latin typeface="方正粗黑宋简体" pitchFamily="2" charset="-122"/>
                        <a:ea typeface="方正粗黑宋简体" pitchFamily="2" charset="-122"/>
                      </a:endParaRPr>
                    </a:p>
                    <a:p>
                      <a:pPr marL="0" marR="0" indent="0" algn="ctr" defTabSz="914400" rtl="0" eaLnBrk="1" fontAlgn="auto" latinLnBrk="0" hangingPunct="1">
                        <a:lnSpc>
                          <a:spcPct val="100000"/>
                        </a:lnSpc>
                        <a:spcBef>
                          <a:spcPct val="0"/>
                        </a:spcBef>
                        <a:spcAft>
                          <a:spcPct val="0"/>
                        </a:spcAft>
                        <a:buClrTx/>
                        <a:buSzTx/>
                        <a:buFontTx/>
                        <a:buNone/>
                        <a:defRPr/>
                      </a:pPr>
                      <a:r>
                        <a:rPr lang="zh-CN" altLang="en-US" sz="1800" smtClean="0">
                          <a:solidFill>
                            <a:srgbClr val="3366FF"/>
                          </a:solidFill>
                          <a:latin typeface="方正粗黑宋简体" pitchFamily="2" charset="-122"/>
                          <a:ea typeface="方正粗黑宋简体" pitchFamily="2" charset="-122"/>
                        </a:rPr>
                        <a:t>（</a:t>
                      </a:r>
                      <a:r>
                        <a:rPr lang="en-US" altLang="zh-CN" sz="1800" smtClean="0">
                          <a:solidFill>
                            <a:srgbClr val="3366FF"/>
                          </a:solidFill>
                          <a:latin typeface="方正粗黑宋简体" pitchFamily="2" charset="-122"/>
                          <a:ea typeface="方正粗黑宋简体" pitchFamily="2" charset="-122"/>
                        </a:rPr>
                        <a:t>NH</a:t>
                      </a:r>
                      <a:r>
                        <a:rPr lang="en-US" altLang="zh-CN" sz="1800" baseline="-25000" smtClean="0">
                          <a:solidFill>
                            <a:srgbClr val="3366FF"/>
                          </a:solidFill>
                          <a:latin typeface="方正粗黑宋简体" pitchFamily="2" charset="-122"/>
                          <a:ea typeface="方正粗黑宋简体" pitchFamily="2" charset="-122"/>
                        </a:rPr>
                        <a:t>4</a:t>
                      </a:r>
                      <a:r>
                        <a:rPr lang="en-US" altLang="zh-CN" sz="1800" smtClean="0">
                          <a:solidFill>
                            <a:srgbClr val="3366FF"/>
                          </a:solidFill>
                          <a:latin typeface="方正粗黑宋简体" pitchFamily="2" charset="-122"/>
                          <a:ea typeface="方正粗黑宋简体" pitchFamily="2" charset="-122"/>
                        </a:rPr>
                        <a:t>Cl</a:t>
                      </a:r>
                      <a:r>
                        <a:rPr lang="zh-CN" altLang="en-US" sz="1800" smtClean="0">
                          <a:solidFill>
                            <a:srgbClr val="3366FF"/>
                          </a:solidFill>
                          <a:latin typeface="方正粗黑宋简体" pitchFamily="2" charset="-122"/>
                          <a:ea typeface="方正粗黑宋简体" pitchFamily="2" charset="-122"/>
                        </a:rPr>
                        <a:t>）</a:t>
                      </a:r>
                      <a:endParaRPr lang="zh-CN" altLang="en-US">
                        <a:solidFill>
                          <a:srgbClr val="3366FF"/>
                        </a:solidFill>
                      </a:endParaRPr>
                    </a:p>
                  </a:txBody>
                  <a:tcPr anchor="ctr"/>
                </a:tc>
                <a:tc>
                  <a:txBody>
                    <a:bodyPr vert="horz" wrap="square"/>
                    <a:lstStyle/>
                    <a:p>
                      <a:pPr algn="ctr"/>
                      <a:r>
                        <a:rPr lang="zh-CN" altLang="en-US" smtClean="0">
                          <a:latin typeface="方正粗黑宋简体" pitchFamily="2" charset="-122"/>
                          <a:ea typeface="方正粗黑宋简体" pitchFamily="2" charset="-122"/>
                        </a:rPr>
                        <a:t>硫酸钾</a:t>
                      </a:r>
                      <a:endParaRPr lang="en-US" altLang="zh-CN" smtClean="0">
                        <a:latin typeface="方正粗黑宋简体" pitchFamily="2" charset="-122"/>
                        <a:ea typeface="方正粗黑宋简体" pitchFamily="2" charset="-122"/>
                      </a:endParaRPr>
                    </a:p>
                    <a:p>
                      <a:pPr algn="ctr"/>
                      <a:r>
                        <a:rPr lang="en-US" altLang="zh-CN" sz="1800" smtClean="0">
                          <a:solidFill>
                            <a:srgbClr val="FF00FF"/>
                          </a:solidFill>
                          <a:latin typeface="方正粗黑宋简体" pitchFamily="2" charset="-122"/>
                          <a:ea typeface="方正粗黑宋简体" pitchFamily="2" charset="-122"/>
                        </a:rPr>
                        <a:t>(K</a:t>
                      </a:r>
                      <a:r>
                        <a:rPr lang="en-US" altLang="zh-CN" sz="1800" baseline="-25000" smtClean="0">
                          <a:solidFill>
                            <a:srgbClr val="FF00FF"/>
                          </a:solidFill>
                          <a:latin typeface="方正粗黑宋简体" pitchFamily="2" charset="-122"/>
                          <a:ea typeface="方正粗黑宋简体" pitchFamily="2" charset="-122"/>
                        </a:rPr>
                        <a:t>2</a:t>
                      </a:r>
                      <a:r>
                        <a:rPr lang="en-US" altLang="zh-CN" sz="1800" smtClean="0">
                          <a:solidFill>
                            <a:srgbClr val="FF00FF"/>
                          </a:solidFill>
                          <a:latin typeface="方正粗黑宋简体" pitchFamily="2" charset="-122"/>
                          <a:ea typeface="方正粗黑宋简体" pitchFamily="2" charset="-122"/>
                        </a:rPr>
                        <a:t>SO</a:t>
                      </a:r>
                      <a:r>
                        <a:rPr lang="en-US" altLang="zh-CN" sz="1800" baseline="-25000" smtClean="0">
                          <a:solidFill>
                            <a:srgbClr val="FF00FF"/>
                          </a:solidFill>
                          <a:latin typeface="方正粗黑宋简体" pitchFamily="2" charset="-122"/>
                          <a:ea typeface="方正粗黑宋简体" pitchFamily="2" charset="-122"/>
                        </a:rPr>
                        <a:t>4</a:t>
                      </a:r>
                      <a:r>
                        <a:rPr lang="en-US" altLang="zh-CN" sz="1800" smtClean="0">
                          <a:solidFill>
                            <a:srgbClr val="FF00FF"/>
                          </a:solidFill>
                          <a:latin typeface="方正粗黑宋简体" pitchFamily="2" charset="-122"/>
                          <a:ea typeface="方正粗黑宋简体" pitchFamily="2" charset="-122"/>
                        </a:rPr>
                        <a:t>)</a:t>
                      </a:r>
                      <a:endParaRPr lang="zh-CN" altLang="en-US" smtClean="0">
                        <a:solidFill>
                          <a:srgbClr val="FF00FF"/>
                        </a:solidFill>
                        <a:latin typeface="方正粗黑宋简体" pitchFamily="2" charset="-122"/>
                        <a:ea typeface="方正粗黑宋简体" pitchFamily="2" charset="-122"/>
                      </a:endParaRPr>
                    </a:p>
                  </a:txBody>
                  <a:tcPr anchor="ctr"/>
                </a:tc>
                <a:tc>
                  <a:txBody>
                    <a:bodyPr vert="horz" wrap="square"/>
                    <a:lstStyle/>
                    <a:p>
                      <a:pPr algn="ctr"/>
                      <a:r>
                        <a:rPr lang="zh-CN" altLang="en-US" smtClean="0">
                          <a:latin typeface="方正粗黑宋简体" pitchFamily="2" charset="-122"/>
                          <a:ea typeface="方正粗黑宋简体" pitchFamily="2" charset="-122"/>
                        </a:rPr>
                        <a:t>氯化钾</a:t>
                      </a:r>
                      <a:endParaRPr lang="en-US" altLang="zh-CN" smtClean="0">
                        <a:latin typeface="方正粗黑宋简体" pitchFamily="2" charset="-122"/>
                        <a:ea typeface="方正粗黑宋简体" pitchFamily="2" charset="-122"/>
                      </a:endParaRPr>
                    </a:p>
                    <a:p>
                      <a:pPr algn="ctr"/>
                      <a:r>
                        <a:rPr lang="en-US" altLang="zh-CN" sz="1800" smtClean="0">
                          <a:solidFill>
                            <a:srgbClr val="FF00FF"/>
                          </a:solidFill>
                          <a:latin typeface="方正粗黑宋简体" pitchFamily="2" charset="-122"/>
                          <a:ea typeface="方正粗黑宋简体" pitchFamily="2" charset="-122"/>
                        </a:rPr>
                        <a:t>(KCl) </a:t>
                      </a:r>
                      <a:endParaRPr lang="zh-CN" altLang="en-US" smtClean="0">
                        <a:latin typeface="方正粗黑宋简体" pitchFamily="2" charset="-122"/>
                        <a:ea typeface="方正粗黑宋简体" pitchFamily="2" charset="-122"/>
                      </a:endParaRPr>
                    </a:p>
                  </a:txBody>
                  <a:tcPr anchor="ctr"/>
                </a:tc>
              </a:tr>
              <a:tr h="1077595">
                <a:tc>
                  <a:txBody>
                    <a:bodyPr vert="horz" wrap="square"/>
                    <a:lstStyle/>
                    <a:p>
                      <a:pPr algn="ctr"/>
                      <a:r>
                        <a:rPr lang="zh-CN" altLang="en-US" sz="2800" smtClean="0">
                          <a:latin typeface="方正粗黑宋简体" pitchFamily="2" charset="-122"/>
                          <a:ea typeface="方正粗黑宋简体" pitchFamily="2" charset="-122"/>
                        </a:rPr>
                        <a:t>加熟石灰粉末研磨</a:t>
                      </a:r>
                      <a:endParaRPr lang="zh-CN" altLang="en-US" sz="2800">
                        <a:latin typeface="方正粗黑宋简体" pitchFamily="2" charset="-122"/>
                        <a:ea typeface="方正粗黑宋简体" pitchFamily="2" charset="-122"/>
                      </a:endParaRPr>
                    </a:p>
                  </a:txBody>
                  <a:tcPr anchor="ctr"/>
                </a:tc>
                <a:tc>
                  <a:txBody>
                    <a:bodyPr vert="horz" wrap="square"/>
                    <a:lstStyle/>
                    <a:p>
                      <a:pPr algn="ctr"/>
                      <a:endParaRPr lang="zh-CN" altLang="en-US"/>
                    </a:p>
                  </a:txBody>
                  <a:tcPr anchor="ctr"/>
                </a:tc>
                <a:tc>
                  <a:txBody>
                    <a:bodyPr vert="horz" wrap="square"/>
                    <a:lstStyle/>
                    <a:p>
                      <a:pPr algn="ctr"/>
                      <a:endParaRPr lang="zh-CN" altLang="en-US"/>
                    </a:p>
                  </a:txBody>
                  <a:tcPr anchor="ctr"/>
                </a:tc>
                <a:tc>
                  <a:txBody>
                    <a:bodyPr vert="horz" wrap="square"/>
                    <a:lstStyle/>
                    <a:p>
                      <a:pPr algn="ctr"/>
                      <a:endParaRPr lang="zh-CN" altLang="en-US"/>
                    </a:p>
                  </a:txBody>
                  <a:tcPr anchor="ctr"/>
                </a:tc>
                <a:tc>
                  <a:txBody>
                    <a:bodyPr vert="horz" wrap="square"/>
                    <a:lstStyle/>
                    <a:p>
                      <a:pPr algn="ctr"/>
                      <a:endParaRPr lang="zh-CN" altLang="en-US"/>
                    </a:p>
                  </a:txBody>
                  <a:tcPr anchor="ctr"/>
                </a:tc>
              </a:tr>
            </a:tbl>
          </a:graphicData>
        </a:graphic>
      </p:graphicFrame>
      <p:sp>
        <p:nvSpPr>
          <p:cNvPr id="8" name="圆角矩形 7"/>
          <p:cNvSpPr/>
          <p:nvPr/>
        </p:nvSpPr>
        <p:spPr>
          <a:xfrm>
            <a:off x="3719513" y="2924175"/>
            <a:ext cx="720725" cy="360363"/>
          </a:xfrm>
          <a:prstGeom prst="roundRect">
            <a:avLst>
              <a:gd name="adj" fmla="val 16667"/>
            </a:avLst>
          </a:prstGeom>
          <a:noFill/>
          <a:ln w="57150" cap="flat" cmpd="sng">
            <a:solidFill>
              <a:srgbClr val="7030A0"/>
            </a:solidFill>
            <a:prstDash val="solid"/>
            <a:round/>
            <a:headEnd type="none" w="med" len="med"/>
            <a:tailEnd type="none" w="med" len="med"/>
          </a:ln>
        </p:spPr>
        <p:txBody>
          <a:bodyPr anchor="t" anchorCtr="0"/>
          <a:lstStyle/>
          <a:p>
            <a:endParaRPr lang="zh-CN" altLang="en-US">
              <a:latin typeface="Arial" panose="020b0604020202020204" pitchFamily="34" charset="0"/>
              <a:ea typeface="宋体" panose="02010600030101010101" pitchFamily="2" charset="-122"/>
            </a:endParaRPr>
          </a:p>
        </p:txBody>
      </p:sp>
      <p:sp>
        <p:nvSpPr>
          <p:cNvPr id="9" name="圆角矩形 8"/>
          <p:cNvSpPr/>
          <p:nvPr/>
        </p:nvSpPr>
        <p:spPr>
          <a:xfrm>
            <a:off x="5519738" y="2924175"/>
            <a:ext cx="720725" cy="360363"/>
          </a:xfrm>
          <a:prstGeom prst="roundRect">
            <a:avLst>
              <a:gd name="adj" fmla="val 16667"/>
            </a:avLst>
          </a:prstGeom>
          <a:noFill/>
          <a:ln w="57150" cap="flat" cmpd="sng">
            <a:solidFill>
              <a:srgbClr val="7030A0"/>
            </a:solidFill>
            <a:prstDash val="solid"/>
            <a:round/>
            <a:headEnd type="none" w="med" len="med"/>
            <a:tailEnd type="none" w="med" len="med"/>
          </a:ln>
        </p:spPr>
        <p:txBody>
          <a:bodyPr anchor="t" anchorCtr="0"/>
          <a:lstStyle/>
          <a:p>
            <a:endParaRPr lang="zh-CN" altLang="en-US">
              <a:latin typeface="Arial" panose="020b0604020202020204" pitchFamily="34" charset="0"/>
              <a:ea typeface="宋体" panose="02010600030101010101" pitchFamily="2" charset="-122"/>
            </a:endParaRPr>
          </a:p>
        </p:txBody>
      </p:sp>
      <p:grpSp>
        <p:nvGrpSpPr>
          <p:cNvPr id="2" name="组合 13"/>
          <p:cNvGrpSpPr/>
          <p:nvPr/>
        </p:nvGrpSpPr>
        <p:grpSpPr>
          <a:xfrm>
            <a:off x="1631950" y="4365625"/>
            <a:ext cx="5616575" cy="799401"/>
            <a:chOff x="107504" y="5229200"/>
            <a:chExt cx="5616624" cy="800099"/>
          </a:xfrm>
        </p:grpSpPr>
        <p:sp>
          <p:nvSpPr>
            <p:cNvPr id="20509" name="矩形 9"/>
            <p:cNvSpPr/>
            <p:nvPr/>
          </p:nvSpPr>
          <p:spPr>
            <a:xfrm>
              <a:off x="107504" y="5445224"/>
              <a:ext cx="5616624" cy="584075"/>
            </a:xfrm>
            <a:prstGeom prst="rect">
              <a:avLst/>
            </a:prstGeom>
            <a:noFill/>
            <a:ln w="9525">
              <a:noFill/>
            </a:ln>
          </p:spPr>
          <p:txBody>
            <a:bodyPr anchor="t" anchorCtr="0">
              <a:spAutoFit/>
            </a:bodyPr>
            <a:lstStyle/>
            <a:p>
              <a:r>
                <a:rPr lang="en-US" altLang="zh-CN" sz="3200">
                  <a:solidFill>
                    <a:srgbClr val="3366FF"/>
                  </a:solidFill>
                  <a:latin typeface="方正粗黑宋简体" pitchFamily="2" charset="-122"/>
                  <a:ea typeface="方正粗黑宋简体" pitchFamily="2" charset="-122"/>
                </a:rPr>
                <a:t>NH</a:t>
              </a:r>
              <a:r>
                <a:rPr lang="en-US" altLang="zh-CN" sz="3200" baseline="-25000">
                  <a:solidFill>
                    <a:srgbClr val="3366FF"/>
                  </a:solidFill>
                  <a:latin typeface="方正粗黑宋简体" pitchFamily="2" charset="-122"/>
                  <a:ea typeface="方正粗黑宋简体" pitchFamily="2" charset="-122"/>
                </a:rPr>
                <a:t>4</a:t>
              </a:r>
              <a:r>
                <a:rPr lang="en-US" altLang="zh-CN" sz="3200">
                  <a:solidFill>
                    <a:srgbClr val="3366FF"/>
                  </a:solidFill>
                  <a:latin typeface="方正粗黑宋简体" pitchFamily="2" charset="-122"/>
                  <a:ea typeface="方正粗黑宋简体" pitchFamily="2" charset="-122"/>
                </a:rPr>
                <a:t>   +   </a:t>
              </a:r>
              <a:r>
                <a:rPr lang="en-US" altLang="zh-CN" sz="3200">
                  <a:solidFill>
                    <a:srgbClr val="0066FF"/>
                  </a:solidFill>
                  <a:latin typeface="方正粗黑宋简体" pitchFamily="2" charset="-122"/>
                  <a:ea typeface="方正粗黑宋简体" pitchFamily="2" charset="-122"/>
                </a:rPr>
                <a:t>OH   == </a:t>
              </a:r>
              <a:r>
                <a:rPr lang="en-US" altLang="zh-CN" sz="3200">
                  <a:solidFill>
                    <a:srgbClr val="3366FF"/>
                  </a:solidFill>
                  <a:latin typeface="方正粗黑宋简体" pitchFamily="2" charset="-122"/>
                  <a:ea typeface="方正粗黑宋简体" pitchFamily="2" charset="-122"/>
                </a:rPr>
                <a:t>NH</a:t>
              </a:r>
              <a:r>
                <a:rPr lang="en-US" altLang="zh-CN" sz="3200" baseline="-25000">
                  <a:solidFill>
                    <a:srgbClr val="3366FF"/>
                  </a:solidFill>
                  <a:latin typeface="方正粗黑宋简体" pitchFamily="2" charset="-122"/>
                  <a:ea typeface="方正粗黑宋简体" pitchFamily="2" charset="-122"/>
                </a:rPr>
                <a:t>3</a:t>
              </a:r>
              <a:r>
                <a:rPr lang="en-US" altLang="zh-CN" sz="3200">
                  <a:solidFill>
                    <a:srgbClr val="3366FF"/>
                  </a:solidFill>
                  <a:latin typeface="方正粗黑宋简体" pitchFamily="2" charset="-122"/>
                  <a:ea typeface="方正粗黑宋简体" pitchFamily="2" charset="-122"/>
                </a:rPr>
                <a:t> •H</a:t>
              </a:r>
              <a:r>
                <a:rPr lang="en-US" altLang="zh-CN" sz="3200" baseline="-25000">
                  <a:solidFill>
                    <a:srgbClr val="3366FF"/>
                  </a:solidFill>
                  <a:latin typeface="方正粗黑宋简体" pitchFamily="2" charset="-122"/>
                  <a:ea typeface="方正粗黑宋简体" pitchFamily="2" charset="-122"/>
                </a:rPr>
                <a:t>2</a:t>
              </a:r>
              <a:r>
                <a:rPr lang="en-US" altLang="zh-CN" sz="3200">
                  <a:solidFill>
                    <a:srgbClr val="3366FF"/>
                  </a:solidFill>
                  <a:latin typeface="方正粗黑宋简体" pitchFamily="2" charset="-122"/>
                  <a:ea typeface="方正粗黑宋简体" pitchFamily="2" charset="-122"/>
                </a:rPr>
                <a:t>O</a:t>
              </a:r>
              <a:r>
                <a:rPr lang="en-US" altLang="zh-CN" sz="3200">
                  <a:solidFill>
                    <a:srgbClr val="0066FF"/>
                  </a:solidFill>
                  <a:latin typeface="方正粗黑宋简体" pitchFamily="2" charset="-122"/>
                  <a:ea typeface="方正粗黑宋简体" pitchFamily="2" charset="-122"/>
                </a:rPr>
                <a:t>  </a:t>
              </a:r>
              <a:endParaRPr lang="zh-CN" altLang="en-US" sz="3200">
                <a:latin typeface="Arial" panose="020b0604020202020204" pitchFamily="34" charset="0"/>
                <a:ea typeface="宋体" panose="02010600030101010101" pitchFamily="2" charset="-122"/>
              </a:endParaRPr>
            </a:p>
          </p:txBody>
        </p:sp>
        <p:sp>
          <p:nvSpPr>
            <p:cNvPr id="20510" name="矩形 10"/>
            <p:cNvSpPr/>
            <p:nvPr/>
          </p:nvSpPr>
          <p:spPr>
            <a:xfrm>
              <a:off x="2483768" y="5230941"/>
              <a:ext cx="411484" cy="645724"/>
            </a:xfrm>
            <a:prstGeom prst="rect">
              <a:avLst/>
            </a:prstGeom>
            <a:noFill/>
            <a:ln w="9525">
              <a:noFill/>
            </a:ln>
          </p:spPr>
          <p:txBody>
            <a:bodyPr wrap="none" anchor="t" anchorCtr="0">
              <a:spAutoFit/>
            </a:bodyPr>
            <a:lstStyle/>
            <a:p>
              <a:r>
                <a:rPr lang="en-US" altLang="zh-CN" sz="3600">
                  <a:solidFill>
                    <a:srgbClr val="0066FF"/>
                  </a:solidFill>
                  <a:latin typeface="方正粗黑宋简体" pitchFamily="2" charset="-122"/>
                  <a:ea typeface="方正粗黑宋简体" pitchFamily="2" charset="-122"/>
                </a:rPr>
                <a:t>-</a:t>
              </a:r>
              <a:endParaRPr lang="zh-CN" altLang="en-US" sz="3600">
                <a:latin typeface="Arial" panose="020b0604020202020204" pitchFamily="34" charset="0"/>
                <a:ea typeface="宋体" panose="02010600030101010101" pitchFamily="2" charset="-122"/>
              </a:endParaRPr>
            </a:p>
          </p:txBody>
        </p:sp>
        <p:sp>
          <p:nvSpPr>
            <p:cNvPr id="20511" name="矩形 11"/>
            <p:cNvSpPr/>
            <p:nvPr/>
          </p:nvSpPr>
          <p:spPr>
            <a:xfrm>
              <a:off x="827584" y="5229200"/>
              <a:ext cx="411484" cy="645724"/>
            </a:xfrm>
            <a:prstGeom prst="rect">
              <a:avLst/>
            </a:prstGeom>
            <a:noFill/>
            <a:ln w="9525">
              <a:noFill/>
            </a:ln>
          </p:spPr>
          <p:txBody>
            <a:bodyPr wrap="none" anchor="t" anchorCtr="0">
              <a:spAutoFit/>
            </a:bodyPr>
            <a:lstStyle/>
            <a:p>
              <a:r>
                <a:rPr lang="en-US" altLang="zh-CN" sz="3600">
                  <a:solidFill>
                    <a:srgbClr val="0066FF"/>
                  </a:solidFill>
                  <a:latin typeface="方正粗黑宋简体" pitchFamily="2" charset="-122"/>
                  <a:ea typeface="方正粗黑宋简体" pitchFamily="2" charset="-122"/>
                </a:rPr>
                <a:t>+</a:t>
              </a:r>
              <a:endParaRPr lang="zh-CN" altLang="en-US" sz="3600">
                <a:latin typeface="Arial" panose="020b0604020202020204" pitchFamily="34" charset="0"/>
                <a:ea typeface="宋体" panose="02010600030101010101" pitchFamily="2" charset="-122"/>
              </a:endParaRPr>
            </a:p>
          </p:txBody>
        </p:sp>
      </p:grpSp>
      <p:sp>
        <p:nvSpPr>
          <p:cNvPr id="13" name="矩形 12"/>
          <p:cNvSpPr/>
          <p:nvPr/>
        </p:nvSpPr>
        <p:spPr>
          <a:xfrm>
            <a:off x="7104063" y="4633913"/>
            <a:ext cx="3168650" cy="521970"/>
          </a:xfrm>
          <a:prstGeom prst="rect">
            <a:avLst/>
          </a:prstGeom>
          <a:noFill/>
          <a:ln w="9525">
            <a:noFill/>
          </a:ln>
        </p:spPr>
        <p:txBody>
          <a:bodyPr anchor="t" anchorCtr="0">
            <a:spAutoFit/>
          </a:bodyPr>
          <a:lstStyle/>
          <a:p>
            <a:r>
              <a:rPr lang="en-US" altLang="zh-CN" sz="2800">
                <a:solidFill>
                  <a:srgbClr val="FF00FF"/>
                </a:solidFill>
                <a:latin typeface="方正粗黑宋简体" pitchFamily="2" charset="-122"/>
                <a:ea typeface="方正粗黑宋简体" pitchFamily="2" charset="-122"/>
              </a:rPr>
              <a:t>→ NH</a:t>
            </a:r>
            <a:r>
              <a:rPr lang="en-US" altLang="zh-CN" sz="2800" baseline="-25000">
                <a:solidFill>
                  <a:srgbClr val="FF00FF"/>
                </a:solidFill>
                <a:latin typeface="方正粗黑宋简体" pitchFamily="2" charset="-122"/>
                <a:ea typeface="方正粗黑宋简体" pitchFamily="2" charset="-122"/>
              </a:rPr>
              <a:t>3</a:t>
            </a:r>
            <a:r>
              <a:rPr lang="en-US" altLang="zh-CN" sz="2800">
                <a:solidFill>
                  <a:srgbClr val="FF00FF"/>
                </a:solidFill>
                <a:latin typeface="方正粗黑宋简体" pitchFamily="2" charset="-122"/>
                <a:ea typeface="方正粗黑宋简体" pitchFamily="2" charset="-122"/>
              </a:rPr>
              <a:t> ↑ +  H</a:t>
            </a:r>
            <a:r>
              <a:rPr lang="en-US" altLang="zh-CN" sz="2800" baseline="-25000">
                <a:solidFill>
                  <a:srgbClr val="FF00FF"/>
                </a:solidFill>
                <a:latin typeface="方正粗黑宋简体" pitchFamily="2" charset="-122"/>
                <a:ea typeface="方正粗黑宋简体" pitchFamily="2" charset="-122"/>
              </a:rPr>
              <a:t>2</a:t>
            </a:r>
            <a:r>
              <a:rPr lang="en-US" altLang="zh-CN" sz="2800">
                <a:solidFill>
                  <a:srgbClr val="FF00FF"/>
                </a:solidFill>
                <a:latin typeface="方正粗黑宋简体" pitchFamily="2" charset="-122"/>
                <a:ea typeface="方正粗黑宋简体" pitchFamily="2" charset="-122"/>
              </a:rPr>
              <a:t>O </a:t>
            </a:r>
            <a:endParaRPr lang="zh-CN" altLang="en-US" sz="2800">
              <a:solidFill>
                <a:srgbClr val="FF00FF"/>
              </a:solidFill>
              <a:latin typeface="Arial" panose="020b0604020202020204" pitchFamily="34" charset="0"/>
              <a:ea typeface="宋体" panose="02010600030101010101" pitchFamily="2" charset="-122"/>
            </a:endParaRPr>
          </a:p>
        </p:txBody>
      </p:sp>
      <p:sp>
        <p:nvSpPr>
          <p:cNvPr id="15" name="TextBox 14"/>
          <p:cNvSpPr txBox="1"/>
          <p:nvPr/>
        </p:nvSpPr>
        <p:spPr>
          <a:xfrm>
            <a:off x="3575050" y="3646488"/>
            <a:ext cx="1441450" cy="645160"/>
          </a:xfrm>
          <a:prstGeom prst="rect">
            <a:avLst/>
          </a:prstGeom>
          <a:noFill/>
          <a:ln w="9525">
            <a:noFill/>
          </a:ln>
        </p:spPr>
        <p:txBody>
          <a:bodyPr anchor="t" anchorCtr="0">
            <a:spAutoFit/>
          </a:bodyPr>
          <a:lstStyle/>
          <a:p>
            <a:pPr algn="ctr"/>
            <a:r>
              <a:rPr lang="zh-CN" altLang="en-US" sz="1800">
                <a:solidFill>
                  <a:srgbClr val="C00000"/>
                </a:solidFill>
                <a:latin typeface="黑体" panose="02010609060101010101" charset="-122"/>
                <a:ea typeface="黑体" panose="02010609060101010101" charset="-122"/>
              </a:rPr>
              <a:t>刺激性气味</a:t>
            </a:r>
            <a:endParaRPr lang="en-US" altLang="zh-CN" sz="1800">
              <a:solidFill>
                <a:srgbClr val="C00000"/>
              </a:solidFill>
              <a:latin typeface="黑体" panose="02010609060101010101" charset="-122"/>
              <a:ea typeface="黑体" panose="02010609060101010101" charset="-122"/>
            </a:endParaRPr>
          </a:p>
          <a:p>
            <a:pPr algn="ctr"/>
            <a:r>
              <a:rPr lang="zh-CN" altLang="en-US" sz="1800">
                <a:solidFill>
                  <a:srgbClr val="C00000"/>
                </a:solidFill>
                <a:latin typeface="黑体" panose="02010609060101010101" charset="-122"/>
                <a:ea typeface="黑体" panose="02010609060101010101" charset="-122"/>
              </a:rPr>
              <a:t>（氨味）</a:t>
            </a:r>
            <a:endParaRPr lang="zh-CN" altLang="en-US" sz="1800">
              <a:solidFill>
                <a:srgbClr val="C00000"/>
              </a:solidFill>
              <a:latin typeface="黑体" panose="02010609060101010101" charset="-122"/>
              <a:ea typeface="黑体" panose="02010609060101010101" charset="-122"/>
            </a:endParaRPr>
          </a:p>
        </p:txBody>
      </p:sp>
      <p:sp>
        <p:nvSpPr>
          <p:cNvPr id="16" name="TextBox 15"/>
          <p:cNvSpPr txBox="1"/>
          <p:nvPr/>
        </p:nvSpPr>
        <p:spPr>
          <a:xfrm>
            <a:off x="5303838" y="3573463"/>
            <a:ext cx="1439862" cy="645160"/>
          </a:xfrm>
          <a:prstGeom prst="rect">
            <a:avLst/>
          </a:prstGeom>
          <a:noFill/>
          <a:ln w="9525">
            <a:noFill/>
          </a:ln>
        </p:spPr>
        <p:txBody>
          <a:bodyPr anchor="t" anchorCtr="0">
            <a:spAutoFit/>
          </a:bodyPr>
          <a:lstStyle/>
          <a:p>
            <a:pPr algn="ctr"/>
            <a:r>
              <a:rPr lang="zh-CN" altLang="en-US" sz="1800">
                <a:solidFill>
                  <a:srgbClr val="C00000"/>
                </a:solidFill>
                <a:latin typeface="黑体" panose="02010609060101010101" charset="-122"/>
                <a:ea typeface="黑体" panose="02010609060101010101" charset="-122"/>
              </a:rPr>
              <a:t>刺激性气味</a:t>
            </a:r>
            <a:endParaRPr lang="en-US" altLang="zh-CN" sz="1800">
              <a:solidFill>
                <a:srgbClr val="C00000"/>
              </a:solidFill>
              <a:latin typeface="黑体" panose="02010609060101010101" charset="-122"/>
              <a:ea typeface="黑体" panose="02010609060101010101" charset="-122"/>
            </a:endParaRPr>
          </a:p>
          <a:p>
            <a:pPr algn="ctr"/>
            <a:r>
              <a:rPr lang="zh-CN" altLang="en-US" sz="1800">
                <a:solidFill>
                  <a:srgbClr val="C00000"/>
                </a:solidFill>
                <a:latin typeface="黑体" panose="02010609060101010101" charset="-122"/>
                <a:ea typeface="黑体" panose="02010609060101010101" charset="-122"/>
              </a:rPr>
              <a:t>（氨味）</a:t>
            </a:r>
            <a:endParaRPr lang="zh-CN" altLang="en-US" sz="1800">
              <a:solidFill>
                <a:srgbClr val="C00000"/>
              </a:solidFill>
              <a:latin typeface="黑体" panose="02010609060101010101" charset="-122"/>
              <a:ea typeface="黑体" panose="02010609060101010101" charset="-122"/>
            </a:endParaRPr>
          </a:p>
        </p:txBody>
      </p:sp>
      <p:sp>
        <p:nvSpPr>
          <p:cNvPr id="17" name="TextBox 16"/>
          <p:cNvSpPr txBox="1"/>
          <p:nvPr/>
        </p:nvSpPr>
        <p:spPr>
          <a:xfrm>
            <a:off x="7032625" y="3716338"/>
            <a:ext cx="1439863" cy="521970"/>
          </a:xfrm>
          <a:prstGeom prst="rect">
            <a:avLst/>
          </a:prstGeom>
          <a:noFill/>
          <a:ln w="9525">
            <a:noFill/>
          </a:ln>
        </p:spPr>
        <p:txBody>
          <a:bodyPr anchor="t" anchorCtr="0">
            <a:spAutoFit/>
          </a:bodyPr>
          <a:lstStyle/>
          <a:p>
            <a:pPr algn="ctr"/>
            <a:r>
              <a:rPr lang="zh-CN" altLang="en-US" sz="2800">
                <a:solidFill>
                  <a:srgbClr val="C00000"/>
                </a:solidFill>
                <a:latin typeface="黑体" panose="02010609060101010101" charset="-122"/>
                <a:ea typeface="黑体" panose="02010609060101010101" charset="-122"/>
              </a:rPr>
              <a:t>无味</a:t>
            </a:r>
            <a:endParaRPr lang="zh-CN" altLang="en-US" sz="2800">
              <a:solidFill>
                <a:srgbClr val="C00000"/>
              </a:solidFill>
              <a:latin typeface="黑体" panose="02010609060101010101" charset="-122"/>
              <a:ea typeface="黑体" panose="02010609060101010101" charset="-122"/>
            </a:endParaRPr>
          </a:p>
        </p:txBody>
      </p:sp>
      <p:sp>
        <p:nvSpPr>
          <p:cNvPr id="18" name="TextBox 17"/>
          <p:cNvSpPr txBox="1"/>
          <p:nvPr/>
        </p:nvSpPr>
        <p:spPr>
          <a:xfrm>
            <a:off x="8759825" y="3697288"/>
            <a:ext cx="1439863" cy="521970"/>
          </a:xfrm>
          <a:prstGeom prst="rect">
            <a:avLst/>
          </a:prstGeom>
          <a:noFill/>
          <a:ln w="9525">
            <a:noFill/>
          </a:ln>
        </p:spPr>
        <p:txBody>
          <a:bodyPr anchor="t" anchorCtr="0">
            <a:spAutoFit/>
          </a:bodyPr>
          <a:lstStyle/>
          <a:p>
            <a:pPr algn="ctr"/>
            <a:r>
              <a:rPr lang="zh-CN" altLang="en-US" sz="2800">
                <a:solidFill>
                  <a:srgbClr val="C00000"/>
                </a:solidFill>
                <a:latin typeface="黑体" panose="02010609060101010101" charset="-122"/>
                <a:ea typeface="黑体" panose="02010609060101010101" charset="-122"/>
              </a:rPr>
              <a:t>无味</a:t>
            </a:r>
            <a:endParaRPr lang="zh-CN" altLang="en-US" sz="2800">
              <a:solidFill>
                <a:srgbClr val="C00000"/>
              </a:solidFill>
              <a:latin typeface="黑体" panose="02010609060101010101" charset="-122"/>
              <a:ea typeface="黑体" panose="02010609060101010101" charset="-122"/>
            </a:endParaRPr>
          </a:p>
        </p:txBody>
      </p:sp>
      <p:sp>
        <p:nvSpPr>
          <p:cNvPr id="19" name="TextBox 18"/>
          <p:cNvSpPr txBox="1"/>
          <p:nvPr/>
        </p:nvSpPr>
        <p:spPr>
          <a:xfrm>
            <a:off x="1595438" y="5499100"/>
            <a:ext cx="8964612" cy="953135"/>
          </a:xfrm>
          <a:prstGeom prst="rect">
            <a:avLst/>
          </a:prstGeom>
          <a:noFill/>
          <a:ln w="9525">
            <a:noFill/>
          </a:ln>
        </p:spPr>
        <p:txBody>
          <a:bodyPr anchor="t" anchorCtr="0">
            <a:spAutoFit/>
          </a:bodyPr>
          <a:lstStyle/>
          <a:p>
            <a:pPr>
              <a:buClrTx/>
            </a:pPr>
            <a:r>
              <a:rPr lang="zh-CN" altLang="en-US" sz="2800">
                <a:solidFill>
                  <a:srgbClr val="C00000"/>
                </a:solidFill>
                <a:latin typeface="Arial" panose="020b0604020202020204" pitchFamily="34" charset="0"/>
                <a:ea typeface="宋体" panose="02010600030101010101" pitchFamily="2" charset="-122"/>
              </a:rPr>
              <a:t>铵盐能与碱反应，放出氨气，据此可以检验</a:t>
            </a:r>
            <a:r>
              <a:rPr lang="zh-CN" altLang="en-US" sz="2800">
                <a:solidFill>
                  <a:srgbClr val="26004D"/>
                </a:solidFill>
                <a:latin typeface="Arial" panose="020b0604020202020204" pitchFamily="34" charset="0"/>
                <a:ea typeface="宋体" panose="02010600030101010101" pitchFamily="2" charset="-122"/>
              </a:rPr>
              <a:t>铵态氮肥</a:t>
            </a:r>
            <a:r>
              <a:rPr lang="zh-CN" altLang="en-US" sz="2800">
                <a:solidFill>
                  <a:srgbClr val="C00000"/>
                </a:solidFill>
                <a:latin typeface="Arial" panose="020b0604020202020204" pitchFamily="34" charset="0"/>
                <a:ea typeface="宋体" panose="02010600030101010101" pitchFamily="2" charset="-122"/>
              </a:rPr>
              <a:t>，</a:t>
            </a:r>
            <a:r>
              <a:rPr lang="zh-CN" altLang="en-US" sz="2800">
                <a:solidFill>
                  <a:srgbClr val="C00000"/>
                </a:solidFill>
                <a:latin typeface="方正粗黑宋简体" pitchFamily="2" charset="-122"/>
                <a:ea typeface="方正粗黑宋简体" pitchFamily="2" charset="-122"/>
              </a:rPr>
              <a:t>注意：铵态氮肥不能与碱性物质混合使用，以免失效。</a:t>
            </a:r>
            <a:endParaRPr lang="zh-CN" altLang="en-US" sz="2800">
              <a:solidFill>
                <a:srgbClr val="C00000"/>
              </a:solidFill>
              <a:latin typeface="方正粗黑宋简体" pitchFamily="2" charset="-122"/>
              <a:ea typeface="方正粗黑宋简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2" dur="5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3" presetClass="entr" presetSubtype="10" dur="50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nodeType="clickPar">
                      <p:stCondLst>
                        <p:cond delay="indefinite"/>
                      </p:stCondLst>
                      <p:childTnLst>
                        <p:par>
                          <p:cTn id="15" fill="hold" nodeType="afterGroup">
                            <p:stCondLst>
                              <p:cond delay="0"/>
                            </p:stCondLst>
                            <p:childTnLst>
                              <p:par>
                                <p:cTn id="16" presetID="3" presetClass="entr" presetSubtype="10" dur="50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500"/>
                                        <p:tgtEl>
                                          <p:spTgt spid="9"/>
                                        </p:tgtEl>
                                      </p:cBhvr>
                                    </p:animEffect>
                                  </p:childTnLst>
                                </p:cTn>
                              </p:par>
                            </p:childTnLst>
                          </p:cTn>
                        </p:par>
                      </p:childTnLst>
                    </p:cTn>
                  </p:par>
                  <p:par>
                    <p:cTn id="19" fill="hold" nodeType="clickPar">
                      <p:stCondLst>
                        <p:cond delay="indefinite"/>
                      </p:stCondLst>
                      <p:childTnLst>
                        <p:par>
                          <p:cTn id="20" fill="hold" nodeType="afterGroup">
                            <p:stCondLst>
                              <p:cond delay="0"/>
                            </p:stCondLst>
                            <p:childTnLst>
                              <p:par>
                                <p:cTn id="21" presetID="3" presetClass="entr" presetSubtype="5" dur="50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linds(vertical)">
                                      <p:cBhvr>
                                        <p:cTn id="23" dur="500"/>
                                        <p:tgtEl>
                                          <p:spTgt spid="2"/>
                                        </p:tgtEl>
                                      </p:cBhvr>
                                    </p:animEffect>
                                  </p:childTnLst>
                                </p:cTn>
                              </p:par>
                            </p:childTnLst>
                          </p:cTn>
                        </p:par>
                      </p:childTnLst>
                    </p:cTn>
                  </p:par>
                  <p:par>
                    <p:cTn id="24" fill="hold" nodeType="clickPar">
                      <p:stCondLst>
                        <p:cond delay="indefinite"/>
                      </p:stCondLst>
                      <p:childTnLst>
                        <p:par>
                          <p:cTn id="25" fill="hold" nodeType="afterGroup">
                            <p:stCondLst>
                              <p:cond delay="0"/>
                            </p:stCondLst>
                            <p:childTnLst>
                              <p:par>
                                <p:cTn id="26" presetID="3" presetClass="entr" presetSubtype="5" dur="50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linds(vertical)">
                                      <p:cBhvr>
                                        <p:cTn id="28" dur="500"/>
                                        <p:tgtEl>
                                          <p:spTgt spid="13"/>
                                        </p:tgtEl>
                                      </p:cBhvr>
                                    </p:animEffect>
                                  </p:childTnLst>
                                </p:cTn>
                              </p:par>
                            </p:childTnLst>
                          </p:cTn>
                        </p:par>
                      </p:childTnLst>
                    </p:cTn>
                  </p:par>
                  <p:par>
                    <p:cTn id="29" fill="hold" nodeType="clickPar">
                      <p:stCondLst>
                        <p:cond delay="indefinite"/>
                      </p:stCondLst>
                      <p:childTnLst>
                        <p:par>
                          <p:cTn id="30" fill="hold" nodeType="afterGroup">
                            <p:stCondLst>
                              <p:cond delay="0"/>
                            </p:stCondLst>
                            <p:childTnLst>
                              <p:par>
                                <p:cTn id="31" presetID="3" presetClass="entr" presetSubtype="5" dur="50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linds(vertical)">
                                      <p:cBhvr>
                                        <p:cTn id="33" dur="500"/>
                                        <p:tgtEl>
                                          <p:spTgt spid="15"/>
                                        </p:tgtEl>
                                      </p:cBhvr>
                                    </p:animEffect>
                                  </p:childTnLst>
                                </p:cTn>
                              </p:par>
                            </p:childTnLst>
                          </p:cTn>
                        </p:par>
                      </p:childTnLst>
                    </p:cTn>
                  </p:par>
                  <p:par>
                    <p:cTn id="34" fill="hold" nodeType="clickPar">
                      <p:stCondLst>
                        <p:cond delay="indefinite"/>
                      </p:stCondLst>
                      <p:childTnLst>
                        <p:par>
                          <p:cTn id="35" fill="hold" nodeType="afterGroup">
                            <p:stCondLst>
                              <p:cond delay="0"/>
                            </p:stCondLst>
                            <p:childTnLst>
                              <p:par>
                                <p:cTn id="36" presetID="3" presetClass="entr" presetSubtype="5" dur="50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linds(vertical)">
                                      <p:cBhvr>
                                        <p:cTn id="38" dur="500"/>
                                        <p:tgtEl>
                                          <p:spTgt spid="16"/>
                                        </p:tgtEl>
                                      </p:cBhvr>
                                    </p:animEffect>
                                  </p:childTnLst>
                                </p:cTn>
                              </p:par>
                            </p:childTnLst>
                          </p:cTn>
                        </p:par>
                      </p:childTnLst>
                    </p:cTn>
                  </p:par>
                  <p:par>
                    <p:cTn id="39" fill="hold" nodeType="clickPar">
                      <p:stCondLst>
                        <p:cond delay="indefinite"/>
                      </p:stCondLst>
                      <p:childTnLst>
                        <p:par>
                          <p:cTn id="40" fill="hold" nodeType="afterGroup">
                            <p:stCondLst>
                              <p:cond delay="0"/>
                            </p:stCondLst>
                            <p:childTnLst>
                              <p:par>
                                <p:cTn id="41" presetID="3" presetClass="entr" presetSubtype="5" dur="50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linds(vertical)">
                                      <p:cBhvr>
                                        <p:cTn id="43" dur="500"/>
                                        <p:tgtEl>
                                          <p:spTgt spid="17"/>
                                        </p:tgtEl>
                                      </p:cBhvr>
                                    </p:animEffect>
                                  </p:childTnLst>
                                </p:cTn>
                              </p:par>
                            </p:childTnLst>
                          </p:cTn>
                        </p:par>
                      </p:childTnLst>
                    </p:cTn>
                  </p:par>
                  <p:par>
                    <p:cTn id="44" fill="hold" nodeType="clickPar">
                      <p:stCondLst>
                        <p:cond delay="indefinite"/>
                      </p:stCondLst>
                      <p:childTnLst>
                        <p:par>
                          <p:cTn id="45" fill="hold" nodeType="afterGroup">
                            <p:stCondLst>
                              <p:cond delay="0"/>
                            </p:stCondLst>
                            <p:childTnLst>
                              <p:par>
                                <p:cTn id="46" presetID="3" presetClass="entr" presetSubtype="5" dur="50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blinds(vertical)">
                                      <p:cBhvr>
                                        <p:cTn id="48" dur="500"/>
                                        <p:tgtEl>
                                          <p:spTgt spid="18"/>
                                        </p:tgtEl>
                                      </p:cBhvr>
                                    </p:animEffect>
                                  </p:childTnLst>
                                </p:cTn>
                              </p:par>
                            </p:childTnLst>
                          </p:cTn>
                        </p:par>
                      </p:childTnLst>
                    </p:cTn>
                  </p:par>
                  <p:par>
                    <p:cTn id="49" fill="hold" nodeType="clickPar">
                      <p:stCondLst>
                        <p:cond delay="indefinite"/>
                      </p:stCondLst>
                      <p:childTnLst>
                        <p:par>
                          <p:cTn id="50" fill="hold" nodeType="afterGroup">
                            <p:stCondLst>
                              <p:cond delay="0"/>
                            </p:stCondLst>
                            <p:childTnLst>
                              <p:par>
                                <p:cTn id="51" presetID="3" presetClass="entr" presetSubtype="10" dur="500"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blinds(horizontal)">
                                      <p:cBhvr>
                                        <p:cTn id="5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3" grpId="0"/>
      <p:bldP spid="15" grpId="0"/>
      <p:bldP spid="16" grpId="0"/>
      <p:bldP spid="17" grpId="0"/>
      <p:bldP spid="18" grpId="0"/>
      <p:bldP spid="19"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505" name="TextBox 3"/>
          <p:cNvSpPr txBox="1"/>
          <p:nvPr/>
        </p:nvSpPr>
        <p:spPr>
          <a:xfrm>
            <a:off x="2351088" y="1916113"/>
            <a:ext cx="7273925" cy="645160"/>
          </a:xfrm>
          <a:prstGeom prst="rect">
            <a:avLst/>
          </a:prstGeom>
          <a:noFill/>
          <a:ln w="9525">
            <a:noFill/>
          </a:ln>
        </p:spPr>
        <p:txBody>
          <a:bodyPr anchor="t" anchorCtr="0">
            <a:spAutoFit/>
          </a:bodyPr>
          <a:lstStyle/>
          <a:p>
            <a:r>
              <a:rPr lang="en-US" altLang="zh-CN" sz="3600">
                <a:solidFill>
                  <a:srgbClr val="7030A0"/>
                </a:solidFill>
                <a:latin typeface="方正粗黑宋简体" pitchFamily="2" charset="-122"/>
                <a:ea typeface="方正粗黑宋简体" pitchFamily="2" charset="-122"/>
              </a:rPr>
              <a:t>1.</a:t>
            </a:r>
            <a:r>
              <a:rPr lang="zh-CN" altLang="en-US" sz="3600">
                <a:solidFill>
                  <a:srgbClr val="7030A0"/>
                </a:solidFill>
                <a:latin typeface="方正粗黑宋简体" pitchFamily="2" charset="-122"/>
                <a:ea typeface="方正粗黑宋简体" pitchFamily="2" charset="-122"/>
              </a:rPr>
              <a:t>归纳氮、磷、钾肥的区别方法：</a:t>
            </a:r>
            <a:endParaRPr lang="zh-CN" altLang="en-US" sz="3600">
              <a:solidFill>
                <a:srgbClr val="7030A0"/>
              </a:solidFill>
              <a:latin typeface="方正粗黑宋简体" pitchFamily="2" charset="-122"/>
              <a:ea typeface="方正粗黑宋简体" pitchFamily="2" charset="-122"/>
            </a:endParaRPr>
          </a:p>
        </p:txBody>
      </p:sp>
      <p:sp>
        <p:nvSpPr>
          <p:cNvPr id="5" name="TextBox 4"/>
          <p:cNvSpPr txBox="1"/>
          <p:nvPr/>
        </p:nvSpPr>
        <p:spPr>
          <a:xfrm>
            <a:off x="2063750" y="2852738"/>
            <a:ext cx="8208963" cy="2553335"/>
          </a:xfrm>
          <a:prstGeom prst="rect">
            <a:avLst/>
          </a:prstGeom>
          <a:noFill/>
        </p:spPr>
        <p:txBody>
          <a:bodyPr>
            <a:spAutoFit/>
          </a:bodyPr>
          <a:lstStyle/>
          <a:p>
            <a:pPr marR="0" defTabSz="914400">
              <a:spcAft>
                <a:spcPts val="1200"/>
              </a:spcAft>
              <a:buClrTx/>
              <a:buSzTx/>
              <a:buFont typeface="Arial" panose="020b0604020202020204" pitchFamily="34" charset="0"/>
              <a:buNone/>
              <a:defRPr/>
            </a:pPr>
            <a:r>
              <a:rPr kumimoji="0" lang="zh-CN" altLang="en-US" sz="2800" u="sng" kern="1200" cap="none" spc="0" normalizeH="0" baseline="0" noProof="0">
                <a:solidFill>
                  <a:srgbClr val="C00000"/>
                </a:solidFill>
                <a:latin typeface="方正粗黑宋简体" pitchFamily="2" charset="-122"/>
                <a:ea typeface="方正粗黑宋简体" pitchFamily="2" charset="-122"/>
                <a:cs typeface="+mn-cs"/>
              </a:rPr>
              <a:t>“一看”：</a:t>
            </a:r>
            <a:r>
              <a:rPr kumimoji="0" lang="zh-CN" altLang="en-US" sz="2800" kern="1200" cap="none" spc="0" normalizeH="0" baseline="0" noProof="0">
                <a:solidFill>
                  <a:schemeClr val="accent6">
                    <a:lumMod val="50000"/>
                  </a:schemeClr>
                </a:solidFill>
                <a:latin typeface="方正粗黑宋简体" pitchFamily="2" charset="-122"/>
                <a:ea typeface="方正粗黑宋简体" pitchFamily="2" charset="-122"/>
                <a:cs typeface="+mn-cs"/>
              </a:rPr>
              <a:t>看外观，氮肥、钾肥是白色晶体，磷肥是灰白色粉末；</a:t>
            </a:r>
            <a:endParaRPr kumimoji="0" lang="en-US" altLang="zh-CN" sz="2800" kern="1200" cap="none" spc="0" normalizeH="0" baseline="0" noProof="0">
              <a:solidFill>
                <a:schemeClr val="accent6">
                  <a:lumMod val="50000"/>
                </a:schemeClr>
              </a:solidFill>
              <a:latin typeface="方正粗黑宋简体" pitchFamily="2" charset="-122"/>
              <a:ea typeface="方正粗黑宋简体" pitchFamily="2" charset="-122"/>
              <a:cs typeface="+mn-cs"/>
            </a:endParaRPr>
          </a:p>
          <a:p>
            <a:pPr marR="0" defTabSz="914400">
              <a:spcAft>
                <a:spcPts val="1200"/>
              </a:spcAft>
              <a:buClrTx/>
              <a:buSzTx/>
              <a:buFont typeface="Arial" panose="020b0604020202020204" pitchFamily="34" charset="0"/>
              <a:buNone/>
              <a:defRPr/>
            </a:pPr>
            <a:r>
              <a:rPr kumimoji="0" lang="zh-CN" altLang="en-US" sz="2800" u="sng" kern="1200" cap="none" spc="0" normalizeH="0" baseline="0" noProof="0">
                <a:solidFill>
                  <a:srgbClr val="C00000"/>
                </a:solidFill>
                <a:latin typeface="方正粗黑宋简体" pitchFamily="2" charset="-122"/>
                <a:ea typeface="方正粗黑宋简体" pitchFamily="2" charset="-122"/>
                <a:cs typeface="+mn-cs"/>
              </a:rPr>
              <a:t>“二溶”：</a:t>
            </a:r>
            <a:r>
              <a:rPr kumimoji="0" lang="zh-CN" altLang="en-US" sz="2800" kern="1200" cap="none" spc="0" normalizeH="0" baseline="0" noProof="0">
                <a:solidFill>
                  <a:schemeClr val="accent6">
                    <a:lumMod val="50000"/>
                  </a:schemeClr>
                </a:solidFill>
                <a:latin typeface="方正粗黑宋简体" pitchFamily="2" charset="-122"/>
                <a:ea typeface="方正粗黑宋简体" pitchFamily="2" charset="-122"/>
                <a:cs typeface="+mn-cs"/>
              </a:rPr>
              <a:t>加水溶解，磷肥不溶于水或部分溶于水；</a:t>
            </a:r>
            <a:endParaRPr kumimoji="0" lang="en-US" altLang="zh-CN" sz="2800" kern="1200" cap="none" spc="0" normalizeH="0" baseline="0" noProof="0">
              <a:solidFill>
                <a:schemeClr val="accent6">
                  <a:lumMod val="50000"/>
                </a:schemeClr>
              </a:solidFill>
              <a:latin typeface="方正粗黑宋简体" pitchFamily="2" charset="-122"/>
              <a:ea typeface="方正粗黑宋简体" pitchFamily="2" charset="-122"/>
              <a:cs typeface="+mn-cs"/>
            </a:endParaRPr>
          </a:p>
          <a:p>
            <a:pPr marR="0" defTabSz="914400">
              <a:spcAft>
                <a:spcPts val="1200"/>
              </a:spcAft>
              <a:buClrTx/>
              <a:buSzTx/>
              <a:buFont typeface="Arial" panose="020b0604020202020204" pitchFamily="34" charset="0"/>
              <a:buNone/>
              <a:defRPr/>
            </a:pPr>
            <a:r>
              <a:rPr kumimoji="0" lang="zh-CN" altLang="en-US" sz="2800" u="sng" kern="1200" cap="none" spc="0" normalizeH="0" baseline="0" noProof="0">
                <a:solidFill>
                  <a:srgbClr val="C00000"/>
                </a:solidFill>
                <a:latin typeface="方正粗黑宋简体" pitchFamily="2" charset="-122"/>
                <a:ea typeface="方正粗黑宋简体" pitchFamily="2" charset="-122"/>
                <a:cs typeface="+mn-cs"/>
              </a:rPr>
              <a:t>“三加碱”：</a:t>
            </a:r>
            <a:r>
              <a:rPr kumimoji="0" lang="zh-CN" altLang="en-US" sz="2800" kern="1200" cap="none" spc="0" normalizeH="0" baseline="0" noProof="0">
                <a:solidFill>
                  <a:schemeClr val="accent6">
                    <a:lumMod val="50000"/>
                  </a:schemeClr>
                </a:solidFill>
                <a:latin typeface="方正粗黑宋简体" pitchFamily="2" charset="-122"/>
                <a:ea typeface="方正粗黑宋简体" pitchFamily="2" charset="-122"/>
                <a:cs typeface="+mn-cs"/>
              </a:rPr>
              <a:t>加熟石灰，氮肥（除尿素）有刺激性气味，钾肥无味。</a:t>
            </a:r>
            <a:endParaRPr kumimoji="0" lang="zh-CN" altLang="en-US" sz="2800" kern="1200" cap="none" spc="0" normalizeH="0" baseline="0" noProof="0">
              <a:solidFill>
                <a:schemeClr val="accent6">
                  <a:lumMod val="50000"/>
                </a:schemeClr>
              </a:solidFill>
              <a:latin typeface="方正粗黑宋简体" pitchFamily="2" charset="-122"/>
              <a:ea typeface="方正粗黑宋简体" pitchFamily="2" charset="-122"/>
              <a:cs typeface="+mn-cs"/>
            </a:endParaRPr>
          </a:p>
        </p:txBody>
      </p:sp>
      <p:sp>
        <p:nvSpPr>
          <p:cNvPr id="21507" name="TextBox 5"/>
          <p:cNvSpPr txBox="1"/>
          <p:nvPr/>
        </p:nvSpPr>
        <p:spPr>
          <a:xfrm>
            <a:off x="2495550" y="692150"/>
            <a:ext cx="4321175" cy="922020"/>
          </a:xfrm>
          <a:prstGeom prst="rect">
            <a:avLst/>
          </a:prstGeom>
          <a:noFill/>
          <a:ln w="9525">
            <a:noFill/>
          </a:ln>
        </p:spPr>
        <p:txBody>
          <a:bodyPr anchor="t" anchorCtr="0">
            <a:spAutoFit/>
          </a:bodyPr>
          <a:lstStyle/>
          <a:p>
            <a:r>
              <a:rPr lang="zh-CN" altLang="en-US" sz="5400">
                <a:latin typeface="黑体" panose="02010609060101010101" charset="-122"/>
                <a:ea typeface="黑体" panose="02010609060101010101" charset="-122"/>
              </a:rPr>
              <a:t>总结：</a:t>
            </a:r>
            <a:endParaRPr lang="zh-CN" altLang="en-US" sz="5400">
              <a:latin typeface="黑体" panose="02010609060101010101" charset="-122"/>
              <a:ea typeface="黑体" panose="02010609060101010101" charset="-122"/>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2529" name="TextBox 3"/>
          <p:cNvSpPr txBox="1"/>
          <p:nvPr/>
        </p:nvSpPr>
        <p:spPr>
          <a:xfrm>
            <a:off x="2566988" y="119063"/>
            <a:ext cx="7273925" cy="645160"/>
          </a:xfrm>
          <a:prstGeom prst="rect">
            <a:avLst/>
          </a:prstGeom>
          <a:noFill/>
          <a:ln w="9525">
            <a:noFill/>
          </a:ln>
        </p:spPr>
        <p:txBody>
          <a:bodyPr anchor="t" anchorCtr="0">
            <a:spAutoFit/>
          </a:bodyPr>
          <a:lstStyle/>
          <a:p>
            <a:r>
              <a:rPr lang="en-US" altLang="zh-CN" sz="3600">
                <a:solidFill>
                  <a:srgbClr val="7030A0"/>
                </a:solidFill>
                <a:latin typeface="方正粗黑宋简体" pitchFamily="2" charset="-122"/>
                <a:ea typeface="方正粗黑宋简体" pitchFamily="2" charset="-122"/>
              </a:rPr>
              <a:t>2.</a:t>
            </a:r>
            <a:r>
              <a:rPr lang="zh-CN" altLang="en-US" sz="3600">
                <a:solidFill>
                  <a:srgbClr val="7030A0"/>
                </a:solidFill>
                <a:latin typeface="方正粗黑宋简体" pitchFamily="2" charset="-122"/>
                <a:ea typeface="方正粗黑宋简体" pitchFamily="2" charset="-122"/>
              </a:rPr>
              <a:t>氮肥的鉴别方法：</a:t>
            </a:r>
            <a:endParaRPr lang="zh-CN" altLang="en-US" sz="3600">
              <a:solidFill>
                <a:srgbClr val="7030A0"/>
              </a:solidFill>
              <a:latin typeface="方正粗黑宋简体" pitchFamily="2" charset="-122"/>
              <a:ea typeface="方正粗黑宋简体" pitchFamily="2" charset="-122"/>
            </a:endParaRPr>
          </a:p>
        </p:txBody>
      </p:sp>
      <p:cxnSp>
        <p:nvCxnSpPr>
          <p:cNvPr id="22530" name="直接连接符 7"/>
          <p:cNvCxnSpPr/>
          <p:nvPr/>
        </p:nvCxnSpPr>
        <p:spPr>
          <a:xfrm>
            <a:off x="1992313" y="2205038"/>
            <a:ext cx="574675" cy="0"/>
          </a:xfrm>
          <a:prstGeom prst="line">
            <a:avLst/>
          </a:prstGeom>
          <a:ln w="57150" cap="flat" cmpd="sng">
            <a:solidFill>
              <a:srgbClr val="000000"/>
            </a:solidFill>
            <a:prstDash val="solid"/>
            <a:round/>
            <a:headEnd type="none" w="med" len="med"/>
            <a:tailEnd type="none" w="med" len="med"/>
          </a:ln>
        </p:spPr>
      </p:cxnSp>
      <p:cxnSp>
        <p:nvCxnSpPr>
          <p:cNvPr id="22531" name="直接连接符 10"/>
          <p:cNvCxnSpPr/>
          <p:nvPr/>
        </p:nvCxnSpPr>
        <p:spPr>
          <a:xfrm>
            <a:off x="2566988" y="2997200"/>
            <a:ext cx="576262" cy="0"/>
          </a:xfrm>
          <a:prstGeom prst="line">
            <a:avLst/>
          </a:prstGeom>
          <a:ln w="57150" cap="flat" cmpd="sng">
            <a:solidFill>
              <a:srgbClr val="000000"/>
            </a:solidFill>
            <a:prstDash val="solid"/>
            <a:round/>
            <a:headEnd type="none" w="med" len="med"/>
            <a:tailEnd type="none" w="med" len="med"/>
          </a:ln>
        </p:spPr>
      </p:cxnSp>
      <p:grpSp>
        <p:nvGrpSpPr>
          <p:cNvPr id="2" name="组合 42"/>
          <p:cNvGrpSpPr/>
          <p:nvPr/>
        </p:nvGrpSpPr>
        <p:grpSpPr>
          <a:xfrm>
            <a:off x="3792538" y="2708275"/>
            <a:ext cx="1295400" cy="829945"/>
            <a:chOff x="2843808" y="2717973"/>
            <a:chExt cx="1296144" cy="829094"/>
          </a:xfrm>
        </p:grpSpPr>
        <p:sp>
          <p:nvSpPr>
            <p:cNvPr id="22533" name="TextBox 26"/>
            <p:cNvSpPr txBox="1"/>
            <p:nvPr/>
          </p:nvSpPr>
          <p:spPr>
            <a:xfrm>
              <a:off x="2843808" y="2717973"/>
              <a:ext cx="1080120" cy="829094"/>
            </a:xfrm>
            <a:prstGeom prst="rect">
              <a:avLst/>
            </a:prstGeom>
            <a:noFill/>
            <a:ln w="9525">
              <a:noFill/>
            </a:ln>
          </p:spPr>
          <p:txBody>
            <a:bodyPr anchor="t" anchorCtr="0">
              <a:spAutoFit/>
            </a:bodyPr>
            <a:lstStyle/>
            <a:p>
              <a:pPr algn="ctr">
                <a:lnSpc>
                  <a:spcPct val="200000"/>
                </a:lnSpc>
              </a:pPr>
              <a:r>
                <a:rPr lang="zh-CN" altLang="en-US" sz="1200">
                  <a:solidFill>
                    <a:srgbClr val="C00000"/>
                  </a:solidFill>
                  <a:latin typeface="方正粗黑宋简体" pitchFamily="2" charset="-122"/>
                  <a:ea typeface="方正粗黑宋简体" pitchFamily="2" charset="-122"/>
                </a:rPr>
                <a:t>加碱</a:t>
              </a:r>
              <a:endParaRPr lang="en-US" altLang="zh-CN" sz="1200">
                <a:solidFill>
                  <a:srgbClr val="C00000"/>
                </a:solidFill>
                <a:latin typeface="方正粗黑宋简体" pitchFamily="2" charset="-122"/>
                <a:ea typeface="方正粗黑宋简体" pitchFamily="2" charset="-122"/>
              </a:endParaRPr>
            </a:p>
            <a:p>
              <a:pPr algn="ctr">
                <a:lnSpc>
                  <a:spcPct val="200000"/>
                </a:lnSpc>
              </a:pPr>
              <a:r>
                <a:rPr lang="zh-CN" altLang="en-US" sz="1200">
                  <a:solidFill>
                    <a:srgbClr val="C00000"/>
                  </a:solidFill>
                  <a:latin typeface="方正粗黑宋简体" pitchFamily="2" charset="-122"/>
                  <a:ea typeface="方正粗黑宋简体" pitchFamily="2" charset="-122"/>
                </a:rPr>
                <a:t>（</a:t>
              </a:r>
              <a:r>
                <a:rPr lang="en-US" altLang="zh-CN" sz="1200">
                  <a:solidFill>
                    <a:srgbClr val="C00000"/>
                  </a:solidFill>
                  <a:latin typeface="方正粗黑宋简体" pitchFamily="2" charset="-122"/>
                  <a:ea typeface="方正粗黑宋简体" pitchFamily="2" charset="-122"/>
                </a:rPr>
                <a:t>OH    </a:t>
              </a:r>
              <a:r>
                <a:rPr lang="zh-CN" altLang="en-US" sz="1200">
                  <a:solidFill>
                    <a:srgbClr val="C00000"/>
                  </a:solidFill>
                  <a:latin typeface="方正粗黑宋简体" pitchFamily="2" charset="-122"/>
                  <a:ea typeface="方正粗黑宋简体" pitchFamily="2" charset="-122"/>
                </a:rPr>
                <a:t>）</a:t>
              </a:r>
              <a:endParaRPr lang="zh-CN" altLang="en-US" sz="1200">
                <a:solidFill>
                  <a:srgbClr val="C00000"/>
                </a:solidFill>
                <a:latin typeface="方正粗黑宋简体" pitchFamily="2" charset="-122"/>
                <a:ea typeface="方正粗黑宋简体" pitchFamily="2" charset="-122"/>
              </a:endParaRPr>
            </a:p>
          </p:txBody>
        </p:sp>
        <p:sp>
          <p:nvSpPr>
            <p:cNvPr id="22534" name="TextBox 27"/>
            <p:cNvSpPr txBox="1"/>
            <p:nvPr/>
          </p:nvSpPr>
          <p:spPr>
            <a:xfrm>
              <a:off x="3347864" y="3140968"/>
              <a:ext cx="792088" cy="275307"/>
            </a:xfrm>
            <a:prstGeom prst="rect">
              <a:avLst/>
            </a:prstGeom>
            <a:noFill/>
            <a:ln w="9525">
              <a:noFill/>
            </a:ln>
          </p:spPr>
          <p:txBody>
            <a:bodyPr anchor="t" anchorCtr="0">
              <a:spAutoFit/>
            </a:bodyPr>
            <a:lstStyle/>
            <a:p>
              <a:r>
                <a:rPr lang="en-US" altLang="zh-CN" sz="1200">
                  <a:solidFill>
                    <a:srgbClr val="C00000"/>
                  </a:solidFill>
                  <a:latin typeface="方正粗黑宋简体" pitchFamily="2" charset="-122"/>
                  <a:ea typeface="方正粗黑宋简体" pitchFamily="2" charset="-122"/>
                </a:rPr>
                <a:t>-</a:t>
              </a:r>
              <a:endParaRPr lang="zh-CN" altLang="en-US" sz="1200">
                <a:solidFill>
                  <a:srgbClr val="C00000"/>
                </a:solidFill>
                <a:latin typeface="方正粗黑宋简体" pitchFamily="2" charset="-122"/>
                <a:ea typeface="方正粗黑宋简体" pitchFamily="2" charset="-122"/>
              </a:endParaRPr>
            </a:p>
          </p:txBody>
        </p:sp>
      </p:grpSp>
      <p:sp>
        <p:nvSpPr>
          <p:cNvPr id="29" name="TextBox 28"/>
          <p:cNvSpPr txBox="1"/>
          <p:nvPr/>
        </p:nvSpPr>
        <p:spPr>
          <a:xfrm>
            <a:off x="2424113" y="1001713"/>
            <a:ext cx="792162" cy="337185"/>
          </a:xfrm>
          <a:prstGeom prst="rect">
            <a:avLst/>
          </a:prstGeom>
          <a:noFill/>
          <a:ln w="9525">
            <a:noFill/>
          </a:ln>
        </p:spPr>
        <p:txBody>
          <a:bodyPr anchor="t" anchorCtr="0">
            <a:spAutoFit/>
          </a:bodyPr>
          <a:lstStyle/>
          <a:p>
            <a:r>
              <a:rPr lang="zh-CN" altLang="en-US" sz="1600">
                <a:solidFill>
                  <a:srgbClr val="C00000"/>
                </a:solidFill>
                <a:latin typeface="方正粗黑宋简体" pitchFamily="2" charset="-122"/>
                <a:ea typeface="方正粗黑宋简体" pitchFamily="2" charset="-122"/>
              </a:rPr>
              <a:t>液态</a:t>
            </a:r>
            <a:endParaRPr lang="zh-CN" altLang="en-US" sz="1600">
              <a:solidFill>
                <a:srgbClr val="C00000"/>
              </a:solidFill>
              <a:latin typeface="方正粗黑宋简体" pitchFamily="2" charset="-122"/>
              <a:ea typeface="方正粗黑宋简体" pitchFamily="2" charset="-122"/>
            </a:endParaRPr>
          </a:p>
        </p:txBody>
      </p:sp>
      <p:grpSp>
        <p:nvGrpSpPr>
          <p:cNvPr id="3" name="组合 54"/>
          <p:cNvGrpSpPr/>
          <p:nvPr/>
        </p:nvGrpSpPr>
        <p:grpSpPr>
          <a:xfrm>
            <a:off x="4511675" y="1938338"/>
            <a:ext cx="1008063" cy="2332208"/>
            <a:chOff x="2987824" y="1938318"/>
            <a:chExt cx="1008112" cy="2331875"/>
          </a:xfrm>
        </p:grpSpPr>
        <p:sp>
          <p:nvSpPr>
            <p:cNvPr id="22537" name="TextBox 30"/>
            <p:cNvSpPr txBox="1"/>
            <p:nvPr/>
          </p:nvSpPr>
          <p:spPr>
            <a:xfrm>
              <a:off x="2987824" y="1938318"/>
              <a:ext cx="1008112" cy="337137"/>
            </a:xfrm>
            <a:prstGeom prst="rect">
              <a:avLst/>
            </a:prstGeom>
            <a:noFill/>
            <a:ln w="9525">
              <a:noFill/>
            </a:ln>
          </p:spPr>
          <p:txBody>
            <a:bodyPr anchor="t" anchorCtr="0">
              <a:spAutoFit/>
            </a:bodyPr>
            <a:lstStyle/>
            <a:p>
              <a:r>
                <a:rPr lang="zh-CN" altLang="en-US" sz="1600">
                  <a:solidFill>
                    <a:srgbClr val="C00000"/>
                  </a:solidFill>
                  <a:latin typeface="方正粗黑宋简体" pitchFamily="2" charset="-122"/>
                  <a:ea typeface="方正粗黑宋简体" pitchFamily="2" charset="-122"/>
                </a:rPr>
                <a:t>无氨味</a:t>
              </a:r>
              <a:endParaRPr lang="zh-CN" altLang="en-US" sz="1600">
                <a:solidFill>
                  <a:srgbClr val="C00000"/>
                </a:solidFill>
                <a:latin typeface="方正粗黑宋简体" pitchFamily="2" charset="-122"/>
                <a:ea typeface="方正粗黑宋简体" pitchFamily="2" charset="-122"/>
              </a:endParaRPr>
            </a:p>
          </p:txBody>
        </p:sp>
        <p:sp>
          <p:nvSpPr>
            <p:cNvPr id="22538" name="TextBox 31"/>
            <p:cNvSpPr txBox="1"/>
            <p:nvPr/>
          </p:nvSpPr>
          <p:spPr>
            <a:xfrm>
              <a:off x="2987824" y="3933056"/>
              <a:ext cx="1008112" cy="337137"/>
            </a:xfrm>
            <a:prstGeom prst="rect">
              <a:avLst/>
            </a:prstGeom>
            <a:noFill/>
            <a:ln w="9525">
              <a:noFill/>
            </a:ln>
          </p:spPr>
          <p:txBody>
            <a:bodyPr anchor="t" anchorCtr="0">
              <a:spAutoFit/>
            </a:bodyPr>
            <a:lstStyle/>
            <a:p>
              <a:r>
                <a:rPr lang="zh-CN" altLang="en-US" sz="1600">
                  <a:solidFill>
                    <a:srgbClr val="C00000"/>
                  </a:solidFill>
                  <a:latin typeface="方正粗黑宋简体" pitchFamily="2" charset="-122"/>
                  <a:ea typeface="方正粗黑宋简体" pitchFamily="2" charset="-122"/>
                </a:rPr>
                <a:t>有氨味</a:t>
              </a:r>
              <a:endParaRPr lang="zh-CN" altLang="en-US" sz="1600">
                <a:solidFill>
                  <a:srgbClr val="C00000"/>
                </a:solidFill>
                <a:latin typeface="方正粗黑宋简体" pitchFamily="2" charset="-122"/>
                <a:ea typeface="方正粗黑宋简体" pitchFamily="2" charset="-122"/>
              </a:endParaRPr>
            </a:p>
          </p:txBody>
        </p:sp>
      </p:grpSp>
      <p:sp>
        <p:nvSpPr>
          <p:cNvPr id="39" name="TextBox 38"/>
          <p:cNvSpPr txBox="1"/>
          <p:nvPr/>
        </p:nvSpPr>
        <p:spPr>
          <a:xfrm>
            <a:off x="6096000" y="3500438"/>
            <a:ext cx="1079500" cy="737235"/>
          </a:xfrm>
          <a:prstGeom prst="rect">
            <a:avLst/>
          </a:prstGeom>
          <a:noFill/>
          <a:ln w="9525">
            <a:noFill/>
          </a:ln>
        </p:spPr>
        <p:txBody>
          <a:bodyPr anchor="t" anchorCtr="0">
            <a:spAutoFit/>
          </a:bodyPr>
          <a:lstStyle/>
          <a:p>
            <a:pPr algn="ctr">
              <a:lnSpc>
                <a:spcPct val="150000"/>
              </a:lnSpc>
            </a:pPr>
            <a:r>
              <a:rPr lang="zh-CN" altLang="en-US" sz="1400">
                <a:solidFill>
                  <a:srgbClr val="C00000"/>
                </a:solidFill>
                <a:latin typeface="方正粗黑宋简体" pitchFamily="2" charset="-122"/>
                <a:ea typeface="方正粗黑宋简体" pitchFamily="2" charset="-122"/>
              </a:rPr>
              <a:t>加</a:t>
            </a:r>
            <a:endParaRPr lang="en-US" altLang="zh-CN" sz="1400">
              <a:solidFill>
                <a:srgbClr val="C00000"/>
              </a:solidFill>
              <a:latin typeface="方正粗黑宋简体" pitchFamily="2" charset="-122"/>
              <a:ea typeface="方正粗黑宋简体" pitchFamily="2" charset="-122"/>
            </a:endParaRPr>
          </a:p>
          <a:p>
            <a:pPr algn="ctr">
              <a:lnSpc>
                <a:spcPct val="150000"/>
              </a:lnSpc>
            </a:pPr>
            <a:r>
              <a:rPr lang="zh-CN" altLang="en-US" sz="1400">
                <a:solidFill>
                  <a:srgbClr val="C00000"/>
                </a:solidFill>
                <a:latin typeface="方正粗黑宋简体" pitchFamily="2" charset="-122"/>
                <a:ea typeface="方正粗黑宋简体" pitchFamily="2" charset="-122"/>
              </a:rPr>
              <a:t>硝酸</a:t>
            </a:r>
            <a:r>
              <a:rPr lang="zh-CN" altLang="en-US" sz="1400">
                <a:solidFill>
                  <a:srgbClr val="3366FF"/>
                </a:solidFill>
                <a:latin typeface="方正粗黑宋简体" pitchFamily="2" charset="-122"/>
                <a:ea typeface="方正粗黑宋简体" pitchFamily="2" charset="-122"/>
              </a:rPr>
              <a:t>钡</a:t>
            </a:r>
            <a:endParaRPr lang="zh-CN" altLang="en-US" sz="1400">
              <a:solidFill>
                <a:srgbClr val="3366FF"/>
              </a:solidFill>
              <a:latin typeface="方正粗黑宋简体" pitchFamily="2" charset="-122"/>
              <a:ea typeface="方正粗黑宋简体" pitchFamily="2" charset="-122"/>
            </a:endParaRPr>
          </a:p>
        </p:txBody>
      </p:sp>
      <p:grpSp>
        <p:nvGrpSpPr>
          <p:cNvPr id="4" name="组合 57"/>
          <p:cNvGrpSpPr/>
          <p:nvPr/>
        </p:nvGrpSpPr>
        <p:grpSpPr>
          <a:xfrm>
            <a:off x="6600825" y="2559050"/>
            <a:ext cx="1439863" cy="2430750"/>
            <a:chOff x="5076056" y="2559145"/>
            <a:chExt cx="1440160" cy="2431245"/>
          </a:xfrm>
        </p:grpSpPr>
        <p:sp>
          <p:nvSpPr>
            <p:cNvPr id="22541" name="TextBox 40"/>
            <p:cNvSpPr txBox="1"/>
            <p:nvPr/>
          </p:nvSpPr>
          <p:spPr>
            <a:xfrm>
              <a:off x="5508104" y="2559145"/>
              <a:ext cx="1008112" cy="830114"/>
            </a:xfrm>
            <a:prstGeom prst="rect">
              <a:avLst/>
            </a:prstGeom>
            <a:noFill/>
            <a:ln w="9525">
              <a:noFill/>
            </a:ln>
          </p:spPr>
          <p:txBody>
            <a:bodyPr anchor="t" anchorCtr="0">
              <a:spAutoFit/>
            </a:bodyPr>
            <a:lstStyle/>
            <a:p>
              <a:pPr>
                <a:lnSpc>
                  <a:spcPct val="150000"/>
                </a:lnSpc>
              </a:pPr>
              <a:r>
                <a:rPr lang="zh-CN" altLang="en-US" sz="1600">
                  <a:solidFill>
                    <a:srgbClr val="C00000"/>
                  </a:solidFill>
                  <a:latin typeface="方正粗黑宋简体" pitchFamily="2" charset="-122"/>
                  <a:ea typeface="方正粗黑宋简体" pitchFamily="2" charset="-122"/>
                </a:rPr>
                <a:t>白色</a:t>
              </a:r>
              <a:endParaRPr lang="en-US" altLang="zh-CN" sz="1600">
                <a:solidFill>
                  <a:srgbClr val="C00000"/>
                </a:solidFill>
                <a:latin typeface="方正粗黑宋简体" pitchFamily="2" charset="-122"/>
                <a:ea typeface="方正粗黑宋简体" pitchFamily="2" charset="-122"/>
              </a:endParaRPr>
            </a:p>
            <a:p>
              <a:pPr>
                <a:lnSpc>
                  <a:spcPct val="150000"/>
                </a:lnSpc>
              </a:pPr>
              <a:r>
                <a:rPr lang="zh-CN" altLang="en-US" sz="1600">
                  <a:solidFill>
                    <a:srgbClr val="C00000"/>
                  </a:solidFill>
                  <a:latin typeface="方正粗黑宋简体" pitchFamily="2" charset="-122"/>
                  <a:ea typeface="方正粗黑宋简体" pitchFamily="2" charset="-122"/>
                </a:rPr>
                <a:t>沉淀</a:t>
              </a:r>
              <a:endParaRPr lang="zh-CN" altLang="en-US" sz="1600">
                <a:solidFill>
                  <a:srgbClr val="C00000"/>
                </a:solidFill>
                <a:latin typeface="方正粗黑宋简体" pitchFamily="2" charset="-122"/>
                <a:ea typeface="方正粗黑宋简体" pitchFamily="2" charset="-122"/>
              </a:endParaRPr>
            </a:p>
          </p:txBody>
        </p:sp>
        <p:sp>
          <p:nvSpPr>
            <p:cNvPr id="22542" name="TextBox 41"/>
            <p:cNvSpPr txBox="1"/>
            <p:nvPr/>
          </p:nvSpPr>
          <p:spPr>
            <a:xfrm>
              <a:off x="5076056" y="4653136"/>
              <a:ext cx="1008112" cy="337254"/>
            </a:xfrm>
            <a:prstGeom prst="rect">
              <a:avLst/>
            </a:prstGeom>
            <a:noFill/>
            <a:ln w="9525">
              <a:noFill/>
            </a:ln>
          </p:spPr>
          <p:txBody>
            <a:bodyPr anchor="t" anchorCtr="0">
              <a:spAutoFit/>
            </a:bodyPr>
            <a:lstStyle/>
            <a:p>
              <a:r>
                <a:rPr lang="zh-CN" altLang="en-US" sz="1600">
                  <a:solidFill>
                    <a:srgbClr val="C00000"/>
                  </a:solidFill>
                  <a:latin typeface="方正粗黑宋简体" pitchFamily="2" charset="-122"/>
                  <a:ea typeface="方正粗黑宋简体" pitchFamily="2" charset="-122"/>
                </a:rPr>
                <a:t>无沉淀</a:t>
              </a:r>
              <a:endParaRPr lang="zh-CN" altLang="en-US" sz="1600">
                <a:solidFill>
                  <a:srgbClr val="C00000"/>
                </a:solidFill>
                <a:latin typeface="方正粗黑宋简体" pitchFamily="2" charset="-122"/>
                <a:ea typeface="方正粗黑宋简体" pitchFamily="2" charset="-122"/>
              </a:endParaRPr>
            </a:p>
          </p:txBody>
        </p:sp>
      </p:grpSp>
      <p:grpSp>
        <p:nvGrpSpPr>
          <p:cNvPr id="5" name="组合 53"/>
          <p:cNvGrpSpPr/>
          <p:nvPr/>
        </p:nvGrpSpPr>
        <p:grpSpPr>
          <a:xfrm>
            <a:off x="3719513" y="2060575"/>
            <a:ext cx="2592387" cy="2592388"/>
            <a:chOff x="2195736" y="2060848"/>
            <a:chExt cx="2592288" cy="2592288"/>
          </a:xfrm>
        </p:grpSpPr>
        <p:cxnSp>
          <p:nvCxnSpPr>
            <p:cNvPr id="22544" name="直接连接符 16"/>
            <p:cNvCxnSpPr/>
            <p:nvPr/>
          </p:nvCxnSpPr>
          <p:spPr>
            <a:xfrm>
              <a:off x="2195736" y="3140968"/>
              <a:ext cx="1008112" cy="0"/>
            </a:xfrm>
            <a:prstGeom prst="line">
              <a:avLst/>
            </a:prstGeom>
            <a:ln w="57150" cap="flat" cmpd="sng">
              <a:solidFill>
                <a:srgbClr val="000000"/>
              </a:solidFill>
              <a:prstDash val="solid"/>
              <a:round/>
              <a:headEnd type="none" w="med" len="med"/>
              <a:tailEnd type="none" w="med" len="med"/>
            </a:ln>
          </p:spPr>
        </p:cxnSp>
        <p:cxnSp>
          <p:nvCxnSpPr>
            <p:cNvPr id="22545" name="直接连接符 17"/>
            <p:cNvCxnSpPr/>
            <p:nvPr/>
          </p:nvCxnSpPr>
          <p:spPr>
            <a:xfrm>
              <a:off x="3203848" y="2276872"/>
              <a:ext cx="576064" cy="0"/>
            </a:xfrm>
            <a:prstGeom prst="line">
              <a:avLst/>
            </a:prstGeom>
            <a:ln w="57150" cap="flat" cmpd="sng">
              <a:solidFill>
                <a:srgbClr val="000000"/>
              </a:solidFill>
              <a:prstDash val="solid"/>
              <a:round/>
              <a:headEnd type="none" w="med" len="med"/>
              <a:tailEnd type="none" w="med" len="med"/>
            </a:ln>
          </p:spPr>
        </p:cxnSp>
        <p:cxnSp>
          <p:nvCxnSpPr>
            <p:cNvPr id="22546" name="直接连接符 18"/>
            <p:cNvCxnSpPr/>
            <p:nvPr/>
          </p:nvCxnSpPr>
          <p:spPr>
            <a:xfrm>
              <a:off x="3203848" y="3933056"/>
              <a:ext cx="576064" cy="0"/>
            </a:xfrm>
            <a:prstGeom prst="line">
              <a:avLst/>
            </a:prstGeom>
            <a:ln w="57150" cap="flat" cmpd="sng">
              <a:solidFill>
                <a:srgbClr val="000000"/>
              </a:solidFill>
              <a:prstDash val="solid"/>
              <a:round/>
              <a:headEnd type="none" w="med" len="med"/>
              <a:tailEnd type="none" w="med" len="med"/>
            </a:ln>
          </p:spPr>
        </p:cxnSp>
        <p:cxnSp>
          <p:nvCxnSpPr>
            <p:cNvPr id="22547" name="直接连接符 19"/>
            <p:cNvCxnSpPr/>
            <p:nvPr/>
          </p:nvCxnSpPr>
          <p:spPr>
            <a:xfrm flipH="1">
              <a:off x="3203848" y="2276872"/>
              <a:ext cx="0" cy="1656184"/>
            </a:xfrm>
            <a:prstGeom prst="line">
              <a:avLst/>
            </a:prstGeom>
            <a:ln w="57150" cap="flat" cmpd="sng">
              <a:solidFill>
                <a:srgbClr val="000000"/>
              </a:solidFill>
              <a:prstDash val="solid"/>
              <a:round/>
              <a:headEnd type="none" w="med" len="med"/>
              <a:tailEnd type="none" w="med" len="med"/>
            </a:ln>
          </p:spPr>
        </p:cxnSp>
        <p:sp>
          <p:nvSpPr>
            <p:cNvPr id="22548" name="圆角矩形 24"/>
            <p:cNvSpPr/>
            <p:nvPr/>
          </p:nvSpPr>
          <p:spPr>
            <a:xfrm>
              <a:off x="3779912" y="2060848"/>
              <a:ext cx="936104" cy="360040"/>
            </a:xfrm>
            <a:prstGeom prst="roundRect">
              <a:avLst>
                <a:gd name="adj" fmla="val 16667"/>
              </a:avLst>
            </a:prstGeom>
            <a:solidFill>
              <a:schemeClr val="accent1"/>
            </a:solidFill>
            <a:ln w="38100" cap="flat" cmpd="sng">
              <a:solidFill>
                <a:schemeClr val="tx1"/>
              </a:solidFill>
              <a:prstDash val="solid"/>
              <a:round/>
              <a:headEnd type="none" w="med" len="med"/>
              <a:tailEnd type="none" w="med" len="med"/>
            </a:ln>
          </p:spPr>
          <p:txBody>
            <a:bodyPr anchor="ctr" anchorCtr="0"/>
            <a:lstStyle/>
            <a:p>
              <a:pPr algn="ctr"/>
              <a:r>
                <a:rPr lang="zh-CN" altLang="en-US">
                  <a:latin typeface="Arial" panose="020b0604020202020204" pitchFamily="34" charset="0"/>
                  <a:ea typeface="宋体" panose="02010600030101010101" pitchFamily="2" charset="-122"/>
                </a:rPr>
                <a:t>尿素</a:t>
              </a:r>
              <a:endParaRPr lang="zh-CN" altLang="en-US">
                <a:latin typeface="Arial" panose="020b0604020202020204" pitchFamily="34" charset="0"/>
                <a:ea typeface="宋体" panose="02010600030101010101" pitchFamily="2" charset="-122"/>
              </a:endParaRPr>
            </a:p>
          </p:txBody>
        </p:sp>
        <p:sp>
          <p:nvSpPr>
            <p:cNvPr id="22549" name="圆角矩形 25"/>
            <p:cNvSpPr/>
            <p:nvPr/>
          </p:nvSpPr>
          <p:spPr>
            <a:xfrm>
              <a:off x="3779912" y="2852936"/>
              <a:ext cx="1008112" cy="1800200"/>
            </a:xfrm>
            <a:prstGeom prst="roundRect">
              <a:avLst>
                <a:gd name="adj" fmla="val 16667"/>
              </a:avLst>
            </a:prstGeom>
            <a:solidFill>
              <a:schemeClr val="accent1"/>
            </a:solidFill>
            <a:ln w="38100" cap="flat" cmpd="sng">
              <a:solidFill>
                <a:schemeClr val="tx1"/>
              </a:solidFill>
              <a:prstDash val="solid"/>
              <a:round/>
              <a:headEnd type="none" w="med" len="med"/>
              <a:tailEnd type="none" w="med" len="med"/>
            </a:ln>
          </p:spPr>
          <p:txBody>
            <a:bodyPr anchor="ctr" anchorCtr="0"/>
            <a:lstStyle/>
            <a:p>
              <a:pPr algn="ctr">
                <a:lnSpc>
                  <a:spcPct val="200000"/>
                </a:lnSpc>
              </a:pPr>
              <a:r>
                <a:rPr lang="zh-CN" altLang="en-US" sz="1800">
                  <a:latin typeface="Arial" panose="020b0604020202020204" pitchFamily="34" charset="0"/>
                  <a:ea typeface="宋体" panose="02010600030101010101" pitchFamily="2" charset="-122"/>
                </a:rPr>
                <a:t>硫酸</a:t>
              </a:r>
              <a:r>
                <a:rPr lang="zh-CN" altLang="en-US" sz="1800">
                  <a:solidFill>
                    <a:srgbClr val="C00000"/>
                  </a:solidFill>
                  <a:latin typeface="Arial" panose="020b0604020202020204" pitchFamily="34" charset="0"/>
                  <a:ea typeface="宋体" panose="02010600030101010101" pitchFamily="2" charset="-122"/>
                </a:rPr>
                <a:t>铵</a:t>
              </a:r>
              <a:endParaRPr lang="en-US" altLang="zh-CN" sz="1800">
                <a:solidFill>
                  <a:srgbClr val="C00000"/>
                </a:solidFill>
                <a:latin typeface="Arial" panose="020b0604020202020204" pitchFamily="34" charset="0"/>
                <a:ea typeface="宋体" panose="02010600030101010101" pitchFamily="2" charset="-122"/>
              </a:endParaRPr>
            </a:p>
            <a:p>
              <a:pPr algn="ctr">
                <a:lnSpc>
                  <a:spcPct val="200000"/>
                </a:lnSpc>
              </a:pPr>
              <a:r>
                <a:rPr lang="zh-CN" altLang="en-US" sz="1800">
                  <a:latin typeface="Arial" panose="020b0604020202020204" pitchFamily="34" charset="0"/>
                  <a:ea typeface="宋体" panose="02010600030101010101" pitchFamily="2" charset="-122"/>
                </a:rPr>
                <a:t>氯化</a:t>
              </a:r>
              <a:r>
                <a:rPr lang="zh-CN" altLang="en-US" sz="1800">
                  <a:solidFill>
                    <a:srgbClr val="C00000"/>
                  </a:solidFill>
                  <a:latin typeface="Arial" panose="020b0604020202020204" pitchFamily="34" charset="0"/>
                  <a:ea typeface="宋体" panose="02010600030101010101" pitchFamily="2" charset="-122"/>
                </a:rPr>
                <a:t>铵</a:t>
              </a:r>
              <a:endParaRPr lang="en-US" altLang="zh-CN" sz="1800">
                <a:solidFill>
                  <a:srgbClr val="C00000"/>
                </a:solidFill>
                <a:latin typeface="Arial" panose="020b0604020202020204" pitchFamily="34" charset="0"/>
                <a:ea typeface="宋体" panose="02010600030101010101" pitchFamily="2" charset="-122"/>
              </a:endParaRPr>
            </a:p>
            <a:p>
              <a:pPr algn="ctr">
                <a:lnSpc>
                  <a:spcPct val="200000"/>
                </a:lnSpc>
              </a:pPr>
              <a:r>
                <a:rPr lang="zh-CN" altLang="en-US" sz="1800">
                  <a:latin typeface="Arial" panose="020b0604020202020204" pitchFamily="34" charset="0"/>
                  <a:ea typeface="宋体" panose="02010600030101010101" pitchFamily="2" charset="-122"/>
                </a:rPr>
                <a:t>硝酸</a:t>
              </a:r>
              <a:r>
                <a:rPr lang="zh-CN" altLang="en-US" sz="1800">
                  <a:solidFill>
                    <a:srgbClr val="C00000"/>
                  </a:solidFill>
                  <a:latin typeface="Arial" panose="020b0604020202020204" pitchFamily="34" charset="0"/>
                  <a:ea typeface="宋体" panose="02010600030101010101" pitchFamily="2" charset="-122"/>
                </a:rPr>
                <a:t>铵</a:t>
              </a:r>
              <a:endParaRPr lang="en-US" altLang="zh-CN" sz="1800">
                <a:solidFill>
                  <a:srgbClr val="C00000"/>
                </a:solidFill>
                <a:latin typeface="Arial" panose="020b0604020202020204" pitchFamily="34" charset="0"/>
                <a:ea typeface="宋体" panose="02010600030101010101" pitchFamily="2" charset="-122"/>
              </a:endParaRPr>
            </a:p>
            <a:p>
              <a:pPr algn="ctr">
                <a:lnSpc>
                  <a:spcPct val="200000"/>
                </a:lnSpc>
              </a:pPr>
              <a:endParaRPr lang="zh-CN" altLang="en-US" sz="1800">
                <a:latin typeface="Arial" panose="020b0604020202020204" pitchFamily="34" charset="0"/>
                <a:ea typeface="宋体" panose="02010600030101010101" pitchFamily="2" charset="-122"/>
              </a:endParaRPr>
            </a:p>
          </p:txBody>
        </p:sp>
      </p:grpSp>
      <p:grpSp>
        <p:nvGrpSpPr>
          <p:cNvPr id="6" name="组合 58"/>
          <p:cNvGrpSpPr/>
          <p:nvPr/>
        </p:nvGrpSpPr>
        <p:grpSpPr>
          <a:xfrm>
            <a:off x="7967663" y="3578225"/>
            <a:ext cx="2592387" cy="2078038"/>
            <a:chOff x="6444208" y="3578775"/>
            <a:chExt cx="2592288" cy="2076714"/>
          </a:xfrm>
        </p:grpSpPr>
        <p:cxnSp>
          <p:nvCxnSpPr>
            <p:cNvPr id="22551" name="直接连接符 43"/>
            <p:cNvCxnSpPr/>
            <p:nvPr/>
          </p:nvCxnSpPr>
          <p:spPr>
            <a:xfrm>
              <a:off x="6444208" y="4658895"/>
              <a:ext cx="1008112" cy="0"/>
            </a:xfrm>
            <a:prstGeom prst="line">
              <a:avLst/>
            </a:prstGeom>
            <a:ln w="57150" cap="flat" cmpd="sng">
              <a:solidFill>
                <a:srgbClr val="000000"/>
              </a:solidFill>
              <a:prstDash val="solid"/>
              <a:round/>
              <a:headEnd type="none" w="med" len="med"/>
              <a:tailEnd type="none" w="med" len="med"/>
            </a:ln>
          </p:spPr>
        </p:cxnSp>
        <p:cxnSp>
          <p:nvCxnSpPr>
            <p:cNvPr id="22552" name="直接连接符 44"/>
            <p:cNvCxnSpPr/>
            <p:nvPr/>
          </p:nvCxnSpPr>
          <p:spPr>
            <a:xfrm>
              <a:off x="7452320" y="3794799"/>
              <a:ext cx="576064" cy="0"/>
            </a:xfrm>
            <a:prstGeom prst="line">
              <a:avLst/>
            </a:prstGeom>
            <a:ln w="57150" cap="flat" cmpd="sng">
              <a:solidFill>
                <a:srgbClr val="000000"/>
              </a:solidFill>
              <a:prstDash val="solid"/>
              <a:round/>
              <a:headEnd type="none" w="med" len="med"/>
              <a:tailEnd type="none" w="med" len="med"/>
            </a:ln>
          </p:spPr>
        </p:cxnSp>
        <p:cxnSp>
          <p:nvCxnSpPr>
            <p:cNvPr id="22553" name="直接连接符 45"/>
            <p:cNvCxnSpPr/>
            <p:nvPr/>
          </p:nvCxnSpPr>
          <p:spPr>
            <a:xfrm>
              <a:off x="7452320" y="5450983"/>
              <a:ext cx="576064" cy="0"/>
            </a:xfrm>
            <a:prstGeom prst="line">
              <a:avLst/>
            </a:prstGeom>
            <a:ln w="57150" cap="flat" cmpd="sng">
              <a:solidFill>
                <a:srgbClr val="000000"/>
              </a:solidFill>
              <a:prstDash val="solid"/>
              <a:round/>
              <a:headEnd type="none" w="med" len="med"/>
              <a:tailEnd type="none" w="med" len="med"/>
            </a:ln>
          </p:spPr>
        </p:cxnSp>
        <p:cxnSp>
          <p:nvCxnSpPr>
            <p:cNvPr id="22554" name="直接连接符 46"/>
            <p:cNvCxnSpPr/>
            <p:nvPr/>
          </p:nvCxnSpPr>
          <p:spPr>
            <a:xfrm flipH="1">
              <a:off x="7452320" y="3794799"/>
              <a:ext cx="0" cy="1656184"/>
            </a:xfrm>
            <a:prstGeom prst="line">
              <a:avLst/>
            </a:prstGeom>
            <a:ln w="57150" cap="flat" cmpd="sng">
              <a:solidFill>
                <a:srgbClr val="000000"/>
              </a:solidFill>
              <a:prstDash val="solid"/>
              <a:round/>
              <a:headEnd type="none" w="med" len="med"/>
              <a:tailEnd type="none" w="med" len="med"/>
            </a:ln>
          </p:spPr>
        </p:cxnSp>
        <p:sp>
          <p:nvSpPr>
            <p:cNvPr id="22555" name="圆角矩形 47"/>
            <p:cNvSpPr/>
            <p:nvPr/>
          </p:nvSpPr>
          <p:spPr>
            <a:xfrm>
              <a:off x="7956376" y="3578775"/>
              <a:ext cx="1080120" cy="360040"/>
            </a:xfrm>
            <a:prstGeom prst="roundRect">
              <a:avLst>
                <a:gd name="adj" fmla="val 16667"/>
              </a:avLst>
            </a:prstGeom>
            <a:solidFill>
              <a:schemeClr val="accent1"/>
            </a:solidFill>
            <a:ln w="38100" cap="flat" cmpd="sng">
              <a:solidFill>
                <a:schemeClr val="tx1"/>
              </a:solidFill>
              <a:prstDash val="solid"/>
              <a:round/>
              <a:headEnd type="none" w="med" len="med"/>
              <a:tailEnd type="none" w="med" len="med"/>
            </a:ln>
          </p:spPr>
          <p:txBody>
            <a:bodyPr anchor="ctr" anchorCtr="0"/>
            <a:lstStyle/>
            <a:p>
              <a:pPr algn="ctr"/>
              <a:r>
                <a:rPr lang="zh-CN" altLang="en-US">
                  <a:solidFill>
                    <a:srgbClr val="0066FF"/>
                  </a:solidFill>
                  <a:latin typeface="Arial" panose="020b0604020202020204" pitchFamily="34" charset="0"/>
                  <a:ea typeface="宋体" panose="02010600030101010101" pitchFamily="2" charset="-122"/>
                </a:rPr>
                <a:t>氯</a:t>
              </a:r>
              <a:r>
                <a:rPr lang="zh-CN" altLang="en-US">
                  <a:latin typeface="Arial" panose="020b0604020202020204" pitchFamily="34" charset="0"/>
                  <a:ea typeface="宋体" panose="02010600030101010101" pitchFamily="2" charset="-122"/>
                </a:rPr>
                <a:t>化铵</a:t>
              </a:r>
              <a:endParaRPr lang="en-US" altLang="zh-CN">
                <a:latin typeface="Arial" panose="020b0604020202020204" pitchFamily="34" charset="0"/>
                <a:ea typeface="宋体" panose="02010600030101010101" pitchFamily="2" charset="-122"/>
              </a:endParaRPr>
            </a:p>
          </p:txBody>
        </p:sp>
        <p:sp>
          <p:nvSpPr>
            <p:cNvPr id="22556" name="圆角矩形 48"/>
            <p:cNvSpPr/>
            <p:nvPr/>
          </p:nvSpPr>
          <p:spPr>
            <a:xfrm>
              <a:off x="7884368" y="5229200"/>
              <a:ext cx="1080120" cy="426289"/>
            </a:xfrm>
            <a:prstGeom prst="roundRect">
              <a:avLst>
                <a:gd name="adj" fmla="val 16667"/>
              </a:avLst>
            </a:prstGeom>
            <a:solidFill>
              <a:schemeClr val="accent1"/>
            </a:solidFill>
            <a:ln w="38100" cap="flat" cmpd="sng">
              <a:solidFill>
                <a:schemeClr val="tx1"/>
              </a:solidFill>
              <a:prstDash val="solid"/>
              <a:round/>
              <a:headEnd type="none" w="med" len="med"/>
              <a:tailEnd type="none" w="med" len="med"/>
            </a:ln>
          </p:spPr>
          <p:txBody>
            <a:bodyPr anchor="ctr" anchorCtr="0"/>
            <a:lstStyle/>
            <a:p>
              <a:pPr algn="ctr"/>
              <a:r>
                <a:rPr lang="zh-CN" altLang="en-US">
                  <a:latin typeface="Arial" panose="020b0604020202020204" pitchFamily="34" charset="0"/>
                  <a:ea typeface="宋体" panose="02010600030101010101" pitchFamily="2" charset="-122"/>
                </a:rPr>
                <a:t>硝酸铵</a:t>
              </a:r>
              <a:endParaRPr lang="en-US" altLang="zh-CN">
                <a:latin typeface="Arial" panose="020b0604020202020204" pitchFamily="34" charset="0"/>
                <a:ea typeface="宋体" panose="02010600030101010101" pitchFamily="2" charset="-122"/>
              </a:endParaRPr>
            </a:p>
          </p:txBody>
        </p:sp>
      </p:grpSp>
      <p:sp>
        <p:nvSpPr>
          <p:cNvPr id="50" name="TextBox 49"/>
          <p:cNvSpPr txBox="1"/>
          <p:nvPr/>
        </p:nvSpPr>
        <p:spPr>
          <a:xfrm>
            <a:off x="8112125" y="4278789"/>
            <a:ext cx="1079500" cy="737235"/>
          </a:xfrm>
          <a:prstGeom prst="rect">
            <a:avLst/>
          </a:prstGeom>
          <a:noFill/>
          <a:ln w="9525">
            <a:noFill/>
          </a:ln>
        </p:spPr>
        <p:txBody>
          <a:bodyPr anchor="ctr" anchorCtr="0">
            <a:spAutoFit/>
          </a:bodyPr>
          <a:lstStyle/>
          <a:p>
            <a:pPr algn="ctr">
              <a:lnSpc>
                <a:spcPct val="150000"/>
              </a:lnSpc>
            </a:pPr>
            <a:r>
              <a:rPr lang="zh-CN" altLang="en-US" sz="1400">
                <a:solidFill>
                  <a:srgbClr val="C00000"/>
                </a:solidFill>
                <a:latin typeface="方正粗黑宋简体" pitchFamily="2" charset="-122"/>
                <a:ea typeface="方正粗黑宋简体" pitchFamily="2" charset="-122"/>
              </a:rPr>
              <a:t>加</a:t>
            </a:r>
            <a:endParaRPr lang="en-US" altLang="zh-CN" sz="1400">
              <a:solidFill>
                <a:srgbClr val="C00000"/>
              </a:solidFill>
              <a:latin typeface="方正粗黑宋简体" pitchFamily="2" charset="-122"/>
              <a:ea typeface="方正粗黑宋简体" pitchFamily="2" charset="-122"/>
            </a:endParaRPr>
          </a:p>
          <a:p>
            <a:pPr algn="ctr">
              <a:lnSpc>
                <a:spcPct val="150000"/>
              </a:lnSpc>
            </a:pPr>
            <a:r>
              <a:rPr lang="zh-CN" altLang="en-US" sz="1400">
                <a:solidFill>
                  <a:srgbClr val="C00000"/>
                </a:solidFill>
                <a:latin typeface="方正粗黑宋简体" pitchFamily="2" charset="-122"/>
                <a:ea typeface="方正粗黑宋简体" pitchFamily="2" charset="-122"/>
              </a:rPr>
              <a:t>硝酸</a:t>
            </a:r>
            <a:r>
              <a:rPr lang="zh-CN" altLang="en-US" sz="1400">
                <a:solidFill>
                  <a:srgbClr val="3366FF"/>
                </a:solidFill>
                <a:latin typeface="方正粗黑宋简体" pitchFamily="2" charset="-122"/>
                <a:ea typeface="方正粗黑宋简体" pitchFamily="2" charset="-122"/>
              </a:rPr>
              <a:t>银</a:t>
            </a:r>
            <a:endParaRPr lang="zh-CN" altLang="en-US" sz="1400">
              <a:solidFill>
                <a:srgbClr val="3366FF"/>
              </a:solidFill>
              <a:latin typeface="方正粗黑宋简体" pitchFamily="2" charset="-122"/>
              <a:ea typeface="方正粗黑宋简体" pitchFamily="2" charset="-122"/>
            </a:endParaRPr>
          </a:p>
        </p:txBody>
      </p:sp>
      <p:grpSp>
        <p:nvGrpSpPr>
          <p:cNvPr id="7" name="组合 59"/>
          <p:cNvGrpSpPr/>
          <p:nvPr/>
        </p:nvGrpSpPr>
        <p:grpSpPr>
          <a:xfrm>
            <a:off x="8616950" y="3357563"/>
            <a:ext cx="1008063" cy="2424483"/>
            <a:chOff x="7092280" y="3356992"/>
            <a:chExt cx="1008112" cy="2425568"/>
          </a:xfrm>
        </p:grpSpPr>
        <p:sp>
          <p:nvSpPr>
            <p:cNvPr id="22559" name="TextBox 50"/>
            <p:cNvSpPr txBox="1"/>
            <p:nvPr/>
          </p:nvSpPr>
          <p:spPr>
            <a:xfrm>
              <a:off x="7380312" y="3356992"/>
              <a:ext cx="648072" cy="830317"/>
            </a:xfrm>
            <a:prstGeom prst="rect">
              <a:avLst/>
            </a:prstGeom>
            <a:noFill/>
            <a:ln w="9525">
              <a:noFill/>
            </a:ln>
          </p:spPr>
          <p:txBody>
            <a:bodyPr anchor="t" anchorCtr="0">
              <a:spAutoFit/>
            </a:bodyPr>
            <a:lstStyle/>
            <a:p>
              <a:pPr>
                <a:lnSpc>
                  <a:spcPct val="150000"/>
                </a:lnSpc>
              </a:pPr>
              <a:r>
                <a:rPr lang="zh-CN" altLang="en-US" sz="1600">
                  <a:solidFill>
                    <a:srgbClr val="C00000"/>
                  </a:solidFill>
                  <a:latin typeface="方正粗黑宋简体" pitchFamily="2" charset="-122"/>
                  <a:ea typeface="方正粗黑宋简体" pitchFamily="2" charset="-122"/>
                </a:rPr>
                <a:t>白色</a:t>
              </a:r>
              <a:endParaRPr lang="en-US" altLang="zh-CN" sz="1600">
                <a:solidFill>
                  <a:srgbClr val="C00000"/>
                </a:solidFill>
                <a:latin typeface="方正粗黑宋简体" pitchFamily="2" charset="-122"/>
                <a:ea typeface="方正粗黑宋简体" pitchFamily="2" charset="-122"/>
              </a:endParaRPr>
            </a:p>
            <a:p>
              <a:pPr>
                <a:lnSpc>
                  <a:spcPct val="150000"/>
                </a:lnSpc>
              </a:pPr>
              <a:r>
                <a:rPr lang="zh-CN" altLang="en-US" sz="1600">
                  <a:solidFill>
                    <a:srgbClr val="C00000"/>
                  </a:solidFill>
                  <a:latin typeface="方正粗黑宋简体" pitchFamily="2" charset="-122"/>
                  <a:ea typeface="方正粗黑宋简体" pitchFamily="2" charset="-122"/>
                </a:rPr>
                <a:t>沉淀</a:t>
              </a:r>
              <a:endParaRPr lang="zh-CN" altLang="en-US" sz="1600">
                <a:solidFill>
                  <a:srgbClr val="C00000"/>
                </a:solidFill>
                <a:latin typeface="方正粗黑宋简体" pitchFamily="2" charset="-122"/>
                <a:ea typeface="方正粗黑宋简体" pitchFamily="2" charset="-122"/>
              </a:endParaRPr>
            </a:p>
          </p:txBody>
        </p:sp>
        <p:sp>
          <p:nvSpPr>
            <p:cNvPr id="22560" name="TextBox 51"/>
            <p:cNvSpPr txBox="1"/>
            <p:nvPr/>
          </p:nvSpPr>
          <p:spPr>
            <a:xfrm>
              <a:off x="7092280" y="5445224"/>
              <a:ext cx="1008112" cy="337336"/>
            </a:xfrm>
            <a:prstGeom prst="rect">
              <a:avLst/>
            </a:prstGeom>
            <a:noFill/>
            <a:ln w="9525">
              <a:noFill/>
            </a:ln>
          </p:spPr>
          <p:txBody>
            <a:bodyPr anchor="t" anchorCtr="0">
              <a:spAutoFit/>
            </a:bodyPr>
            <a:lstStyle/>
            <a:p>
              <a:r>
                <a:rPr lang="zh-CN" altLang="en-US" sz="1600">
                  <a:solidFill>
                    <a:srgbClr val="C00000"/>
                  </a:solidFill>
                  <a:latin typeface="方正粗黑宋简体" pitchFamily="2" charset="-122"/>
                  <a:ea typeface="方正粗黑宋简体" pitchFamily="2" charset="-122"/>
                </a:rPr>
                <a:t>无沉淀</a:t>
              </a:r>
              <a:endParaRPr lang="zh-CN" altLang="en-US" sz="1600">
                <a:solidFill>
                  <a:srgbClr val="C00000"/>
                </a:solidFill>
                <a:latin typeface="方正粗黑宋简体" pitchFamily="2" charset="-122"/>
                <a:ea typeface="方正粗黑宋简体" pitchFamily="2" charset="-122"/>
              </a:endParaRPr>
            </a:p>
          </p:txBody>
        </p:sp>
      </p:grpSp>
      <p:grpSp>
        <p:nvGrpSpPr>
          <p:cNvPr id="8" name="组合 55"/>
          <p:cNvGrpSpPr/>
          <p:nvPr/>
        </p:nvGrpSpPr>
        <p:grpSpPr>
          <a:xfrm>
            <a:off x="6311900" y="2781300"/>
            <a:ext cx="2305050" cy="2447925"/>
            <a:chOff x="4788024" y="2780928"/>
            <a:chExt cx="2304256" cy="2448272"/>
          </a:xfrm>
        </p:grpSpPr>
        <p:cxnSp>
          <p:nvCxnSpPr>
            <p:cNvPr id="22562" name="直接连接符 32"/>
            <p:cNvCxnSpPr/>
            <p:nvPr/>
          </p:nvCxnSpPr>
          <p:spPr>
            <a:xfrm>
              <a:off x="4788024" y="3861048"/>
              <a:ext cx="720080" cy="0"/>
            </a:xfrm>
            <a:prstGeom prst="line">
              <a:avLst/>
            </a:prstGeom>
            <a:ln w="57150" cap="flat" cmpd="sng">
              <a:solidFill>
                <a:srgbClr val="000000"/>
              </a:solidFill>
              <a:prstDash val="solid"/>
              <a:round/>
              <a:headEnd type="none" w="med" len="med"/>
              <a:tailEnd type="none" w="med" len="med"/>
            </a:ln>
          </p:spPr>
        </p:cxnSp>
        <p:cxnSp>
          <p:nvCxnSpPr>
            <p:cNvPr id="22563" name="直接连接符 33"/>
            <p:cNvCxnSpPr/>
            <p:nvPr/>
          </p:nvCxnSpPr>
          <p:spPr>
            <a:xfrm>
              <a:off x="5508104" y="2996952"/>
              <a:ext cx="576064" cy="0"/>
            </a:xfrm>
            <a:prstGeom prst="line">
              <a:avLst/>
            </a:prstGeom>
            <a:ln w="57150" cap="flat" cmpd="sng">
              <a:solidFill>
                <a:srgbClr val="000000"/>
              </a:solidFill>
              <a:prstDash val="solid"/>
              <a:round/>
              <a:headEnd type="none" w="med" len="med"/>
              <a:tailEnd type="none" w="med" len="med"/>
            </a:ln>
          </p:spPr>
        </p:cxnSp>
        <p:cxnSp>
          <p:nvCxnSpPr>
            <p:cNvPr id="22564" name="直接连接符 34"/>
            <p:cNvCxnSpPr/>
            <p:nvPr/>
          </p:nvCxnSpPr>
          <p:spPr>
            <a:xfrm>
              <a:off x="5508104" y="4653136"/>
              <a:ext cx="576064" cy="0"/>
            </a:xfrm>
            <a:prstGeom prst="line">
              <a:avLst/>
            </a:prstGeom>
            <a:ln w="57150" cap="flat" cmpd="sng">
              <a:solidFill>
                <a:srgbClr val="000000"/>
              </a:solidFill>
              <a:prstDash val="solid"/>
              <a:round/>
              <a:headEnd type="none" w="med" len="med"/>
              <a:tailEnd type="none" w="med" len="med"/>
            </a:ln>
          </p:spPr>
        </p:cxnSp>
        <p:cxnSp>
          <p:nvCxnSpPr>
            <p:cNvPr id="22565" name="直接连接符 35"/>
            <p:cNvCxnSpPr/>
            <p:nvPr/>
          </p:nvCxnSpPr>
          <p:spPr>
            <a:xfrm flipH="1">
              <a:off x="5508104" y="2996952"/>
              <a:ext cx="0" cy="1656184"/>
            </a:xfrm>
            <a:prstGeom prst="line">
              <a:avLst/>
            </a:prstGeom>
            <a:ln w="57150" cap="flat" cmpd="sng">
              <a:solidFill>
                <a:srgbClr val="000000"/>
              </a:solidFill>
              <a:prstDash val="solid"/>
              <a:round/>
              <a:headEnd type="none" w="med" len="med"/>
              <a:tailEnd type="none" w="med" len="med"/>
            </a:ln>
          </p:spPr>
        </p:cxnSp>
        <p:sp>
          <p:nvSpPr>
            <p:cNvPr id="22566" name="圆角矩形 36"/>
            <p:cNvSpPr/>
            <p:nvPr/>
          </p:nvSpPr>
          <p:spPr>
            <a:xfrm>
              <a:off x="6012160" y="2780928"/>
              <a:ext cx="1080120" cy="360040"/>
            </a:xfrm>
            <a:prstGeom prst="roundRect">
              <a:avLst>
                <a:gd name="adj" fmla="val 16667"/>
              </a:avLst>
            </a:prstGeom>
            <a:solidFill>
              <a:schemeClr val="accent1"/>
            </a:solidFill>
            <a:ln w="38100" cap="flat" cmpd="sng">
              <a:solidFill>
                <a:schemeClr val="tx1"/>
              </a:solidFill>
              <a:prstDash val="solid"/>
              <a:round/>
              <a:headEnd type="none" w="med" len="med"/>
              <a:tailEnd type="none" w="med" len="med"/>
            </a:ln>
          </p:spPr>
          <p:txBody>
            <a:bodyPr anchor="ctr" anchorCtr="0"/>
            <a:lstStyle/>
            <a:p>
              <a:pPr algn="ctr"/>
              <a:r>
                <a:rPr lang="zh-CN" altLang="en-US">
                  <a:solidFill>
                    <a:srgbClr val="3366FF"/>
                  </a:solidFill>
                  <a:latin typeface="Arial" panose="020b0604020202020204" pitchFamily="34" charset="0"/>
                  <a:ea typeface="宋体" panose="02010600030101010101" pitchFamily="2" charset="-122"/>
                </a:rPr>
                <a:t>硫酸</a:t>
              </a:r>
              <a:r>
                <a:rPr lang="zh-CN" altLang="en-US">
                  <a:latin typeface="Arial" panose="020b0604020202020204" pitchFamily="34" charset="0"/>
                  <a:ea typeface="宋体" panose="02010600030101010101" pitchFamily="2" charset="-122"/>
                </a:rPr>
                <a:t>铵</a:t>
              </a:r>
              <a:endParaRPr lang="en-US" altLang="zh-CN">
                <a:latin typeface="Arial" panose="020b0604020202020204" pitchFamily="34" charset="0"/>
                <a:ea typeface="宋体" panose="02010600030101010101" pitchFamily="2" charset="-122"/>
              </a:endParaRPr>
            </a:p>
          </p:txBody>
        </p:sp>
        <p:sp>
          <p:nvSpPr>
            <p:cNvPr id="22567" name="圆角矩形 37"/>
            <p:cNvSpPr/>
            <p:nvPr/>
          </p:nvSpPr>
          <p:spPr>
            <a:xfrm>
              <a:off x="5868144" y="4005064"/>
              <a:ext cx="936104" cy="1224136"/>
            </a:xfrm>
            <a:prstGeom prst="roundRect">
              <a:avLst>
                <a:gd name="adj" fmla="val 16667"/>
              </a:avLst>
            </a:prstGeom>
            <a:solidFill>
              <a:schemeClr val="accent1"/>
            </a:solidFill>
            <a:ln w="38100" cap="flat" cmpd="sng">
              <a:solidFill>
                <a:schemeClr val="tx1"/>
              </a:solidFill>
              <a:prstDash val="solid"/>
              <a:round/>
              <a:headEnd type="none" w="med" len="med"/>
              <a:tailEnd type="none" w="med" len="med"/>
            </a:ln>
          </p:spPr>
          <p:txBody>
            <a:bodyPr anchor="ctr" anchorCtr="0"/>
            <a:lstStyle/>
            <a:p>
              <a:pPr algn="ctr">
                <a:lnSpc>
                  <a:spcPct val="200000"/>
                </a:lnSpc>
              </a:pPr>
              <a:r>
                <a:rPr lang="zh-CN" altLang="en-US" sz="1600">
                  <a:latin typeface="Arial" panose="020b0604020202020204" pitchFamily="34" charset="0"/>
                  <a:ea typeface="宋体" panose="02010600030101010101" pitchFamily="2" charset="-122"/>
                </a:rPr>
                <a:t>氯化铵</a:t>
              </a:r>
              <a:endParaRPr lang="en-US" altLang="zh-CN" sz="1600">
                <a:latin typeface="Arial" panose="020b0604020202020204" pitchFamily="34" charset="0"/>
                <a:ea typeface="宋体" panose="02010600030101010101" pitchFamily="2" charset="-122"/>
              </a:endParaRPr>
            </a:p>
            <a:p>
              <a:pPr algn="ctr">
                <a:lnSpc>
                  <a:spcPct val="200000"/>
                </a:lnSpc>
              </a:pPr>
              <a:r>
                <a:rPr lang="zh-CN" altLang="en-US" sz="1600">
                  <a:latin typeface="Arial" panose="020b0604020202020204" pitchFamily="34" charset="0"/>
                  <a:ea typeface="宋体" panose="02010600030101010101" pitchFamily="2" charset="-122"/>
                </a:rPr>
                <a:t>硝酸铵</a:t>
              </a:r>
              <a:endParaRPr lang="en-US" altLang="zh-CN" sz="1600">
                <a:latin typeface="Arial" panose="020b0604020202020204" pitchFamily="34" charset="0"/>
                <a:ea typeface="宋体" panose="02010600030101010101" pitchFamily="2" charset="-122"/>
              </a:endParaRPr>
            </a:p>
            <a:p>
              <a:pPr algn="ctr">
                <a:lnSpc>
                  <a:spcPct val="200000"/>
                </a:lnSpc>
              </a:pPr>
              <a:endParaRPr lang="zh-CN" altLang="en-US" sz="1600">
                <a:latin typeface="Arial" panose="020b0604020202020204" pitchFamily="34" charset="0"/>
                <a:ea typeface="宋体" panose="02010600030101010101" pitchFamily="2" charset="-122"/>
              </a:endParaRPr>
            </a:p>
          </p:txBody>
        </p:sp>
      </p:grpSp>
      <p:cxnSp>
        <p:nvCxnSpPr>
          <p:cNvPr id="22568" name="直接连接符 9"/>
          <p:cNvCxnSpPr/>
          <p:nvPr/>
        </p:nvCxnSpPr>
        <p:spPr>
          <a:xfrm>
            <a:off x="2566988" y="1341438"/>
            <a:ext cx="576262" cy="0"/>
          </a:xfrm>
          <a:prstGeom prst="line">
            <a:avLst/>
          </a:prstGeom>
          <a:ln w="57150" cap="flat" cmpd="sng">
            <a:solidFill>
              <a:srgbClr val="000000"/>
            </a:solidFill>
            <a:prstDash val="solid"/>
            <a:round/>
            <a:headEnd type="none" w="med" len="med"/>
            <a:tailEnd type="none" w="med" len="med"/>
          </a:ln>
        </p:spPr>
      </p:cxnSp>
      <p:cxnSp>
        <p:nvCxnSpPr>
          <p:cNvPr id="22569" name="直接连接符 11"/>
          <p:cNvCxnSpPr/>
          <p:nvPr/>
        </p:nvCxnSpPr>
        <p:spPr>
          <a:xfrm flipH="1">
            <a:off x="2566988" y="1341438"/>
            <a:ext cx="0" cy="1655762"/>
          </a:xfrm>
          <a:prstGeom prst="line">
            <a:avLst/>
          </a:prstGeom>
          <a:ln w="57150" cap="flat" cmpd="sng">
            <a:solidFill>
              <a:srgbClr val="000000"/>
            </a:solidFill>
            <a:prstDash val="solid"/>
            <a:round/>
            <a:headEnd type="none" w="med" len="med"/>
            <a:tailEnd type="none" w="med" len="med"/>
          </a:ln>
        </p:spPr>
      </p:cxnSp>
      <p:sp>
        <p:nvSpPr>
          <p:cNvPr id="14" name="TextBox 13"/>
          <p:cNvSpPr txBox="1"/>
          <p:nvPr/>
        </p:nvSpPr>
        <p:spPr>
          <a:xfrm>
            <a:off x="1992313" y="1927225"/>
            <a:ext cx="790575" cy="275590"/>
          </a:xfrm>
          <a:prstGeom prst="rect">
            <a:avLst/>
          </a:prstGeom>
          <a:noFill/>
          <a:ln w="9525">
            <a:noFill/>
          </a:ln>
        </p:spPr>
        <p:txBody>
          <a:bodyPr anchor="t" anchorCtr="0">
            <a:spAutoFit/>
          </a:bodyPr>
          <a:lstStyle/>
          <a:p>
            <a:r>
              <a:rPr lang="zh-CN" altLang="en-US" sz="1200">
                <a:solidFill>
                  <a:srgbClr val="C00000"/>
                </a:solidFill>
                <a:latin typeface="方正粗黑宋简体" pitchFamily="2" charset="-122"/>
                <a:ea typeface="方正粗黑宋简体" pitchFamily="2" charset="-122"/>
              </a:rPr>
              <a:t>看状态</a:t>
            </a:r>
            <a:endParaRPr lang="zh-CN" altLang="en-US" sz="1200">
              <a:solidFill>
                <a:srgbClr val="C00000"/>
              </a:solidFill>
              <a:latin typeface="方正粗黑宋简体" pitchFamily="2" charset="-122"/>
              <a:ea typeface="方正粗黑宋简体" pitchFamily="2" charset="-122"/>
            </a:endParaRPr>
          </a:p>
        </p:txBody>
      </p:sp>
      <p:sp>
        <p:nvSpPr>
          <p:cNvPr id="22571" name="圆角矩形 14"/>
          <p:cNvSpPr/>
          <p:nvPr/>
        </p:nvSpPr>
        <p:spPr>
          <a:xfrm>
            <a:off x="3000375" y="1125538"/>
            <a:ext cx="935038" cy="358775"/>
          </a:xfrm>
          <a:prstGeom prst="roundRect">
            <a:avLst>
              <a:gd name="adj" fmla="val 16667"/>
            </a:avLst>
          </a:prstGeom>
          <a:solidFill>
            <a:schemeClr val="accent1"/>
          </a:solidFill>
          <a:ln w="38100" cap="flat" cmpd="sng">
            <a:solidFill>
              <a:schemeClr val="tx1"/>
            </a:solidFill>
            <a:prstDash val="solid"/>
            <a:round/>
            <a:headEnd type="none" w="med" len="med"/>
            <a:tailEnd type="none" w="med" len="med"/>
          </a:ln>
        </p:spPr>
        <p:txBody>
          <a:bodyPr anchor="ctr" anchorCtr="0"/>
          <a:lstStyle/>
          <a:p>
            <a:pPr algn="ctr"/>
            <a:r>
              <a:rPr lang="zh-CN" altLang="en-US">
                <a:latin typeface="Arial" panose="020b0604020202020204" pitchFamily="34" charset="0"/>
                <a:ea typeface="宋体" panose="02010600030101010101" pitchFamily="2" charset="-122"/>
              </a:rPr>
              <a:t>氨水</a:t>
            </a:r>
            <a:endParaRPr lang="zh-CN" altLang="en-US">
              <a:latin typeface="Arial" panose="020b0604020202020204" pitchFamily="34" charset="0"/>
              <a:ea typeface="宋体" panose="02010600030101010101" pitchFamily="2" charset="-122"/>
            </a:endParaRPr>
          </a:p>
        </p:txBody>
      </p:sp>
      <p:sp>
        <p:nvSpPr>
          <p:cNvPr id="30" name="TextBox 29"/>
          <p:cNvSpPr txBox="1"/>
          <p:nvPr/>
        </p:nvSpPr>
        <p:spPr>
          <a:xfrm>
            <a:off x="2424113" y="3017838"/>
            <a:ext cx="792162" cy="337185"/>
          </a:xfrm>
          <a:prstGeom prst="rect">
            <a:avLst/>
          </a:prstGeom>
          <a:noFill/>
          <a:ln w="9525">
            <a:noFill/>
          </a:ln>
        </p:spPr>
        <p:txBody>
          <a:bodyPr anchor="t" anchorCtr="0">
            <a:spAutoFit/>
          </a:bodyPr>
          <a:lstStyle/>
          <a:p>
            <a:r>
              <a:rPr lang="zh-CN" altLang="en-US" sz="1600">
                <a:solidFill>
                  <a:srgbClr val="C00000"/>
                </a:solidFill>
                <a:latin typeface="方正粗黑宋简体" pitchFamily="2" charset="-122"/>
                <a:ea typeface="方正粗黑宋简体" pitchFamily="2" charset="-122"/>
              </a:rPr>
              <a:t>固态</a:t>
            </a:r>
            <a:endParaRPr lang="zh-CN" altLang="en-US" sz="1600">
              <a:solidFill>
                <a:srgbClr val="C00000"/>
              </a:solidFill>
              <a:latin typeface="方正粗黑宋简体" pitchFamily="2" charset="-122"/>
              <a:ea typeface="方正粗黑宋简体" pitchFamily="2" charset="-122"/>
            </a:endParaRPr>
          </a:p>
        </p:txBody>
      </p:sp>
      <p:sp>
        <p:nvSpPr>
          <p:cNvPr id="22573" name="圆角矩形 15"/>
          <p:cNvSpPr/>
          <p:nvPr/>
        </p:nvSpPr>
        <p:spPr>
          <a:xfrm>
            <a:off x="3000375" y="2060575"/>
            <a:ext cx="1008063" cy="2376488"/>
          </a:xfrm>
          <a:prstGeom prst="roundRect">
            <a:avLst>
              <a:gd name="adj" fmla="val 16667"/>
            </a:avLst>
          </a:prstGeom>
          <a:solidFill>
            <a:schemeClr val="accent1"/>
          </a:solidFill>
          <a:ln w="38100" cap="flat" cmpd="sng">
            <a:solidFill>
              <a:schemeClr val="tx1"/>
            </a:solidFill>
            <a:prstDash val="solid"/>
            <a:round/>
            <a:headEnd type="none" w="med" len="med"/>
            <a:tailEnd type="none" w="med" len="med"/>
          </a:ln>
        </p:spPr>
        <p:txBody>
          <a:bodyPr anchor="ctr" anchorCtr="0"/>
          <a:lstStyle/>
          <a:p>
            <a:pPr algn="ctr">
              <a:lnSpc>
                <a:spcPct val="200000"/>
              </a:lnSpc>
            </a:pPr>
            <a:r>
              <a:rPr lang="zh-CN" altLang="en-US" sz="1800">
                <a:latin typeface="Arial" panose="020b0604020202020204" pitchFamily="34" charset="0"/>
                <a:ea typeface="宋体" panose="02010600030101010101" pitchFamily="2" charset="-122"/>
              </a:rPr>
              <a:t>尿素</a:t>
            </a:r>
            <a:endParaRPr lang="en-US" altLang="zh-CN" sz="1800">
              <a:latin typeface="Arial" panose="020b0604020202020204" pitchFamily="34" charset="0"/>
              <a:ea typeface="宋体" panose="02010600030101010101" pitchFamily="2" charset="-122"/>
            </a:endParaRPr>
          </a:p>
          <a:p>
            <a:pPr algn="ctr">
              <a:lnSpc>
                <a:spcPct val="200000"/>
              </a:lnSpc>
            </a:pPr>
            <a:r>
              <a:rPr lang="zh-CN" altLang="en-US" sz="1800">
                <a:latin typeface="Arial" panose="020b0604020202020204" pitchFamily="34" charset="0"/>
                <a:ea typeface="宋体" panose="02010600030101010101" pitchFamily="2" charset="-122"/>
              </a:rPr>
              <a:t>硫酸</a:t>
            </a:r>
            <a:r>
              <a:rPr lang="zh-CN" altLang="en-US" sz="1800">
                <a:solidFill>
                  <a:srgbClr val="00B050"/>
                </a:solidFill>
                <a:latin typeface="Arial" panose="020b0604020202020204" pitchFamily="34" charset="0"/>
                <a:ea typeface="宋体" panose="02010600030101010101" pitchFamily="2" charset="-122"/>
              </a:rPr>
              <a:t>铵</a:t>
            </a:r>
            <a:endParaRPr lang="en-US" altLang="zh-CN" sz="1800">
              <a:solidFill>
                <a:srgbClr val="00B050"/>
              </a:solidFill>
              <a:latin typeface="Arial" panose="020b0604020202020204" pitchFamily="34" charset="0"/>
              <a:ea typeface="宋体" panose="02010600030101010101" pitchFamily="2" charset="-122"/>
            </a:endParaRPr>
          </a:p>
          <a:p>
            <a:pPr algn="ctr">
              <a:lnSpc>
                <a:spcPct val="200000"/>
              </a:lnSpc>
            </a:pPr>
            <a:r>
              <a:rPr lang="zh-CN" altLang="en-US" sz="1800">
                <a:latin typeface="Arial" panose="020b0604020202020204" pitchFamily="34" charset="0"/>
                <a:ea typeface="宋体" panose="02010600030101010101" pitchFamily="2" charset="-122"/>
              </a:rPr>
              <a:t>氯化</a:t>
            </a:r>
            <a:r>
              <a:rPr lang="zh-CN" altLang="en-US" sz="1800">
                <a:solidFill>
                  <a:srgbClr val="00B050"/>
                </a:solidFill>
                <a:latin typeface="Arial" panose="020b0604020202020204" pitchFamily="34" charset="0"/>
                <a:ea typeface="宋体" panose="02010600030101010101" pitchFamily="2" charset="-122"/>
              </a:rPr>
              <a:t>铵</a:t>
            </a:r>
            <a:endParaRPr lang="en-US" altLang="zh-CN" sz="1800">
              <a:solidFill>
                <a:srgbClr val="00B050"/>
              </a:solidFill>
              <a:latin typeface="Arial" panose="020b0604020202020204" pitchFamily="34" charset="0"/>
              <a:ea typeface="宋体" panose="02010600030101010101" pitchFamily="2" charset="-122"/>
            </a:endParaRPr>
          </a:p>
          <a:p>
            <a:pPr algn="ctr">
              <a:lnSpc>
                <a:spcPct val="150000"/>
              </a:lnSpc>
            </a:pPr>
            <a:r>
              <a:rPr lang="zh-CN" altLang="en-US" sz="1800">
                <a:latin typeface="Arial" panose="020b0604020202020204" pitchFamily="34" charset="0"/>
                <a:ea typeface="宋体" panose="02010600030101010101" pitchFamily="2" charset="-122"/>
              </a:rPr>
              <a:t>硝酸</a:t>
            </a:r>
            <a:r>
              <a:rPr lang="zh-CN" altLang="en-US" sz="1800">
                <a:solidFill>
                  <a:srgbClr val="00B050"/>
                </a:solidFill>
                <a:latin typeface="Arial" panose="020b0604020202020204" pitchFamily="34" charset="0"/>
                <a:ea typeface="宋体" panose="02010600030101010101" pitchFamily="2" charset="-122"/>
              </a:rPr>
              <a:t>铵</a:t>
            </a:r>
            <a:endParaRPr lang="en-US" altLang="zh-CN" sz="1800">
              <a:solidFill>
                <a:srgbClr val="00B050"/>
              </a:solidFill>
              <a:latin typeface="Arial" panose="020b0604020202020204" pitchFamily="34" charset="0"/>
              <a:ea typeface="宋体" panose="02010600030101010101" pitchFamily="2" charset="-122"/>
            </a:endParaRPr>
          </a:p>
          <a:p>
            <a:pPr algn="ctr">
              <a:lnSpc>
                <a:spcPct val="150000"/>
              </a:lnSpc>
            </a:pPr>
            <a:endParaRPr lang="zh-CN" altLang="en-US" sz="1800">
              <a:latin typeface="Arial" panose="020b0604020202020204" pitchFamily="34" charset="0"/>
              <a:ea typeface="宋体" panose="02010600030101010101" pitchFamily="2" charset="-122"/>
            </a:endParaRPr>
          </a:p>
        </p:txBody>
      </p:sp>
      <p:sp>
        <p:nvSpPr>
          <p:cNvPr id="22574" name="圆角矩形 4"/>
          <p:cNvSpPr/>
          <p:nvPr/>
        </p:nvSpPr>
        <p:spPr>
          <a:xfrm>
            <a:off x="1631950" y="1844675"/>
            <a:ext cx="431800" cy="720725"/>
          </a:xfrm>
          <a:prstGeom prst="roundRect">
            <a:avLst>
              <a:gd name="adj" fmla="val 16667"/>
            </a:avLst>
          </a:prstGeom>
          <a:solidFill>
            <a:schemeClr val="accent1"/>
          </a:solidFill>
          <a:ln w="38100" cap="flat" cmpd="sng">
            <a:solidFill>
              <a:schemeClr val="tx1"/>
            </a:solidFill>
            <a:prstDash val="solid"/>
            <a:round/>
            <a:headEnd type="none" w="med" len="med"/>
            <a:tailEnd type="none" w="med" len="med"/>
          </a:ln>
        </p:spPr>
        <p:txBody>
          <a:bodyPr anchor="ctr" anchorCtr="0"/>
          <a:lstStyle/>
          <a:p>
            <a:pPr algn="ctr"/>
            <a:r>
              <a:rPr lang="zh-CN" altLang="en-US">
                <a:latin typeface="Arial" panose="020b0604020202020204" pitchFamily="34" charset="0"/>
                <a:ea typeface="宋体" panose="02010600030101010101" pitchFamily="2" charset="-122"/>
              </a:rPr>
              <a:t>氮肥</a:t>
            </a:r>
            <a:endParaRPr lang="zh-CN" altLang="en-US">
              <a:latin typeface="Arial" panose="020b0604020202020204" pitchFamily="34" charset="0"/>
              <a:ea typeface="宋体" panose="02010600030101010101" pitchFamily="2" charset="-122"/>
            </a:endParaRPr>
          </a:p>
        </p:txBody>
      </p:sp>
      <p:sp>
        <p:nvSpPr>
          <p:cNvPr id="61" name="矩形 60"/>
          <p:cNvSpPr/>
          <p:nvPr/>
        </p:nvSpPr>
        <p:spPr>
          <a:xfrm>
            <a:off x="4440238" y="4292600"/>
            <a:ext cx="828675" cy="368300"/>
          </a:xfrm>
          <a:prstGeom prst="rect">
            <a:avLst/>
          </a:prstGeom>
          <a:noFill/>
          <a:ln w="9525">
            <a:noFill/>
          </a:ln>
        </p:spPr>
        <p:txBody>
          <a:bodyPr wrap="none" anchor="t" anchorCtr="0">
            <a:spAutoFit/>
          </a:bodyPr>
          <a:lstStyle/>
          <a:p>
            <a:r>
              <a:rPr lang="en-US" altLang="zh-CN">
                <a:solidFill>
                  <a:srgbClr val="FF00FF"/>
                </a:solidFill>
                <a:latin typeface="方正粗黑宋简体" pitchFamily="2" charset="-122"/>
                <a:ea typeface="方正粗黑宋简体" pitchFamily="2" charset="-122"/>
              </a:rPr>
              <a:t>NH</a:t>
            </a:r>
            <a:r>
              <a:rPr lang="en-US" altLang="zh-CN" baseline="-25000">
                <a:solidFill>
                  <a:srgbClr val="FF00FF"/>
                </a:solidFill>
                <a:latin typeface="方正粗黑宋简体" pitchFamily="2" charset="-122"/>
                <a:ea typeface="方正粗黑宋简体" pitchFamily="2" charset="-122"/>
              </a:rPr>
              <a:t>3</a:t>
            </a:r>
            <a:r>
              <a:rPr lang="en-US" altLang="zh-CN">
                <a:solidFill>
                  <a:srgbClr val="FF00FF"/>
                </a:solidFill>
                <a:latin typeface="方正粗黑宋简体" pitchFamily="2" charset="-122"/>
                <a:ea typeface="方正粗黑宋简体" pitchFamily="2" charset="-122"/>
              </a:rPr>
              <a:t> ↑</a:t>
            </a:r>
            <a:endParaRPr lang="zh-CN" altLang="en-US">
              <a:latin typeface="Arial" panose="020b0604020202020204" pitchFamily="34" charset="0"/>
              <a:ea typeface="宋体" panose="02010600030101010101" pitchFamily="2" charset="-122"/>
            </a:endParaRPr>
          </a:p>
        </p:txBody>
      </p:sp>
      <p:sp>
        <p:nvSpPr>
          <p:cNvPr id="62" name="矩形 61"/>
          <p:cNvSpPr/>
          <p:nvPr/>
        </p:nvSpPr>
        <p:spPr>
          <a:xfrm>
            <a:off x="7032625" y="2276475"/>
            <a:ext cx="714375" cy="368300"/>
          </a:xfrm>
          <a:prstGeom prst="rect">
            <a:avLst/>
          </a:prstGeom>
          <a:noFill/>
          <a:ln w="9525">
            <a:noFill/>
          </a:ln>
        </p:spPr>
        <p:txBody>
          <a:bodyPr wrap="none" anchor="t" anchorCtr="0">
            <a:spAutoFit/>
          </a:bodyPr>
          <a:lstStyle/>
          <a:p>
            <a:r>
              <a:rPr lang="en-US" altLang="zh-CN">
                <a:solidFill>
                  <a:srgbClr val="FF00FF"/>
                </a:solidFill>
                <a:latin typeface="方正粗黑宋简体" pitchFamily="2" charset="-122"/>
                <a:ea typeface="方正粗黑宋简体" pitchFamily="2" charset="-122"/>
              </a:rPr>
              <a:t>BaSO</a:t>
            </a:r>
            <a:r>
              <a:rPr lang="en-US" altLang="zh-CN" baseline="-25000">
                <a:solidFill>
                  <a:srgbClr val="FF00FF"/>
                </a:solidFill>
                <a:latin typeface="方正粗黑宋简体" pitchFamily="2" charset="-122"/>
                <a:ea typeface="方正粗黑宋简体" pitchFamily="2" charset="-122"/>
              </a:rPr>
              <a:t>4</a:t>
            </a:r>
            <a:endParaRPr lang="zh-CN" altLang="en-US">
              <a:latin typeface="Arial" panose="020b0604020202020204" pitchFamily="34" charset="0"/>
              <a:ea typeface="宋体" panose="02010600030101010101" pitchFamily="2" charset="-122"/>
            </a:endParaRPr>
          </a:p>
        </p:txBody>
      </p:sp>
      <p:sp>
        <p:nvSpPr>
          <p:cNvPr id="63" name="矩形 62"/>
          <p:cNvSpPr/>
          <p:nvPr/>
        </p:nvSpPr>
        <p:spPr>
          <a:xfrm>
            <a:off x="8832850" y="3173413"/>
            <a:ext cx="640080" cy="368300"/>
          </a:xfrm>
          <a:prstGeom prst="rect">
            <a:avLst/>
          </a:prstGeom>
          <a:noFill/>
          <a:ln w="9525">
            <a:noFill/>
          </a:ln>
        </p:spPr>
        <p:txBody>
          <a:bodyPr wrap="none" anchor="t" anchorCtr="0">
            <a:spAutoFit/>
          </a:bodyPr>
          <a:lstStyle/>
          <a:p>
            <a:r>
              <a:rPr lang="en-US" altLang="zh-CN">
                <a:solidFill>
                  <a:srgbClr val="FF00FF"/>
                </a:solidFill>
                <a:latin typeface="方正粗黑宋简体" pitchFamily="2" charset="-122"/>
                <a:ea typeface="方正粗黑宋简体" pitchFamily="2" charset="-122"/>
              </a:rPr>
              <a:t>AgCl</a:t>
            </a:r>
            <a:endParaRPr lang="zh-CN" altLang="en-US">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linds(horizontal)">
                                      <p:cBhvr>
                                        <p:cTn id="12" dur="500"/>
                                        <p:tgtEl>
                                          <p:spTgt spid="29"/>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5" dur="50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vertical)">
                                      <p:cBhvr>
                                        <p:cTn id="22" dur="500"/>
                                        <p:tgtEl>
                                          <p:spTgt spid="5"/>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10" dur="50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linds(horizontal)">
                                      <p:cBhvr>
                                        <p:cTn id="27" dur="500"/>
                                        <p:tgtEl>
                                          <p:spTgt spid="2"/>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3" presetClass="entr" presetSubtype="10" dur="50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linds(horizontal)">
                                      <p:cBhvr>
                                        <p:cTn id="32" dur="500"/>
                                        <p:tgtEl>
                                          <p:spTgt spid="3"/>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3" presetClass="entr" presetSubtype="10" dur="50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blinds(horizontal)">
                                      <p:cBhvr>
                                        <p:cTn id="37" dur="500"/>
                                        <p:tgtEl>
                                          <p:spTgt spid="61"/>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3" presetClass="entr" presetSubtype="5" dur="50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linds(vertical)">
                                      <p:cBhvr>
                                        <p:cTn id="42" dur="500"/>
                                        <p:tgtEl>
                                          <p:spTgt spid="8"/>
                                        </p:tgtEl>
                                      </p:cBhvr>
                                    </p:animEffect>
                                  </p:childTnLst>
                                </p:cTn>
                              </p:par>
                            </p:childTnLst>
                          </p:cTn>
                        </p:par>
                      </p:childTnLst>
                    </p:cTn>
                  </p:par>
                  <p:par>
                    <p:cTn id="43" fill="hold" nodeType="clickPar">
                      <p:stCondLst>
                        <p:cond delay="indefinite"/>
                      </p:stCondLst>
                      <p:childTnLst>
                        <p:par>
                          <p:cTn id="44" fill="hold" nodeType="afterGroup">
                            <p:stCondLst>
                              <p:cond delay="0"/>
                            </p:stCondLst>
                            <p:childTnLst>
                              <p:par>
                                <p:cTn id="45" presetID="3" presetClass="entr" presetSubtype="10" dur="50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blinds(horizontal)">
                                      <p:cBhvr>
                                        <p:cTn id="47" dur="500"/>
                                        <p:tgtEl>
                                          <p:spTgt spid="39"/>
                                        </p:tgtEl>
                                      </p:cBhvr>
                                    </p:animEffect>
                                  </p:childTnLst>
                                </p:cTn>
                              </p:par>
                            </p:childTnLst>
                          </p:cTn>
                        </p:par>
                      </p:childTnLst>
                    </p:cTn>
                  </p:par>
                  <p:par>
                    <p:cTn id="48" fill="hold" nodeType="clickPar">
                      <p:stCondLst>
                        <p:cond delay="indefinite"/>
                      </p:stCondLst>
                      <p:childTnLst>
                        <p:par>
                          <p:cTn id="49" fill="hold" nodeType="afterGroup">
                            <p:stCondLst>
                              <p:cond delay="0"/>
                            </p:stCondLst>
                            <p:childTnLst>
                              <p:par>
                                <p:cTn id="50" presetID="3" presetClass="entr" presetSubtype="10" dur="500"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blinds(horizontal)">
                                      <p:cBhvr>
                                        <p:cTn id="52" dur="500"/>
                                        <p:tgtEl>
                                          <p:spTgt spid="4"/>
                                        </p:tgtEl>
                                      </p:cBhvr>
                                    </p:animEffect>
                                  </p:childTnLst>
                                </p:cTn>
                              </p:par>
                            </p:childTnLst>
                          </p:cTn>
                        </p:par>
                      </p:childTnLst>
                    </p:cTn>
                  </p:par>
                  <p:par>
                    <p:cTn id="53" fill="hold" nodeType="clickPar">
                      <p:stCondLst>
                        <p:cond delay="indefinite"/>
                      </p:stCondLst>
                      <p:childTnLst>
                        <p:par>
                          <p:cTn id="54" fill="hold" nodeType="afterGroup">
                            <p:stCondLst>
                              <p:cond delay="0"/>
                            </p:stCondLst>
                            <p:childTnLst>
                              <p:par>
                                <p:cTn id="55" presetID="3" presetClass="entr" presetSubtype="10" dur="500" fill="hold" grpId="0" nodeType="click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blinds(horizontal)">
                                      <p:cBhvr>
                                        <p:cTn id="57" dur="500"/>
                                        <p:tgtEl>
                                          <p:spTgt spid="62"/>
                                        </p:tgtEl>
                                      </p:cBhvr>
                                    </p:animEffect>
                                  </p:childTnLst>
                                </p:cTn>
                              </p:par>
                            </p:childTnLst>
                          </p:cTn>
                        </p:par>
                      </p:childTnLst>
                    </p:cTn>
                  </p:par>
                  <p:par>
                    <p:cTn id="58" fill="hold" nodeType="clickPar">
                      <p:stCondLst>
                        <p:cond delay="indefinite"/>
                      </p:stCondLst>
                      <p:childTnLst>
                        <p:par>
                          <p:cTn id="59" fill="hold" nodeType="afterGroup">
                            <p:stCondLst>
                              <p:cond delay="0"/>
                            </p:stCondLst>
                            <p:childTnLst>
                              <p:par>
                                <p:cTn id="60" presetID="3" presetClass="entr" presetSubtype="5" dur="500" fill="hold" nodeType="click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blinds(vertical)">
                                      <p:cBhvr>
                                        <p:cTn id="62" dur="500"/>
                                        <p:tgtEl>
                                          <p:spTgt spid="6"/>
                                        </p:tgtEl>
                                      </p:cBhvr>
                                    </p:animEffect>
                                  </p:childTnLst>
                                </p:cTn>
                              </p:par>
                            </p:childTnLst>
                          </p:cTn>
                        </p:par>
                      </p:childTnLst>
                    </p:cTn>
                  </p:par>
                  <p:par>
                    <p:cTn id="63" fill="hold" nodeType="clickPar">
                      <p:stCondLst>
                        <p:cond delay="indefinite"/>
                      </p:stCondLst>
                      <p:childTnLst>
                        <p:par>
                          <p:cTn id="64" fill="hold" nodeType="afterGroup">
                            <p:stCondLst>
                              <p:cond delay="0"/>
                            </p:stCondLst>
                            <p:childTnLst>
                              <p:par>
                                <p:cTn id="65" presetID="3" presetClass="entr" presetSubtype="10" dur="500" fill="hold" grpId="0" nodeType="click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blinds(horizontal)">
                                      <p:cBhvr>
                                        <p:cTn id="67" dur="500"/>
                                        <p:tgtEl>
                                          <p:spTgt spid="50"/>
                                        </p:tgtEl>
                                      </p:cBhvr>
                                    </p:animEffect>
                                  </p:childTnLst>
                                </p:cTn>
                              </p:par>
                            </p:childTnLst>
                          </p:cTn>
                        </p:par>
                      </p:childTnLst>
                    </p:cTn>
                  </p:par>
                  <p:par>
                    <p:cTn id="68" fill="hold" nodeType="clickPar">
                      <p:stCondLst>
                        <p:cond delay="indefinite"/>
                      </p:stCondLst>
                      <p:childTnLst>
                        <p:par>
                          <p:cTn id="69" fill="hold" nodeType="afterGroup">
                            <p:stCondLst>
                              <p:cond delay="0"/>
                            </p:stCondLst>
                            <p:childTnLst>
                              <p:par>
                                <p:cTn id="70" presetID="3" presetClass="entr" presetSubtype="10" dur="500" fill="hold" nodeType="click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blinds(horizontal)">
                                      <p:cBhvr>
                                        <p:cTn id="72" dur="500"/>
                                        <p:tgtEl>
                                          <p:spTgt spid="7"/>
                                        </p:tgtEl>
                                      </p:cBhvr>
                                    </p:animEffect>
                                  </p:childTnLst>
                                </p:cTn>
                              </p:par>
                            </p:childTnLst>
                          </p:cTn>
                        </p:par>
                      </p:childTnLst>
                    </p:cTn>
                  </p:par>
                  <p:par>
                    <p:cTn id="73" fill="hold" nodeType="clickPar">
                      <p:stCondLst>
                        <p:cond delay="indefinite"/>
                      </p:stCondLst>
                      <p:childTnLst>
                        <p:par>
                          <p:cTn id="74" fill="hold" nodeType="afterGroup">
                            <p:stCondLst>
                              <p:cond delay="0"/>
                            </p:stCondLst>
                            <p:childTnLst>
                              <p:par>
                                <p:cTn id="75" presetID="3" presetClass="entr" presetSubtype="10" dur="500" fill="hold" grpId="0" nodeType="click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blinds(horizontal)">
                                      <p:cBhvr>
                                        <p:cTn id="7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9" grpId="0"/>
      <p:bldP spid="50" grpId="0"/>
      <p:bldP spid="14" grpId="0"/>
      <p:bldP spid="30" grpId="0"/>
      <p:bldP spid="61" grpId="0"/>
      <p:bldP spid="62" grpId="0"/>
      <p:bldP spid="63"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553" name="TextBox 6"/>
          <p:cNvSpPr txBox="1"/>
          <p:nvPr/>
        </p:nvSpPr>
        <p:spPr>
          <a:xfrm>
            <a:off x="2855913" y="115888"/>
            <a:ext cx="3527425" cy="645160"/>
          </a:xfrm>
          <a:prstGeom prst="rect">
            <a:avLst/>
          </a:prstGeom>
          <a:noFill/>
          <a:ln w="9525">
            <a:noFill/>
          </a:ln>
        </p:spPr>
        <p:txBody>
          <a:bodyPr anchor="t" anchorCtr="0">
            <a:spAutoFit/>
          </a:bodyPr>
          <a:lstStyle/>
          <a:p>
            <a:r>
              <a:rPr lang="zh-CN" altLang="en-US" sz="3600">
                <a:solidFill>
                  <a:srgbClr val="C00000"/>
                </a:solidFill>
                <a:latin typeface="方正粗黑宋简体" pitchFamily="2" charset="-122"/>
                <a:ea typeface="方正粗黑宋简体" pitchFamily="2" charset="-122"/>
              </a:rPr>
              <a:t>学以致用：</a:t>
            </a:r>
            <a:endParaRPr lang="zh-CN" altLang="en-US" sz="3600">
              <a:solidFill>
                <a:srgbClr val="C00000"/>
              </a:solidFill>
              <a:latin typeface="方正粗黑宋简体" pitchFamily="2" charset="-122"/>
              <a:ea typeface="方正粗黑宋简体" pitchFamily="2" charset="-122"/>
            </a:endParaRPr>
          </a:p>
        </p:txBody>
      </p:sp>
      <p:sp>
        <p:nvSpPr>
          <p:cNvPr id="23554" name="矩形 7"/>
          <p:cNvSpPr/>
          <p:nvPr/>
        </p:nvSpPr>
        <p:spPr>
          <a:xfrm>
            <a:off x="2063750" y="908050"/>
            <a:ext cx="8135938" cy="5169535"/>
          </a:xfrm>
          <a:prstGeom prst="rect">
            <a:avLst/>
          </a:prstGeom>
          <a:noFill/>
          <a:ln w="9525">
            <a:noFill/>
          </a:ln>
        </p:spPr>
        <p:txBody>
          <a:bodyPr anchor="t" anchorCtr="0">
            <a:spAutoFit/>
          </a:bodyPr>
          <a:lstStyle/>
          <a:p>
            <a:pPr>
              <a:lnSpc>
                <a:spcPct val="150000"/>
              </a:lnSpc>
            </a:pPr>
            <a:r>
              <a:rPr lang="zh-CN" altLang="zh-CN" sz="2800">
                <a:latin typeface="方正粗黑宋简体" pitchFamily="2" charset="-122"/>
                <a:ea typeface="方正粗黑宋简体" pitchFamily="2" charset="-122"/>
              </a:rPr>
              <a:t>【例题</a:t>
            </a:r>
            <a:r>
              <a:rPr lang="en-US" altLang="zh-CN" sz="2800">
                <a:latin typeface="方正粗黑宋简体" pitchFamily="2" charset="-122"/>
                <a:ea typeface="方正粗黑宋简体" pitchFamily="2" charset="-122"/>
              </a:rPr>
              <a:t>4</a:t>
            </a:r>
            <a:r>
              <a:rPr lang="zh-CN" altLang="zh-CN" sz="2800">
                <a:latin typeface="方正粗黑宋简体" pitchFamily="2" charset="-122"/>
                <a:ea typeface="方正粗黑宋简体" pitchFamily="2" charset="-122"/>
              </a:rPr>
              <a:t>】 </a:t>
            </a:r>
            <a:r>
              <a:rPr lang="zh-CN" altLang="zh-CN" sz="2400">
                <a:latin typeface="方正粗黑宋简体" pitchFamily="2" charset="-122"/>
                <a:ea typeface="方正粗黑宋简体" pitchFamily="2" charset="-122"/>
              </a:rPr>
              <a:t>某化学兴趣小组对氯化铵、碳酸氢铵、硫酸钾、磷矿粉四种化肥的实验探究步骤如下</a:t>
            </a:r>
            <a:r>
              <a:rPr lang="en-US" altLang="zh-CN" sz="2400">
                <a:latin typeface="方正粗黑宋简体" pitchFamily="2" charset="-122"/>
                <a:ea typeface="方正粗黑宋简体" pitchFamily="2" charset="-122"/>
              </a:rPr>
              <a:t>:</a:t>
            </a:r>
            <a:endParaRPr lang="zh-CN" altLang="zh-CN" sz="2400">
              <a:latin typeface="方正粗黑宋简体" pitchFamily="2" charset="-122"/>
              <a:ea typeface="方正粗黑宋简体" pitchFamily="2" charset="-122"/>
            </a:endParaRPr>
          </a:p>
          <a:p>
            <a:pPr>
              <a:lnSpc>
                <a:spcPct val="150000"/>
              </a:lnSpc>
            </a:pPr>
            <a:r>
              <a:rPr lang="en-US" altLang="zh-CN" sz="2400">
                <a:latin typeface="方正粗黑宋简体" pitchFamily="2" charset="-122"/>
                <a:ea typeface="方正粗黑宋简体" pitchFamily="2" charset="-122"/>
              </a:rPr>
              <a:t>(1)</a:t>
            </a:r>
            <a:r>
              <a:rPr lang="zh-CN" altLang="zh-CN" sz="2400">
                <a:latin typeface="方正粗黑宋简体" pitchFamily="2" charset="-122"/>
                <a:ea typeface="方正粗黑宋简体" pitchFamily="2" charset="-122"/>
              </a:rPr>
              <a:t>从外观上即可与其他化肥区分出来的是</a:t>
            </a:r>
            <a:r>
              <a:rPr lang="zh-CN" altLang="zh-CN" sz="2400" u="sng">
                <a:latin typeface="方正粗黑宋简体" pitchFamily="2" charset="-122"/>
                <a:ea typeface="方正粗黑宋简体" pitchFamily="2" charset="-122"/>
              </a:rPr>
              <a:t>　</a:t>
            </a:r>
            <a:r>
              <a:rPr lang="en-US" altLang="zh-CN" sz="2400" u="sng">
                <a:latin typeface="方正粗黑宋简体" pitchFamily="2" charset="-122"/>
                <a:ea typeface="方正粗黑宋简体" pitchFamily="2" charset="-122"/>
              </a:rPr>
              <a:t>        </a:t>
            </a:r>
            <a:r>
              <a:rPr lang="zh-CN" altLang="zh-CN" sz="2400" u="sng">
                <a:latin typeface="方正粗黑宋简体" pitchFamily="2" charset="-122"/>
                <a:ea typeface="方正粗黑宋简体" pitchFamily="2" charset="-122"/>
              </a:rPr>
              <a:t>　</a:t>
            </a:r>
            <a:r>
              <a:rPr lang="zh-CN" altLang="zh-CN" sz="2400">
                <a:latin typeface="方正粗黑宋简体" pitchFamily="2" charset="-122"/>
                <a:ea typeface="方正粗黑宋简体" pitchFamily="2" charset="-122"/>
              </a:rPr>
              <a:t>。</a:t>
            </a:r>
            <a:r>
              <a:rPr lang="en-US" altLang="zh-CN" sz="2400">
                <a:latin typeface="方正粗黑宋简体" pitchFamily="2" charset="-122"/>
                <a:ea typeface="方正粗黑宋简体" pitchFamily="2" charset="-122"/>
              </a:rPr>
              <a:t> </a:t>
            </a:r>
            <a:endParaRPr lang="zh-CN" altLang="zh-CN" sz="2400">
              <a:latin typeface="方正粗黑宋简体" pitchFamily="2" charset="-122"/>
              <a:ea typeface="方正粗黑宋简体" pitchFamily="2" charset="-122"/>
            </a:endParaRPr>
          </a:p>
          <a:p>
            <a:pPr>
              <a:lnSpc>
                <a:spcPct val="150000"/>
              </a:lnSpc>
            </a:pPr>
            <a:r>
              <a:rPr lang="en-US" altLang="zh-CN" sz="2400">
                <a:latin typeface="方正粗黑宋简体" pitchFamily="2" charset="-122"/>
                <a:ea typeface="方正粗黑宋简体" pitchFamily="2" charset="-122"/>
              </a:rPr>
              <a:t>(2)</a:t>
            </a:r>
            <a:r>
              <a:rPr lang="zh-CN" altLang="zh-CN" sz="2400">
                <a:latin typeface="方正粗黑宋简体" pitchFamily="2" charset="-122"/>
                <a:ea typeface="方正粗黑宋简体" pitchFamily="2" charset="-122"/>
              </a:rPr>
              <a:t>在装有另外三种化肥的试管中</a:t>
            </a:r>
            <a:r>
              <a:rPr lang="en-US" altLang="zh-CN" sz="2400">
                <a:latin typeface="方正粗黑宋简体" pitchFamily="2" charset="-122"/>
                <a:ea typeface="方正粗黑宋简体" pitchFamily="2" charset="-122"/>
              </a:rPr>
              <a:t>,</a:t>
            </a:r>
            <a:r>
              <a:rPr lang="zh-CN" altLang="zh-CN" sz="2400">
                <a:latin typeface="方正粗黑宋简体" pitchFamily="2" charset="-122"/>
                <a:ea typeface="方正粗黑宋简体" pitchFamily="2" charset="-122"/>
              </a:rPr>
              <a:t>分别加入少量稀盐酸</a:t>
            </a:r>
            <a:r>
              <a:rPr lang="en-US" altLang="zh-CN" sz="2400">
                <a:latin typeface="方正粗黑宋简体" pitchFamily="2" charset="-122"/>
                <a:ea typeface="方正粗黑宋简体" pitchFamily="2" charset="-122"/>
              </a:rPr>
              <a:t>,</a:t>
            </a:r>
            <a:r>
              <a:rPr lang="zh-CN" altLang="zh-CN" sz="2400">
                <a:latin typeface="方正粗黑宋简体" pitchFamily="2" charset="-122"/>
                <a:ea typeface="方正粗黑宋简体" pitchFamily="2" charset="-122"/>
              </a:rPr>
              <a:t>有气体产生的是</a:t>
            </a:r>
            <a:r>
              <a:rPr lang="zh-CN" altLang="zh-CN" sz="2400" u="sng">
                <a:latin typeface="方正粗黑宋简体" pitchFamily="2" charset="-122"/>
                <a:ea typeface="方正粗黑宋简体" pitchFamily="2" charset="-122"/>
              </a:rPr>
              <a:t>　</a:t>
            </a:r>
            <a:r>
              <a:rPr lang="en-US" altLang="zh-CN" sz="2400" u="sng">
                <a:latin typeface="方正粗黑宋简体" pitchFamily="2" charset="-122"/>
                <a:ea typeface="方正粗黑宋简体" pitchFamily="2" charset="-122"/>
              </a:rPr>
              <a:t>            </a:t>
            </a:r>
            <a:r>
              <a:rPr lang="zh-CN" altLang="zh-CN" sz="2400" u="sng">
                <a:latin typeface="方正粗黑宋简体" pitchFamily="2" charset="-122"/>
                <a:ea typeface="方正粗黑宋简体" pitchFamily="2" charset="-122"/>
              </a:rPr>
              <a:t>　</a:t>
            </a:r>
            <a:r>
              <a:rPr lang="zh-CN" altLang="zh-CN" sz="2400">
                <a:latin typeface="方正粗黑宋简体" pitchFamily="2" charset="-122"/>
                <a:ea typeface="方正粗黑宋简体" pitchFamily="2" charset="-122"/>
              </a:rPr>
              <a:t>。</a:t>
            </a:r>
            <a:r>
              <a:rPr lang="en-US" altLang="zh-CN" sz="2400">
                <a:latin typeface="方正粗黑宋简体" pitchFamily="2" charset="-122"/>
                <a:ea typeface="方正粗黑宋简体" pitchFamily="2" charset="-122"/>
              </a:rPr>
              <a:t> </a:t>
            </a:r>
            <a:endParaRPr lang="zh-CN" altLang="zh-CN" sz="2400">
              <a:latin typeface="方正粗黑宋简体" pitchFamily="2" charset="-122"/>
              <a:ea typeface="方正粗黑宋简体" pitchFamily="2" charset="-122"/>
            </a:endParaRPr>
          </a:p>
          <a:p>
            <a:pPr>
              <a:lnSpc>
                <a:spcPct val="150000"/>
              </a:lnSpc>
            </a:pPr>
            <a:r>
              <a:rPr lang="en-US" altLang="zh-CN" sz="2400">
                <a:latin typeface="方正粗黑宋简体" pitchFamily="2" charset="-122"/>
                <a:ea typeface="方正粗黑宋简体" pitchFamily="2" charset="-122"/>
              </a:rPr>
              <a:t>(3)</a:t>
            </a:r>
            <a:r>
              <a:rPr lang="zh-CN" altLang="zh-CN" sz="2400">
                <a:latin typeface="方正粗黑宋简体" pitchFamily="2" charset="-122"/>
                <a:ea typeface="方正粗黑宋简体" pitchFamily="2" charset="-122"/>
              </a:rPr>
              <a:t>再分别取少量未区分出的另外两种化肥于研钵中</a:t>
            </a:r>
            <a:r>
              <a:rPr lang="en-US" altLang="zh-CN" sz="2400">
                <a:latin typeface="方正粗黑宋简体" pitchFamily="2" charset="-122"/>
                <a:ea typeface="方正粗黑宋简体" pitchFamily="2" charset="-122"/>
              </a:rPr>
              <a:t>,</a:t>
            </a:r>
            <a:r>
              <a:rPr lang="zh-CN" altLang="zh-CN" sz="2400">
                <a:latin typeface="方正粗黑宋简体" pitchFamily="2" charset="-122"/>
                <a:ea typeface="方正粗黑宋简体" pitchFamily="2" charset="-122"/>
              </a:rPr>
              <a:t>各加入少量熟石灰粉末</a:t>
            </a:r>
            <a:r>
              <a:rPr lang="en-US" altLang="zh-CN" sz="2400">
                <a:latin typeface="方正粗黑宋简体" pitchFamily="2" charset="-122"/>
                <a:ea typeface="方正粗黑宋简体" pitchFamily="2" charset="-122"/>
              </a:rPr>
              <a:t>,</a:t>
            </a:r>
            <a:r>
              <a:rPr lang="zh-CN" altLang="zh-CN" sz="2400">
                <a:latin typeface="方正粗黑宋简体" pitchFamily="2" charset="-122"/>
                <a:ea typeface="方正粗黑宋简体" pitchFamily="2" charset="-122"/>
              </a:rPr>
              <a:t>混合、研磨</a:t>
            </a:r>
            <a:r>
              <a:rPr lang="en-US" altLang="zh-CN" sz="2400">
                <a:latin typeface="方正粗黑宋简体" pitchFamily="2" charset="-122"/>
                <a:ea typeface="方正粗黑宋简体" pitchFamily="2" charset="-122"/>
              </a:rPr>
              <a:t>,</a:t>
            </a:r>
            <a:r>
              <a:rPr lang="zh-CN" altLang="zh-CN" sz="2400">
                <a:latin typeface="方正粗黑宋简体" pitchFamily="2" charset="-122"/>
                <a:ea typeface="方正粗黑宋简体" pitchFamily="2" charset="-122"/>
              </a:rPr>
              <a:t>有刺激性气味气体放出的是</a:t>
            </a:r>
            <a:r>
              <a:rPr lang="zh-CN" altLang="zh-CN" sz="2400" u="sng">
                <a:latin typeface="方正粗黑宋简体" pitchFamily="2" charset="-122"/>
                <a:ea typeface="方正粗黑宋简体" pitchFamily="2" charset="-122"/>
              </a:rPr>
              <a:t>　</a:t>
            </a:r>
            <a:r>
              <a:rPr lang="en-US" altLang="zh-CN" sz="2400" u="sng">
                <a:latin typeface="方正粗黑宋简体" pitchFamily="2" charset="-122"/>
                <a:ea typeface="方正粗黑宋简体" pitchFamily="2" charset="-122"/>
              </a:rPr>
              <a:t>     </a:t>
            </a:r>
            <a:r>
              <a:rPr lang="zh-CN" altLang="zh-CN" sz="2400" u="sng">
                <a:latin typeface="方正粗黑宋简体" pitchFamily="2" charset="-122"/>
                <a:ea typeface="方正粗黑宋简体" pitchFamily="2" charset="-122"/>
              </a:rPr>
              <a:t>　</a:t>
            </a:r>
            <a:r>
              <a:rPr lang="zh-CN" altLang="zh-CN" sz="2400">
                <a:latin typeface="方正粗黑宋简体" pitchFamily="2" charset="-122"/>
                <a:ea typeface="方正粗黑宋简体" pitchFamily="2" charset="-122"/>
              </a:rPr>
              <a:t>。由此可知</a:t>
            </a:r>
            <a:r>
              <a:rPr lang="en-US" altLang="zh-CN" sz="2400">
                <a:latin typeface="方正粗黑宋简体" pitchFamily="2" charset="-122"/>
                <a:ea typeface="方正粗黑宋简体" pitchFamily="2" charset="-122"/>
              </a:rPr>
              <a:t>,</a:t>
            </a:r>
            <a:r>
              <a:rPr lang="zh-CN" altLang="zh-CN" sz="2400">
                <a:latin typeface="方正粗黑宋简体" pitchFamily="2" charset="-122"/>
                <a:ea typeface="方正粗黑宋简体" pitchFamily="2" charset="-122"/>
              </a:rPr>
              <a:t>在使用该类化肥时</a:t>
            </a:r>
            <a:r>
              <a:rPr lang="en-US" altLang="zh-CN" sz="2400">
                <a:latin typeface="方正粗黑宋简体" pitchFamily="2" charset="-122"/>
                <a:ea typeface="方正粗黑宋简体" pitchFamily="2" charset="-122"/>
              </a:rPr>
              <a:t>,</a:t>
            </a:r>
            <a:r>
              <a:rPr lang="zh-CN" altLang="zh-CN" sz="2400">
                <a:latin typeface="方正粗黑宋简体" pitchFamily="2" charset="-122"/>
                <a:ea typeface="方正粗黑宋简体" pitchFamily="2" charset="-122"/>
              </a:rPr>
              <a:t>要避免与</a:t>
            </a:r>
            <a:r>
              <a:rPr lang="zh-CN" altLang="zh-CN" sz="2400" u="sng">
                <a:latin typeface="方正粗黑宋简体" pitchFamily="2" charset="-122"/>
                <a:ea typeface="方正粗黑宋简体" pitchFamily="2" charset="-122"/>
              </a:rPr>
              <a:t>　</a:t>
            </a:r>
            <a:r>
              <a:rPr lang="en-US" altLang="zh-CN" sz="2400" u="sng">
                <a:latin typeface="方正粗黑宋简体" pitchFamily="2" charset="-122"/>
                <a:ea typeface="方正粗黑宋简体" pitchFamily="2" charset="-122"/>
              </a:rPr>
              <a:t>   </a:t>
            </a:r>
            <a:r>
              <a:rPr lang="zh-CN" altLang="zh-CN" sz="2400" u="sng">
                <a:latin typeface="方正粗黑宋简体" pitchFamily="2" charset="-122"/>
                <a:ea typeface="方正粗黑宋简体" pitchFamily="2" charset="-122"/>
              </a:rPr>
              <a:t> </a:t>
            </a:r>
            <a:r>
              <a:rPr lang="en-US" altLang="zh-CN" sz="2400">
                <a:latin typeface="方正粗黑宋简体" pitchFamily="2" charset="-122"/>
                <a:ea typeface="方正粗黑宋简体" pitchFamily="2" charset="-122"/>
              </a:rPr>
              <a:t>(</a:t>
            </a:r>
            <a:r>
              <a:rPr lang="zh-CN" altLang="zh-CN" sz="2400">
                <a:latin typeface="方正粗黑宋简体" pitchFamily="2" charset="-122"/>
                <a:ea typeface="方正粗黑宋简体" pitchFamily="2" charset="-122"/>
              </a:rPr>
              <a:t>填“酸”或“碱”</a:t>
            </a:r>
            <a:r>
              <a:rPr lang="en-US" altLang="zh-CN" sz="2400">
                <a:latin typeface="方正粗黑宋简体" pitchFamily="2" charset="-122"/>
                <a:ea typeface="方正粗黑宋简体" pitchFamily="2" charset="-122"/>
              </a:rPr>
              <a:t>)</a:t>
            </a:r>
            <a:r>
              <a:rPr lang="zh-CN" altLang="zh-CN" sz="2400">
                <a:latin typeface="方正粗黑宋简体" pitchFamily="2" charset="-122"/>
                <a:ea typeface="方正粗黑宋简体" pitchFamily="2" charset="-122"/>
              </a:rPr>
              <a:t>性物质混合施用</a:t>
            </a:r>
            <a:r>
              <a:rPr lang="en-US" altLang="zh-CN" sz="2400">
                <a:latin typeface="方正粗黑宋简体" pitchFamily="2" charset="-122"/>
                <a:ea typeface="方正粗黑宋简体" pitchFamily="2" charset="-122"/>
              </a:rPr>
              <a:t>,</a:t>
            </a:r>
            <a:r>
              <a:rPr lang="zh-CN" altLang="zh-CN" sz="2400">
                <a:latin typeface="方正粗黑宋简体" pitchFamily="2" charset="-122"/>
                <a:ea typeface="方正粗黑宋简体" pitchFamily="2" charset="-122"/>
              </a:rPr>
              <a:t>以防降低肥效。</a:t>
            </a:r>
            <a:r>
              <a:rPr lang="en-US" altLang="zh-CN" sz="2400">
                <a:latin typeface="方正粗黑宋简体" pitchFamily="2" charset="-122"/>
                <a:ea typeface="方正粗黑宋简体" pitchFamily="2" charset="-122"/>
              </a:rPr>
              <a:t> </a:t>
            </a:r>
            <a:endParaRPr lang="zh-CN" altLang="zh-CN" sz="2400">
              <a:latin typeface="方正粗黑宋简体" pitchFamily="2" charset="-122"/>
              <a:ea typeface="方正粗黑宋简体" pitchFamily="2" charset="-122"/>
            </a:endParaRPr>
          </a:p>
        </p:txBody>
      </p:sp>
      <p:sp>
        <p:nvSpPr>
          <p:cNvPr id="11" name="矩形 10"/>
          <p:cNvSpPr/>
          <p:nvPr/>
        </p:nvSpPr>
        <p:spPr>
          <a:xfrm>
            <a:off x="7967663" y="2205038"/>
            <a:ext cx="1097280" cy="460375"/>
          </a:xfrm>
          <a:prstGeom prst="rect">
            <a:avLst/>
          </a:prstGeom>
          <a:noFill/>
          <a:ln w="9525">
            <a:noFill/>
          </a:ln>
        </p:spPr>
        <p:txBody>
          <a:bodyPr wrap="none" anchor="t" anchorCtr="0">
            <a:spAutoFit/>
          </a:bodyPr>
          <a:lstStyle/>
          <a:p>
            <a:r>
              <a:rPr lang="zh-CN" altLang="zh-CN" sz="2400">
                <a:solidFill>
                  <a:srgbClr val="C00000"/>
                </a:solidFill>
                <a:latin typeface="方正粗黑宋简体" pitchFamily="2" charset="-122"/>
                <a:ea typeface="方正粗黑宋简体" pitchFamily="2" charset="-122"/>
              </a:rPr>
              <a:t>磷矿粉</a:t>
            </a:r>
            <a:endParaRPr lang="zh-CN" altLang="en-US" sz="2400">
              <a:solidFill>
                <a:srgbClr val="C00000"/>
              </a:solidFill>
              <a:latin typeface="Arial" panose="020b0604020202020204" pitchFamily="34" charset="0"/>
              <a:ea typeface="宋体" panose="02010600030101010101" pitchFamily="2" charset="-122"/>
            </a:endParaRPr>
          </a:p>
        </p:txBody>
      </p:sp>
      <p:sp>
        <p:nvSpPr>
          <p:cNvPr id="12" name="矩形 11"/>
          <p:cNvSpPr/>
          <p:nvPr/>
        </p:nvSpPr>
        <p:spPr>
          <a:xfrm>
            <a:off x="4151313" y="3284538"/>
            <a:ext cx="1554480" cy="460375"/>
          </a:xfrm>
          <a:prstGeom prst="rect">
            <a:avLst/>
          </a:prstGeom>
          <a:noFill/>
          <a:ln w="9525">
            <a:noFill/>
          </a:ln>
        </p:spPr>
        <p:txBody>
          <a:bodyPr wrap="none" anchor="t" anchorCtr="0">
            <a:spAutoFit/>
          </a:bodyPr>
          <a:lstStyle/>
          <a:p>
            <a:r>
              <a:rPr lang="zh-CN" altLang="zh-CN" sz="2400">
                <a:solidFill>
                  <a:srgbClr val="C00000"/>
                </a:solidFill>
                <a:latin typeface="方正粗黑宋简体" pitchFamily="2" charset="-122"/>
                <a:ea typeface="方正粗黑宋简体" pitchFamily="2" charset="-122"/>
              </a:rPr>
              <a:t>碳酸氢铵</a:t>
            </a:r>
            <a:r>
              <a:rPr lang="en-US" altLang="zh-CN" sz="2400">
                <a:solidFill>
                  <a:srgbClr val="C00000"/>
                </a:solidFill>
                <a:latin typeface="方正粗黑宋简体" pitchFamily="2" charset="-122"/>
                <a:ea typeface="方正粗黑宋简体" pitchFamily="2" charset="-122"/>
              </a:rPr>
              <a:t> </a:t>
            </a:r>
            <a:endParaRPr lang="zh-CN" altLang="en-US" sz="2400">
              <a:solidFill>
                <a:srgbClr val="C00000"/>
              </a:solidFill>
              <a:latin typeface="Arial" panose="020b0604020202020204" pitchFamily="34" charset="0"/>
              <a:ea typeface="宋体" panose="02010600030101010101" pitchFamily="2" charset="-122"/>
            </a:endParaRPr>
          </a:p>
        </p:txBody>
      </p:sp>
      <p:sp>
        <p:nvSpPr>
          <p:cNvPr id="13" name="矩形 12"/>
          <p:cNvSpPr/>
          <p:nvPr/>
        </p:nvSpPr>
        <p:spPr>
          <a:xfrm>
            <a:off x="2495550" y="4983163"/>
            <a:ext cx="1097280" cy="460375"/>
          </a:xfrm>
          <a:prstGeom prst="rect">
            <a:avLst/>
          </a:prstGeom>
          <a:noFill/>
          <a:ln w="9525">
            <a:noFill/>
          </a:ln>
        </p:spPr>
        <p:txBody>
          <a:bodyPr wrap="none" anchor="t" anchorCtr="0">
            <a:spAutoFit/>
          </a:bodyPr>
          <a:lstStyle/>
          <a:p>
            <a:r>
              <a:rPr lang="zh-CN" altLang="zh-CN" sz="2400">
                <a:solidFill>
                  <a:srgbClr val="C00000"/>
                </a:solidFill>
                <a:latin typeface="方正粗黑宋简体" pitchFamily="2" charset="-122"/>
                <a:ea typeface="方正粗黑宋简体" pitchFamily="2" charset="-122"/>
              </a:rPr>
              <a:t>氯化铵</a:t>
            </a:r>
            <a:endParaRPr lang="zh-CN" altLang="en-US" sz="2400">
              <a:solidFill>
                <a:srgbClr val="C00000"/>
              </a:solidFill>
              <a:latin typeface="Arial" panose="020b0604020202020204" pitchFamily="34" charset="0"/>
              <a:ea typeface="宋体" panose="02010600030101010101" pitchFamily="2" charset="-122"/>
            </a:endParaRPr>
          </a:p>
        </p:txBody>
      </p:sp>
      <p:sp>
        <p:nvSpPr>
          <p:cNvPr id="14" name="矩形 13"/>
          <p:cNvSpPr/>
          <p:nvPr/>
        </p:nvSpPr>
        <p:spPr>
          <a:xfrm>
            <a:off x="8975725" y="4941888"/>
            <a:ext cx="894080" cy="521970"/>
          </a:xfrm>
          <a:prstGeom prst="rect">
            <a:avLst/>
          </a:prstGeom>
          <a:noFill/>
          <a:ln w="9525">
            <a:noFill/>
          </a:ln>
        </p:spPr>
        <p:txBody>
          <a:bodyPr wrap="none" anchor="t" anchorCtr="0">
            <a:spAutoFit/>
          </a:bodyPr>
          <a:lstStyle/>
          <a:p>
            <a:r>
              <a:rPr lang="zh-CN" altLang="zh-CN" sz="2800">
                <a:solidFill>
                  <a:srgbClr val="C00000"/>
                </a:solidFill>
                <a:latin typeface="方正粗黑宋简体" pitchFamily="2" charset="-122"/>
                <a:ea typeface="方正粗黑宋简体" pitchFamily="2" charset="-122"/>
              </a:rPr>
              <a:t>碱　</a:t>
            </a:r>
            <a:endParaRPr lang="zh-CN" altLang="en-US" sz="2800">
              <a:solidFill>
                <a:srgbClr val="C000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dur="50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dur="50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7651" name="Rectangle 3"/>
          <p:cNvSpPr>
            <a:spLocks noGrp="1"/>
          </p:cNvSpPr>
          <p:nvPr>
            <p:ph idx="1"/>
          </p:nvPr>
        </p:nvSpPr>
        <p:spPr>
          <a:xfrm>
            <a:off x="2482850" y="1917700"/>
            <a:ext cx="8077200" cy="792163"/>
          </a:xfrm>
        </p:spPr>
        <p:txBody>
          <a:bodyPr vert="horz" wrap="square" lIns="91440" tIns="45720" rIns="91440" bIns="45720" anchor="t" anchorCtr="0"/>
          <a:lstStyle/>
          <a:p>
            <a:pPr>
              <a:buNone/>
            </a:pPr>
            <a:r>
              <a:rPr lang="en-US" altLang="zh-CN" sz="3200" b="1">
                <a:latin typeface="Times New Roman" panose="02020603050405020304" pitchFamily="18" charset="0"/>
                <a:ea typeface="黑体" panose="02010609060101010101" charset="-122"/>
              </a:rPr>
              <a:t>1.</a:t>
            </a:r>
            <a:r>
              <a:rPr lang="zh-CN" altLang="en-US" sz="3200" b="1">
                <a:latin typeface="Times New Roman" panose="02020603050405020304" pitchFamily="18" charset="0"/>
                <a:ea typeface="黑体" panose="02010609060101010101" charset="-122"/>
              </a:rPr>
              <a:t>氮肥、磷肥和钾肥是重要的肥料。</a:t>
            </a:r>
            <a:endParaRPr lang="en-US" altLang="zh-CN" sz="3200" b="1">
              <a:latin typeface="Times New Roman" panose="02020603050405020304" pitchFamily="18" charset="0"/>
              <a:ea typeface="黑体" panose="02010609060101010101" charset="-122"/>
            </a:endParaRPr>
          </a:p>
        </p:txBody>
      </p:sp>
      <p:sp>
        <p:nvSpPr>
          <p:cNvPr id="6" name="Rectangle 3"/>
          <p:cNvSpPr txBox="1"/>
          <p:nvPr/>
        </p:nvSpPr>
        <p:spPr>
          <a:xfrm>
            <a:off x="2482850" y="2998788"/>
            <a:ext cx="7645400" cy="1295400"/>
          </a:xfrm>
          <a:prstGeom prst="rect">
            <a:avLst/>
          </a:prstGeom>
          <a:noFill/>
          <a:ln w="9525">
            <a:noFill/>
          </a:ln>
        </p:spPr>
        <p:txBody>
          <a:bodyPr anchor="t" anchorCtr="0"/>
          <a:lstStyle/>
          <a:p>
            <a:pPr marL="342900" indent="-342900" eaLnBrk="0" hangingPunct="0">
              <a:spcBef>
                <a:spcPct val="20000"/>
              </a:spcBef>
              <a:buClr>
                <a:schemeClr val="tx2"/>
              </a:buClr>
              <a:buSzPct val="70000"/>
              <a:buFont typeface="Wingdings" panose="05000000000000000000" pitchFamily="2" charset="2"/>
            </a:pPr>
            <a:r>
              <a:rPr lang="en-US" altLang="zh-CN" sz="3200">
                <a:latin typeface="Times New Roman" panose="02020603050405020304" pitchFamily="18" charset="0"/>
                <a:ea typeface="黑体" panose="02010609060101010101" charset="-122"/>
              </a:rPr>
              <a:t>2.</a:t>
            </a:r>
            <a:r>
              <a:rPr lang="zh-CN" altLang="en-US" sz="3200">
                <a:latin typeface="Times New Roman" panose="02020603050405020304" pitchFamily="18" charset="0"/>
                <a:ea typeface="黑体" panose="02010609060101010101" charset="-122"/>
              </a:rPr>
              <a:t>合理施用化肥和农药，提高它们的利用率，并注意减少污染。</a:t>
            </a:r>
            <a:endParaRPr lang="en-US" altLang="zh-CN" sz="3200">
              <a:latin typeface="Times New Roman" panose="02020603050405020304" pitchFamily="18" charset="0"/>
              <a:ea typeface="黑体" panose="02010609060101010101" charset="-122"/>
            </a:endParaRPr>
          </a:p>
        </p:txBody>
      </p:sp>
      <p:sp>
        <p:nvSpPr>
          <p:cNvPr id="7" name="Rectangle 3"/>
          <p:cNvSpPr txBox="1"/>
          <p:nvPr/>
        </p:nvSpPr>
        <p:spPr>
          <a:xfrm>
            <a:off x="2482850" y="4294188"/>
            <a:ext cx="7645400" cy="1439862"/>
          </a:xfrm>
          <a:prstGeom prst="rect">
            <a:avLst/>
          </a:prstGeom>
          <a:noFill/>
          <a:ln w="9525">
            <a:noFill/>
          </a:ln>
        </p:spPr>
        <p:txBody>
          <a:bodyPr anchor="t" anchorCtr="0"/>
          <a:lstStyle/>
          <a:p>
            <a:pPr marL="342900" indent="-342900" eaLnBrk="0" hangingPunct="0">
              <a:spcBef>
                <a:spcPct val="20000"/>
              </a:spcBef>
              <a:buClr>
                <a:schemeClr val="tx2"/>
              </a:buClr>
              <a:buSzPct val="70000"/>
              <a:buFont typeface="Wingdings" panose="05000000000000000000" pitchFamily="2" charset="2"/>
            </a:pPr>
            <a:r>
              <a:rPr lang="en-US" altLang="zh-CN" sz="3200">
                <a:latin typeface="Times New Roman" panose="02020603050405020304" pitchFamily="18" charset="0"/>
                <a:ea typeface="黑体" panose="02010609060101010101" charset="-122"/>
              </a:rPr>
              <a:t>3.</a:t>
            </a:r>
            <a:r>
              <a:rPr lang="zh-CN" altLang="en-US" sz="3200">
                <a:latin typeface="Times New Roman" panose="02020603050405020304" pitchFamily="18" charset="0"/>
                <a:ea typeface="黑体" panose="02010609060101010101" charset="-122"/>
              </a:rPr>
              <a:t>利用物理、化学性质的不同初步区分常见化肥的方法。</a:t>
            </a:r>
            <a:endParaRPr lang="en-US" altLang="zh-CN" sz="3200">
              <a:latin typeface="Times New Roman" panose="02020603050405020304" pitchFamily="18" charset="0"/>
              <a:ea typeface="黑体" panose="02010609060101010101" charset="-122"/>
            </a:endParaRPr>
          </a:p>
        </p:txBody>
      </p:sp>
      <p:sp>
        <p:nvSpPr>
          <p:cNvPr id="24580" name="Text Box 7"/>
          <p:cNvSpPr txBox="1"/>
          <p:nvPr/>
        </p:nvSpPr>
        <p:spPr>
          <a:xfrm>
            <a:off x="2892425" y="696913"/>
            <a:ext cx="2484438" cy="583565"/>
          </a:xfrm>
          <a:prstGeom prst="rect">
            <a:avLst/>
          </a:prstGeom>
          <a:noFill/>
          <a:ln w="9525">
            <a:noFill/>
          </a:ln>
        </p:spPr>
        <p:txBody>
          <a:bodyPr anchor="t" anchorCtr="0">
            <a:spAutoFit/>
          </a:bodyPr>
          <a:lstStyle/>
          <a:p>
            <a:r>
              <a:rPr lang="zh-CN" altLang="en-US" sz="3200">
                <a:solidFill>
                  <a:srgbClr val="FF0066"/>
                </a:solidFill>
                <a:latin typeface="Times New Roman" panose="02020603050405020304" pitchFamily="18" charset="0"/>
                <a:ea typeface="黑体" panose="02010609060101010101" charset="-122"/>
                <a:sym typeface="Arial" panose="020b0604020202020204" pitchFamily="34" charset="0"/>
              </a:rPr>
              <a:t>课堂小结</a:t>
            </a:r>
            <a:endParaRPr lang="zh-CN" altLang="en-US" sz="3200">
              <a:solidFill>
                <a:srgbClr val="FF0066"/>
              </a:solidFill>
              <a:latin typeface="Times New Roman" panose="02020603050405020304" pitchFamily="18" charset="0"/>
              <a:ea typeface="黑体" panose="02010609060101010101" charset="-122"/>
              <a:sym typeface="Arial" panose="020b0604020202020204" pitchFamily="34" charset="0"/>
            </a:endParaRPr>
          </a:p>
        </p:txBody>
      </p:sp>
      <p:graphicFrame>
        <p:nvGraphicFramePr>
          <p:cNvPr id="24581" name="Object 8"/>
          <p:cNvGraphicFramePr>
            <a:graphicFrameLocks noChangeAspect="1"/>
          </p:cNvGraphicFramePr>
          <p:nvPr/>
        </p:nvGraphicFramePr>
        <p:xfrm>
          <a:off x="2424113" y="692150"/>
          <a:ext cx="492125" cy="571500"/>
        </p:xfrm>
        <a:graphic>
          <a:graphicData uri="http://schemas.openxmlformats.org/presentationml/2006/ole">
            <mc:AlternateContent>
              <mc:Choice xmlns:v="urn:schemas-microsoft-com:vml" Requires="v">
                <p:oleObj spid="_x0000_s1039" r:id="rId2" imgW="318135" imgH="347345" progId="PBrush">
                  <p:embed/>
                </p:oleObj>
              </mc:Choice>
              <mc:Fallback>
                <p:oleObj r:id="rId2" imgW="318135" imgH="347345" progId="PBrush">
                  <p:embed/>
                  <p:pic>
                    <p:nvPicPr>
                      <p:cNvPr id="0" name="OLE substitute image"/>
                      <p:cNvPicPr/>
                      <p:nvPr/>
                    </p:nvPicPr>
                    <p:blipFill>
                      <a:blip r:embed="rId3">
                        <a:lum bright="6000" contrast="22000"/>
                      </a:blip>
                      <a:stretch>
                        <a:fillRect/>
                      </a:stretch>
                    </p:blipFill>
                    <p:spPr>
                      <a:xfrm>
                        <a:off x="2424113" y="692150"/>
                        <a:ext cx="492125" cy="5715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dur="50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randombar(horizontal)">
                                      <p:cBhvr>
                                        <p:cTn id="7" dur="500"/>
                                        <p:tgtEl>
                                          <p:spTgt spid="27651">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4" presetClass="entr" presetSubtype="10" dur="50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14" presetClass="entr" presetSubtype="10" dur="50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P spid="6" grpId="0"/>
      <p:bldP spid="7"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601" name="文本框 3"/>
          <p:cNvSpPr txBox="1"/>
          <p:nvPr/>
        </p:nvSpPr>
        <p:spPr>
          <a:xfrm>
            <a:off x="4048760" y="2043113"/>
            <a:ext cx="4094480" cy="2799715"/>
          </a:xfrm>
          <a:prstGeom prst="rect">
            <a:avLst/>
          </a:prstGeom>
          <a:noFill/>
          <a:ln w="9525">
            <a:noFill/>
          </a:ln>
        </p:spPr>
        <p:txBody>
          <a:bodyPr wrap="none" anchor="t" anchorCtr="0">
            <a:spAutoFit/>
          </a:bodyPr>
          <a:lstStyle/>
          <a:p>
            <a:pPr algn="ctr"/>
            <a:r>
              <a:rPr lang="zh-CN" altLang="en-US" sz="4400">
                <a:latin typeface="Arial" panose="020b0604020202020204" pitchFamily="34" charset="0"/>
                <a:ea typeface="宋体" panose="02010600030101010101" pitchFamily="2" charset="-122"/>
              </a:rPr>
              <a:t>化学肥料</a:t>
            </a:r>
            <a:endParaRPr lang="zh-CN" altLang="en-US" sz="4400">
              <a:latin typeface="Arial" panose="020b0604020202020204" pitchFamily="34" charset="0"/>
              <a:ea typeface="宋体" panose="02010600030101010101" pitchFamily="2" charset="-122"/>
            </a:endParaRPr>
          </a:p>
          <a:p>
            <a:pPr algn="ctr"/>
            <a:r>
              <a:rPr lang="zh-CN" altLang="en-US" sz="4400">
                <a:latin typeface="Arial" panose="020b0604020202020204" pitchFamily="34" charset="0"/>
                <a:ea typeface="宋体" panose="02010600030101010101" pitchFamily="2" charset="-122"/>
              </a:rPr>
              <a:t>第二课时习题课</a:t>
            </a:r>
            <a:endParaRPr lang="zh-CN" altLang="en-US" sz="4400">
              <a:latin typeface="Arial" panose="020b0604020202020204" pitchFamily="34" charset="0"/>
              <a:ea typeface="宋体" panose="02010600030101010101" pitchFamily="2" charset="-122"/>
            </a:endParaRPr>
          </a:p>
          <a:p>
            <a:pPr algn="ctr"/>
            <a:endParaRPr lang="zh-CN" altLang="en-US" sz="4400">
              <a:latin typeface="Arial" panose="020b0604020202020204" pitchFamily="34" charset="0"/>
              <a:ea typeface="宋体" panose="02010600030101010101" pitchFamily="2" charset="-122"/>
            </a:endParaRPr>
          </a:p>
          <a:p>
            <a:pPr algn="ctr"/>
            <a:endParaRPr lang="zh-CN" altLang="en-US" sz="4400">
              <a:latin typeface="Arial" panose="020b0604020202020204" pitchFamily="34" charset="0"/>
              <a:ea typeface="宋体" panose="02010600030101010101" pitchFamily="2" charset="-122"/>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6625" name="内容占位符 2"/>
          <p:cNvSpPr>
            <a:spLocks noGrp="1"/>
          </p:cNvSpPr>
          <p:nvPr>
            <p:ph idx="1"/>
          </p:nvPr>
        </p:nvSpPr>
        <p:spPr>
          <a:xfrm>
            <a:off x="1981200" y="242888"/>
            <a:ext cx="8229600" cy="5883275"/>
          </a:xfrm>
        </p:spPr>
        <p:txBody>
          <a:bodyPr vert="horz" wrap="square" lIns="91440" tIns="45720" rIns="91440" bIns="45720" anchor="t" anchorCtr="0"/>
          <a:lstStyle/>
          <a:p>
            <a:pPr marL="0" indent="0" eaLnBrk="1" hangingPunct="1">
              <a:buNone/>
            </a:pPr>
            <a:r>
              <a:rPr lang="zh-CN" altLang="en-US">
                <a:solidFill>
                  <a:srgbClr val="FF0000"/>
                </a:solidFill>
              </a:rPr>
              <a:t>【学习目标】</a:t>
            </a:r>
            <a:endParaRPr lang="zh-CN" altLang="en-US">
              <a:solidFill>
                <a:srgbClr val="FF0000"/>
              </a:solidFill>
            </a:endParaRPr>
          </a:p>
          <a:p>
            <a:pPr marL="0" indent="0" eaLnBrk="1" hangingPunct="1">
              <a:buNone/>
            </a:pPr>
            <a:r>
              <a:rPr lang="zh-CN" altLang="en-US"/>
              <a:t>1、了解常见化学肥料的种类和特性；</a:t>
            </a:r>
            <a:endParaRPr lang="zh-CN" altLang="en-US"/>
          </a:p>
          <a:p>
            <a:pPr marL="0" indent="0" eaLnBrk="1" hangingPunct="1">
              <a:buNone/>
            </a:pPr>
            <a:r>
              <a:rPr lang="zh-CN" altLang="en-US"/>
              <a:t>2、了解常见化学肥料保存和施用注意事项；</a:t>
            </a:r>
            <a:endParaRPr lang="zh-CN" altLang="en-US"/>
          </a:p>
          <a:p>
            <a:pPr marL="0" indent="0" eaLnBrk="1" hangingPunct="1">
              <a:buNone/>
            </a:pPr>
            <a:r>
              <a:rPr lang="zh-CN" altLang="en-US"/>
              <a:t>3、掌握化学肥料的鉴别方法。</a:t>
            </a:r>
            <a:endParaRPr lang="zh-CN" altLang="en-US"/>
          </a:p>
          <a:p>
            <a:pPr marL="0" indent="0" eaLnBrk="1" hangingPunct="1">
              <a:buNone/>
            </a:pPr>
            <a:r>
              <a:rPr lang="zh-CN" altLang="en-US">
                <a:solidFill>
                  <a:srgbClr val="FF0000"/>
                </a:solidFill>
              </a:rPr>
              <a:t>【学习重点】</a:t>
            </a:r>
            <a:endParaRPr lang="zh-CN" altLang="en-US">
              <a:solidFill>
                <a:srgbClr val="FF0000"/>
              </a:solidFill>
            </a:endParaRPr>
          </a:p>
          <a:p>
            <a:pPr marL="0" indent="0" eaLnBrk="1" hangingPunct="1">
              <a:buNone/>
            </a:pPr>
            <a:r>
              <a:rPr lang="zh-CN" altLang="en-US"/>
              <a:t>化肥的种类和特性；化肥的鉴别方法</a:t>
            </a:r>
            <a:endParaRPr lang="zh-CN" altLang="en-US"/>
          </a:p>
          <a:p>
            <a:pPr marL="0" indent="0" eaLnBrk="1" hangingPunct="1">
              <a:buNone/>
            </a:pPr>
            <a:r>
              <a:rPr lang="zh-CN" altLang="en-US">
                <a:solidFill>
                  <a:srgbClr val="FF0000"/>
                </a:solidFill>
              </a:rPr>
              <a:t>【学习难点】</a:t>
            </a:r>
            <a:endParaRPr lang="zh-CN" altLang="en-US">
              <a:solidFill>
                <a:srgbClr val="FF0000"/>
              </a:solidFill>
            </a:endParaRPr>
          </a:p>
          <a:p>
            <a:pPr marL="0" indent="0" eaLnBrk="1" hangingPunct="1">
              <a:buNone/>
            </a:pPr>
            <a:r>
              <a:rPr lang="zh-CN" altLang="en-US"/>
              <a:t>化肥的鉴别方法</a:t>
            </a:r>
            <a:endParaRPr lang="zh-CN" altLang="en-US"/>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7649" name="内容占位符 2"/>
          <p:cNvSpPr>
            <a:spLocks noGrp="1"/>
          </p:cNvSpPr>
          <p:nvPr>
            <p:ph idx="1"/>
          </p:nvPr>
        </p:nvSpPr>
        <p:spPr>
          <a:xfrm>
            <a:off x="2030413" y="625475"/>
            <a:ext cx="8340725" cy="4670425"/>
          </a:xfrm>
        </p:spPr>
        <p:txBody>
          <a:bodyPr vert="horz" wrap="square" lIns="91440" tIns="45720" rIns="91440" bIns="45720" anchor="t" anchorCtr="0"/>
          <a:lstStyle/>
          <a:p>
            <a:pPr marL="0" indent="0" eaLnBrk="1" hangingPunct="1">
              <a:buNone/>
            </a:pPr>
            <a:r>
              <a:rPr lang="zh-CN" altLang="en-US" sz="3600"/>
              <a:t> </a:t>
            </a:r>
            <a:r>
              <a:rPr lang="zh-CN" altLang="en-US" sz="3600" b="1">
                <a:solidFill>
                  <a:srgbClr val="FF0000"/>
                </a:solidFill>
              </a:rPr>
              <a:t>知识点一：化学肥料简介</a:t>
            </a:r>
            <a:endParaRPr lang="zh-CN" altLang="en-US" sz="3600"/>
          </a:p>
          <a:p>
            <a:pPr marL="0" indent="0" eaLnBrk="1" hangingPunct="1">
              <a:buNone/>
            </a:pPr>
            <a:r>
              <a:rPr lang="zh-CN" altLang="en-US">
                <a:solidFill>
                  <a:srgbClr val="FF0000"/>
                </a:solidFill>
              </a:rPr>
              <a:t>例1：</a:t>
            </a:r>
            <a:r>
              <a:rPr lang="zh-CN" altLang="en-US"/>
              <a:t>下列化学肥料属于钾肥的是（    ）</a:t>
            </a:r>
            <a:endParaRPr lang="zh-CN" altLang="en-US"/>
          </a:p>
          <a:p>
            <a:pPr marL="0" indent="0" eaLnBrk="1" hangingPunct="1">
              <a:buNone/>
            </a:pPr>
            <a:r>
              <a:rPr lang="zh-CN" altLang="en-US">
                <a:latin typeface="宋体" panose="02010600030101010101" pitchFamily="2" charset="-122"/>
              </a:rPr>
              <a:t>A．NH</a:t>
            </a:r>
            <a:r>
              <a:rPr lang="zh-CN" altLang="en-US" baseline="-25000">
                <a:latin typeface="宋体" panose="02010600030101010101" pitchFamily="2" charset="-122"/>
              </a:rPr>
              <a:t>4</a:t>
            </a:r>
            <a:r>
              <a:rPr lang="zh-CN" altLang="en-US">
                <a:latin typeface="宋体" panose="02010600030101010101" pitchFamily="2" charset="-122"/>
              </a:rPr>
              <a:t>NO</a:t>
            </a:r>
            <a:r>
              <a:rPr lang="zh-CN" altLang="en-US" baseline="-25000">
                <a:latin typeface="宋体" panose="02010600030101010101" pitchFamily="2" charset="-122"/>
              </a:rPr>
              <a:t>3  </a:t>
            </a:r>
            <a:r>
              <a:rPr lang="zh-CN" altLang="en-US">
                <a:latin typeface="宋体" panose="02010600030101010101" pitchFamily="2" charset="-122"/>
              </a:rPr>
              <a:t>	B．KOH	 C．NH</a:t>
            </a:r>
            <a:r>
              <a:rPr lang="zh-CN" altLang="en-US" baseline="-25000">
                <a:latin typeface="宋体" panose="02010600030101010101" pitchFamily="2" charset="-122"/>
              </a:rPr>
              <a:t>4</a:t>
            </a:r>
            <a:r>
              <a:rPr lang="zh-CN" altLang="en-US">
                <a:latin typeface="宋体" panose="02010600030101010101" pitchFamily="2" charset="-122"/>
              </a:rPr>
              <a:t>HCO</a:t>
            </a:r>
            <a:r>
              <a:rPr lang="zh-CN" altLang="en-US" baseline="-25000">
                <a:latin typeface="宋体" panose="02010600030101010101" pitchFamily="2" charset="-122"/>
              </a:rPr>
              <a:t>3</a:t>
            </a:r>
            <a:r>
              <a:rPr lang="zh-CN" altLang="en-US">
                <a:latin typeface="宋体" panose="02010600030101010101" pitchFamily="2" charset="-122"/>
              </a:rPr>
              <a:t>	D．KCl</a:t>
            </a:r>
            <a:endParaRPr lang="zh-CN" altLang="en-US">
              <a:latin typeface="宋体" panose="02010600030101010101" pitchFamily="2" charset="-122"/>
            </a:endParaRPr>
          </a:p>
          <a:p>
            <a:pPr marL="0" indent="0" eaLnBrk="1" hangingPunct="1">
              <a:buNone/>
            </a:pPr>
            <a:r>
              <a:rPr lang="zh-CN" altLang="en-US">
                <a:solidFill>
                  <a:srgbClr val="FF0000"/>
                </a:solidFill>
              </a:rPr>
              <a:t>例2：</a:t>
            </a:r>
            <a:r>
              <a:rPr lang="zh-CN" altLang="en-US"/>
              <a:t>玉米地的玉米苗叶子发黄，应及时施加的肥料是(   )</a:t>
            </a:r>
            <a:endParaRPr lang="zh-CN" altLang="en-US"/>
          </a:p>
          <a:p>
            <a:pPr marL="0" indent="0" eaLnBrk="1" hangingPunct="1">
              <a:buNone/>
            </a:pPr>
            <a:r>
              <a:rPr lang="zh-CN" altLang="en-US">
                <a:latin typeface="宋体" panose="02010600030101010101" pitchFamily="2" charset="-122"/>
              </a:rPr>
              <a:t>A. KCl B. K</a:t>
            </a:r>
            <a:r>
              <a:rPr lang="zh-CN" altLang="en-US" baseline="-25000">
                <a:latin typeface="宋体" panose="02010600030101010101" pitchFamily="2" charset="-122"/>
              </a:rPr>
              <a:t>2</a:t>
            </a:r>
            <a:r>
              <a:rPr lang="zh-CN" altLang="en-US">
                <a:latin typeface="宋体" panose="02010600030101010101" pitchFamily="2" charset="-122"/>
              </a:rPr>
              <a:t>SO</a:t>
            </a:r>
            <a:r>
              <a:rPr lang="zh-CN" altLang="en-US" baseline="-25000">
                <a:latin typeface="宋体" panose="02010600030101010101" pitchFamily="2" charset="-122"/>
              </a:rPr>
              <a:t>4</a:t>
            </a:r>
            <a:r>
              <a:rPr lang="zh-CN" altLang="en-US">
                <a:latin typeface="宋体" panose="02010600030101010101" pitchFamily="2" charset="-122"/>
              </a:rPr>
              <a:t> C. Ca</a:t>
            </a:r>
            <a:r>
              <a:rPr lang="zh-CN" altLang="en-US" baseline="-25000">
                <a:latin typeface="宋体" panose="02010600030101010101" pitchFamily="2" charset="-122"/>
              </a:rPr>
              <a:t>3</a:t>
            </a:r>
            <a:r>
              <a:rPr lang="zh-CN" altLang="en-US">
                <a:latin typeface="宋体" panose="02010600030101010101" pitchFamily="2" charset="-122"/>
              </a:rPr>
              <a:t>(PO</a:t>
            </a:r>
            <a:r>
              <a:rPr lang="zh-CN" altLang="en-US" baseline="-25000">
                <a:latin typeface="宋体" panose="02010600030101010101" pitchFamily="2" charset="-122"/>
              </a:rPr>
              <a:t>4</a:t>
            </a:r>
            <a:r>
              <a:rPr lang="zh-CN" altLang="en-US">
                <a:latin typeface="宋体" panose="02010600030101010101" pitchFamily="2" charset="-122"/>
              </a:rPr>
              <a:t>)</a:t>
            </a:r>
            <a:r>
              <a:rPr lang="zh-CN" altLang="en-US" baseline="-25000">
                <a:latin typeface="宋体" panose="02010600030101010101" pitchFamily="2" charset="-122"/>
              </a:rPr>
              <a:t>2</a:t>
            </a:r>
            <a:r>
              <a:rPr lang="zh-CN" altLang="en-US">
                <a:latin typeface="宋体" panose="02010600030101010101" pitchFamily="2" charset="-122"/>
              </a:rPr>
              <a:t>  D. NH</a:t>
            </a:r>
            <a:r>
              <a:rPr lang="zh-CN" altLang="en-US" baseline="-25000">
                <a:latin typeface="宋体" panose="02010600030101010101" pitchFamily="2" charset="-122"/>
              </a:rPr>
              <a:t>4</a:t>
            </a:r>
            <a:r>
              <a:rPr lang="zh-CN" altLang="en-US">
                <a:latin typeface="宋体" panose="02010600030101010101" pitchFamily="2" charset="-122"/>
              </a:rPr>
              <a:t>NO</a:t>
            </a:r>
            <a:r>
              <a:rPr lang="zh-CN" altLang="en-US" baseline="-25000">
                <a:latin typeface="宋体" panose="02010600030101010101" pitchFamily="2" charset="-122"/>
              </a:rPr>
              <a:t>3</a:t>
            </a:r>
            <a:endParaRPr lang="zh-CN" altLang="en-US" baseline="-25000">
              <a:latin typeface="宋体" panose="02010600030101010101" pitchFamily="2" charset="-122"/>
            </a:endParaRPr>
          </a:p>
        </p:txBody>
      </p:sp>
      <p:sp>
        <p:nvSpPr>
          <p:cNvPr id="2" name="文本框 1"/>
          <p:cNvSpPr txBox="1"/>
          <p:nvPr/>
        </p:nvSpPr>
        <p:spPr>
          <a:xfrm>
            <a:off x="8526463" y="1374775"/>
            <a:ext cx="476250" cy="583565"/>
          </a:xfrm>
          <a:prstGeom prst="rect">
            <a:avLst/>
          </a:prstGeom>
          <a:noFill/>
          <a:ln w="9525">
            <a:noFill/>
          </a:ln>
        </p:spPr>
        <p:txBody>
          <a:bodyPr wrap="none" anchor="t" anchorCtr="0">
            <a:spAutoFit/>
          </a:bodyPr>
          <a:lstStyle/>
          <a:p>
            <a:r>
              <a:rPr lang="en-US" altLang="zh-CN" sz="3200">
                <a:solidFill>
                  <a:srgbClr val="FF0000"/>
                </a:solidFill>
                <a:latin typeface="Arial" panose="020b0604020202020204" pitchFamily="34" charset="0"/>
                <a:ea typeface="宋体" panose="02010600030101010101" pitchFamily="2" charset="-122"/>
              </a:rPr>
              <a:t>D</a:t>
            </a:r>
            <a:endParaRPr lang="en-US" altLang="zh-CN" sz="3200">
              <a:solidFill>
                <a:srgbClr val="FF0000"/>
              </a:solidFill>
              <a:latin typeface="Arial" panose="020b0604020202020204" pitchFamily="34" charset="0"/>
              <a:ea typeface="宋体" panose="02010600030101010101" pitchFamily="2" charset="-122"/>
            </a:endParaRPr>
          </a:p>
        </p:txBody>
      </p:sp>
      <p:sp>
        <p:nvSpPr>
          <p:cNvPr id="3" name="文本框 2"/>
          <p:cNvSpPr txBox="1"/>
          <p:nvPr/>
        </p:nvSpPr>
        <p:spPr>
          <a:xfrm>
            <a:off x="4073525" y="3616325"/>
            <a:ext cx="476250" cy="583565"/>
          </a:xfrm>
          <a:prstGeom prst="rect">
            <a:avLst/>
          </a:prstGeom>
          <a:noFill/>
          <a:ln w="9525">
            <a:noFill/>
          </a:ln>
        </p:spPr>
        <p:txBody>
          <a:bodyPr wrap="none" anchor="t" anchorCtr="0">
            <a:spAutoFit/>
          </a:bodyPr>
          <a:lstStyle/>
          <a:p>
            <a:r>
              <a:rPr lang="en-US" altLang="zh-CN" sz="3200">
                <a:solidFill>
                  <a:srgbClr val="FF0000"/>
                </a:solidFill>
                <a:latin typeface="Arial" panose="020b0604020202020204" pitchFamily="34" charset="0"/>
                <a:ea typeface="宋体" panose="02010600030101010101" pitchFamily="2" charset="-122"/>
              </a:rPr>
              <a:t>D</a:t>
            </a:r>
            <a:endParaRPr lang="en-US" altLang="zh-CN" sz="3200">
              <a:solidFill>
                <a:srgbClr val="FF00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8673" name="内容占位符 2"/>
          <p:cNvSpPr>
            <a:spLocks noGrp="1"/>
          </p:cNvSpPr>
          <p:nvPr>
            <p:ph idx="1"/>
          </p:nvPr>
        </p:nvSpPr>
        <p:spPr>
          <a:xfrm>
            <a:off x="1981200" y="225425"/>
            <a:ext cx="8229600" cy="5900738"/>
          </a:xfrm>
        </p:spPr>
        <p:txBody>
          <a:bodyPr vert="horz" wrap="square" lIns="91440" tIns="45720" rIns="91440" bIns="45720" anchor="t" anchorCtr="0"/>
          <a:lstStyle/>
          <a:p>
            <a:pPr marL="0" indent="0" eaLnBrk="1" hangingPunct="1">
              <a:buNone/>
            </a:pPr>
            <a:r>
              <a:rPr lang="zh-CN" altLang="en-US" b="1">
                <a:solidFill>
                  <a:srgbClr val="FF0000"/>
                </a:solidFill>
              </a:rPr>
              <a:t>跟踪练习</a:t>
            </a:r>
            <a:endParaRPr lang="zh-CN" altLang="en-US" b="1">
              <a:solidFill>
                <a:srgbClr val="FF0000"/>
              </a:solidFill>
            </a:endParaRPr>
          </a:p>
          <a:p>
            <a:pPr marL="0" indent="0" eaLnBrk="1" hangingPunct="1">
              <a:buNone/>
            </a:pPr>
            <a:r>
              <a:rPr lang="zh-CN" altLang="en-US" b="1">
                <a:solidFill>
                  <a:srgbClr val="FF0000"/>
                </a:solidFill>
              </a:rPr>
              <a:t>1、</a:t>
            </a:r>
            <a:r>
              <a:rPr lang="zh-CN" altLang="en-US"/>
              <a:t>配制番茄的无土栽培营养液要用KNO</a:t>
            </a:r>
            <a:r>
              <a:rPr lang="zh-CN" altLang="en-US" baseline="-25000"/>
              <a:t>3</a:t>
            </a:r>
            <a:r>
              <a:rPr lang="zh-CN" altLang="en-US"/>
              <a:t>做肥料，化肥</a:t>
            </a:r>
            <a:r>
              <a:rPr lang="zh-CN" altLang="en-US">
                <a:solidFill>
                  <a:srgbClr val="FF0000"/>
                </a:solidFill>
              </a:rPr>
              <a:t>KN</a:t>
            </a:r>
            <a:r>
              <a:rPr lang="zh-CN" altLang="en-US"/>
              <a:t>O</a:t>
            </a:r>
            <a:r>
              <a:rPr lang="zh-CN" altLang="en-US" baseline="-25000"/>
              <a:t>3</a:t>
            </a:r>
            <a:r>
              <a:rPr lang="zh-CN" altLang="en-US"/>
              <a:t>是一种（  ）</a:t>
            </a:r>
            <a:endParaRPr lang="zh-CN" altLang="en-US"/>
          </a:p>
          <a:p>
            <a:pPr marL="0" indent="0" eaLnBrk="1" hangingPunct="1">
              <a:buNone/>
            </a:pPr>
            <a:r>
              <a:rPr lang="zh-CN" altLang="en-US"/>
              <a:t>A、复合肥料   B、磷肥    C、钾肥   D、氮肥</a:t>
            </a:r>
            <a:endParaRPr lang="zh-CN" altLang="en-US"/>
          </a:p>
          <a:p>
            <a:pPr marL="0" indent="0" eaLnBrk="1" hangingPunct="1">
              <a:buNone/>
            </a:pPr>
            <a:r>
              <a:rPr lang="zh-CN" altLang="en-US" b="1">
                <a:solidFill>
                  <a:srgbClr val="FF0000"/>
                </a:solidFill>
              </a:rPr>
              <a:t>2、</a:t>
            </a:r>
            <a:r>
              <a:rPr lang="zh-CN" altLang="en-US"/>
              <a:t>某村民种植的荔枝因欠缺</a:t>
            </a:r>
            <a:r>
              <a:rPr lang="zh-CN" altLang="en-US">
                <a:solidFill>
                  <a:srgbClr val="FF0000"/>
                </a:solidFill>
              </a:rPr>
              <a:t>磷</a:t>
            </a:r>
            <a:r>
              <a:rPr lang="zh-CN" altLang="en-US"/>
              <a:t>肥和</a:t>
            </a:r>
            <a:r>
              <a:rPr lang="zh-CN" altLang="en-US">
                <a:solidFill>
                  <a:srgbClr val="FF0000"/>
                </a:solidFill>
              </a:rPr>
              <a:t>氮</a:t>
            </a:r>
            <a:r>
              <a:rPr lang="zh-CN" altLang="en-US"/>
              <a:t>肥而出现生长较慢，叶色泛黄，且产量低的现象．下列肥料最适合他使用的是（　　）</a:t>
            </a:r>
            <a:endParaRPr lang="zh-CN" altLang="en-US"/>
          </a:p>
          <a:p>
            <a:pPr marL="0" indent="0" eaLnBrk="1" hangingPunct="1">
              <a:buNone/>
            </a:pPr>
            <a:r>
              <a:rPr lang="zh-CN" altLang="en-US"/>
              <a:t>A．C</a:t>
            </a:r>
            <a:r>
              <a:rPr lang="en-US" altLang="zh-CN"/>
              <a:t>O(</a:t>
            </a:r>
            <a:r>
              <a:rPr lang="zh-CN" altLang="en-US"/>
              <a:t>NH</a:t>
            </a:r>
            <a:r>
              <a:rPr lang="zh-CN" altLang="en-US" baseline="-25000"/>
              <a:t>2</a:t>
            </a:r>
            <a:r>
              <a:rPr lang="en-US" altLang="zh-CN"/>
              <a:t>)</a:t>
            </a:r>
            <a:r>
              <a:rPr lang="zh-CN" altLang="en-US" baseline="-25000"/>
              <a:t>2</a:t>
            </a:r>
            <a:r>
              <a:rPr lang="zh-CN" altLang="en-US"/>
              <a:t>	     B．NH</a:t>
            </a:r>
            <a:r>
              <a:rPr lang="zh-CN" altLang="en-US" baseline="-25000"/>
              <a:t>4</a:t>
            </a:r>
            <a:r>
              <a:rPr lang="zh-CN" altLang="en-US"/>
              <a:t>H</a:t>
            </a:r>
            <a:r>
              <a:rPr lang="zh-CN" altLang="en-US" baseline="-25000"/>
              <a:t>2</a:t>
            </a:r>
            <a:r>
              <a:rPr lang="zh-CN" altLang="en-US"/>
              <a:t>PO</a:t>
            </a:r>
            <a:r>
              <a:rPr lang="zh-CN" altLang="en-US" baseline="-25000"/>
              <a:t>4</a:t>
            </a:r>
            <a:endParaRPr lang="zh-CN" altLang="en-US"/>
          </a:p>
          <a:p>
            <a:pPr marL="0" indent="0" eaLnBrk="1" hangingPunct="1">
              <a:buNone/>
            </a:pPr>
            <a:r>
              <a:rPr lang="zh-CN" altLang="en-US"/>
              <a:t>C．Ca</a:t>
            </a:r>
            <a:r>
              <a:rPr lang="en-US" altLang="zh-CN"/>
              <a:t>(</a:t>
            </a:r>
            <a:r>
              <a:rPr lang="zh-CN" altLang="en-US"/>
              <a:t>H</a:t>
            </a:r>
            <a:r>
              <a:rPr lang="zh-CN" altLang="en-US" baseline="-25000"/>
              <a:t>2</a:t>
            </a:r>
            <a:r>
              <a:rPr lang="zh-CN" altLang="en-US"/>
              <a:t>PO</a:t>
            </a:r>
            <a:r>
              <a:rPr lang="zh-CN" altLang="en-US" baseline="-25000"/>
              <a:t>4</a:t>
            </a:r>
            <a:r>
              <a:rPr lang="en-US" altLang="zh-CN"/>
              <a:t>)</a:t>
            </a:r>
            <a:r>
              <a:rPr lang="zh-CN" altLang="en-US" baseline="-25000"/>
              <a:t>2</a:t>
            </a:r>
            <a:r>
              <a:rPr lang="zh-CN" altLang="en-US"/>
              <a:t>	D．KCl</a:t>
            </a:r>
            <a:endParaRPr lang="zh-CN" altLang="en-US"/>
          </a:p>
          <a:p>
            <a:pPr marL="0" indent="0" eaLnBrk="1" hangingPunct="1">
              <a:buNone/>
            </a:pPr>
            <a:endParaRPr lang="zh-CN" altLang="en-US"/>
          </a:p>
        </p:txBody>
      </p:sp>
      <p:sp>
        <p:nvSpPr>
          <p:cNvPr id="4" name="文本框 3"/>
          <p:cNvSpPr txBox="1"/>
          <p:nvPr/>
        </p:nvSpPr>
        <p:spPr>
          <a:xfrm>
            <a:off x="6870700" y="1393825"/>
            <a:ext cx="454025" cy="583565"/>
          </a:xfrm>
          <a:prstGeom prst="rect">
            <a:avLst/>
          </a:prstGeom>
          <a:noFill/>
          <a:ln w="9525">
            <a:noFill/>
          </a:ln>
        </p:spPr>
        <p:txBody>
          <a:bodyPr wrap="none" anchor="t" anchorCtr="0">
            <a:spAutoFit/>
          </a:bodyPr>
          <a:lstStyle/>
          <a:p>
            <a:r>
              <a:rPr lang="en-US" altLang="zh-CN" sz="3200">
                <a:solidFill>
                  <a:srgbClr val="FF0000"/>
                </a:solidFill>
                <a:latin typeface="Arial" panose="020b0604020202020204" pitchFamily="34" charset="0"/>
                <a:ea typeface="宋体" panose="02010600030101010101" pitchFamily="2" charset="-122"/>
              </a:rPr>
              <a:t>A</a:t>
            </a:r>
            <a:endParaRPr lang="en-US" altLang="zh-CN" sz="3200">
              <a:solidFill>
                <a:srgbClr val="FF0000"/>
              </a:solidFill>
              <a:latin typeface="Arial" panose="020b0604020202020204" pitchFamily="34" charset="0"/>
              <a:ea typeface="宋体" panose="02010600030101010101" pitchFamily="2" charset="-122"/>
            </a:endParaRPr>
          </a:p>
        </p:txBody>
      </p:sp>
      <p:sp>
        <p:nvSpPr>
          <p:cNvPr id="5" name="文本框 4"/>
          <p:cNvSpPr txBox="1"/>
          <p:nvPr/>
        </p:nvSpPr>
        <p:spPr>
          <a:xfrm>
            <a:off x="8272463" y="3536950"/>
            <a:ext cx="542925" cy="583565"/>
          </a:xfrm>
          <a:prstGeom prst="rect">
            <a:avLst/>
          </a:prstGeom>
          <a:noFill/>
          <a:ln w="9525">
            <a:noFill/>
          </a:ln>
        </p:spPr>
        <p:txBody>
          <a:bodyPr anchor="t" anchorCtr="0">
            <a:spAutoFit/>
          </a:bodyPr>
          <a:lstStyle/>
          <a:p>
            <a:r>
              <a:rPr lang="en-US" altLang="zh-CN" sz="3200">
                <a:solidFill>
                  <a:srgbClr val="FF0000"/>
                </a:solidFill>
                <a:latin typeface="Arial" panose="020b0604020202020204" pitchFamily="34" charset="0"/>
                <a:ea typeface="宋体" panose="02010600030101010101" pitchFamily="2" charset="-122"/>
              </a:rPr>
              <a:t>B</a:t>
            </a:r>
            <a:endParaRPr lang="en-US" altLang="zh-CN" sz="3200">
              <a:solidFill>
                <a:srgbClr val="FF00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697" name="内容占位符 2"/>
          <p:cNvSpPr>
            <a:spLocks noGrp="1"/>
          </p:cNvSpPr>
          <p:nvPr>
            <p:ph idx="1"/>
          </p:nvPr>
        </p:nvSpPr>
        <p:spPr>
          <a:xfrm>
            <a:off x="1981200" y="912813"/>
            <a:ext cx="8229600" cy="5213350"/>
          </a:xfrm>
        </p:spPr>
        <p:txBody>
          <a:bodyPr vert="horz" wrap="square" lIns="91440" tIns="45720" rIns="91440" bIns="45720" anchor="t" anchorCtr="0"/>
          <a:lstStyle/>
          <a:p>
            <a:pPr marL="0" indent="0" eaLnBrk="1" hangingPunct="1">
              <a:buNone/>
            </a:pPr>
            <a:r>
              <a:rPr lang="zh-CN" altLang="en-US" b="1">
                <a:solidFill>
                  <a:srgbClr val="FF0000"/>
                </a:solidFill>
              </a:rPr>
              <a:t>3、</a:t>
            </a:r>
            <a:r>
              <a:rPr lang="zh-CN" altLang="en-US"/>
              <a:t>有人认为“氮肥壮叶，</a:t>
            </a:r>
            <a:r>
              <a:rPr lang="zh-CN" altLang="en-US">
                <a:solidFill>
                  <a:srgbClr val="FF0000"/>
                </a:solidFill>
              </a:rPr>
              <a:t>磷肥壮果</a:t>
            </a:r>
            <a:r>
              <a:rPr lang="zh-CN" altLang="en-US"/>
              <a:t>，钾肥壮茎”，小王家的柑橘树结的</a:t>
            </a:r>
            <a:r>
              <a:rPr lang="zh-CN" altLang="en-US">
                <a:solidFill>
                  <a:srgbClr val="FF0000"/>
                </a:solidFill>
              </a:rPr>
              <a:t>果实</a:t>
            </a:r>
            <a:r>
              <a:rPr lang="zh-CN" altLang="en-US"/>
              <a:t>偏小，小王应向柑橘树施加下列化肥中的(    )</a:t>
            </a:r>
            <a:endParaRPr lang="zh-CN" altLang="en-US"/>
          </a:p>
          <a:p>
            <a:pPr marL="0" indent="0" eaLnBrk="1" hangingPunct="1">
              <a:buNone/>
            </a:pPr>
            <a:r>
              <a:rPr lang="zh-CN" altLang="en-US"/>
              <a:t>A. 硫酸钾    B. 硫酸铵C. 碳酸氢铵    D. 过磷酸钙</a:t>
            </a:r>
            <a:endParaRPr lang="zh-CN" altLang="en-US"/>
          </a:p>
        </p:txBody>
      </p:sp>
      <p:sp>
        <p:nvSpPr>
          <p:cNvPr id="4" name="文本框 3"/>
          <p:cNvSpPr txBox="1"/>
          <p:nvPr/>
        </p:nvSpPr>
        <p:spPr>
          <a:xfrm>
            <a:off x="7732713" y="2157413"/>
            <a:ext cx="476250" cy="583565"/>
          </a:xfrm>
          <a:prstGeom prst="rect">
            <a:avLst/>
          </a:prstGeom>
          <a:noFill/>
          <a:ln w="9525">
            <a:noFill/>
          </a:ln>
        </p:spPr>
        <p:txBody>
          <a:bodyPr wrap="none" anchor="t" anchorCtr="0">
            <a:spAutoFit/>
          </a:bodyPr>
          <a:lstStyle/>
          <a:p>
            <a:r>
              <a:rPr lang="en-US" altLang="zh-CN" sz="3200">
                <a:solidFill>
                  <a:srgbClr val="FF0000"/>
                </a:solidFill>
                <a:latin typeface="Arial" panose="020b0604020202020204" pitchFamily="34" charset="0"/>
                <a:ea typeface="宋体" panose="02010600030101010101" pitchFamily="2" charset="-122"/>
              </a:rPr>
              <a:t>D</a:t>
            </a:r>
            <a:endParaRPr lang="en-US" altLang="zh-CN" sz="3200">
              <a:solidFill>
                <a:srgbClr val="FF00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1981200" y="290513"/>
            <a:ext cx="8229600" cy="583565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Tx/>
              <a:buSzTx/>
              <a:buFontTx/>
              <a:buNone/>
              <a:defRPr/>
            </a:pPr>
            <a:r>
              <a:rPr kumimoji="0" lang="zh-CN" altLang="en-US" sz="3600" b="1" i="0" u="none" strike="noStrike" kern="1200" cap="none" spc="0" normalizeH="0" baseline="0" noProof="1">
                <a:ln>
                  <a:noFill/>
                </a:ln>
                <a:solidFill>
                  <a:srgbClr val="FF0000"/>
                </a:solidFill>
                <a:effectLst/>
                <a:uLnTx/>
                <a:uFillTx/>
                <a:latin typeface="+mn-lt"/>
                <a:ea typeface="+mn-ea"/>
                <a:cs typeface="+mn-cs"/>
              </a:rPr>
              <a:t>知识点二、化肥、农药的合理使用</a:t>
            </a:r>
            <a:endParaRPr kumimoji="0" lang="zh-CN" altLang="en-US" sz="3600" b="1" i="0" u="none" strike="noStrike" kern="1200" cap="none" spc="0" normalizeH="0" baseline="0" noProof="1">
              <a:ln>
                <a:noFill/>
              </a:ln>
              <a:solidFill>
                <a:srgbClr val="FF0000"/>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defRPr/>
            </a:pPr>
            <a:r>
              <a:rPr kumimoji="0" lang="zh-CN" altLang="en-US" sz="3200" b="1" i="0" u="none" strike="noStrike" kern="1200" cap="none" spc="0" normalizeH="0" baseline="0" noProof="1">
                <a:ln>
                  <a:noFill/>
                </a:ln>
                <a:solidFill>
                  <a:srgbClr val="FF0000"/>
                </a:solidFill>
                <a:effectLst/>
                <a:uLnTx/>
                <a:uFillTx/>
                <a:latin typeface="+mn-lt"/>
                <a:ea typeface="+mn-ea"/>
                <a:cs typeface="+mn-cs"/>
              </a:rPr>
              <a:t>例3：</a:t>
            </a:r>
            <a:r>
              <a:rPr kumimoji="0" lang="zh-CN" altLang="en-US" sz="3200" b="0" i="0" u="none" strike="noStrike" kern="1200" cap="none" spc="0" normalizeH="0" baseline="0" noProof="1">
                <a:ln>
                  <a:noFill/>
                </a:ln>
                <a:solidFill>
                  <a:schemeClr val="tx1"/>
                </a:solidFill>
                <a:effectLst/>
                <a:uLnTx/>
                <a:uFillTx/>
                <a:latin typeface="+mn-lt"/>
                <a:ea typeface="+mn-ea"/>
                <a:cs typeface="+mn-cs"/>
              </a:rPr>
              <a:t>连云港市正在创建国家级文明城市。下列做法与此不相符的是（      ）</a:t>
            </a: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defRPr/>
            </a:pPr>
            <a:r>
              <a:rPr kumimoji="0" lang="zh-CN" altLang="en-US" sz="3200" b="0" i="0" u="none" strike="noStrike" kern="1200" cap="none" spc="0" normalizeH="0" baseline="0" noProof="1">
                <a:ln>
                  <a:noFill/>
                </a:ln>
                <a:solidFill>
                  <a:schemeClr val="tx1"/>
                </a:solidFill>
                <a:effectLst/>
                <a:uLnTx/>
                <a:uFillTx/>
                <a:latin typeface="+mn-lt"/>
                <a:ea typeface="+mn-ea"/>
                <a:cs typeface="+mn-cs"/>
              </a:rPr>
              <a:t>A．分类回收生活垃圾，垃圾资源化      B．加大空气质量检测，改善环境状况</a:t>
            </a: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defRPr/>
            </a:pPr>
            <a:r>
              <a:rPr kumimoji="0" lang="zh-CN" altLang="en-US" sz="3200" b="0" i="0" u="none" strike="noStrike" kern="1200" cap="none" spc="0" normalizeH="0" baseline="0" noProof="1">
                <a:ln>
                  <a:noFill/>
                </a:ln>
                <a:solidFill>
                  <a:schemeClr val="tx1"/>
                </a:solidFill>
                <a:effectLst/>
                <a:uLnTx/>
                <a:uFillTx/>
                <a:latin typeface="+mn-lt"/>
                <a:ea typeface="+mn-ea"/>
                <a:cs typeface="+mn-cs"/>
              </a:rPr>
              <a:t>C．预防治理水体污染，保护水资源      D．过度使用农药化肥，提高粮食产量</a:t>
            </a: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defRPr/>
            </a:pP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框 3"/>
          <p:cNvSpPr txBox="1"/>
          <p:nvPr/>
        </p:nvSpPr>
        <p:spPr>
          <a:xfrm>
            <a:off x="6897688" y="1646238"/>
            <a:ext cx="476250" cy="583565"/>
          </a:xfrm>
          <a:prstGeom prst="rect">
            <a:avLst/>
          </a:prstGeom>
          <a:noFill/>
          <a:ln w="9525">
            <a:noFill/>
          </a:ln>
        </p:spPr>
        <p:txBody>
          <a:bodyPr wrap="none" anchor="t" anchorCtr="0">
            <a:spAutoFit/>
          </a:bodyPr>
          <a:lstStyle/>
          <a:p>
            <a:r>
              <a:rPr lang="en-US" altLang="zh-CN" sz="3200">
                <a:solidFill>
                  <a:srgbClr val="FF0000"/>
                </a:solidFill>
                <a:latin typeface="Arial" panose="020b0604020202020204" pitchFamily="34" charset="0"/>
                <a:ea typeface="宋体" panose="02010600030101010101" pitchFamily="2" charset="-122"/>
              </a:rPr>
              <a:t>D</a:t>
            </a:r>
            <a:endParaRPr lang="en-US" altLang="zh-CN" sz="3200">
              <a:solidFill>
                <a:srgbClr val="FF00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1745" name="内容占位符 2"/>
          <p:cNvSpPr>
            <a:spLocks noGrp="1"/>
          </p:cNvSpPr>
          <p:nvPr>
            <p:ph idx="1"/>
          </p:nvPr>
        </p:nvSpPr>
        <p:spPr>
          <a:xfrm>
            <a:off x="1981200" y="338138"/>
            <a:ext cx="8229600" cy="5788025"/>
          </a:xfrm>
        </p:spPr>
        <p:txBody>
          <a:bodyPr vert="horz" wrap="square" lIns="91440" tIns="45720" rIns="91440" bIns="45720" anchor="t" anchorCtr="0"/>
          <a:lstStyle/>
          <a:p>
            <a:pPr marL="0" indent="0" eaLnBrk="1" hangingPunct="1">
              <a:buNone/>
            </a:pPr>
            <a:r>
              <a:rPr lang="zh-CN" altLang="en-US" b="1">
                <a:solidFill>
                  <a:srgbClr val="FF0000"/>
                </a:solidFill>
              </a:rPr>
              <a:t>跟踪练习</a:t>
            </a:r>
            <a:endParaRPr lang="zh-CN" altLang="en-US" b="1">
              <a:solidFill>
                <a:srgbClr val="FF0000"/>
              </a:solidFill>
            </a:endParaRPr>
          </a:p>
          <a:p>
            <a:pPr marL="0" indent="0" eaLnBrk="1" hangingPunct="1">
              <a:buNone/>
            </a:pPr>
            <a:r>
              <a:rPr lang="zh-CN" altLang="en-US" b="1">
                <a:solidFill>
                  <a:srgbClr val="FF0000"/>
                </a:solidFill>
              </a:rPr>
              <a:t>4、</a:t>
            </a:r>
            <a:r>
              <a:rPr lang="zh-CN" altLang="en-US"/>
              <a:t>某校化学研究性学习小组，就施用化肥的利与弊为题进行小组辩论，甲方的观点是</a:t>
            </a:r>
            <a:r>
              <a:rPr lang="zh-CN" altLang="en-US">
                <a:solidFill>
                  <a:srgbClr val="FF0000"/>
                </a:solidFill>
              </a:rPr>
              <a:t>使用化肥有利</a:t>
            </a:r>
            <a:r>
              <a:rPr lang="zh-CN" altLang="en-US"/>
              <a:t>，下列甲方观点</a:t>
            </a:r>
            <a:r>
              <a:rPr lang="zh-CN" altLang="en-US">
                <a:solidFill>
                  <a:srgbClr val="FF0000"/>
                </a:solidFill>
              </a:rPr>
              <a:t>不正确</a:t>
            </a:r>
            <a:r>
              <a:rPr lang="zh-CN" altLang="en-US"/>
              <a:t>的是（    ）</a:t>
            </a:r>
            <a:endParaRPr lang="zh-CN" altLang="en-US"/>
          </a:p>
          <a:p>
            <a:pPr marL="0" indent="0" eaLnBrk="1" hangingPunct="1">
              <a:buNone/>
            </a:pPr>
            <a:r>
              <a:rPr lang="zh-CN" altLang="en-US"/>
              <a:t>A．施用化肥可使农作物增加产量   </a:t>
            </a:r>
            <a:endParaRPr lang="zh-CN" altLang="en-US"/>
          </a:p>
          <a:p>
            <a:pPr marL="0" indent="0" eaLnBrk="1" hangingPunct="1">
              <a:buNone/>
            </a:pPr>
            <a:r>
              <a:rPr lang="zh-CN" altLang="en-US"/>
              <a:t>B．施用化肥不会造成环境污染</a:t>
            </a:r>
            <a:endParaRPr lang="zh-CN" altLang="en-US"/>
          </a:p>
          <a:p>
            <a:pPr marL="0" indent="0" eaLnBrk="1" hangingPunct="1">
              <a:buNone/>
            </a:pPr>
            <a:r>
              <a:rPr lang="zh-CN" altLang="en-US"/>
              <a:t>C．化肥肥效快              </a:t>
            </a:r>
            <a:endParaRPr lang="zh-CN" altLang="en-US"/>
          </a:p>
          <a:p>
            <a:pPr marL="0" indent="0" eaLnBrk="1" hangingPunct="1">
              <a:buNone/>
            </a:pPr>
            <a:r>
              <a:rPr lang="zh-CN" altLang="en-US"/>
              <a:t>D．复合化肥能给作物提供几种营养元素</a:t>
            </a:r>
            <a:endParaRPr lang="zh-CN" altLang="en-US"/>
          </a:p>
          <a:p>
            <a:pPr marL="0" indent="0" eaLnBrk="1" hangingPunct="1">
              <a:buNone/>
            </a:pPr>
            <a:endParaRPr lang="zh-CN" altLang="en-US"/>
          </a:p>
        </p:txBody>
      </p:sp>
      <p:sp>
        <p:nvSpPr>
          <p:cNvPr id="4" name="文本框 3"/>
          <p:cNvSpPr txBox="1"/>
          <p:nvPr/>
        </p:nvSpPr>
        <p:spPr>
          <a:xfrm>
            <a:off x="9394825" y="2012950"/>
            <a:ext cx="454025" cy="583565"/>
          </a:xfrm>
          <a:prstGeom prst="rect">
            <a:avLst/>
          </a:prstGeom>
          <a:noFill/>
          <a:ln w="9525">
            <a:noFill/>
          </a:ln>
        </p:spPr>
        <p:txBody>
          <a:bodyPr wrap="none" anchor="t" anchorCtr="0">
            <a:spAutoFit/>
          </a:bodyPr>
          <a:lstStyle/>
          <a:p>
            <a:r>
              <a:rPr lang="en-US" altLang="zh-CN" sz="3200">
                <a:solidFill>
                  <a:srgbClr val="FF0000"/>
                </a:solidFill>
                <a:latin typeface="Arial" panose="020b0604020202020204" pitchFamily="34" charset="0"/>
                <a:ea typeface="宋体" panose="02010600030101010101" pitchFamily="2" charset="-122"/>
              </a:rPr>
              <a:t>B</a:t>
            </a:r>
            <a:endParaRPr lang="en-US" altLang="zh-CN" sz="3200">
              <a:solidFill>
                <a:srgbClr val="FF00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2769" name="内容占位符 2"/>
          <p:cNvSpPr>
            <a:spLocks noGrp="1"/>
          </p:cNvSpPr>
          <p:nvPr>
            <p:ph idx="1"/>
          </p:nvPr>
        </p:nvSpPr>
        <p:spPr>
          <a:xfrm>
            <a:off x="1981200" y="546100"/>
            <a:ext cx="8229600" cy="5580063"/>
          </a:xfrm>
        </p:spPr>
        <p:txBody>
          <a:bodyPr vert="horz" wrap="square" lIns="91440" tIns="45720" rIns="91440" bIns="45720" anchor="t" anchorCtr="0"/>
          <a:lstStyle/>
          <a:p>
            <a:pPr marL="0" indent="0" eaLnBrk="1" hangingPunct="1">
              <a:buNone/>
            </a:pPr>
            <a:r>
              <a:rPr lang="en-US" altLang="zh-CN">
                <a:solidFill>
                  <a:srgbClr val="FF0000"/>
                </a:solidFill>
              </a:rPr>
              <a:t>5</a:t>
            </a:r>
            <a:r>
              <a:rPr lang="zh-CN" altLang="en-US">
                <a:solidFill>
                  <a:srgbClr val="FF0000"/>
                </a:solidFill>
              </a:rPr>
              <a:t>、</a:t>
            </a:r>
            <a:r>
              <a:rPr lang="zh-CN" altLang="en-US"/>
              <a:t>化肥</a:t>
            </a:r>
            <a:r>
              <a:rPr lang="zh-CN" altLang="en-US">
                <a:solidFill>
                  <a:srgbClr val="FF0000"/>
                </a:solidFill>
              </a:rPr>
              <a:t>碳酸氢铵</a:t>
            </a:r>
            <a:r>
              <a:rPr lang="zh-CN" altLang="en-US"/>
              <a:t>具有以下性质：易溶于水，受潮时在常温下即能分解放出氨气，温度越高分解越快，遇碱性物质时也会放出氨气。该化肥在运输、贮存和施用中做法错误的是(    )</a:t>
            </a:r>
            <a:endParaRPr lang="zh-CN" altLang="en-US"/>
          </a:p>
          <a:p>
            <a:pPr marL="0" indent="0" eaLnBrk="1" hangingPunct="1">
              <a:buNone/>
            </a:pPr>
            <a:r>
              <a:rPr lang="zh-CN" altLang="en-US"/>
              <a:t>A. 运输时注意密封</a:t>
            </a:r>
            <a:endParaRPr lang="zh-CN" altLang="en-US"/>
          </a:p>
          <a:p>
            <a:pPr marL="0" indent="0" eaLnBrk="1" hangingPunct="1">
              <a:buNone/>
            </a:pPr>
            <a:r>
              <a:rPr lang="zh-CN" altLang="en-US"/>
              <a:t>B. 贮存时不能受潮或暴晒</a:t>
            </a:r>
            <a:endParaRPr lang="zh-CN" altLang="en-US"/>
          </a:p>
          <a:p>
            <a:pPr marL="0" indent="0" eaLnBrk="1" hangingPunct="1">
              <a:buNone/>
            </a:pPr>
            <a:r>
              <a:rPr lang="zh-CN" altLang="en-US"/>
              <a:t>C. 与</a:t>
            </a:r>
            <a:r>
              <a:rPr lang="zh-CN" altLang="en-US">
                <a:solidFill>
                  <a:srgbClr val="FF0000"/>
                </a:solidFill>
              </a:rPr>
              <a:t>草木灰</a:t>
            </a:r>
            <a:r>
              <a:rPr lang="zh-CN" altLang="en-US"/>
              <a:t>混合施用     </a:t>
            </a:r>
            <a:endParaRPr lang="zh-CN" altLang="en-US"/>
          </a:p>
          <a:p>
            <a:pPr marL="0" indent="0" eaLnBrk="1" hangingPunct="1">
              <a:buNone/>
            </a:pPr>
            <a:r>
              <a:rPr lang="zh-CN" altLang="en-US"/>
              <a:t>D. 施用后立即盖上</a:t>
            </a:r>
            <a:endParaRPr lang="zh-CN" altLang="en-US"/>
          </a:p>
        </p:txBody>
      </p:sp>
      <p:sp>
        <p:nvSpPr>
          <p:cNvPr id="2" name="文本框 1"/>
          <p:cNvSpPr txBox="1"/>
          <p:nvPr/>
        </p:nvSpPr>
        <p:spPr>
          <a:xfrm>
            <a:off x="6307138" y="4271963"/>
            <a:ext cx="4489450" cy="953135"/>
          </a:xfrm>
          <a:prstGeom prst="rect">
            <a:avLst/>
          </a:prstGeom>
          <a:noFill/>
          <a:ln w="9525">
            <a:noFill/>
          </a:ln>
        </p:spPr>
        <p:txBody>
          <a:bodyPr anchor="t" anchorCtr="0">
            <a:spAutoFit/>
          </a:bodyPr>
          <a:lstStyle/>
          <a:p>
            <a:r>
              <a:rPr lang="zh-CN" altLang="en-US" sz="2800">
                <a:solidFill>
                  <a:srgbClr val="FF0000"/>
                </a:solidFill>
                <a:latin typeface="Arial" panose="020b0604020202020204" pitchFamily="34" charset="0"/>
                <a:ea typeface="宋体" panose="02010600030101010101" pitchFamily="2" charset="-122"/>
              </a:rPr>
              <a:t>草木灰主要成分碳酸钾（</a:t>
            </a:r>
            <a:r>
              <a:rPr lang="en-US" altLang="zh-CN" sz="2800">
                <a:solidFill>
                  <a:srgbClr val="FF0000"/>
                </a:solidFill>
                <a:latin typeface="Arial" panose="020b0604020202020204" pitchFamily="34" charset="0"/>
                <a:ea typeface="宋体" panose="02010600030101010101" pitchFamily="2" charset="-122"/>
              </a:rPr>
              <a:t>K</a:t>
            </a:r>
            <a:r>
              <a:rPr lang="en-US" altLang="zh-CN" sz="2800" baseline="-25000">
                <a:solidFill>
                  <a:srgbClr val="FF0000"/>
                </a:solidFill>
                <a:latin typeface="Arial" panose="020b0604020202020204" pitchFamily="34" charset="0"/>
                <a:ea typeface="宋体" panose="02010600030101010101" pitchFamily="2" charset="-122"/>
              </a:rPr>
              <a:t>2</a:t>
            </a:r>
            <a:r>
              <a:rPr lang="en-US" altLang="zh-CN" sz="2800">
                <a:solidFill>
                  <a:srgbClr val="FF0000"/>
                </a:solidFill>
                <a:latin typeface="Arial" panose="020b0604020202020204" pitchFamily="34" charset="0"/>
                <a:ea typeface="宋体" panose="02010600030101010101" pitchFamily="2" charset="-122"/>
              </a:rPr>
              <a:t>CO</a:t>
            </a:r>
            <a:r>
              <a:rPr lang="en-US" altLang="zh-CN" sz="2800" baseline="-25000">
                <a:solidFill>
                  <a:srgbClr val="FF0000"/>
                </a:solidFill>
                <a:latin typeface="Arial" panose="020b0604020202020204" pitchFamily="34" charset="0"/>
                <a:ea typeface="宋体" panose="02010600030101010101" pitchFamily="2" charset="-122"/>
              </a:rPr>
              <a:t>3</a:t>
            </a:r>
            <a:r>
              <a:rPr lang="zh-CN" altLang="en-US" sz="2800">
                <a:solidFill>
                  <a:srgbClr val="FF0000"/>
                </a:solidFill>
                <a:latin typeface="Arial" panose="020b0604020202020204" pitchFamily="34" charset="0"/>
                <a:ea typeface="宋体" panose="02010600030101010101" pitchFamily="2" charset="-122"/>
              </a:rPr>
              <a:t>）水溶液显碱性</a:t>
            </a:r>
            <a:endParaRPr lang="zh-CN" altLang="en-US" sz="2800">
              <a:solidFill>
                <a:srgbClr val="FF0000"/>
              </a:solidFill>
              <a:latin typeface="Arial" panose="020b0604020202020204" pitchFamily="34" charset="0"/>
              <a:ea typeface="宋体" panose="02010600030101010101" pitchFamily="2" charset="-122"/>
            </a:endParaRPr>
          </a:p>
        </p:txBody>
      </p:sp>
      <p:sp>
        <p:nvSpPr>
          <p:cNvPr id="3" name="文本框 2"/>
          <p:cNvSpPr txBox="1"/>
          <p:nvPr/>
        </p:nvSpPr>
        <p:spPr>
          <a:xfrm>
            <a:off x="2432050" y="2557463"/>
            <a:ext cx="671513" cy="645160"/>
          </a:xfrm>
          <a:prstGeom prst="rect">
            <a:avLst/>
          </a:prstGeom>
          <a:noFill/>
          <a:ln w="9525">
            <a:noFill/>
          </a:ln>
        </p:spPr>
        <p:txBody>
          <a:bodyPr anchor="t" anchorCtr="0">
            <a:spAutoFit/>
          </a:bodyPr>
          <a:lstStyle/>
          <a:p>
            <a:r>
              <a:rPr lang="en-US" altLang="zh-CN" sz="3600">
                <a:solidFill>
                  <a:srgbClr val="FF0000"/>
                </a:solidFill>
                <a:latin typeface="Arial" panose="020b0604020202020204" pitchFamily="34" charset="0"/>
                <a:ea typeface="宋体" panose="02010600030101010101" pitchFamily="2" charset="-122"/>
              </a:rPr>
              <a:t>C</a:t>
            </a:r>
            <a:endParaRPr lang="en-US" altLang="zh-CN" sz="3600">
              <a:solidFill>
                <a:srgbClr val="FF00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p:cNvSpPr>
            <a:spLocks noGrp="1"/>
          </p:cNvSpPr>
          <p:nvPr>
            <p:ph idx="1"/>
          </p:nvPr>
        </p:nvSpPr>
        <p:spPr>
          <a:xfrm>
            <a:off x="1981200" y="496888"/>
            <a:ext cx="8229600" cy="5629275"/>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Tx/>
              <a:buSzTx/>
              <a:buFontTx/>
              <a:buNone/>
              <a:defRPr/>
            </a:pPr>
            <a:r>
              <a:rPr kumimoji="0" lang="zh-CN" altLang="en-US" sz="3600" b="1" i="0" u="none" strike="noStrike" kern="1200" cap="none" spc="0" normalizeH="0" baseline="0" noProof="1">
                <a:ln>
                  <a:noFill/>
                </a:ln>
                <a:solidFill>
                  <a:srgbClr val="FF0000"/>
                </a:solidFill>
                <a:effectLst/>
                <a:uLnTx/>
                <a:uFillTx/>
                <a:latin typeface="+mn-lt"/>
                <a:ea typeface="+mn-ea"/>
                <a:cs typeface="+mn-cs"/>
              </a:rPr>
              <a:t>知识点三、化学肥料的简易鉴别</a:t>
            </a:r>
            <a:endParaRPr kumimoji="0" lang="zh-CN" altLang="en-US" sz="3600" b="1" i="0" u="none" strike="noStrike" kern="1200" cap="none" spc="0" normalizeH="0" baseline="0" noProof="1">
              <a:ln>
                <a:noFill/>
              </a:ln>
              <a:solidFill>
                <a:srgbClr val="FF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defRPr/>
            </a:pP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defRPr/>
            </a:pPr>
            <a:r>
              <a:rPr kumimoji="0" lang="zh-CN" altLang="en-US" sz="3200" b="1" i="0" u="none" strike="noStrike" kern="1200" cap="none" spc="0" normalizeH="0" baseline="0" noProof="1">
                <a:ln>
                  <a:noFill/>
                </a:ln>
                <a:solidFill>
                  <a:srgbClr val="FF0000"/>
                </a:solidFill>
                <a:effectLst/>
                <a:uLnTx/>
                <a:uFillTx/>
                <a:latin typeface="+mn-lt"/>
                <a:ea typeface="+mn-ea"/>
                <a:cs typeface="+mn-cs"/>
              </a:rPr>
              <a:t>例4：</a:t>
            </a:r>
            <a:r>
              <a:rPr kumimoji="0" lang="zh-CN" altLang="en-US" sz="3200" b="0" i="0" u="none" strike="noStrike" kern="1200" cap="none" spc="0" normalizeH="0" baseline="0" noProof="1">
                <a:ln>
                  <a:noFill/>
                </a:ln>
                <a:solidFill>
                  <a:schemeClr val="tx1"/>
                </a:solidFill>
                <a:effectLst/>
                <a:uLnTx/>
                <a:uFillTx/>
                <a:latin typeface="+mn-lt"/>
                <a:ea typeface="+mn-ea"/>
                <a:cs typeface="+mn-cs"/>
              </a:rPr>
              <a:t>（1）下列化肥中，从外观即可与其他化肥相区别的是（   ）</a:t>
            </a: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defRPr/>
            </a:pPr>
            <a:r>
              <a:rPr kumimoji="0" lang="zh-CN" altLang="en-US" sz="3200" b="0" i="0" u="none" strike="noStrike" kern="1200" cap="none" spc="0" normalizeH="0" baseline="0" noProof="1">
                <a:ln>
                  <a:noFill/>
                </a:ln>
                <a:solidFill>
                  <a:schemeClr val="tx1"/>
                </a:solidFill>
                <a:effectLst/>
                <a:uLnTx/>
                <a:uFillTx/>
                <a:latin typeface="+mn-lt"/>
                <a:ea typeface="+mn-ea"/>
                <a:cs typeface="+mn-cs"/>
              </a:rPr>
              <a:t>A、 硫酸钾            B、硝酸铵 </a:t>
            </a: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defRPr/>
            </a:pPr>
            <a:r>
              <a:rPr kumimoji="0" lang="zh-CN" altLang="en-US" sz="3200" b="0" i="0" u="none" strike="noStrike" kern="1200" cap="none" spc="0" normalizeH="0" baseline="0" noProof="1">
                <a:ln>
                  <a:noFill/>
                </a:ln>
                <a:solidFill>
                  <a:schemeClr val="tx1"/>
                </a:solidFill>
                <a:effectLst/>
                <a:uLnTx/>
                <a:uFillTx/>
                <a:latin typeface="+mn-lt"/>
                <a:ea typeface="+mn-ea"/>
                <a:cs typeface="+mn-cs"/>
              </a:rPr>
              <a:t>C、磷矿粉             D、氯化钾</a:t>
            </a: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defRPr/>
            </a:pPr>
            <a:r>
              <a:rPr kumimoji="0" lang="zh-CN" altLang="en-US" sz="3200" b="0" i="0" u="none" strike="noStrike" kern="1200" cap="none" spc="0" normalizeH="0" baseline="0" noProof="1">
                <a:ln>
                  <a:noFill/>
                </a:ln>
                <a:solidFill>
                  <a:srgbClr val="FF0000"/>
                </a:solidFill>
                <a:effectLst/>
                <a:uLnTx/>
                <a:uFillTx/>
                <a:latin typeface="+mn-lt"/>
                <a:ea typeface="+mn-ea"/>
                <a:cs typeface="+mn-cs"/>
              </a:rPr>
              <a:t>思考：</a:t>
            </a:r>
            <a:r>
              <a:rPr kumimoji="0" lang="en-US" altLang="zh-CN" sz="3200" b="0" i="0" u="none" strike="noStrike" kern="1200" cap="none" spc="0" normalizeH="0" baseline="0" noProof="1">
                <a:ln>
                  <a:noFill/>
                </a:ln>
                <a:solidFill>
                  <a:schemeClr val="tx1"/>
                </a:solidFill>
                <a:effectLst/>
                <a:uLnTx/>
                <a:uFillTx/>
                <a:latin typeface="+mn-lt"/>
                <a:ea typeface="+mn-ea"/>
                <a:cs typeface="+mn-cs"/>
              </a:rPr>
              <a:t>A</a:t>
            </a:r>
            <a:r>
              <a:rPr kumimoji="0" lang="zh-CN" altLang="en-US" sz="3200" b="0" i="0" u="none" strike="noStrike" kern="1200" cap="none" spc="0" normalizeH="0" baseline="0" noProof="1">
                <a:ln>
                  <a:noFill/>
                </a:ln>
                <a:solidFill>
                  <a:schemeClr val="tx1"/>
                </a:solidFill>
                <a:effectLst/>
                <a:uLnTx/>
                <a:uFillTx/>
                <a:latin typeface="+mn-lt"/>
                <a:ea typeface="+mn-ea"/>
                <a:cs typeface="+mn-cs"/>
              </a:rPr>
              <a:t>和</a:t>
            </a:r>
            <a:r>
              <a:rPr kumimoji="0" lang="en-US" altLang="zh-CN" sz="3200" b="0" i="0" u="none" strike="noStrike" kern="1200" cap="none" spc="0" normalizeH="0" baseline="0" noProof="1">
                <a:ln>
                  <a:noFill/>
                </a:ln>
                <a:solidFill>
                  <a:schemeClr val="tx1"/>
                </a:solidFill>
                <a:effectLst/>
                <a:uLnTx/>
                <a:uFillTx/>
                <a:latin typeface="+mn-lt"/>
                <a:ea typeface="+mn-ea"/>
                <a:cs typeface="+mn-cs"/>
              </a:rPr>
              <a:t>B</a:t>
            </a:r>
            <a:r>
              <a:rPr kumimoji="0" lang="zh-CN" altLang="en-US" sz="3200" b="0" i="0" u="none" strike="noStrike" kern="1200" cap="none" spc="0" normalizeH="0" baseline="0" noProof="1">
                <a:ln>
                  <a:noFill/>
                </a:ln>
                <a:solidFill>
                  <a:schemeClr val="tx1"/>
                </a:solidFill>
                <a:effectLst/>
                <a:uLnTx/>
                <a:uFillTx/>
                <a:latin typeface="+mn-lt"/>
                <a:ea typeface="+mn-ea"/>
                <a:cs typeface="+mn-cs"/>
              </a:rPr>
              <a:t>怎么鉴别？</a:t>
            </a:r>
            <a:endParaRPr kumimoji="0" lang="zh-CN" altLang="en-US" sz="32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框 3"/>
          <p:cNvSpPr txBox="1"/>
          <p:nvPr/>
        </p:nvSpPr>
        <p:spPr>
          <a:xfrm>
            <a:off x="5367338" y="2428875"/>
            <a:ext cx="476250" cy="583565"/>
          </a:xfrm>
          <a:prstGeom prst="rect">
            <a:avLst/>
          </a:prstGeom>
          <a:noFill/>
          <a:ln w="9525">
            <a:noFill/>
          </a:ln>
        </p:spPr>
        <p:txBody>
          <a:bodyPr wrap="none" anchor="t" anchorCtr="0">
            <a:spAutoFit/>
          </a:bodyPr>
          <a:lstStyle/>
          <a:p>
            <a:r>
              <a:rPr lang="en-US" altLang="zh-CN" sz="3200">
                <a:solidFill>
                  <a:srgbClr val="FF0000"/>
                </a:solidFill>
                <a:latin typeface="Arial" panose="020b0604020202020204" pitchFamily="34" charset="0"/>
                <a:ea typeface="宋体" panose="02010600030101010101" pitchFamily="2" charset="-122"/>
              </a:rPr>
              <a:t>C</a:t>
            </a:r>
            <a:endParaRPr lang="en-US" altLang="zh-CN" sz="3200">
              <a:solidFill>
                <a:srgbClr val="FF0000"/>
              </a:solidFill>
              <a:latin typeface="Arial" panose="020b0604020202020204" pitchFamily="34" charset="0"/>
              <a:ea typeface="宋体" panose="02010600030101010101" pitchFamily="2" charset="-122"/>
            </a:endParaRPr>
          </a:p>
        </p:txBody>
      </p:sp>
      <p:sp>
        <p:nvSpPr>
          <p:cNvPr id="6" name="文本框 5"/>
          <p:cNvSpPr txBox="1"/>
          <p:nvPr/>
        </p:nvSpPr>
        <p:spPr>
          <a:xfrm>
            <a:off x="2149475" y="4606925"/>
            <a:ext cx="8518525" cy="1076325"/>
          </a:xfrm>
          <a:prstGeom prst="rect">
            <a:avLst/>
          </a:prstGeom>
          <a:noFill/>
          <a:ln w="9525">
            <a:noFill/>
          </a:ln>
        </p:spPr>
        <p:txBody>
          <a:bodyPr anchor="t" anchorCtr="0">
            <a:spAutoFit/>
          </a:bodyPr>
          <a:lstStyle/>
          <a:p>
            <a:r>
              <a:rPr lang="zh-CN" altLang="en-US" sz="3200">
                <a:solidFill>
                  <a:srgbClr val="FF0000"/>
                </a:solidFill>
                <a:latin typeface="Arial" panose="020b0604020202020204" pitchFamily="34" charset="0"/>
                <a:ea typeface="宋体" panose="02010600030101010101" pitchFamily="2" charset="-122"/>
              </a:rPr>
              <a:t>加入熟石灰混合研磨，有刺激性气味气体生成的是</a:t>
            </a:r>
            <a:r>
              <a:rPr lang="en-US" altLang="zh-CN" sz="3200">
                <a:solidFill>
                  <a:srgbClr val="FF0000"/>
                </a:solidFill>
                <a:latin typeface="Arial" panose="020b0604020202020204" pitchFamily="34" charset="0"/>
                <a:ea typeface="宋体" panose="02010600030101010101" pitchFamily="2" charset="-122"/>
              </a:rPr>
              <a:t>B</a:t>
            </a:r>
            <a:r>
              <a:rPr lang="zh-CN" altLang="en-US" sz="3200">
                <a:solidFill>
                  <a:srgbClr val="FF0000"/>
                </a:solidFill>
                <a:latin typeface="Arial" panose="020b0604020202020204" pitchFamily="34" charset="0"/>
                <a:ea typeface="宋体" panose="02010600030101010101" pitchFamily="2" charset="-122"/>
              </a:rPr>
              <a:t>，无味的是</a:t>
            </a:r>
            <a:r>
              <a:rPr lang="en-US" altLang="zh-CN" sz="3200">
                <a:solidFill>
                  <a:srgbClr val="FF0000"/>
                </a:solidFill>
                <a:latin typeface="Arial" panose="020b0604020202020204" pitchFamily="34" charset="0"/>
                <a:ea typeface="宋体" panose="02010600030101010101" pitchFamily="2" charset="-122"/>
              </a:rPr>
              <a:t>A</a:t>
            </a:r>
            <a:endParaRPr lang="en-US" altLang="zh-CN" sz="3200">
              <a:solidFill>
                <a:srgbClr val="FF0000"/>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817" name="内容占位符 2"/>
          <p:cNvSpPr>
            <a:spLocks noGrp="1"/>
          </p:cNvSpPr>
          <p:nvPr>
            <p:ph idx="1"/>
          </p:nvPr>
        </p:nvSpPr>
        <p:spPr>
          <a:xfrm>
            <a:off x="1981200" y="304800"/>
            <a:ext cx="8229600" cy="2927350"/>
          </a:xfrm>
        </p:spPr>
        <p:txBody>
          <a:bodyPr vert="horz" wrap="square" lIns="91440" tIns="45720" rIns="91440" bIns="45720" anchor="t" anchorCtr="0"/>
          <a:lstStyle/>
          <a:p>
            <a:pPr marL="0" indent="0" eaLnBrk="1" hangingPunct="1">
              <a:buNone/>
            </a:pPr>
            <a:r>
              <a:rPr lang="zh-CN" altLang="en-US"/>
              <a:t> </a:t>
            </a:r>
            <a:r>
              <a:rPr lang="zh-CN" altLang="en-US" b="1">
                <a:solidFill>
                  <a:srgbClr val="FF0000"/>
                </a:solidFill>
              </a:rPr>
              <a:t>例</a:t>
            </a:r>
            <a:r>
              <a:rPr lang="en-US" altLang="zh-CN" b="1">
                <a:solidFill>
                  <a:srgbClr val="FF0000"/>
                </a:solidFill>
              </a:rPr>
              <a:t>5</a:t>
            </a:r>
            <a:r>
              <a:rPr lang="zh-CN" altLang="en-US" b="1">
                <a:solidFill>
                  <a:srgbClr val="FF0000"/>
                </a:solidFill>
              </a:rPr>
              <a:t>：</a:t>
            </a:r>
            <a:r>
              <a:rPr lang="zh-CN" altLang="en-US"/>
              <a:t>下图是某同学鉴别NH</a:t>
            </a:r>
            <a:r>
              <a:rPr lang="zh-CN" altLang="en-US" baseline="-25000"/>
              <a:t>4</a:t>
            </a:r>
            <a:r>
              <a:rPr lang="zh-CN" altLang="en-US"/>
              <a:t>HCO</a:t>
            </a:r>
            <a:r>
              <a:rPr lang="zh-CN" altLang="en-US" baseline="-25000"/>
              <a:t>3</a:t>
            </a:r>
            <a:r>
              <a:rPr lang="zh-CN" altLang="en-US"/>
              <a:t>、NH</a:t>
            </a:r>
            <a:r>
              <a:rPr lang="zh-CN" altLang="en-US" baseline="-25000"/>
              <a:t>4</a:t>
            </a:r>
            <a:r>
              <a:rPr lang="zh-CN" altLang="en-US"/>
              <a:t>Cl、KCl 三种化肥的过程，其中试剂甲和乙分别可能是(    )</a:t>
            </a:r>
            <a:endParaRPr lang="zh-CN" altLang="en-US"/>
          </a:p>
          <a:p>
            <a:pPr marL="0" indent="0" eaLnBrk="1" hangingPunct="1">
              <a:buNone/>
            </a:pPr>
            <a:r>
              <a:rPr lang="zh-CN" altLang="en-US"/>
              <a:t>A. 熟石灰，稀盐酸 B. 水，氢氧化钠溶液</a:t>
            </a:r>
            <a:endParaRPr lang="zh-CN" altLang="en-US"/>
          </a:p>
          <a:p>
            <a:pPr marL="0" indent="0" eaLnBrk="1" hangingPunct="1">
              <a:buNone/>
            </a:pPr>
            <a:r>
              <a:rPr lang="zh-CN" altLang="en-US"/>
              <a:t>C. 氢氧化钠溶液，水D. 稀盐酸，氯化钠溶液</a:t>
            </a:r>
            <a:endParaRPr lang="zh-CN" altLang="en-US"/>
          </a:p>
          <a:p>
            <a:pPr marL="0" indent="0" eaLnBrk="1" hangingPunct="1">
              <a:buNone/>
            </a:pPr>
            <a:endParaRPr lang="zh-CN" altLang="en-US"/>
          </a:p>
        </p:txBody>
      </p:sp>
      <p:pic>
        <p:nvPicPr>
          <p:cNvPr id="34818" name="图片 2" descr="学科网(www.zxxk.com)--教育资源门户，提供试卷、教案、课件、论文、素材以及各类教学资源下载，还有大量而丰富的教学相关资讯！"/>
          <p:cNvPicPr>
            <a:picLocks noChangeAspect="1"/>
          </p:cNvPicPr>
          <p:nvPr>
            <p:custDataLst>
              <p:tags r:id="rId3"/>
            </p:custDataLst>
          </p:nvPr>
        </p:nvPicPr>
        <p:blipFill>
          <a:blip r:embed="rId2"/>
          <a:stretch>
            <a:fillRect/>
          </a:stretch>
        </p:blipFill>
        <p:spPr>
          <a:xfrm>
            <a:off x="1524000" y="3232150"/>
            <a:ext cx="4367213" cy="3090863"/>
          </a:xfrm>
          <a:prstGeom prst="rect">
            <a:avLst/>
          </a:prstGeom>
          <a:noFill/>
          <a:ln w="9525">
            <a:noFill/>
          </a:ln>
        </p:spPr>
      </p:pic>
      <p:sp>
        <p:nvSpPr>
          <p:cNvPr id="2" name="文本框 1"/>
          <p:cNvSpPr txBox="1"/>
          <p:nvPr/>
        </p:nvSpPr>
        <p:spPr>
          <a:xfrm>
            <a:off x="3732213" y="1517650"/>
            <a:ext cx="487680" cy="645160"/>
          </a:xfrm>
          <a:prstGeom prst="rect">
            <a:avLst/>
          </a:prstGeom>
          <a:noFill/>
          <a:ln w="9525">
            <a:noFill/>
          </a:ln>
        </p:spPr>
        <p:txBody>
          <a:bodyPr wrap="none" anchor="t" anchorCtr="0">
            <a:spAutoFit/>
          </a:bodyPr>
          <a:lstStyle/>
          <a:p>
            <a:r>
              <a:rPr lang="en-US" altLang="zh-CN" sz="3600">
                <a:solidFill>
                  <a:srgbClr val="FF0000"/>
                </a:solidFill>
                <a:latin typeface="Arial" panose="020b0604020202020204" pitchFamily="34" charset="0"/>
                <a:ea typeface="宋体" panose="02010600030101010101" pitchFamily="2" charset="-122"/>
              </a:rPr>
              <a:t>A</a:t>
            </a:r>
            <a:endParaRPr lang="en-US" altLang="zh-CN" sz="3600">
              <a:solidFill>
                <a:srgbClr val="FF0000"/>
              </a:solidFill>
              <a:latin typeface="Arial" panose="020b0604020202020204" pitchFamily="34" charset="0"/>
              <a:ea typeface="宋体" panose="02010600030101010101" pitchFamily="2" charset="-122"/>
            </a:endParaRPr>
          </a:p>
        </p:txBody>
      </p:sp>
      <p:sp>
        <p:nvSpPr>
          <p:cNvPr id="5" name="文本框 4"/>
          <p:cNvSpPr txBox="1"/>
          <p:nvPr/>
        </p:nvSpPr>
        <p:spPr>
          <a:xfrm>
            <a:off x="5688013" y="3232150"/>
            <a:ext cx="4979987" cy="3193415"/>
          </a:xfrm>
          <a:prstGeom prst="rect">
            <a:avLst/>
          </a:prstGeom>
          <a:noFill/>
          <a:ln w="9525">
            <a:noFill/>
          </a:ln>
        </p:spPr>
        <p:txBody>
          <a:bodyPr anchor="t" anchorCtr="0">
            <a:spAutoFit/>
          </a:bodyPr>
          <a:lstStyle/>
          <a:p>
            <a:r>
              <a:rPr lang="zh-CN" altLang="en-US" sz="3200">
                <a:solidFill>
                  <a:srgbClr val="FF0000"/>
                </a:solidFill>
                <a:latin typeface="Arial" panose="020b0604020202020204" pitchFamily="34" charset="0"/>
                <a:ea typeface="宋体" panose="02010600030101010101" pitchFamily="2" charset="-122"/>
              </a:rPr>
              <a:t>NH</a:t>
            </a:r>
            <a:r>
              <a:rPr lang="zh-CN" altLang="en-US" sz="3200" baseline="-25000">
                <a:solidFill>
                  <a:srgbClr val="FF0000"/>
                </a:solidFill>
                <a:latin typeface="Arial" panose="020b0604020202020204" pitchFamily="34" charset="0"/>
                <a:ea typeface="宋体" panose="02010600030101010101" pitchFamily="2" charset="-122"/>
              </a:rPr>
              <a:t>4</a:t>
            </a:r>
            <a:r>
              <a:rPr lang="zh-CN" altLang="en-US" sz="3200">
                <a:solidFill>
                  <a:srgbClr val="FF0000"/>
                </a:solidFill>
                <a:latin typeface="Arial" panose="020b0604020202020204" pitchFamily="34" charset="0"/>
                <a:ea typeface="宋体" panose="02010600030101010101" pitchFamily="2" charset="-122"/>
              </a:rPr>
              <a:t>HCO</a:t>
            </a:r>
            <a:r>
              <a:rPr lang="zh-CN" altLang="en-US" sz="3200" baseline="-25000">
                <a:solidFill>
                  <a:srgbClr val="FF0000"/>
                </a:solidFill>
                <a:latin typeface="Arial" panose="020b0604020202020204" pitchFamily="34" charset="0"/>
                <a:ea typeface="宋体" panose="02010600030101010101" pitchFamily="2" charset="-122"/>
              </a:rPr>
              <a:t>3</a:t>
            </a:r>
            <a:r>
              <a:rPr lang="en-US" altLang="zh-CN" sz="3200">
                <a:solidFill>
                  <a:srgbClr val="FF0000"/>
                </a:solidFill>
                <a:latin typeface="Arial" panose="020b0604020202020204" pitchFamily="34" charset="0"/>
                <a:ea typeface="宋体" panose="02010600030101010101" pitchFamily="2" charset="-122"/>
              </a:rPr>
              <a:t>+HCl=NH</a:t>
            </a:r>
            <a:r>
              <a:rPr lang="en-US" altLang="zh-CN" sz="3200" baseline="-25000">
                <a:solidFill>
                  <a:srgbClr val="FF0000"/>
                </a:solidFill>
                <a:latin typeface="Arial" panose="020b0604020202020204" pitchFamily="34" charset="0"/>
                <a:ea typeface="宋体" panose="02010600030101010101" pitchFamily="2" charset="-122"/>
              </a:rPr>
              <a:t>4</a:t>
            </a:r>
            <a:r>
              <a:rPr lang="en-US" altLang="zh-CN" sz="3200">
                <a:solidFill>
                  <a:srgbClr val="FF0000"/>
                </a:solidFill>
                <a:latin typeface="Arial" panose="020b0604020202020204" pitchFamily="34" charset="0"/>
                <a:ea typeface="宋体" panose="02010600030101010101" pitchFamily="2" charset="-122"/>
              </a:rPr>
              <a:t>Cl</a:t>
            </a:r>
            <a:endParaRPr lang="en-US" altLang="zh-CN" sz="3200">
              <a:solidFill>
                <a:srgbClr val="FF0000"/>
              </a:solidFill>
              <a:latin typeface="Arial" panose="020b0604020202020204" pitchFamily="34" charset="0"/>
              <a:ea typeface="宋体" panose="02010600030101010101" pitchFamily="2" charset="-122"/>
            </a:endParaRPr>
          </a:p>
          <a:p>
            <a:r>
              <a:rPr lang="en-US" altLang="zh-CN" sz="3200">
                <a:solidFill>
                  <a:srgbClr val="FF0000"/>
                </a:solidFill>
                <a:latin typeface="Arial" panose="020b0604020202020204" pitchFamily="34" charset="0"/>
                <a:ea typeface="宋体" panose="02010600030101010101" pitchFamily="2" charset="-122"/>
              </a:rPr>
              <a:t>+H</a:t>
            </a:r>
            <a:r>
              <a:rPr lang="en-US" altLang="zh-CN" sz="3200" baseline="-25000">
                <a:solidFill>
                  <a:srgbClr val="FF0000"/>
                </a:solidFill>
                <a:latin typeface="Arial" panose="020b0604020202020204" pitchFamily="34" charset="0"/>
                <a:ea typeface="宋体" panose="02010600030101010101" pitchFamily="2" charset="-122"/>
              </a:rPr>
              <a:t>2</a:t>
            </a:r>
            <a:r>
              <a:rPr lang="en-US" altLang="zh-CN" sz="3200">
                <a:solidFill>
                  <a:srgbClr val="FF0000"/>
                </a:solidFill>
                <a:latin typeface="Arial" panose="020b0604020202020204" pitchFamily="34" charset="0"/>
                <a:ea typeface="宋体" panose="02010600030101010101" pitchFamily="2" charset="-122"/>
              </a:rPr>
              <a:t>O+CO</a:t>
            </a:r>
            <a:r>
              <a:rPr lang="en-US" altLang="zh-CN" sz="3200" baseline="-25000">
                <a:solidFill>
                  <a:srgbClr val="FF0000"/>
                </a:solidFill>
                <a:latin typeface="Arial" panose="020b0604020202020204" pitchFamily="34" charset="0"/>
                <a:ea typeface="宋体" panose="02010600030101010101" pitchFamily="2" charset="-122"/>
              </a:rPr>
              <a:t>2</a:t>
            </a:r>
            <a:r>
              <a:rPr lang="zh-CN" altLang="en-US" sz="3200">
                <a:solidFill>
                  <a:srgbClr val="FF0000"/>
                </a:solidFill>
                <a:latin typeface="Arial" panose="020b0604020202020204" pitchFamily="34" charset="0"/>
                <a:ea typeface="宋体" panose="02010600030101010101" pitchFamily="2" charset="-122"/>
              </a:rPr>
              <a:t>↑</a:t>
            </a:r>
            <a:endParaRPr lang="zh-CN" altLang="en-US" sz="3200">
              <a:solidFill>
                <a:srgbClr val="FF0000"/>
              </a:solidFill>
              <a:latin typeface="Arial" panose="020b0604020202020204" pitchFamily="34" charset="0"/>
              <a:ea typeface="宋体" panose="02010600030101010101" pitchFamily="2" charset="-122"/>
            </a:endParaRPr>
          </a:p>
          <a:p>
            <a:endParaRPr lang="zh-CN" altLang="en-US" sz="3200" baseline="-25000">
              <a:solidFill>
                <a:srgbClr val="FF0000"/>
              </a:solidFill>
              <a:latin typeface="Arial" panose="020b0604020202020204" pitchFamily="34" charset="0"/>
              <a:ea typeface="宋体" panose="02010600030101010101" pitchFamily="2" charset="-122"/>
            </a:endParaRPr>
          </a:p>
          <a:p>
            <a:endParaRPr lang="zh-CN" altLang="en-US" sz="3200" baseline="-25000">
              <a:solidFill>
                <a:srgbClr val="FF0000"/>
              </a:solidFill>
              <a:latin typeface="Arial" panose="020b0604020202020204" pitchFamily="34" charset="0"/>
              <a:ea typeface="宋体" panose="02010600030101010101" pitchFamily="2" charset="-122"/>
            </a:endParaRPr>
          </a:p>
          <a:p>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2</a:t>
            </a:r>
            <a:r>
              <a:rPr lang="zh-CN" altLang="en-US" sz="3200">
                <a:solidFill>
                  <a:srgbClr val="FF0000"/>
                </a:solidFill>
                <a:latin typeface="Arial" panose="020b0604020202020204" pitchFamily="34" charset="0"/>
                <a:ea typeface="宋体" panose="02010600030101010101" pitchFamily="2" charset="-122"/>
                <a:sym typeface="宋体" panose="02010600030101010101" pitchFamily="2" charset="-122"/>
              </a:rPr>
              <a:t>NH</a:t>
            </a:r>
            <a:r>
              <a:rPr lang="zh-CN" altLang="en-US"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4</a:t>
            </a:r>
            <a:r>
              <a:rPr lang="zh-CN" altLang="en-US" sz="3200">
                <a:solidFill>
                  <a:srgbClr val="FF0000"/>
                </a:solidFill>
                <a:latin typeface="Arial" panose="020b0604020202020204" pitchFamily="34" charset="0"/>
                <a:ea typeface="宋体" panose="02010600030101010101" pitchFamily="2" charset="-122"/>
                <a:sym typeface="宋体" panose="02010600030101010101" pitchFamily="2" charset="-122"/>
              </a:rPr>
              <a:t>HCO</a:t>
            </a:r>
            <a:r>
              <a:rPr lang="zh-CN" altLang="en-US"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3 </a:t>
            </a:r>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+Ca(OH)</a:t>
            </a:r>
            <a:r>
              <a:rPr lang="en-US" altLang="zh-CN"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2</a:t>
            </a:r>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a:t>
            </a:r>
            <a:endPar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endParaRPr>
          </a:p>
          <a:p>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Ca(HCO</a:t>
            </a:r>
            <a:r>
              <a:rPr lang="en-US" altLang="zh-CN"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3</a:t>
            </a:r>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a:t>
            </a:r>
            <a:r>
              <a:rPr lang="en-US" altLang="zh-CN"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2</a:t>
            </a:r>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+2NH</a:t>
            </a:r>
            <a:r>
              <a:rPr lang="en-US" altLang="zh-CN"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3</a:t>
            </a:r>
            <a:r>
              <a:rPr lang="zh-CN" altLang="en-US" sz="3200">
                <a:solidFill>
                  <a:srgbClr val="FF0000"/>
                </a:solidFill>
                <a:latin typeface="Arial" panose="020b0604020202020204" pitchFamily="34" charset="0"/>
                <a:ea typeface="宋体" panose="02010600030101010101" pitchFamily="2" charset="-122"/>
                <a:sym typeface="宋体" panose="02010600030101010101" pitchFamily="2" charset="-122"/>
              </a:rPr>
              <a:t>↑</a:t>
            </a:r>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+2H</a:t>
            </a:r>
            <a:r>
              <a:rPr lang="en-US" altLang="zh-CN"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2</a:t>
            </a:r>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O</a:t>
            </a:r>
            <a:endPar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endParaRPr>
          </a:p>
          <a:p>
            <a:endPar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5841" name="内容占位符 2"/>
          <p:cNvSpPr>
            <a:spLocks noGrp="1"/>
          </p:cNvSpPr>
          <p:nvPr>
            <p:ph idx="1"/>
          </p:nvPr>
        </p:nvSpPr>
        <p:spPr>
          <a:xfrm>
            <a:off x="1981200" y="496888"/>
            <a:ext cx="8229600" cy="5629275"/>
          </a:xfrm>
        </p:spPr>
        <p:txBody>
          <a:bodyPr vert="horz" wrap="square" lIns="91440" tIns="45720" rIns="91440" bIns="45720" anchor="t" anchorCtr="0"/>
          <a:lstStyle/>
          <a:p>
            <a:pPr marL="0" indent="0" eaLnBrk="1" hangingPunct="1">
              <a:buNone/>
            </a:pPr>
            <a:r>
              <a:rPr lang="zh-CN" altLang="en-US">
                <a:solidFill>
                  <a:srgbClr val="FF0000"/>
                </a:solidFill>
              </a:rPr>
              <a:t>跟踪练习</a:t>
            </a:r>
            <a:r>
              <a:rPr lang="en-US" altLang="zh-CN">
                <a:solidFill>
                  <a:srgbClr val="FF0000"/>
                </a:solidFill>
              </a:rPr>
              <a:t>6</a:t>
            </a:r>
            <a:r>
              <a:rPr lang="zh-CN" altLang="en-US">
                <a:solidFill>
                  <a:srgbClr val="FF0000"/>
                </a:solidFill>
              </a:rPr>
              <a:t>：</a:t>
            </a:r>
            <a:r>
              <a:rPr lang="zh-CN" altLang="en-US"/>
              <a:t>实验室有一瓶化肥的标签已脱落，只知道它是NH</a:t>
            </a:r>
            <a:r>
              <a:rPr lang="zh-CN" altLang="en-US" baseline="-25000"/>
              <a:t>4</a:t>
            </a:r>
            <a:r>
              <a:rPr lang="zh-CN" altLang="en-US"/>
              <a:t>Cl、(NH</a:t>
            </a:r>
            <a:r>
              <a:rPr lang="zh-CN" altLang="en-US" baseline="-25000"/>
              <a:t>4</a:t>
            </a:r>
            <a:r>
              <a:rPr lang="zh-CN" altLang="en-US"/>
              <a:t>)</a:t>
            </a:r>
            <a:r>
              <a:rPr lang="zh-CN" altLang="en-US" baseline="-25000"/>
              <a:t>2</a:t>
            </a:r>
            <a:r>
              <a:rPr lang="zh-CN" altLang="en-US"/>
              <a:t>SO</a:t>
            </a:r>
            <a:r>
              <a:rPr lang="zh-CN" altLang="en-US" baseline="-25000"/>
              <a:t>4</a:t>
            </a:r>
            <a:r>
              <a:rPr lang="zh-CN" altLang="en-US"/>
              <a:t>和KNO</a:t>
            </a:r>
            <a:r>
              <a:rPr lang="zh-CN" altLang="en-US" baseline="-25000"/>
              <a:t>3</a:t>
            </a:r>
            <a:r>
              <a:rPr lang="zh-CN" altLang="en-US"/>
              <a:t>中的一种。现进行如下实验：</a:t>
            </a:r>
            <a:endParaRPr lang="zh-CN" altLang="en-US"/>
          </a:p>
          <a:p>
            <a:pPr marL="0" indent="0" eaLnBrk="1" hangingPunct="1">
              <a:buNone/>
            </a:pPr>
            <a:r>
              <a:rPr lang="zh-CN" altLang="en-US"/>
              <a:t>(1)取少量样品在研钵中与________混合研磨，有刺激性气味的气体放出；</a:t>
            </a:r>
            <a:endParaRPr lang="zh-CN" altLang="en-US"/>
          </a:p>
          <a:p>
            <a:pPr marL="0" indent="0" eaLnBrk="1" hangingPunct="1">
              <a:buNone/>
            </a:pPr>
            <a:r>
              <a:rPr lang="zh-CN" altLang="en-US"/>
              <a:t>(2)另取少量化肥样品于试管中，加入少量水溶解，再滴入图中的_____溶液，产生白色沉淀。根据以上实验，</a:t>
            </a:r>
            <a:endParaRPr lang="zh-CN" altLang="en-US"/>
          </a:p>
          <a:p>
            <a:pPr marL="0" indent="0" eaLnBrk="1" hangingPunct="1">
              <a:buNone/>
            </a:pPr>
            <a:r>
              <a:rPr lang="zh-CN" altLang="en-US"/>
              <a:t>可知该化肥为___。</a:t>
            </a:r>
            <a:endParaRPr lang="zh-CN" altLang="en-US"/>
          </a:p>
        </p:txBody>
      </p:sp>
      <p:sp>
        <p:nvSpPr>
          <p:cNvPr id="2" name="文本框 1"/>
          <p:cNvSpPr txBox="1"/>
          <p:nvPr/>
        </p:nvSpPr>
        <p:spPr>
          <a:xfrm>
            <a:off x="6673850" y="2014538"/>
            <a:ext cx="1920875" cy="645160"/>
          </a:xfrm>
          <a:prstGeom prst="rect">
            <a:avLst/>
          </a:prstGeom>
          <a:noFill/>
          <a:ln w="9525">
            <a:noFill/>
          </a:ln>
        </p:spPr>
        <p:txBody>
          <a:bodyPr anchor="t" anchorCtr="0">
            <a:spAutoFit/>
          </a:bodyPr>
          <a:lstStyle/>
          <a:p>
            <a:r>
              <a:rPr lang="zh-CN" altLang="en-US" sz="3600">
                <a:solidFill>
                  <a:srgbClr val="FF0000"/>
                </a:solidFill>
                <a:latin typeface="Arial" panose="020b0604020202020204" pitchFamily="34" charset="0"/>
                <a:ea typeface="宋体" panose="02010600030101010101" pitchFamily="2" charset="-122"/>
              </a:rPr>
              <a:t>熟石灰</a:t>
            </a:r>
            <a:endParaRPr lang="zh-CN" altLang="en-US" sz="3600">
              <a:solidFill>
                <a:srgbClr val="FF0000"/>
              </a:solidFill>
              <a:latin typeface="Arial" panose="020b0604020202020204" pitchFamily="34" charset="0"/>
              <a:ea typeface="宋体" panose="02010600030101010101" pitchFamily="2" charset="-122"/>
            </a:endParaRPr>
          </a:p>
        </p:txBody>
      </p:sp>
      <p:pic>
        <p:nvPicPr>
          <p:cNvPr id="35843" name="图片 2" descr="学科网(www.zxxk.com)--教育资源门户，提供试卷、教案、课件、论文、素材以及各类教学资源下载，还有大量而丰富的教学相关资讯！"/>
          <p:cNvPicPr>
            <a:picLocks noChangeAspect="1"/>
          </p:cNvPicPr>
          <p:nvPr/>
        </p:nvPicPr>
        <p:blipFill>
          <a:blip r:embed="rId2"/>
          <a:stretch>
            <a:fillRect/>
          </a:stretch>
        </p:blipFill>
        <p:spPr>
          <a:xfrm>
            <a:off x="7318375" y="4356100"/>
            <a:ext cx="2892425" cy="1770063"/>
          </a:xfrm>
          <a:prstGeom prst="rect">
            <a:avLst/>
          </a:prstGeom>
          <a:noFill/>
          <a:ln w="9525">
            <a:noFill/>
          </a:ln>
        </p:spPr>
      </p:pic>
      <p:sp>
        <p:nvSpPr>
          <p:cNvPr id="5" name="文本框 4"/>
          <p:cNvSpPr txBox="1"/>
          <p:nvPr/>
        </p:nvSpPr>
        <p:spPr>
          <a:xfrm>
            <a:off x="5765800" y="3776663"/>
            <a:ext cx="1627188" cy="583565"/>
          </a:xfrm>
          <a:prstGeom prst="rect">
            <a:avLst/>
          </a:prstGeom>
          <a:noFill/>
          <a:ln w="9525">
            <a:noFill/>
          </a:ln>
        </p:spPr>
        <p:txBody>
          <a:bodyPr anchor="t" anchorCtr="0">
            <a:spAutoFit/>
          </a:bodyPr>
          <a:lstStyle/>
          <a:p>
            <a:r>
              <a:rPr lang="en-US" altLang="zh-CN" sz="3200">
                <a:solidFill>
                  <a:srgbClr val="FF0000"/>
                </a:solidFill>
                <a:latin typeface="Arial" panose="020b0604020202020204" pitchFamily="34" charset="0"/>
                <a:ea typeface="宋体" panose="02010600030101010101" pitchFamily="2" charset="-122"/>
              </a:rPr>
              <a:t>BaCl</a:t>
            </a:r>
            <a:r>
              <a:rPr lang="en-US" altLang="zh-CN" sz="3200" baseline="-25000">
                <a:solidFill>
                  <a:srgbClr val="FF0000"/>
                </a:solidFill>
                <a:latin typeface="Arial" panose="020b0604020202020204" pitchFamily="34" charset="0"/>
                <a:ea typeface="宋体" panose="02010600030101010101" pitchFamily="2" charset="-122"/>
              </a:rPr>
              <a:t>2</a:t>
            </a:r>
            <a:endParaRPr lang="en-US" altLang="zh-CN" sz="3200" baseline="-25000">
              <a:solidFill>
                <a:srgbClr val="FF0000"/>
              </a:solidFill>
              <a:latin typeface="Arial" panose="020b0604020202020204" pitchFamily="34" charset="0"/>
              <a:ea typeface="宋体" panose="02010600030101010101" pitchFamily="2" charset="-122"/>
            </a:endParaRPr>
          </a:p>
        </p:txBody>
      </p:sp>
      <p:sp>
        <p:nvSpPr>
          <p:cNvPr id="35845" name="文本框 5"/>
          <p:cNvSpPr txBox="1"/>
          <p:nvPr/>
        </p:nvSpPr>
        <p:spPr>
          <a:xfrm>
            <a:off x="4822825" y="4848225"/>
            <a:ext cx="309880" cy="368300"/>
          </a:xfrm>
          <a:prstGeom prst="rect">
            <a:avLst/>
          </a:prstGeom>
          <a:noFill/>
          <a:ln w="9525">
            <a:noFill/>
          </a:ln>
        </p:spPr>
        <p:txBody>
          <a:bodyPr wrap="none" anchor="t" anchorCtr="0">
            <a:spAutoFit/>
          </a:bodyPr>
          <a:lstStyle/>
          <a:p>
            <a:endParaRPr lang="zh-CN" altLang="en-US">
              <a:latin typeface="Arial" panose="020b0604020202020204" pitchFamily="34" charset="0"/>
              <a:ea typeface="宋体" panose="02010600030101010101" pitchFamily="2" charset="-122"/>
            </a:endParaRPr>
          </a:p>
        </p:txBody>
      </p:sp>
      <p:sp>
        <p:nvSpPr>
          <p:cNvPr id="7" name="文本框 6"/>
          <p:cNvSpPr txBox="1"/>
          <p:nvPr/>
        </p:nvSpPr>
        <p:spPr>
          <a:xfrm>
            <a:off x="4651375" y="4767263"/>
            <a:ext cx="2067560" cy="583565"/>
          </a:xfrm>
          <a:prstGeom prst="rect">
            <a:avLst/>
          </a:prstGeom>
          <a:noFill/>
          <a:ln w="9525">
            <a:noFill/>
          </a:ln>
        </p:spPr>
        <p:txBody>
          <a:bodyPr wrap="none" anchor="t" anchorCtr="0">
            <a:spAutoFit/>
          </a:bodyPr>
          <a:lstStyle/>
          <a:p>
            <a:r>
              <a:rPr lang="zh-CN" altLang="en-US" sz="3200">
                <a:solidFill>
                  <a:srgbClr val="FF0000"/>
                </a:solidFill>
                <a:latin typeface="Arial" panose="020b0604020202020204" pitchFamily="34" charset="0"/>
                <a:ea typeface="宋体" panose="02010600030101010101" pitchFamily="2" charset="-122"/>
                <a:sym typeface="宋体" panose="02010600030101010101" pitchFamily="2" charset="-122"/>
              </a:rPr>
              <a:t>(NH</a:t>
            </a:r>
            <a:r>
              <a:rPr lang="zh-CN" altLang="en-US"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4</a:t>
            </a:r>
            <a:r>
              <a:rPr lang="zh-CN" altLang="en-US" sz="3200">
                <a:solidFill>
                  <a:srgbClr val="FF0000"/>
                </a:solidFill>
                <a:latin typeface="Arial" panose="020b0604020202020204" pitchFamily="34" charset="0"/>
                <a:ea typeface="宋体" panose="02010600030101010101" pitchFamily="2" charset="-122"/>
                <a:sym typeface="宋体" panose="02010600030101010101" pitchFamily="2" charset="-122"/>
              </a:rPr>
              <a:t>)</a:t>
            </a:r>
            <a:r>
              <a:rPr lang="zh-CN" altLang="en-US"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2</a:t>
            </a:r>
            <a:r>
              <a:rPr lang="zh-CN" altLang="en-US" sz="3200">
                <a:solidFill>
                  <a:srgbClr val="FF0000"/>
                </a:solidFill>
                <a:latin typeface="Arial" panose="020b0604020202020204" pitchFamily="34" charset="0"/>
                <a:ea typeface="宋体" panose="02010600030101010101" pitchFamily="2" charset="-122"/>
                <a:sym typeface="宋体" panose="02010600030101010101" pitchFamily="2" charset="-122"/>
              </a:rPr>
              <a:t>SO</a:t>
            </a:r>
            <a:r>
              <a:rPr lang="zh-CN" altLang="en-US"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4</a:t>
            </a:r>
            <a:endParaRPr lang="zh-CN" altLang="en-US" sz="3200" baseline="-25000">
              <a:solidFill>
                <a:srgbClr val="FF0000"/>
              </a:solidFill>
              <a:latin typeface="Arial" panose="020b0604020202020204" pitchFamily="34" charset="0"/>
              <a:ea typeface="宋体" panose="02010600030101010101" pitchFamily="2" charset="-122"/>
              <a:sym typeface="宋体" panose="02010600030101010101" pitchFamily="2" charset="-122"/>
            </a:endParaRPr>
          </a:p>
        </p:txBody>
      </p:sp>
      <p:sp>
        <p:nvSpPr>
          <p:cNvPr id="35847" name="文本框 7"/>
          <p:cNvSpPr txBox="1"/>
          <p:nvPr/>
        </p:nvSpPr>
        <p:spPr>
          <a:xfrm>
            <a:off x="2073275" y="5551488"/>
            <a:ext cx="309880" cy="368300"/>
          </a:xfrm>
          <a:prstGeom prst="rect">
            <a:avLst/>
          </a:prstGeom>
          <a:noFill/>
          <a:ln w="9525">
            <a:noFill/>
          </a:ln>
        </p:spPr>
        <p:txBody>
          <a:bodyPr wrap="none" anchor="t" anchorCtr="0">
            <a:spAutoFit/>
          </a:bodyPr>
          <a:lstStyle/>
          <a:p>
            <a:endParaRPr lang="zh-CN" altLang="en-US">
              <a:latin typeface="Arial" panose="020b0604020202020204" pitchFamily="34" charset="0"/>
              <a:ea typeface="宋体" panose="02010600030101010101" pitchFamily="2" charset="-122"/>
            </a:endParaRPr>
          </a:p>
        </p:txBody>
      </p:sp>
      <p:sp>
        <p:nvSpPr>
          <p:cNvPr id="13320" name="文本框 8"/>
          <p:cNvSpPr txBox="1"/>
          <p:nvPr/>
        </p:nvSpPr>
        <p:spPr>
          <a:xfrm>
            <a:off x="1822450" y="5351463"/>
            <a:ext cx="4075113" cy="1076325"/>
          </a:xfrm>
          <a:prstGeom prst="rect">
            <a:avLst/>
          </a:prstGeom>
          <a:noFill/>
          <a:ln w="9525">
            <a:noFill/>
          </a:ln>
        </p:spPr>
        <p:txBody>
          <a:bodyPr anchor="t" anchorCtr="0">
            <a:spAutoFit/>
          </a:bodyPr>
          <a:lstStyle/>
          <a:p>
            <a:r>
              <a:rPr lang="zh-CN" altLang="en-US" sz="3200">
                <a:solidFill>
                  <a:srgbClr val="FF0000"/>
                </a:solidFill>
                <a:latin typeface="Arial" panose="020b0604020202020204" pitchFamily="34" charset="0"/>
                <a:ea typeface="宋体" panose="02010600030101010101" pitchFamily="2" charset="-122"/>
                <a:sym typeface="宋体" panose="02010600030101010101" pitchFamily="2" charset="-122"/>
              </a:rPr>
              <a:t>(NH</a:t>
            </a:r>
            <a:r>
              <a:rPr lang="zh-CN" altLang="en-US"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4</a:t>
            </a:r>
            <a:r>
              <a:rPr lang="zh-CN" altLang="en-US" sz="3200">
                <a:solidFill>
                  <a:srgbClr val="FF0000"/>
                </a:solidFill>
                <a:latin typeface="Arial" panose="020b0604020202020204" pitchFamily="34" charset="0"/>
                <a:ea typeface="宋体" panose="02010600030101010101" pitchFamily="2" charset="-122"/>
                <a:sym typeface="宋体" panose="02010600030101010101" pitchFamily="2" charset="-122"/>
              </a:rPr>
              <a:t>)</a:t>
            </a:r>
            <a:r>
              <a:rPr lang="zh-CN" altLang="en-US"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2</a:t>
            </a:r>
            <a:r>
              <a:rPr lang="zh-CN" altLang="en-US" sz="3200">
                <a:solidFill>
                  <a:srgbClr val="FF0000"/>
                </a:solidFill>
                <a:latin typeface="Arial" panose="020b0604020202020204" pitchFamily="34" charset="0"/>
                <a:ea typeface="宋体" panose="02010600030101010101" pitchFamily="2" charset="-122"/>
                <a:sym typeface="宋体" panose="02010600030101010101" pitchFamily="2" charset="-122"/>
              </a:rPr>
              <a:t>SO</a:t>
            </a:r>
            <a:r>
              <a:rPr lang="zh-CN" altLang="en-US"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4 </a:t>
            </a:r>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+BaCl</a:t>
            </a:r>
            <a:r>
              <a:rPr lang="en-US" altLang="zh-CN"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2</a:t>
            </a:r>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a:t>
            </a:r>
            <a:endPar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endParaRPr>
          </a:p>
          <a:p>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BaSO</a:t>
            </a:r>
            <a:r>
              <a:rPr lang="en-US" altLang="zh-CN"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4</a:t>
            </a:r>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a:t>
            </a:r>
            <a:r>
              <a:rPr lang="en-US" altLang="zh-CN"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 </a:t>
            </a:r>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+2NH</a:t>
            </a:r>
            <a:r>
              <a:rPr lang="en-US" altLang="zh-CN" sz="3200" baseline="-25000">
                <a:solidFill>
                  <a:srgbClr val="FF0000"/>
                </a:solidFill>
                <a:latin typeface="Arial" panose="020b0604020202020204" pitchFamily="34" charset="0"/>
                <a:ea typeface="宋体" panose="02010600030101010101" pitchFamily="2" charset="-122"/>
                <a:sym typeface="宋体" panose="02010600030101010101" pitchFamily="2" charset="-122"/>
              </a:rPr>
              <a:t>4</a:t>
            </a:r>
            <a:r>
              <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rPr>
              <a:t>Cl</a:t>
            </a:r>
            <a:endParaRPr lang="en-US" altLang="zh-CN" sz="3200">
              <a:solidFill>
                <a:srgbClr val="FF0000"/>
              </a:solidFill>
              <a:latin typeface="Arial" panose="020b0604020202020204" pitchFamily="34" charset="0"/>
              <a:ea typeface="宋体" panose="02010600030101010101" pitchFamily="2" charset="-122"/>
              <a:sym typeface="宋体" panose="02010600030101010101" pitchFamily="2" charset="-122"/>
            </a:endParaRPr>
          </a:p>
        </p:txBody>
      </p:sp>
      <p:sp>
        <p:nvSpPr>
          <p:cNvPr id="35849" name="文本框 9"/>
          <p:cNvSpPr txBox="1"/>
          <p:nvPr/>
        </p:nvSpPr>
        <p:spPr>
          <a:xfrm>
            <a:off x="5842000" y="3238500"/>
            <a:ext cx="297180" cy="368300"/>
          </a:xfrm>
          <a:prstGeom prst="rect">
            <a:avLst/>
          </a:prstGeom>
          <a:noFill/>
          <a:ln w="9525">
            <a:noFill/>
          </a:ln>
        </p:spPr>
        <p:txBody>
          <a:bodyPr wrap="none" anchor="t" anchorCtr="0">
            <a:spAutoFit/>
          </a:bodyPr>
          <a:lstStyle/>
          <a:p>
            <a:r>
              <a:rPr lang="zh-CN" altLang="en-US">
                <a:latin typeface="Arial" panose="020b0604020202020204" pitchFamily="34" charset="0"/>
                <a:ea typeface="宋体" panose="02010600030101010101" pitchFamily="2" charset="-122"/>
              </a:rPr>
              <a:t>↓</a:t>
            </a:r>
            <a:endParaRPr lang="zh-CN" altLang="en-US">
              <a:latin typeface="Arial" panose="020b0604020202020204" pitchFamily="34" charset="0"/>
              <a:ea typeface="宋体" panose="02010600030101010101" pitchFamily="2" charset="-122"/>
            </a:endParaRPr>
          </a:p>
        </p:txBody>
      </p:sp>
      <p:pic>
        <p:nvPicPr>
          <p:cNvPr id="35850" name="New picture"/>
          <p:cNvPicPr/>
          <p:nvPr/>
        </p:nvPicPr>
        <p:blipFill>
          <a:blip r:embed="rId3"/>
          <a:stretch>
            <a:fillRect/>
          </a:stretch>
        </p:blipFill>
        <p:spPr>
          <a:xfrm>
            <a:off x="12687300" y="12357100"/>
            <a:ext cx="342900" cy="254000"/>
          </a:xfrm>
          <a:prstGeom prst="cube">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dur="50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dur="500" fill="hold" grpId="0" nodeType="clickEffect">
                                  <p:stCondLst>
                                    <p:cond delay="0"/>
                                  </p:stCondLst>
                                  <p:childTnLst>
                                    <p:set>
                                      <p:cBhvr>
                                        <p:cTn id="24" dur="1" fill="hold">
                                          <p:stCondLst>
                                            <p:cond delay="0"/>
                                          </p:stCondLst>
                                        </p:cTn>
                                        <p:tgtEl>
                                          <p:spTgt spid="13320"/>
                                        </p:tgtEl>
                                        <p:attrNameLst>
                                          <p:attrName>style.visibility</p:attrName>
                                        </p:attrNameLst>
                                      </p:cBhvr>
                                      <p:to>
                                        <p:strVal val="visible"/>
                                      </p:to>
                                    </p:set>
                                    <p:anim calcmode="lin" valueType="num">
                                      <p:cBhvr>
                                        <p:cTn id="25" dur="500" fill="hold"/>
                                        <p:tgtEl>
                                          <p:spTgt spid="13320"/>
                                        </p:tgtEl>
                                        <p:attrNameLst>
                                          <p:attrName>ppt_x</p:attrName>
                                        </p:attrNameLst>
                                      </p:cBhvr>
                                      <p:tavLst>
                                        <p:tav tm="0">
                                          <p:val>
                                            <p:strVal val="#ppt_x"/>
                                          </p:val>
                                        </p:tav>
                                        <p:tav tm="100000">
                                          <p:val>
                                            <p:strVal val="#ppt_x"/>
                                          </p:val>
                                        </p:tav>
                                      </p:tavLst>
                                    </p:anim>
                                    <p:anim calcmode="lin" valueType="num">
                                      <p:cBhvr>
                                        <p:cTn id="26" dur="500" fill="hold"/>
                                        <p:tgtEl>
                                          <p:spTgt spid="133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3320" grpId="0"/>
    </p:bldLst>
  </p:timing>
</p:sld>
</file>

<file path=ppt/tags/tag1.xml><?xml version="1.0" encoding="utf-8"?>
<p:tagLst xmlns:p="http://schemas.openxmlformats.org/presentationml/2006/main">
  <p:tag name="KSO_WM_UNIT_PLACING_PICTURE_USER_VIEWPORT" val="{&quot;height&quot;:2121,&quot;width&quot;:3646}"/>
  <p:tag name="REFSHAPE" val="639207148"/>
</p:tagLst>
</file>

<file path=ppt/tags/tag2.xml><?xml version="1.0" encoding="utf-8"?>
<p:tagLst xmlns:p="http://schemas.openxmlformats.org/presentationml/2006/main">
  <p:tag name="AS_NET" val="4.0.30319.42000"/>
  <p:tag name="AS_OS" val="Microsoft Windows NT 6.2.9200.0"/>
  <p:tag name="AS_RELEASE_DATE" val="2022.10.14"/>
  <p:tag name="AS_TITLE" val="Aspose.Slides for .NET 4.0 Client Profile"/>
  <p:tag name="AS_VERSION" val="22.10"/>
  <p:tag name="COMMONDATA" val="eyJoZGlkIjoiNDVkMDk0Zjc4OTE1ZTU0Mjk4OTIyOGNiODQ1MDc1YjAifQ=="/>
  <p:tag name="KSO_WPP_MARK_KEY" val="a2c27135-1ca6-4858-ba7f-de75fef350e1"/>
</p:tagLst>
</file>

<file path=ppt/theme/theme1.xml><?xml version="1.0" encoding="utf-8"?>
<a:theme xmlns:r="http://schemas.openxmlformats.org/officeDocument/2006/relationships"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字魂58号-创中黑"/>
        <a:font script="Hant" typeface="新細明體"/>
        <a:font script="Arab" typeface="字魂58号-创中黑"/>
        <a:font script="Hebr" typeface="字魂58号-创中黑"/>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字魂58号-创中黑"/>
        <a:font script="Uigh" typeface="Microsoft Uighur"/>
        <a:font script="Geor" typeface="Sylfaen"/>
      </a:majorFont>
      <a:minorFont>
        <a:latin typeface="字魂58号-创中黑" panose="00000500000000000000" charset="-122"/>
        <a:ea typeface="Arial"/>
        <a:cs typeface="Arial"/>
        <a:font script="Jpan" typeface="ＭＳ Ｐゴシック"/>
        <a:font script="Hang" typeface="맑은 고딕"/>
        <a:font script="Hans" typeface="字魂58号-创中黑"/>
        <a:font script="Hant" typeface="新細明體"/>
        <a:font script="Arab" typeface="字魂58号-创中黑"/>
        <a:font script="Hebr" typeface="字魂58号-创中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字魂58号-创中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字魂58号-创中黑"/>
        <a:font script="Hant" typeface="新細明體"/>
        <a:font script="Arab" typeface="字魂58号-创中黑"/>
        <a:font script="Hebr" typeface="字魂58号-创中黑"/>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字魂58号-创中黑"/>
        <a:font script="Uigh" typeface="Microsoft Uighur"/>
        <a:font script="Geor" typeface="Sylfaen"/>
      </a:majorFont>
      <a:minorFont>
        <a:latin typeface="字魂58号-创中黑" panose="00000500000000000000" charset="-122"/>
        <a:ea typeface="Arial"/>
        <a:cs typeface="Arial"/>
        <a:font script="Jpan" typeface="ＭＳ Ｐゴシック"/>
        <a:font script="Hang" typeface="맑은 고딕"/>
        <a:font script="Hans" typeface="字魂58号-创中黑"/>
        <a:font script="Hant" typeface="新細明體"/>
        <a:font script="Arab" typeface="字魂58号-创中黑"/>
        <a:font script="Hebr" typeface="字魂58号-创中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字魂58号-创中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aragraphs>257</Paragraphs>
  <Slides>31</Slides>
  <Notes>2</Notes>
  <TotalTime>0</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31</vt:i4>
      </vt:variant>
    </vt:vector>
  </HeadingPairs>
  <TitlesOfParts>
    <vt:vector baseType="lpstr" size="44">
      <vt:lpstr>Arial</vt:lpstr>
      <vt:lpstr>Calibri</vt:lpstr>
      <vt:lpstr>宋体</vt:lpstr>
      <vt:lpstr>Calibri Light</vt:lpstr>
      <vt:lpstr>字魂58号-创中黑</vt:lpstr>
      <vt:lpstr>Wingdings</vt:lpstr>
      <vt:lpstr>Times New Roman</vt:lpstr>
      <vt:lpstr>黑体</vt:lpstr>
      <vt:lpstr>方正粗黑宋简体</vt:lpstr>
      <vt:lpstr>隶书</vt:lpstr>
      <vt:lpstr>冬青黑体简体中文 W3</vt:lpstr>
      <vt:lpstr>楷体</vt:lpstr>
      <vt:lpstr>自定义设计方案</vt:lpstr>
      <vt:lpstr>PowerPoint Presentation</vt:lpstr>
      <vt:lpstr>PowerPoint Presentation</vt:lpstr>
      <vt:lpstr>PowerPoint Presentation</vt:lpstr>
      <vt:lpstr>农作物对氮、磷、钾元素的需要量较大。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22.1000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2023-03-01T14:23:45.813</cp:lastPrinted>
  <dcterms:created xsi:type="dcterms:W3CDTF">2023-03-01T14:23:45Z</dcterms:created>
  <dcterms:modified xsi:type="dcterms:W3CDTF">2023-03-01T06:23:45Z</dcterms:modified>
</cp:coreProperties>
</file>