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705" r:id="rId1"/>
    <p:sldMasterId id="2147487742" r:id="rId2"/>
  </p:sldMasterIdLst>
  <p:notesMasterIdLst>
    <p:notesMasterId r:id="rId3"/>
  </p:notesMasterIdLst>
  <p:sldIdLst>
    <p:sldId id="2159" r:id="rId4"/>
    <p:sldId id="2163" r:id="rId5"/>
    <p:sldId id="2168" r:id="rId6"/>
    <p:sldId id="2173" r:id="rId7"/>
    <p:sldId id="2180" r:id="rId9"/>
    <p:sldId id="2183" r:id="rId10"/>
    <p:sldId id="2186" r:id="rId11"/>
    <p:sldId id="2189" r:id="rId12"/>
    <p:sldId id="2193" r:id="rId13"/>
    <p:sldId id="2200" r:id="rId15"/>
    <p:sldId id="2203" r:id="rId16"/>
    <p:sldId id="2206" r:id="rId17"/>
    <p:sldId id="2209" r:id="rId18"/>
    <p:sldId id="2213" r:id="rId19"/>
    <p:sldId id="2220" r:id="rId21"/>
    <p:sldId id="2223" r:id="rId22"/>
    <p:sldId id="2226" r:id="rId23"/>
    <p:sldId id="2229" r:id="rId24"/>
    <p:sldId id="2233" r:id="rId25"/>
    <p:sldId id="2240" r:id="rId27"/>
    <p:sldId id="2243" r:id="rId28"/>
    <p:sldId id="2246" r:id="rId29"/>
    <p:sldId id="2249" r:id="rId30"/>
    <p:sldId id="2253" r:id="rId31"/>
    <p:sldId id="2260" r:id="rId33"/>
    <p:sldId id="2263" r:id="rId34"/>
    <p:sldId id="2266" r:id="rId35"/>
    <p:sldId id="2269" r:id="rId36"/>
    <p:sldId id="2273" r:id="rId37"/>
    <p:sldId id="2280" r:id="rId39"/>
    <p:sldId id="2283" r:id="rId40"/>
    <p:sldId id="2286"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706" r:id="rId1"/>
    <p:sldLayoutId id="2147487707" r:id="rId2"/>
    <p:sldLayoutId id="2147487708" r:id="rId3"/>
    <p:sldLayoutId id="2147487709" r:id="rId4"/>
    <p:sldLayoutId id="2147487710" r:id="rId5"/>
    <p:sldLayoutId id="2147487711" r:id="rId6"/>
    <p:sldLayoutId id="2147487712" r:id="rId7"/>
    <p:sldLayoutId id="2147487713" r:id="rId8"/>
    <p:sldLayoutId id="2147487714" r:id="rId9"/>
    <p:sldLayoutId id="2147487715" r:id="rId10"/>
    <p:sldLayoutId id="21474877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743" r:id="rId1"/>
    <p:sldLayoutId id="2147487744" r:id="rId2"/>
    <p:sldLayoutId id="2147487745" r:id="rId3"/>
    <p:sldLayoutId id="2147487746" r:id="rId4"/>
    <p:sldLayoutId id="2147487747" r:id="rId5"/>
    <p:sldLayoutId id="2147487748" r:id="rId6"/>
    <p:sldLayoutId id="2147487749" r:id="rId7"/>
    <p:sldLayoutId id="2147487750" r:id="rId8"/>
    <p:sldLayoutId id="2147487751" r:id="rId9"/>
    <p:sldLayoutId id="2147487752" r:id="rId10"/>
    <p:sldLayoutId id="214748775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tags" Target="../tags/tag218.xml"/><Relationship Id="rId14" Type="http://schemas.openxmlformats.org/officeDocument/2006/relationships/tags" Target="../tags/tag219.xml"/><Relationship Id="rId15" Type="http://schemas.openxmlformats.org/officeDocument/2006/relationships/tags" Target="../tags/tag220.xml"/><Relationship Id="rId16" Type="http://schemas.openxmlformats.org/officeDocument/2006/relationships/tags" Target="../tags/tag221.xml"/><Relationship Id="rId17" Type="http://schemas.openxmlformats.org/officeDocument/2006/relationships/tags" Target="../tags/tag222.xml"/><Relationship Id="rId18" Type="http://schemas.openxmlformats.org/officeDocument/2006/relationships/tags" Target="../tags/tag223.xml"/><Relationship Id="rId19" Type="http://schemas.openxmlformats.org/officeDocument/2006/relationships/tags" Target="../tags/tag224.xml"/><Relationship Id="rId20" Type="http://schemas.openxmlformats.org/officeDocument/2006/relationships/tags" Target="../tags/tag225.xml"/><Relationship Id="rId21" Type="http://schemas.openxmlformats.org/officeDocument/2006/relationships/tags" Target="../tags/tag226.xml"/><Relationship Id="rId22" Type="http://schemas.openxmlformats.org/officeDocument/2006/relationships/tags" Target="../tags/tag227.xml"/><Relationship Id="rId23" Type="http://schemas.openxmlformats.org/officeDocument/2006/relationships/tags" Target="../tags/tag228.xml"/><Relationship Id="rId24" Type="http://schemas.openxmlformats.org/officeDocument/2006/relationships/tags" Target="../tags/tag229.xml"/><Relationship Id="rId25" Type="http://schemas.openxmlformats.org/officeDocument/2006/relationships/tags" Target="../tags/tag230.xml"/><Relationship Id="rId26" Type="http://schemas.openxmlformats.org/officeDocument/2006/relationships/tags" Target="../tags/tag231.xml"/><Relationship Id="rId27" Type="http://schemas.openxmlformats.org/officeDocument/2006/relationships/tags" Target="../tags/tag232.xml"/><Relationship Id="rId28" Type="http://schemas.openxmlformats.org/officeDocument/2006/relationships/tags" Target="../tags/tag233.xml"/><Relationship Id="rId29" Type="http://schemas.openxmlformats.org/officeDocument/2006/relationships/tags" Target="../tags/tag234.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tags" Target="../tags/tag271.xml"/><Relationship Id="rId22" Type="http://schemas.openxmlformats.org/officeDocument/2006/relationships/tags" Target="../tags/tag272.xml"/><Relationship Id="rId23" Type="http://schemas.openxmlformats.org/officeDocument/2006/relationships/tags" Target="../tags/tag273.xml"/><Relationship Id="rId24" Type="http://schemas.openxmlformats.org/officeDocument/2006/relationships/tags" Target="../tags/tag274.xml"/><Relationship Id="rId25" Type="http://schemas.openxmlformats.org/officeDocument/2006/relationships/tags" Target="../tags/tag275.xml"/><Relationship Id="rId26" Type="http://schemas.openxmlformats.org/officeDocument/2006/relationships/tags" Target="../tags/tag276.xml"/><Relationship Id="rId27" Type="http://schemas.openxmlformats.org/officeDocument/2006/relationships/tags" Target="../tags/tag277.xml"/><Relationship Id="rId28" Type="http://schemas.openxmlformats.org/officeDocument/2006/relationships/tags" Target="../tags/tag278.xml"/><Relationship Id="rId29" Type="http://schemas.openxmlformats.org/officeDocument/2006/relationships/tags" Target="../tags/tag279.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30.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tags" Target="../tags/tag391.xml"/><Relationship Id="rId14" Type="http://schemas.openxmlformats.org/officeDocument/2006/relationships/tags" Target="../tags/tag392.xml"/><Relationship Id="rId15" Type="http://schemas.openxmlformats.org/officeDocument/2006/relationships/tags" Target="../tags/tag393.xml"/><Relationship Id="rId16" Type="http://schemas.openxmlformats.org/officeDocument/2006/relationships/tags" Target="../tags/tag394.xml"/><Relationship Id="rId17" Type="http://schemas.openxmlformats.org/officeDocument/2006/relationships/tags" Target="../tags/tag395.xml"/><Relationship Id="rId18" Type="http://schemas.openxmlformats.org/officeDocument/2006/relationships/tags" Target="../tags/tag396.xml"/><Relationship Id="rId19" Type="http://schemas.openxmlformats.org/officeDocument/2006/relationships/tags" Target="../tags/tag397.xml"/><Relationship Id="rId20" Type="http://schemas.openxmlformats.org/officeDocument/2006/relationships/tags" Target="../tags/tag398.xml"/><Relationship Id="rId2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电子产品制造行业工作总结与展望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添加标题</a:t>
            </a:r>
            <a:endParaRPr altLang="en-US" b="1" dirty="0" sz="19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lt1">
                    <a:lumMod val="100000"/>
                  </a:schemeClr>
                </a:solidFill>
                <a:latin typeface="+mj-ea"/>
                <a:ea typeface="+mj-ea"/>
              </a:rPr>
              <a:t>电子产品制造行业现状</a:t>
            </a:r>
            <a:endParaRPr altLang="en-US" b="1" dirty="0" sz="19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电子产品制造行业发展趋势</a:t>
            </a:r>
            <a:endParaRPr altLang="en-US" b="1" dirty="0" sz="19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lt1">
                    <a:lumMod val="100000"/>
                  </a:schemeClr>
                </a:solidFill>
                <a:latin typeface="+mj-ea"/>
                <a:ea typeface="+mj-ea"/>
              </a:rPr>
              <a:t>电子产品制造行业前景展望</a:t>
            </a:r>
            <a:endParaRPr altLang="en-US" b="1" dirty="0" sz="19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88333"/>
          </a:bodyPr>
          <a:p>
            <a:pPr>
              <a:lnSpc>
                <a:spcPct val="100000"/>
              </a:lnSpc>
            </a:pPr>
            <a:r>
              <a:rPr altLang="en-US" b="1" dirty="0" sz="2400" lang="zh-CN" spc="300">
                <a:solidFill>
                  <a:schemeClr val="tx1">
                    <a:lumMod val="75000"/>
                    <a:lumOff val="25000"/>
                  </a:schemeClr>
                </a:solidFill>
                <a:latin typeface="+mj-ea"/>
                <a:ea typeface="+mj-ea"/>
              </a:rPr>
              <a:t>电子产品制造企业战略规划与建议</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88333"/>
          </a:bodyPr>
          <a:p>
            <a:pPr>
              <a:lnSpc>
                <a:spcPct val="100000"/>
              </a:lnSpc>
            </a:pPr>
            <a:r>
              <a:rPr altLang="en-US" b="1" dirty="0" sz="2400" lang="zh-CN" spc="300">
                <a:solidFill>
                  <a:schemeClr val="lt1">
                    <a:lumMod val="100000"/>
                  </a:schemeClr>
                </a:solidFill>
                <a:latin typeface="+mj-ea"/>
                <a:ea typeface="+mj-ea"/>
              </a:rPr>
              <a:t>电子产品制造行业人才培养与引进</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电子产品制造行业现状</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行业规模及增长趋势</a:t>
            </a:r>
            <a:endParaRPr altLang="en-US" lang="zh-CN"/>
          </a:p>
        </p:txBody>
      </p:sp>
      <p:sp>
        <p:nvSpPr>
          <p:cNvPr id="10489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行业规模：全球电子产品制造行业的市场规模和产值</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增长趋势：近年来行业的发展趋势和增长速度</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主要驱动因素：推动行业增长的主要因素和驱动力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未来预测：行业未来的发展趋势和预测</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主要产品类型及市场分布</a:t>
            </a:r>
            <a:endParaRPr altLang="en-US" lang="zh-CN"/>
          </a:p>
        </p:txBody>
      </p:sp>
      <p:sp>
        <p:nvSpPr>
          <p:cNvPr id="1049056"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58"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060"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智能手机：市场份额最大，竞争激烈</a:t>
            </a:r>
            <a:endParaRPr altLang="en-US" dirty="0" lang="zh-CN" spc="150">
              <a:solidFill>
                <a:schemeClr val="tx1">
                  <a:lumMod val="85000"/>
                  <a:lumOff val="15000"/>
                </a:schemeClr>
              </a:solidFill>
              <a:latin typeface="+mn-ea"/>
              <a:sym typeface="+mn-ea"/>
            </a:endParaRPr>
          </a:p>
        </p:txBody>
      </p:sp>
      <p:sp>
        <p:nvSpPr>
          <p:cNvPr id="1049062"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64"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66"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笔记本电脑：市场份额稳定，品牌竞争激烈</a:t>
            </a:r>
            <a:endParaRPr altLang="en-US" dirty="0" lang="zh-CN" spc="150">
              <a:solidFill>
                <a:schemeClr val="tx1">
                  <a:lumMod val="85000"/>
                  <a:lumOff val="15000"/>
                </a:schemeClr>
              </a:solidFill>
              <a:latin typeface="+mn-ea"/>
              <a:sym typeface="+mn-ea"/>
            </a:endParaRPr>
          </a:p>
        </p:txBody>
      </p:sp>
      <p:sp>
        <p:nvSpPr>
          <p:cNvPr id="1049068"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70"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72"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平板电脑：市场份额逐年增长，消费需求多样化</a:t>
            </a:r>
            <a:endParaRPr altLang="en-US" dirty="0" lang="zh-CN" spc="150">
              <a:solidFill>
                <a:schemeClr val="tx1">
                  <a:lumMod val="85000"/>
                  <a:lumOff val="15000"/>
                </a:schemeClr>
              </a:solidFill>
              <a:latin typeface="+mn-ea"/>
              <a:sym typeface="+mn-ea"/>
            </a:endParaRPr>
          </a:p>
        </p:txBody>
      </p:sp>
      <p:sp>
        <p:nvSpPr>
          <p:cNvPr id="1049074"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76"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78"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智能家居：市场份额增长迅速，未来发展潜力巨大</a:t>
            </a:r>
            <a:endParaRPr altLang="en-US" dirty="0" lang="zh-CN" spc="150">
              <a:solidFill>
                <a:schemeClr val="tx1">
                  <a:lumMod val="85000"/>
                  <a:lumOff val="15000"/>
                </a:schemeClr>
              </a:solidFill>
              <a:latin typeface="+mn-ea"/>
              <a:sym typeface="+mn-ea"/>
            </a:endParaRPr>
          </a:p>
        </p:txBody>
      </p:sp>
      <p:sp>
        <p:nvSpPr>
          <p:cNvPr id="1049080"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82"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84"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其他电子产品：如可穿戴设备、无人机等，市场份额较小，但发展前景广阔</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8" name="标题 1"/>
          <p:cNvSpPr>
            <a:spLocks noGrp="1"/>
          </p:cNvSpPr>
          <p:nvPr>
            <p:ph type="title"/>
          </p:nvPr>
        </p:nvSpPr>
        <p:spPr/>
        <p:txBody>
          <a:bodyPr/>
          <a:p>
            <a:r>
              <a:rPr altLang="en-US" lang="zh-CN"/>
              <a:t>竞争格局及主要企业</a:t>
            </a:r>
            <a:endParaRPr altLang="en-US" lang="zh-CN"/>
          </a:p>
        </p:txBody>
      </p:sp>
      <p:sp>
        <p:nvSpPr>
          <p:cNvPr id="1049120" name="内容占位符 2"/>
          <p:cNvSpPr>
            <a:spLocks noGrp="1"/>
          </p:cNvSpPr>
          <p:nvPr>
            <p:ph idx="1"/>
          </p:nvPr>
        </p:nvSpPr>
        <p:spPr/>
        <p:txBody>
          <a:bodyPr>
            <a:normAutofit fontScale="55000"/>
          </a:bodyPr>
          <a:p>
            <a:r>
              <a:rPr altLang="en-US" lang="zh-CN"/>
              <a:t>竞争格局：全球范围内，电子产品制造行业呈现出激烈的竞争格局，主要企业包括苹果、三星、华为等</a:t>
            </a:r>
            <a:endParaRPr altLang="en-US" lang="zh-CN"/>
          </a:p>
          <a:p>
            <a:r>
              <a:rPr altLang="en-US" lang="zh-CN"/>
              <a:t>主要企业：苹果公司作为全球最大的电子产品制造商之一，拥有强大的研发能力和品牌影响力；三星公司则以其在半导体和显示面板领域的领先地位而著称；华为公司则以其智能手机和网络设备等产品在市场上占据重要地位  我正在写一份主题为“电子产品制造行业工作总结与展望”的PPT,现在准备介绍“电子产品制造行业现状”,请帮我生成“市场规模及增长趋势”为标题的内容 市场规模及增长趋势</a:t>
            </a:r>
            <a:endParaRPr altLang="en-US" lang="zh-CN"/>
          </a:p>
          <a:p>
            <a:pPr lvl="1"/>
            <a:r>
              <a:rPr altLang="en-US" lang="zh-CN"/>
              <a:t>我正在写一份主题为“电子产品制造行业工作总结与展望”的PPT,现在准备介绍“电子产品制造行业现状”,请帮我生成“市场规模及增长趋势”为标题的内容</a:t>
            </a:r>
            <a:endParaRPr altLang="en-US" lang="zh-CN"/>
          </a:p>
          <a:p>
            <a:pPr lvl="1"/>
            <a:r>
              <a:rPr altLang="en-US" lang="zh-CN"/>
              <a:t>市场规模及增长趋势</a:t>
            </a:r>
            <a:endParaRPr altLang="en-US" lang="zh-CN"/>
          </a:p>
          <a:p>
            <a:r>
              <a:rPr altLang="en-US" lang="zh-CN"/>
              <a:t>市场规模：全球电子产品制造行业的市场规模庞大，近年来呈现出稳步增长的趋势</a:t>
            </a:r>
            <a:endParaRPr altLang="en-US" lang="zh-CN"/>
          </a:p>
          <a:p>
            <a:r>
              <a:rPr altLang="en-US" lang="zh-CN"/>
              <a:t>增长趋势：随着科技的不断进步和消费者对电子产品需求的不断增加，电子产品制造行业的增长趋势将持续  我正在写一份主题为“电子产品制造行业工作总结与展望”的PPT,现在准备介绍“电子产品制造行业现状”,请帮我生成“行业发展趋势”为标题的内容 行业发展趋势</a:t>
            </a:r>
            <a:endParaRPr altLang="en-US" lang="zh-CN"/>
          </a:p>
          <a:p>
            <a:pPr lvl="1"/>
            <a:r>
              <a:rPr altLang="en-US" lang="zh-CN"/>
              <a:t>我正在写一份主题为“电子产品制造行业工作总结与展望”的PPT,现在准备介绍“电子产品制造行业现状”,请帮我生成“行业发展趋势”为标题的内容</a:t>
            </a:r>
            <a:endParaRPr altLang="en-US" lang="zh-CN"/>
          </a:p>
          <a:p>
            <a:pPr lvl="1"/>
            <a:r>
              <a:rPr altLang="en-US" lang="zh-CN"/>
              <a:t>行业发展趋势</a:t>
            </a:r>
            <a:endParaRPr altLang="en-US" lang="zh-CN"/>
          </a:p>
          <a:p>
            <a:r>
              <a:rPr altLang="en-US" lang="zh-CN"/>
              <a:t>智能化：随着人工智能技术的不断发展，电子产品制造行业将更加注重智能化生产，提高生产效率和产品质量</a:t>
            </a:r>
            <a:endParaRPr altLang="en-US" lang="zh-CN"/>
          </a:p>
          <a:p>
            <a:r>
              <a:rPr altLang="en-US" lang="zh-CN"/>
              <a:t>绿色环保：环保意识的提高将促使电子产品制造行业更加注重环保和可持续发展，采用更加环保的材料和生产工艺</a:t>
            </a:r>
            <a:endParaRPr altLang="en-US" lang="zh-CN"/>
          </a:p>
          <a:p>
            <a:r>
              <a:rPr altLang="en-US" lang="zh-CN"/>
              <a:t>定制化：消费者对个性化需求的增加将促使电子产品制造行业更加注重产品的定制化，满足不同消费者的需求</a:t>
            </a:r>
            <a:endParaRPr altLang="en-US" lang="zh-CN"/>
          </a:p>
          <a:p>
            <a:r>
              <a:rPr altLang="en-US" lang="zh-CN"/>
              <a:t>跨界合作：电子产品制造行业将与其他行业进行更多的跨界合作，如与互联网、物联网等行业的合作，推动行业的创新发展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行业面临的问题与挑战</a:t>
            </a:r>
            <a:endParaRPr altLang="en-US" lang="zh-CN"/>
          </a:p>
        </p:txBody>
      </p:sp>
      <p:sp>
        <p:nvSpPr>
          <p:cNvPr id="104915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原材料价格上涨：随着全球经济的复苏和通货膨胀的加剧，电子产品制造所需的原材料价格上涨，给企业带来了成本压力。</a:t>
            </a:r>
            <a:endParaRPr altLang="en-US" sz="1400" lang="zh-CN" spc="150">
              <a:solidFill>
                <a:schemeClr val="tx1"/>
              </a:solidFill>
              <a:effectLst/>
              <a:latin typeface="+mn-ea"/>
              <a:sym typeface="+mn-ea"/>
            </a:endParaRPr>
          </a:p>
        </p:txBody>
      </p:sp>
      <p:sp>
        <p:nvSpPr>
          <p:cNvPr id="104916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市场竞争激烈：电子产品制造行业面临着来自全球各地的竞争，企业需要不断提高产品质量和技术水平以保持竞争优势。</a:t>
            </a:r>
            <a:endParaRPr altLang="en-US" dirty="0" sz="1400" lang="zh-CN" spc="150">
              <a:solidFill>
                <a:schemeClr val="tx1"/>
              </a:solidFill>
              <a:effectLst/>
              <a:latin typeface="+mn-ea"/>
              <a:sym typeface="+mn-ea"/>
            </a:endParaRPr>
          </a:p>
        </p:txBody>
      </p:sp>
      <p:sp>
        <p:nvSpPr>
          <p:cNvPr id="104916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人才短缺：电子产品制造行业需要高素质的技术人才和熟练工人，但目前市场上人才短缺，企业需要加强人才培养和引进。</a:t>
            </a:r>
            <a:endParaRPr altLang="en-US" sz="1400" lang="zh-CN" spc="150">
              <a:solidFill>
                <a:schemeClr val="tx1"/>
              </a:solidFill>
              <a:effectLst/>
              <a:latin typeface="+mn-ea"/>
              <a:sym typeface="+mn-ea"/>
            </a:endParaRPr>
          </a:p>
        </p:txBody>
      </p:sp>
      <p:sp>
        <p:nvSpPr>
          <p:cNvPr id="104917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环保要求提高：随着环保意识的提高，电子产品制造行业需要更加注重环保生产，加强废弃物处理和资源回收利用。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4" name="标题"/>
          <p:cNvSpPr>
            <a:spLocks noGrp="1"/>
          </p:cNvSpPr>
          <p:nvPr>
            <p:ph type="title"/>
            <p:custDataLst>
              <p:tags r:id="rId1"/>
            </p:custDataLst>
          </p:nvPr>
        </p:nvSpPr>
        <p:spPr>
          <a:xfrm>
            <a:off x="939798" y="-1"/>
            <a:ext cx="10414002" cy="2114171"/>
          </a:xfrm>
        </p:spPr>
        <p:txBody>
          <a:bodyPr anchor="b">
            <a:normAutofit/>
          </a:bodyPr>
          <a:p>
            <a:r>
              <a:rPr altLang="en-US" dirty="0" lang="zh-CN"/>
              <a:t>电子产品制造行业发展趋势</a:t>
            </a:r>
            <a:endParaRPr altLang="en-US" dirty="0" lang="zh-CN"/>
          </a:p>
        </p:txBody>
      </p:sp>
      <p:sp>
        <p:nvSpPr>
          <p:cNvPr id="104920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6" name="标题 1"/>
          <p:cNvSpPr>
            <a:spLocks noGrp="1"/>
          </p:cNvSpPr>
          <p:nvPr>
            <p:ph type="title"/>
          </p:nvPr>
        </p:nvSpPr>
        <p:spPr/>
        <p:txBody>
          <a:bodyPr/>
          <a:p>
            <a:r>
              <a:rPr altLang="en-US" lang="zh-CN"/>
              <a:t>技术创新与升级</a:t>
            </a:r>
            <a:endParaRPr altLang="en-US" lang="zh-CN"/>
          </a:p>
        </p:txBody>
      </p:sp>
      <p:sp>
        <p:nvSpPr>
          <p:cNvPr id="10492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电子产品制造行业的技术创新</a:t>
            </a:r>
            <a:endParaRPr altLang="en-US" dirty="0" sz="1200" lang="zh-CN" spc="150">
              <a:solidFill>
                <a:schemeClr val="tx1">
                  <a:lumMod val="65000"/>
                  <a:lumOff val="35000"/>
                </a:schemeClr>
              </a:solidFill>
              <a:latin typeface="+mn-ea"/>
              <a:sym typeface="+mn-ea"/>
            </a:endParaRPr>
          </a:p>
        </p:txBody>
      </p:sp>
      <p:sp>
        <p:nvSpPr>
          <p:cNvPr id="10492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行业技术升级的推动因素</a:t>
            </a:r>
            <a:endParaRPr altLang="en-US" dirty="0" sz="1200" lang="zh-CN" spc="150">
              <a:solidFill>
                <a:schemeClr val="tx1">
                  <a:lumMod val="65000"/>
                  <a:lumOff val="35000"/>
                </a:schemeClr>
              </a:solidFill>
              <a:latin typeface="+mn-ea"/>
              <a:sym typeface="+mn-ea"/>
            </a:endParaRPr>
          </a:p>
        </p:txBody>
      </p:sp>
      <p:sp>
        <p:nvSpPr>
          <p:cNvPr id="10492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新技术对电子产品制造行业的影响</a:t>
            </a:r>
            <a:endParaRPr altLang="en-US" dirty="0" sz="1200" lang="zh-CN" spc="150">
              <a:solidFill>
                <a:schemeClr val="tx1">
                  <a:lumMod val="65000"/>
                  <a:lumOff val="35000"/>
                </a:schemeClr>
              </a:solidFill>
              <a:latin typeface="+mn-ea"/>
              <a:sym typeface="+mn-ea"/>
            </a:endParaRPr>
          </a:p>
        </p:txBody>
      </p:sp>
      <p:sp>
        <p:nvSpPr>
          <p:cNvPr id="10492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未来电子产品制造行业的创新方向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8" name="标题 1"/>
          <p:cNvSpPr>
            <a:spLocks noGrp="1"/>
          </p:cNvSpPr>
          <p:nvPr>
            <p:ph type="title"/>
          </p:nvPr>
        </p:nvSpPr>
        <p:spPr/>
        <p:txBody>
          <a:bodyPr/>
          <a:p>
            <a:r>
              <a:rPr altLang="en-US" lang="zh-CN"/>
              <a:t>智能化生产与制造</a:t>
            </a:r>
            <a:endParaRPr altLang="en-US" lang="zh-CN"/>
          </a:p>
        </p:txBody>
      </p:sp>
      <p:sp>
        <p:nvSpPr>
          <p:cNvPr id="1049320"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22"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自动化生产线的应用</a:t>
            </a:r>
            <a:endParaRPr altLang="en-US" dirty="0" sz="1600" lang="zh-CN" spc="150">
              <a:solidFill>
                <a:schemeClr val="tx1"/>
              </a:solidFill>
              <a:latin typeface="+mn-ea"/>
            </a:endParaRPr>
          </a:p>
        </p:txBody>
      </p:sp>
      <p:sp>
        <p:nvSpPr>
          <p:cNvPr id="1049324"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26" name="正文"/>
          <p:cNvSpPr txBox="1"/>
          <p:nvPr>
            <p:custDataLst>
              <p:tags r:id="rId4"/>
            </p:custDataLst>
          </p:nvPr>
        </p:nvSpPr>
        <p:spPr>
          <a:xfrm>
            <a:off x="9061273" y="348817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未来发展趋势与挑战</a:t>
            </a:r>
            <a:endParaRPr altLang="en-US" dirty="0" sz="1600" lang="zh-CN" spc="150">
              <a:solidFill>
                <a:schemeClr val="tx1"/>
              </a:solidFill>
              <a:latin typeface="+mn-ea"/>
            </a:endParaRPr>
          </a:p>
        </p:txBody>
      </p:sp>
      <p:sp>
        <p:nvSpPr>
          <p:cNvPr id="1049328"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30" name="正文"/>
          <p:cNvSpPr txBox="1"/>
          <p:nvPr>
            <p:custDataLst>
              <p:tags r:id="rId6"/>
            </p:custDataLst>
          </p:nvPr>
        </p:nvSpPr>
        <p:spPr>
          <a:xfrm>
            <a:off x="3688451" y="348878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机器人与人工智能技术的结合</a:t>
            </a:r>
            <a:endParaRPr altLang="en-US" dirty="0" sz="1600" lang="zh-CN" spc="150">
              <a:solidFill>
                <a:schemeClr val="tx1"/>
              </a:solidFill>
              <a:latin typeface="+mn-ea"/>
            </a:endParaRPr>
          </a:p>
        </p:txBody>
      </p:sp>
      <p:sp>
        <p:nvSpPr>
          <p:cNvPr id="1049332"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34"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数字化工厂的兴起</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8" name="标题 1"/>
          <p:cNvSpPr>
            <a:spLocks noGrp="1"/>
          </p:cNvSpPr>
          <p:nvPr>
            <p:ph type="title"/>
          </p:nvPr>
        </p:nvSpPr>
        <p:spPr/>
        <p:txBody>
          <a:bodyPr/>
          <a:p>
            <a:r>
              <a:rPr altLang="en-US" lang="zh-CN"/>
              <a:t>绿色环保与可持续发展</a:t>
            </a:r>
            <a:endParaRPr altLang="en-US" lang="zh-CN"/>
          </a:p>
        </p:txBody>
      </p:sp>
      <p:sp>
        <p:nvSpPr>
          <p:cNvPr id="104937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环保意识提升：消费者对环保和可持续发展的关注度提高</a:t>
            </a:r>
            <a:endParaRPr altLang="en-US" dirty="0" sz="1200" lang="zh-CN" spc="150">
              <a:solidFill>
                <a:schemeClr val="tx1">
                  <a:lumMod val="85000"/>
                  <a:lumOff val="15000"/>
                </a:schemeClr>
              </a:solidFill>
              <a:latin typeface="+mn-ea"/>
              <a:sym typeface="+mn-ea"/>
            </a:endParaRPr>
          </a:p>
        </p:txBody>
      </p:sp>
      <p:sp>
        <p:nvSpPr>
          <p:cNvPr id="104937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绿色制造技术：采用环保材料和制造技术，降低生产过程中的环境污染</a:t>
            </a:r>
            <a:endParaRPr altLang="en-US" dirty="0" sz="1200" lang="zh-CN" spc="150">
              <a:solidFill>
                <a:schemeClr val="tx1">
                  <a:lumMod val="85000"/>
                  <a:lumOff val="15000"/>
                </a:schemeClr>
              </a:solidFill>
              <a:latin typeface="+mn-ea"/>
              <a:sym typeface="+mn-ea"/>
            </a:endParaRPr>
          </a:p>
        </p:txBody>
      </p:sp>
      <p:sp>
        <p:nvSpPr>
          <p:cNvPr id="104937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循环经济：实现资源循环利用，提高资源利用效率</a:t>
            </a:r>
            <a:endParaRPr altLang="en-US" dirty="0" sz="1200" lang="zh-CN" spc="150">
              <a:solidFill>
                <a:schemeClr val="tx1">
                  <a:lumMod val="85000"/>
                  <a:lumOff val="15000"/>
                </a:schemeClr>
              </a:solidFill>
              <a:latin typeface="+mn-ea"/>
              <a:sym typeface="+mn-ea"/>
            </a:endParaRPr>
          </a:p>
        </p:txBody>
      </p:sp>
      <p:sp>
        <p:nvSpPr>
          <p:cNvPr id="104938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8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绿色供应链：建立绿色供应链，推动整个产业链的可持续发展</a:t>
            </a:r>
            <a:endParaRPr altLang="en-US" dirty="0" sz="1200" lang="zh-CN" spc="150">
              <a:solidFill>
                <a:schemeClr val="tx1">
                  <a:lumMod val="85000"/>
                  <a:lumOff val="15000"/>
                </a:schemeClr>
              </a:solidFill>
              <a:latin typeface="+mn-ea"/>
              <a:sym typeface="+mn-ea"/>
            </a:endParaRPr>
          </a:p>
        </p:txBody>
      </p:sp>
      <p:sp>
        <p:nvSpPr>
          <p:cNvPr id="104939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6" name="标题 1"/>
          <p:cNvSpPr>
            <a:spLocks noGrp="1"/>
          </p:cNvSpPr>
          <p:nvPr>
            <p:ph type="title"/>
          </p:nvPr>
        </p:nvSpPr>
        <p:spPr/>
        <p:txBody>
          <a:bodyPr/>
          <a:p>
            <a:r>
              <a:rPr altLang="en-US" lang="zh-CN"/>
              <a:t>全球化与区域化发展</a:t>
            </a:r>
            <a:endParaRPr altLang="en-US" lang="zh-CN"/>
          </a:p>
        </p:txBody>
      </p:sp>
      <p:sp>
        <p:nvSpPr>
          <p:cNvPr id="104942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3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全球化趋势：电子产品制造行业在全球范围内不断扩大，跨国公司逐渐增多，国际合作与贸易日益频繁</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3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3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区域化发展：不同地区根据自身优势和市场需求，形成具有特色的电子产品制造产业集群，实现区域内的协同发展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44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4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产业链整合：全球范围内的产业链整合加速，原材料采购、生产制造、销售渠道等环节实现优化配置，降低成本并提高效率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4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技术创新：随着科技的不断进步，电子产品制造行业在技术研发、生产工艺、产品创新等方面取得显著成果，推动行业持续发展</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4" name="标题"/>
          <p:cNvSpPr>
            <a:spLocks noGrp="1"/>
          </p:cNvSpPr>
          <p:nvPr>
            <p:ph type="title"/>
            <p:custDataLst>
              <p:tags r:id="rId1"/>
            </p:custDataLst>
          </p:nvPr>
        </p:nvSpPr>
        <p:spPr>
          <a:xfrm>
            <a:off x="939798" y="-1"/>
            <a:ext cx="10414002" cy="2114171"/>
          </a:xfrm>
        </p:spPr>
        <p:txBody>
          <a:bodyPr anchor="b">
            <a:normAutofit/>
          </a:bodyPr>
          <a:p>
            <a:r>
              <a:rPr altLang="en-US" dirty="0" lang="zh-CN"/>
              <a:t>电子产品制造行业前景展望</a:t>
            </a:r>
            <a:endParaRPr altLang="en-US" dirty="0" lang="zh-CN"/>
          </a:p>
        </p:txBody>
      </p:sp>
      <p:sp>
        <p:nvSpPr>
          <p:cNvPr id="104948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6" name="标题 1"/>
          <p:cNvSpPr>
            <a:spLocks noGrp="1"/>
          </p:cNvSpPr>
          <p:nvPr>
            <p:ph type="title"/>
          </p:nvPr>
        </p:nvSpPr>
        <p:spPr/>
        <p:txBody>
          <a:bodyPr/>
          <a:p>
            <a:r>
              <a:rPr altLang="en-US" lang="zh-CN"/>
              <a:t>市场需求预测与增长动力</a:t>
            </a:r>
            <a:endParaRPr altLang="en-US" lang="zh-CN"/>
          </a:p>
        </p:txBody>
      </p:sp>
      <p:sp>
        <p:nvSpPr>
          <p:cNvPr id="104955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市场需求预测：根据历史数据和趋势分析，预测未来电子产品制造行业的需求增长点和市场容量</a:t>
            </a:r>
            <a:endParaRPr altLang="en-US" dirty="0" sz="1200" lang="zh-CN" spc="150">
              <a:solidFill>
                <a:schemeClr val="tx1">
                  <a:lumMod val="85000"/>
                  <a:lumOff val="15000"/>
                </a:schemeClr>
              </a:solidFill>
              <a:latin typeface="+mn-ea"/>
              <a:sym typeface="+mn-ea"/>
            </a:endParaRPr>
          </a:p>
        </p:txBody>
      </p:sp>
      <p:sp>
        <p:nvSpPr>
          <p:cNvPr id="104956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增长动力：分析推动电子产品制造行业增长的主要因素，包括技术创新、消费者需求、政策支持等</a:t>
            </a:r>
            <a:endParaRPr altLang="en-US" dirty="0" sz="1200" lang="zh-CN" spc="150">
              <a:solidFill>
                <a:schemeClr val="tx1">
                  <a:lumMod val="85000"/>
                  <a:lumOff val="15000"/>
                </a:schemeClr>
              </a:solidFill>
              <a:latin typeface="+mn-ea"/>
              <a:sym typeface="+mn-ea"/>
            </a:endParaRPr>
          </a:p>
        </p:txBody>
      </p:sp>
      <p:sp>
        <p:nvSpPr>
          <p:cNvPr id="104956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6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竞争格局：分析当前电子产品制造行业的竞争格局，包括主要厂商、市场份额、产品差异化等</a:t>
            </a:r>
            <a:endParaRPr altLang="en-US" dirty="0" sz="1200" lang="zh-CN" spc="150">
              <a:solidFill>
                <a:schemeClr val="tx1">
                  <a:lumMod val="85000"/>
                  <a:lumOff val="15000"/>
                </a:schemeClr>
              </a:solidFill>
              <a:latin typeface="+mn-ea"/>
              <a:sym typeface="+mn-ea"/>
            </a:endParaRPr>
          </a:p>
        </p:txBody>
      </p:sp>
      <p:sp>
        <p:nvSpPr>
          <p:cNvPr id="104957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7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未来趋势：探讨电子产品制造行业的未来发展趋势，包括技术趋势、市场趋势、政策趋势等</a:t>
            </a:r>
            <a:endParaRPr altLang="en-US" dirty="0" sz="1200" lang="zh-CN" spc="150">
              <a:solidFill>
                <a:schemeClr val="tx1">
                  <a:lumMod val="85000"/>
                  <a:lumOff val="15000"/>
                </a:schemeClr>
              </a:solidFill>
              <a:latin typeface="+mn-ea"/>
              <a:sym typeface="+mn-ea"/>
            </a:endParaRPr>
          </a:p>
        </p:txBody>
      </p:sp>
      <p:sp>
        <p:nvSpPr>
          <p:cNvPr id="104957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新兴技术对行业的影响与机遇</a:t>
            </a:r>
            <a:endParaRPr altLang="en-US" lang="zh-CN"/>
          </a:p>
        </p:txBody>
      </p:sp>
      <p:sp>
        <p:nvSpPr>
          <p:cNvPr id="104961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5G技术的普及将推动电子产品制造行业的发展</a:t>
            </a:r>
            <a:endParaRPr altLang="en-US" dirty="0" sz="1200" lang="zh-CN" spc="150">
              <a:solidFill>
                <a:schemeClr val="tx1">
                  <a:lumMod val="65000"/>
                  <a:lumOff val="35000"/>
                </a:schemeClr>
              </a:solidFill>
              <a:latin typeface="+mn-ea"/>
              <a:sym typeface="+mn-ea"/>
            </a:endParaRPr>
          </a:p>
        </p:txBody>
      </p:sp>
      <p:sp>
        <p:nvSpPr>
          <p:cNvPr id="104965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新兴技术对行业的影响与机遇并存，需要积极应对和把握</a:t>
            </a:r>
            <a:endParaRPr altLang="en-US" dirty="0" sz="1200" lang="zh-CN" spc="150">
              <a:solidFill>
                <a:schemeClr val="tx1">
                  <a:lumMod val="65000"/>
                  <a:lumOff val="35000"/>
                </a:schemeClr>
              </a:solidFill>
              <a:latin typeface="+mn-ea"/>
              <a:sym typeface="+mn-ea"/>
            </a:endParaRPr>
          </a:p>
        </p:txBody>
      </p:sp>
      <p:sp>
        <p:nvSpPr>
          <p:cNvPr id="104965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物联网和智能家居市场将为电子产品制造行业带来新的增长点</a:t>
            </a:r>
            <a:endParaRPr altLang="en-US" dirty="0" sz="1200" lang="zh-CN" spc="150">
              <a:solidFill>
                <a:schemeClr val="tx1">
                  <a:lumMod val="65000"/>
                  <a:lumOff val="35000"/>
                </a:schemeClr>
              </a:solidFill>
              <a:latin typeface="+mn-ea"/>
              <a:sym typeface="+mn-ea"/>
            </a:endParaRPr>
          </a:p>
        </p:txBody>
      </p:sp>
      <p:sp>
        <p:nvSpPr>
          <p:cNvPr id="104965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人工智能和自动化技术将提高生产效率和产品质量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2" name="标题 1"/>
          <p:cNvSpPr>
            <a:spLocks noGrp="1"/>
          </p:cNvSpPr>
          <p:nvPr>
            <p:ph type="title"/>
          </p:nvPr>
        </p:nvSpPr>
        <p:spPr/>
        <p:txBody>
          <a:bodyPr/>
          <a:p>
            <a:r>
              <a:rPr altLang="en-US" lang="zh-CN"/>
              <a:t>行业未来发展趋势与方向</a:t>
            </a:r>
            <a:endParaRPr altLang="en-US" lang="zh-CN"/>
          </a:p>
        </p:txBody>
      </p:sp>
      <p:sp>
        <p:nvSpPr>
          <p:cNvPr id="104969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定制化服务：满足消费者个性化需求</a:t>
            </a:r>
            <a:endParaRPr altLang="zh-CN" dirty="0" lang="en-US">
              <a:solidFill>
                <a:schemeClr val="dk1">
                  <a:lumMod val="80000"/>
                  <a:lumOff val="20000"/>
                </a:schemeClr>
              </a:solidFill>
              <a:latin typeface="+mn-ea"/>
              <a:sym typeface="+mn-ea"/>
            </a:endParaRPr>
          </a:p>
        </p:txBody>
      </p:sp>
      <p:sp>
        <p:nvSpPr>
          <p:cNvPr id="104970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智能化制造：提高生产效率，降低成本</a:t>
            </a:r>
            <a:endParaRPr altLang="en-US" dirty="0" lang="zh-CN">
              <a:solidFill>
                <a:schemeClr val="dk1">
                  <a:lumMod val="80000"/>
                  <a:lumOff val="20000"/>
                </a:schemeClr>
              </a:solidFill>
              <a:latin typeface="+mn-ea"/>
              <a:sym typeface="+mn-ea"/>
            </a:endParaRPr>
          </a:p>
        </p:txBody>
      </p:sp>
      <p:sp>
        <p:nvSpPr>
          <p:cNvPr id="104971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绿色环保：减少环境污染，实现可持续发展</a:t>
            </a:r>
            <a:endParaRPr altLang="en-US" dirty="0" lang="zh-CN">
              <a:solidFill>
                <a:schemeClr val="dk1">
                  <a:lumMod val="80000"/>
                  <a:lumOff val="20000"/>
                </a:schemeClr>
              </a:solidFill>
              <a:latin typeface="+mn-ea"/>
              <a:sym typeface="+mn-ea"/>
            </a:endParaRPr>
          </a:p>
        </p:txBody>
      </p:sp>
      <p:sp>
        <p:nvSpPr>
          <p:cNvPr id="104971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全球化布局：拓展海外市场，提升国际竞争力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8" name="标题 1"/>
          <p:cNvSpPr>
            <a:spLocks noGrp="1"/>
          </p:cNvSpPr>
          <p:nvPr>
            <p:ph type="title"/>
          </p:nvPr>
        </p:nvSpPr>
        <p:spPr/>
        <p:txBody>
          <a:bodyPr/>
          <a:p>
            <a:r>
              <a:rPr altLang="en-US" lang="zh-CN"/>
              <a:t>政策环境对行业发展的影响</a:t>
            </a:r>
            <a:endParaRPr altLang="en-US" lang="zh-CN"/>
          </a:p>
        </p:txBody>
      </p:sp>
      <p:sp>
        <p:nvSpPr>
          <p:cNvPr id="104976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7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8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8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9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政策支持：政府加大对电子制造行业的扶持力度，推动行业发展。</a:t>
            </a:r>
            <a:endParaRPr altLang="en-US" dirty="0" sz="1200" lang="zh-CN" spc="150">
              <a:solidFill>
                <a:schemeClr val="tx1">
                  <a:lumMod val="65000"/>
                  <a:lumOff val="35000"/>
                </a:schemeClr>
              </a:solidFill>
              <a:latin typeface="+mn-ea"/>
              <a:sym typeface="+mn-ea"/>
            </a:endParaRPr>
          </a:p>
        </p:txBody>
      </p:sp>
      <p:sp>
        <p:nvSpPr>
          <p:cNvPr id="104979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市场需求：政策引导市场需求，推动电子制造行业向高端化发展。</a:t>
            </a:r>
            <a:endParaRPr altLang="en-US" dirty="0" sz="1200" lang="zh-CN" spc="150">
              <a:solidFill>
                <a:schemeClr val="tx1">
                  <a:lumMod val="65000"/>
                  <a:lumOff val="35000"/>
                </a:schemeClr>
              </a:solidFill>
              <a:latin typeface="+mn-ea"/>
              <a:sym typeface="+mn-ea"/>
            </a:endParaRPr>
          </a:p>
        </p:txBody>
      </p:sp>
      <p:sp>
        <p:nvSpPr>
          <p:cNvPr id="104980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技术创新：政策鼓励企业加强技术研发，提高产品质量和竞争力。</a:t>
            </a:r>
            <a:endParaRPr altLang="en-US" dirty="0" sz="1200" lang="zh-CN" spc="150">
              <a:solidFill>
                <a:schemeClr val="tx1">
                  <a:lumMod val="65000"/>
                  <a:lumOff val="35000"/>
                </a:schemeClr>
              </a:solidFill>
              <a:latin typeface="+mn-ea"/>
              <a:sym typeface="+mn-ea"/>
            </a:endParaRPr>
          </a:p>
        </p:txBody>
      </p:sp>
      <p:sp>
        <p:nvSpPr>
          <p:cNvPr id="104980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环保要求：环保政策趋严，促使企业提高生产效率和环保水平。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6" name="标题"/>
          <p:cNvSpPr>
            <a:spLocks noGrp="1"/>
          </p:cNvSpPr>
          <p:nvPr>
            <p:ph type="title"/>
            <p:custDataLst>
              <p:tags r:id="rId1"/>
            </p:custDataLst>
          </p:nvPr>
        </p:nvSpPr>
        <p:spPr>
          <a:xfrm>
            <a:off x="939798" y="-1"/>
            <a:ext cx="10414002" cy="2114171"/>
          </a:xfrm>
        </p:spPr>
        <p:txBody>
          <a:bodyPr anchor="b">
            <a:normAutofit/>
          </a:bodyPr>
          <a:p>
            <a:r>
              <a:rPr altLang="en-US" dirty="0" lang="zh-CN"/>
              <a:t>电子产品制造企业战略规划与建议</a:t>
            </a:r>
            <a:endParaRPr altLang="en-US" dirty="0" lang="zh-CN"/>
          </a:p>
        </p:txBody>
      </p:sp>
      <p:sp>
        <p:nvSpPr>
          <p:cNvPr id="104983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8" name="标题 1"/>
          <p:cNvSpPr>
            <a:spLocks noGrp="1"/>
          </p:cNvSpPr>
          <p:nvPr>
            <p:ph type="title"/>
          </p:nvPr>
        </p:nvSpPr>
        <p:spPr/>
        <p:txBody>
          <a:bodyPr/>
          <a:p>
            <a:r>
              <a:rPr altLang="en-US" lang="zh-CN"/>
              <a:t>提升技术创新能力，加强自主研发</a:t>
            </a:r>
            <a:endParaRPr altLang="en-US" lang="zh-CN"/>
          </a:p>
        </p:txBody>
      </p:sp>
      <p:sp>
        <p:nvSpPr>
          <p:cNvPr id="104991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引进先进技术，提高生产效率</a:t>
            </a:r>
            <a:endParaRPr altLang="en-US" sz="1400" lang="zh-CN" spc="150">
              <a:solidFill>
                <a:schemeClr val="tx1"/>
              </a:solidFill>
              <a:effectLst/>
              <a:latin typeface="+mn-ea"/>
              <a:sym typeface="+mn-ea"/>
            </a:endParaRPr>
          </a:p>
        </p:txBody>
      </p:sp>
      <p:sp>
        <p:nvSpPr>
          <p:cNvPr id="104992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建立技术研发团队，加大研发投入</a:t>
            </a:r>
            <a:endParaRPr altLang="en-US" dirty="0" sz="1400" lang="zh-CN" spc="150">
              <a:solidFill>
                <a:schemeClr val="tx1"/>
              </a:solidFill>
              <a:effectLst/>
              <a:latin typeface="+mn-ea"/>
              <a:sym typeface="+mn-ea"/>
            </a:endParaRPr>
          </a:p>
        </p:txBody>
      </p:sp>
      <p:sp>
        <p:nvSpPr>
          <p:cNvPr id="104992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加强与高校、科研机构合作，共同推动技术创新</a:t>
            </a:r>
            <a:endParaRPr altLang="en-US" sz="1400" lang="zh-CN" spc="150">
              <a:solidFill>
                <a:schemeClr val="tx1"/>
              </a:solidFill>
              <a:effectLst/>
              <a:latin typeface="+mn-ea"/>
              <a:sym typeface="+mn-ea"/>
            </a:endParaRPr>
          </a:p>
        </p:txBody>
      </p:sp>
      <p:sp>
        <p:nvSpPr>
          <p:cNvPr id="104992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鼓励员工参与技术创新，提高整体技术水平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8" name="标题 1"/>
          <p:cNvSpPr>
            <a:spLocks noGrp="1"/>
          </p:cNvSpPr>
          <p:nvPr>
            <p:ph type="title"/>
          </p:nvPr>
        </p:nvSpPr>
        <p:spPr/>
        <p:txBody>
          <a:bodyPr/>
          <a:p>
            <a:r>
              <a:rPr altLang="en-US" lang="zh-CN"/>
              <a:t>推进智能化生产，提高生产效率</a:t>
            </a:r>
            <a:endParaRPr altLang="en-US" lang="zh-CN"/>
          </a:p>
        </p:txBody>
      </p:sp>
      <p:sp>
        <p:nvSpPr>
          <p:cNvPr id="104996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智能化生产的意义：提高生产效率、降低成本、提升产品质量</a:t>
            </a:r>
            <a:endParaRPr altLang="en-US" dirty="0" sz="1200" lang="zh-CN" spc="150">
              <a:solidFill>
                <a:schemeClr val="tx1">
                  <a:lumMod val="85000"/>
                  <a:lumOff val="15000"/>
                </a:schemeClr>
              </a:solidFill>
              <a:latin typeface="+mn-ea"/>
              <a:sym typeface="+mn-ea"/>
            </a:endParaRPr>
          </a:p>
        </p:txBody>
      </p:sp>
      <p:sp>
        <p:nvSpPr>
          <p:cNvPr id="104996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智能化生产的实施：引入自动化设备、建立智能工厂、优化生产流程</a:t>
            </a:r>
            <a:endParaRPr altLang="en-US" dirty="0" sz="1200" lang="zh-CN" spc="150">
              <a:solidFill>
                <a:schemeClr val="tx1">
                  <a:lumMod val="85000"/>
                  <a:lumOff val="15000"/>
                </a:schemeClr>
              </a:solidFill>
              <a:latin typeface="+mn-ea"/>
              <a:sym typeface="+mn-ea"/>
            </a:endParaRPr>
          </a:p>
        </p:txBody>
      </p:sp>
      <p:sp>
        <p:nvSpPr>
          <p:cNvPr id="104996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智能化生产的挑战：技术更新、人才培养、数据安全</a:t>
            </a:r>
            <a:endParaRPr altLang="en-US" dirty="0" sz="1200" lang="zh-CN" spc="150">
              <a:solidFill>
                <a:schemeClr val="tx1">
                  <a:lumMod val="85000"/>
                  <a:lumOff val="15000"/>
                </a:schemeClr>
              </a:solidFill>
              <a:latin typeface="+mn-ea"/>
              <a:sym typeface="+mn-ea"/>
            </a:endParaRPr>
          </a:p>
        </p:txBody>
      </p:sp>
      <p:sp>
        <p:nvSpPr>
          <p:cNvPr id="104997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智能化生产的建议：加大技术研发、推动产学研合作、培养人才队伍</a:t>
            </a:r>
            <a:endParaRPr altLang="en-US" dirty="0" sz="1200" lang="zh-CN" spc="150">
              <a:solidFill>
                <a:schemeClr val="tx1">
                  <a:lumMod val="85000"/>
                  <a:lumOff val="15000"/>
                </a:schemeClr>
              </a:solidFill>
              <a:latin typeface="+mn-ea"/>
              <a:sym typeface="+mn-ea"/>
            </a:endParaRPr>
          </a:p>
        </p:txBody>
      </p:sp>
      <p:sp>
        <p:nvSpPr>
          <p:cNvPr id="104998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6" name="标题 1"/>
          <p:cNvSpPr>
            <a:spLocks noGrp="1"/>
          </p:cNvSpPr>
          <p:nvPr>
            <p:ph type="title"/>
          </p:nvPr>
        </p:nvSpPr>
        <p:spPr/>
        <p:txBody>
          <a:bodyPr/>
          <a:p>
            <a:r>
              <a:rPr altLang="en-US" lang="zh-CN"/>
              <a:t>强化绿色环保意识，实现可持续发展</a:t>
            </a:r>
            <a:endParaRPr altLang="en-US" lang="zh-CN"/>
          </a:p>
        </p:txBody>
      </p:sp>
      <p:sp>
        <p:nvSpPr>
          <p:cNvPr id="105001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2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2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实现可持续发展的路径与挑战</a:t>
            </a:r>
            <a:endParaRPr altLang="en-US" dirty="0" sz="1200" lang="zh-CN" spc="150">
              <a:solidFill>
                <a:srgbClr val="FFFFFF"/>
              </a:solidFill>
              <a:latin typeface="+mn-ea"/>
              <a:sym typeface="+mn-ea"/>
            </a:endParaRPr>
          </a:p>
        </p:txBody>
      </p:sp>
      <p:sp>
        <p:nvSpPr>
          <p:cNvPr id="105002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强化绿色环保意识的具体措施</a:t>
            </a:r>
            <a:endParaRPr altLang="en-US" dirty="0" sz="1200" lang="zh-CN" spc="150">
              <a:solidFill>
                <a:schemeClr val="tx1">
                  <a:lumMod val="65000"/>
                  <a:lumOff val="35000"/>
                </a:schemeClr>
              </a:solidFill>
              <a:latin typeface="+mn-ea"/>
              <a:sym typeface="+mn-ea"/>
            </a:endParaRPr>
          </a:p>
        </p:txBody>
      </p:sp>
      <p:sp>
        <p:nvSpPr>
          <p:cNvPr id="105003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电子产品制造行业现状及环保问题</a:t>
            </a:r>
            <a:endParaRPr altLang="en-US" dirty="0" sz="1200" lang="zh-CN" spc="150">
              <a:solidFill>
                <a:srgbClr val="FFFFFF"/>
              </a:solidFill>
              <a:latin typeface="+mn-ea"/>
              <a:sym typeface="+mn-ea"/>
            </a:endParaRPr>
          </a:p>
        </p:txBody>
      </p:sp>
      <p:sp>
        <p:nvSpPr>
          <p:cNvPr id="105004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绿色环保意识的重要性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8" name="标题 1"/>
          <p:cNvSpPr>
            <a:spLocks noGrp="1"/>
          </p:cNvSpPr>
          <p:nvPr>
            <p:ph type="title"/>
          </p:nvPr>
        </p:nvSpPr>
        <p:spPr/>
        <p:txBody>
          <a:bodyPr/>
          <a:p>
            <a:r>
              <a:rPr altLang="en-US" lang="zh-CN"/>
              <a:t>加强全球化合作，拓展国际市场</a:t>
            </a:r>
            <a:endParaRPr altLang="en-US" lang="zh-CN"/>
          </a:p>
        </p:txBody>
      </p:sp>
      <p:sp>
        <p:nvSpPr>
          <p:cNvPr id="105008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全球化合作的重要性：加强与国际企业的合作，共同研发、生产和推广电子产品</a:t>
            </a:r>
            <a:endParaRPr altLang="en-US" dirty="0" sz="1200" lang="zh-CN" spc="150">
              <a:solidFill>
                <a:schemeClr val="tx1">
                  <a:lumMod val="65000"/>
                  <a:lumOff val="35000"/>
                </a:schemeClr>
              </a:solidFill>
              <a:latin typeface="+mn-ea"/>
              <a:sym typeface="+mn-ea"/>
            </a:endParaRPr>
          </a:p>
        </p:txBody>
      </p:sp>
      <p:sp>
        <p:nvSpPr>
          <p:cNvPr id="105008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拓展国际市场的策略：了解目标市场的需求和文化，制定针对性的营销策略</a:t>
            </a:r>
            <a:endParaRPr altLang="en-US" dirty="0" sz="1200" lang="zh-CN" spc="150">
              <a:solidFill>
                <a:schemeClr val="tx1">
                  <a:lumMod val="65000"/>
                  <a:lumOff val="35000"/>
                </a:schemeClr>
              </a:solidFill>
              <a:latin typeface="+mn-ea"/>
              <a:sym typeface="+mn-ea"/>
            </a:endParaRPr>
          </a:p>
        </p:txBody>
      </p:sp>
      <p:sp>
        <p:nvSpPr>
          <p:cNvPr id="105008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提高国际化能力：培养国际化人才，提升企业的跨文化沟通能力</a:t>
            </a:r>
            <a:endParaRPr altLang="en-US" dirty="0" sz="1200" lang="zh-CN" spc="150">
              <a:solidFill>
                <a:schemeClr val="tx1">
                  <a:lumMod val="65000"/>
                  <a:lumOff val="35000"/>
                </a:schemeClr>
              </a:solidFill>
              <a:latin typeface="+mn-ea"/>
              <a:sym typeface="+mn-ea"/>
            </a:endParaRPr>
          </a:p>
        </p:txBody>
      </p:sp>
      <p:sp>
        <p:nvSpPr>
          <p:cNvPr id="105008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建立稳定的供应链：与国际供应商建立长期合作关系，确保原材料和零部件的稳定供应</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20" name="标题"/>
          <p:cNvSpPr>
            <a:spLocks noGrp="1"/>
          </p:cNvSpPr>
          <p:nvPr>
            <p:ph type="title"/>
            <p:custDataLst>
              <p:tags r:id="rId1"/>
            </p:custDataLst>
          </p:nvPr>
        </p:nvSpPr>
        <p:spPr>
          <a:xfrm>
            <a:off x="939798" y="-1"/>
            <a:ext cx="10414002" cy="2114171"/>
          </a:xfrm>
        </p:spPr>
        <p:txBody>
          <a:bodyPr anchor="b">
            <a:normAutofit/>
          </a:bodyPr>
          <a:p>
            <a:r>
              <a:rPr altLang="en-US" dirty="0" lang="zh-CN"/>
              <a:t>电子产品制造行业人才培养与引进</a:t>
            </a:r>
            <a:endParaRPr altLang="en-US" dirty="0" lang="zh-CN"/>
          </a:p>
        </p:txBody>
      </p:sp>
      <p:sp>
        <p:nvSpPr>
          <p:cNvPr id="105012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92" name="标题 1"/>
          <p:cNvSpPr>
            <a:spLocks noGrp="1"/>
          </p:cNvSpPr>
          <p:nvPr>
            <p:ph type="title"/>
          </p:nvPr>
        </p:nvSpPr>
        <p:spPr/>
        <p:txBody>
          <a:bodyPr/>
          <a:p>
            <a:r>
              <a:rPr altLang="en-US" lang="zh-CN"/>
              <a:t>培养高素质技术人才，提升企业核心竞争力</a:t>
            </a:r>
            <a:endParaRPr altLang="en-US" lang="zh-CN"/>
          </a:p>
        </p:txBody>
      </p:sp>
      <p:sp>
        <p:nvSpPr>
          <p:cNvPr id="105019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9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引进优秀技术人才的方式</a:t>
            </a:r>
            <a:endParaRPr altLang="en-US" sz="1400" lang="zh-CN" spc="150">
              <a:solidFill>
                <a:schemeClr val="tx1"/>
              </a:solidFill>
              <a:effectLst/>
              <a:latin typeface="+mn-ea"/>
              <a:sym typeface="+mn-ea"/>
            </a:endParaRPr>
          </a:p>
        </p:txBody>
      </p:sp>
      <p:sp>
        <p:nvSpPr>
          <p:cNvPr id="105020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培养高素质技术人才的重要性</a:t>
            </a:r>
            <a:endParaRPr altLang="en-US" dirty="0" sz="1400" lang="zh-CN" spc="150">
              <a:solidFill>
                <a:schemeClr val="tx1"/>
              </a:solidFill>
              <a:effectLst/>
              <a:latin typeface="+mn-ea"/>
              <a:sym typeface="+mn-ea"/>
            </a:endParaRPr>
          </a:p>
        </p:txBody>
      </p:sp>
      <p:sp>
        <p:nvSpPr>
          <p:cNvPr id="105020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建立完善的技术人才培养体系</a:t>
            </a:r>
            <a:endParaRPr altLang="en-US" sz="1400" lang="zh-CN" spc="150">
              <a:solidFill>
                <a:schemeClr val="tx1"/>
              </a:solidFill>
              <a:effectLst/>
              <a:latin typeface="+mn-ea"/>
              <a:sym typeface="+mn-ea"/>
            </a:endParaRPr>
          </a:p>
        </p:txBody>
      </p:sp>
      <p:sp>
        <p:nvSpPr>
          <p:cNvPr id="105020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提升企业核心竞争力的措施</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42" name="标题 1"/>
          <p:cNvSpPr>
            <a:spLocks noGrp="1"/>
          </p:cNvSpPr>
          <p:nvPr>
            <p:ph type="title"/>
          </p:nvPr>
        </p:nvSpPr>
        <p:spPr/>
        <p:txBody>
          <a:bodyPr/>
          <a:p>
            <a:r>
              <a:rPr altLang="en-US" lang="zh-CN"/>
              <a:t>加强人才引进力度，吸引优秀人才加入</a:t>
            </a:r>
            <a:endParaRPr altLang="en-US" lang="zh-CN"/>
          </a:p>
        </p:txBody>
      </p:sp>
      <p:sp>
        <p:nvSpPr>
          <p:cNvPr id="105024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制定优惠政策，提高吸引力</a:t>
            </a:r>
            <a:endParaRPr altLang="en-US" dirty="0" sz="1200" lang="zh-CN" spc="150">
              <a:solidFill>
                <a:schemeClr val="tx1">
                  <a:lumMod val="65000"/>
                  <a:lumOff val="35000"/>
                </a:schemeClr>
              </a:solidFill>
              <a:latin typeface="+mn-ea"/>
              <a:sym typeface="+mn-ea"/>
            </a:endParaRPr>
          </a:p>
        </p:txBody>
      </p:sp>
      <p:sp>
        <p:nvSpPr>
          <p:cNvPr id="105024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加强宣传推广，扩大影响力</a:t>
            </a:r>
            <a:endParaRPr altLang="en-US" dirty="0" sz="1200" lang="zh-CN" spc="150">
              <a:solidFill>
                <a:schemeClr val="tx1">
                  <a:lumMod val="65000"/>
                  <a:lumOff val="35000"/>
                </a:schemeClr>
              </a:solidFill>
              <a:latin typeface="+mn-ea"/>
              <a:sym typeface="+mn-ea"/>
            </a:endParaRPr>
          </a:p>
        </p:txBody>
      </p:sp>
      <p:sp>
        <p:nvSpPr>
          <p:cNvPr id="105024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建立完善的人才引进机制</a:t>
            </a:r>
            <a:endParaRPr altLang="en-US" dirty="0" sz="1200" lang="zh-CN" spc="150">
              <a:solidFill>
                <a:schemeClr val="tx1">
                  <a:lumMod val="65000"/>
                  <a:lumOff val="35000"/>
                </a:schemeClr>
              </a:solidFill>
              <a:latin typeface="+mn-ea"/>
              <a:sym typeface="+mn-ea"/>
            </a:endParaRPr>
          </a:p>
        </p:txBody>
      </p:sp>
      <p:sp>
        <p:nvSpPr>
          <p:cNvPr id="105025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加强人才培养和培训，提高人才素质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84" name="标题 1"/>
          <p:cNvSpPr>
            <a:spLocks noGrp="1"/>
          </p:cNvSpPr>
          <p:nvPr>
            <p:ph type="title"/>
          </p:nvPr>
        </p:nvSpPr>
        <p:spPr/>
        <p:txBody>
          <a:bodyPr/>
          <a:p>
            <a:r>
              <a:rPr altLang="en-US" lang="zh-CN"/>
              <a:t>建立完善的人才激励机制，激发员工创新活力</a:t>
            </a:r>
            <a:endParaRPr altLang="en-US" lang="zh-CN"/>
          </a:p>
        </p:txBody>
      </p:sp>
      <p:sp>
        <p:nvSpPr>
          <p:cNvPr id="105028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0"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建立多层次、多渠道的人才激励机制，包括薪酬、晋升、培训等方面，提高员工的工作积极性和满意度。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9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6"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制定个性化的激励机制，根据员工的不同需求和特点，采取不同的激励措施，提高员工的归属感和忠诚度。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9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02"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建立创新奖励制度，鼓励员工提出创新性的想法和建议，激发员工的创新活力，提高企业的创新能力和竞争力。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0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0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0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加强企业文化建设，营造积极向上、团结协作的工作氛围，提高员工的凝聚力和向心力。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42" name="标题 1"/>
          <p:cNvSpPr>
            <a:spLocks noGrp="1"/>
          </p:cNvSpPr>
          <p:nvPr>
            <p:ph type="title"/>
          </p:nvPr>
        </p:nvSpPr>
        <p:spPr/>
        <p:txBody>
          <a:bodyPr/>
          <a:p>
            <a:r>
              <a:rPr altLang="en-US" lang="zh-CN"/>
              <a:t>加强校企合作，推动产学研一体化发展</a:t>
            </a:r>
            <a:endParaRPr altLang="en-US" lang="zh-CN"/>
          </a:p>
        </p:txBody>
      </p:sp>
      <p:sp>
        <p:nvSpPr>
          <p:cNvPr id="10503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推动企业与高校、科研机构之间的合作，共同开展技术研发和创新</a:t>
            </a:r>
            <a:endParaRPr altLang="zh-CN" dirty="0" lang="en-US">
              <a:solidFill>
                <a:schemeClr val="dk1">
                  <a:lumMod val="80000"/>
                  <a:lumOff val="20000"/>
                </a:schemeClr>
              </a:solidFill>
              <a:latin typeface="+mn-ea"/>
              <a:sym typeface="+mn-ea"/>
            </a:endParaRPr>
          </a:p>
        </p:txBody>
      </p:sp>
      <p:sp>
        <p:nvSpPr>
          <p:cNvPr id="10503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建立校企合作机制，实现资源共享和优势互补</a:t>
            </a:r>
            <a:endParaRPr altLang="en-US" dirty="0" lang="zh-CN">
              <a:solidFill>
                <a:schemeClr val="dk1">
                  <a:lumMod val="80000"/>
                  <a:lumOff val="20000"/>
                </a:schemeClr>
              </a:solidFill>
              <a:latin typeface="+mn-ea"/>
              <a:sym typeface="+mn-ea"/>
            </a:endParaRPr>
          </a:p>
        </p:txBody>
      </p:sp>
      <p:sp>
        <p:nvSpPr>
          <p:cNvPr id="10503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加强产学研一体化发展，提高人才培养质量</a:t>
            </a:r>
            <a:endParaRPr altLang="en-US" dirty="0" lang="zh-CN">
              <a:solidFill>
                <a:schemeClr val="dk1">
                  <a:lumMod val="80000"/>
                  <a:lumOff val="20000"/>
                </a:schemeClr>
              </a:solidFill>
              <a:latin typeface="+mn-ea"/>
              <a:sym typeface="+mn-ea"/>
            </a:endParaRPr>
          </a:p>
        </p:txBody>
      </p:sp>
      <p:sp>
        <p:nvSpPr>
          <p:cNvPr id="10503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加强人才培养和引进，提高行业整体素质和竞争力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08" name="标题"/>
          <p:cNvSpPr>
            <a:spLocks noGrp="1"/>
          </p:cNvSpPr>
          <p:nvPr>
            <p:ph type="title"/>
            <p:custDataLst>
              <p:tags r:id="rId1"/>
            </p:custDataLst>
          </p:nvPr>
        </p:nvSpPr>
        <p:spPr>
          <a:xfrm>
            <a:off x="939798" y="-1"/>
            <a:ext cx="10414002" cy="2114171"/>
          </a:xfrm>
        </p:spPr>
        <p:txBody>
          <a:bodyPr anchor="b">
            <a:normAutofit/>
          </a:bodyPr>
          <a:p>
            <a:r>
              <a:rPr altLang="en-US" dirty="0" lang="zh-CN"/>
              <a:t>总结与展望</a:t>
            </a:r>
            <a:endParaRPr altLang="en-US" dirty="0" lang="zh-CN"/>
          </a:p>
        </p:txBody>
      </p:sp>
      <p:sp>
        <p:nvSpPr>
          <p:cNvPr id="105041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80" name="标题 1"/>
          <p:cNvSpPr>
            <a:spLocks noGrp="1"/>
          </p:cNvSpPr>
          <p:nvPr>
            <p:ph type="title"/>
          </p:nvPr>
        </p:nvSpPr>
        <p:spPr/>
        <p:txBody>
          <a:bodyPr/>
          <a:p>
            <a:r>
              <a:rPr altLang="en-US" lang="zh-CN"/>
              <a:t>对电子产品制造行业工作的总结与回顾</a:t>
            </a:r>
            <a:endParaRPr altLang="en-US" lang="zh-CN"/>
          </a:p>
        </p:txBody>
      </p:sp>
      <p:sp>
        <p:nvSpPr>
          <p:cNvPr id="105048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行业现状：介绍电子产品制造行业的现状，包括市场规模、竞争格局、技术趋势等。</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8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2" name="TextBox 2"/>
          <p:cNvSpPr txBox="1"/>
          <p:nvPr>
            <p:custDataLst>
              <p:tags r:id="rId6"/>
            </p:custDataLst>
          </p:nvPr>
        </p:nvSpPr>
        <p:spPr>
          <a:xfrm>
            <a:off x="3669017"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工作成果：总结电子产品制造行业的工作成果，包括技术创新、产品质量提升、生产效率提高等方面。</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49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8"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挑战与机遇：分析电子产品制造行业面临的挑战和机遇，如市场竞争激烈、技术更新换代快、政策法规变化等。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0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0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0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未来展望：展望电子产品制造行业的未来发展趋势，包括技术创新、产品升级、市场拓展等方面。</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38" name="标题 1"/>
          <p:cNvSpPr>
            <a:spLocks noGrp="1"/>
          </p:cNvSpPr>
          <p:nvPr>
            <p:ph type="title"/>
          </p:nvPr>
        </p:nvSpPr>
        <p:spPr/>
        <p:txBody>
          <a:bodyPr/>
          <a:p>
            <a:r>
              <a:rPr altLang="en-US" lang="zh-CN"/>
              <a:t>对未来发展的展望与期待</a:t>
            </a:r>
            <a:endParaRPr altLang="en-US" lang="zh-CN"/>
          </a:p>
        </p:txBody>
      </p:sp>
      <p:sp>
        <p:nvSpPr>
          <p:cNvPr id="105054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行业趋势：分析当前电子产品制造行业的发展趋势，如技术进步、市场需求等。</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创新发展：提出电子产品制造行业未来发展的创新方向，如智能化生产、绿色制造等。</a:t>
            </a:r>
            <a:endParaRPr dirty="0" sz="2000" err="1">
              <a:solidFill>
                <a:schemeClr val="tx1">
                  <a:lumMod val="75000"/>
                  <a:lumOff val="25000"/>
                </a:schemeClr>
              </a:solidFill>
              <a:latin typeface="+mn-ea"/>
              <a:ea typeface="+mn-ea"/>
              <a:cs typeface="+mn-ea"/>
              <a:sym typeface="+mn-lt"/>
            </a:endParaRPr>
          </a:p>
        </p:txBody>
      </p:sp>
      <p:sp>
        <p:nvSpPr>
          <p:cNvPr id="105056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6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人才培养：强调电子产品制造行业未来发展需要的人才类型，如技术研发、市场营销等。</a:t>
            </a:r>
            <a:endParaRPr dirty="0" sz="2000" err="1">
              <a:solidFill>
                <a:schemeClr val="tx1">
                  <a:lumMod val="75000"/>
                  <a:lumOff val="25000"/>
                </a:schemeClr>
              </a:solidFill>
              <a:latin typeface="+mn-ea"/>
              <a:ea typeface="+mn-ea"/>
              <a:cs typeface="+mn-ea"/>
              <a:sym typeface="+mn-lt"/>
            </a:endParaRPr>
          </a:p>
        </p:txBody>
      </p:sp>
      <p:sp>
        <p:nvSpPr>
          <p:cNvPr id="10505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未来挑战：探讨电子产品制造行业未来可能面临的挑战，如环保要求、市场竞争等。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12"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614"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616"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618"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6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403.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2023-12-17T19:49:09Z</dcterms:created>
  <dcterms:modified xsi:type="dcterms:W3CDTF">2023-12-17T19:49:09Z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dbefa9cadf0448129d89fd03809890ab_21</vt:lpwstr>
  </property>
</Properties>
</file>