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85" r:id="rId1"/>
    <p:sldMasterId id="2147485022" r:id="rId2"/>
  </p:sldMasterIdLst>
  <p:notesMasterIdLst>
    <p:notesMasterId r:id="rId3"/>
  </p:notesMasterIdLst>
  <p:sldIdLst>
    <p:sldId id="847" r:id="rId4"/>
    <p:sldId id="851" r:id="rId5"/>
    <p:sldId id="855" r:id="rId6"/>
    <p:sldId id="858" r:id="rId7"/>
    <p:sldId id="861" r:id="rId8"/>
    <p:sldId id="864" r:id="rId9"/>
    <p:sldId id="867" r:id="rId10"/>
    <p:sldId id="870" r:id="rId11"/>
    <p:sldId id="873" r:id="rId12"/>
    <p:sldId id="876" r:id="rId13"/>
    <p:sldId id="879" r:id="rId14"/>
    <p:sldId id="882" r:id="rId15"/>
    <p:sldId id="885" r:id="rId16"/>
    <p:sldId id="888" r:id="rId17"/>
    <p:sldId id="891" r:id="rId18"/>
    <p:sldId id="894" r:id="rId19"/>
    <p:sldId id="897" r:id="rId20"/>
    <p:sldId id="900" r:id="rId21"/>
    <p:sldId id="903" r:id="rId22"/>
    <p:sldId id="906" r:id="rId23"/>
    <p:sldId id="909" r:id="rId24"/>
    <p:sldId id="912" r:id="rId25"/>
    <p:sldId id="915" r:id="rId26"/>
    <p:sldId id="918" r:id="rId27"/>
    <p:sldId id="921" r:id="rId28"/>
    <p:sldId id="924" r:id="rId29"/>
    <p:sldId id="92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86" r:id="rId1"/>
    <p:sldLayoutId id="2147484987" r:id="rId2"/>
    <p:sldLayoutId id="2147484988" r:id="rId3"/>
    <p:sldLayoutId id="2147484989" r:id="rId4"/>
    <p:sldLayoutId id="2147484990" r:id="rId5"/>
    <p:sldLayoutId id="2147484991" r:id="rId6"/>
    <p:sldLayoutId id="2147484992" r:id="rId7"/>
    <p:sldLayoutId id="2147484993" r:id="rId8"/>
    <p:sldLayoutId id="2147484994" r:id="rId9"/>
    <p:sldLayoutId id="2147484995" r:id="rId10"/>
    <p:sldLayoutId id="21474849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023" r:id="rId1"/>
    <p:sldLayoutId id="2147485024" r:id="rId2"/>
    <p:sldLayoutId id="2147485025" r:id="rId3"/>
    <p:sldLayoutId id="2147485026" r:id="rId4"/>
    <p:sldLayoutId id="2147485027" r:id="rId5"/>
    <p:sldLayoutId id="2147485028" r:id="rId6"/>
    <p:sldLayoutId id="2147485029" r:id="rId7"/>
    <p:sldLayoutId id="2147485030" r:id="rId8"/>
    <p:sldLayoutId id="2147485031" r:id="rId9"/>
    <p:sldLayoutId id="2147485032" r:id="rId10"/>
    <p:sldLayoutId id="214748503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tags" Target="../tags/tag284.xml"/><Relationship Id="rId22" Type="http://schemas.openxmlformats.org/officeDocument/2006/relationships/tags" Target="../tags/tag285.xml"/><Relationship Id="rId23" Type="http://schemas.openxmlformats.org/officeDocument/2006/relationships/tags" Target="../tags/tag286.xml"/><Relationship Id="rId24" Type="http://schemas.openxmlformats.org/officeDocument/2006/relationships/tags" Target="../tags/tag287.xml"/><Relationship Id="rId25" Type="http://schemas.openxmlformats.org/officeDocument/2006/relationships/tags" Target="../tags/tag288.xml"/><Relationship Id="rId26" Type="http://schemas.openxmlformats.org/officeDocument/2006/relationships/tags" Target="../tags/tag289.xml"/><Relationship Id="rId27" Type="http://schemas.openxmlformats.org/officeDocument/2006/relationships/tags" Target="../tags/tag290.xml"/><Relationship Id="rId28" Type="http://schemas.openxmlformats.org/officeDocument/2006/relationships/tags" Target="../tags/tag291.xml"/><Relationship Id="rId29" Type="http://schemas.openxmlformats.org/officeDocument/2006/relationships/tags" Target="../tags/tag292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tags" Target="../tags/tag313.xml"/><Relationship Id="rId22" Type="http://schemas.openxmlformats.org/officeDocument/2006/relationships/tags" Target="../tags/tag314.xml"/><Relationship Id="rId23" Type="http://schemas.openxmlformats.org/officeDocument/2006/relationships/tags" Target="../tags/tag315.xml"/><Relationship Id="rId24" Type="http://schemas.openxmlformats.org/officeDocument/2006/relationships/tags" Target="../tags/tag316.xml"/><Relationship Id="rId25" Type="http://schemas.openxmlformats.org/officeDocument/2006/relationships/tags" Target="../tags/tag317.xml"/><Relationship Id="rId26" Type="http://schemas.openxmlformats.org/officeDocument/2006/relationships/tags" Target="../tags/tag318.xml"/><Relationship Id="rId27" Type="http://schemas.openxmlformats.org/officeDocument/2006/relationships/tags" Target="../tags/tag319.xml"/><Relationship Id="rId28" Type="http://schemas.openxmlformats.org/officeDocument/2006/relationships/tags" Target="../tags/tag320.xml"/><Relationship Id="rId29" Type="http://schemas.openxmlformats.org/officeDocument/2006/relationships/tags" Target="../tags/tag321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科学学习与初中教育发展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98712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37971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科学学习的理念和方法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51837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761243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3300174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2024年初中教育的发展趋势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114368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923774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5462986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科学学习在初中教育中的应用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276899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7086305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7625190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推动初中教育发展的策略和建议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439430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9248835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9788002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601960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科学学习的理念和方法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科学学习的定义和重要性</a:t>
            </a:r>
            <a:endParaRPr altLang="en-US" lang="zh-CN"/>
          </a:p>
        </p:txBody>
      </p:sp>
      <p:sp>
        <p:nvSpPr>
          <p:cNvPr id="1048900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2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科学学习的定义：科学学习是指通过科学方法、科学思维和科学精神，探究自然现象、揭示自然规律的过程。</a:t>
            </a:r>
            <a:endParaRPr altLang="en-US" dirty="0" sz="2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6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8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科学学习的重要性：科学学习是培养创新精神和实践能力的重要途径，对于提高学生的综合素质、促进个人和社会的发展具有重要意义。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有效的学习方法和策略</a:t>
            </a:r>
            <a:endParaRPr altLang="en-US" lang="zh-CN"/>
          </a:p>
        </p:txBody>
      </p:sp>
      <p:sp>
        <p:nvSpPr>
          <p:cNvPr id="10489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制定学习计划：合理安排时间，明确学习目标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主动学习：积极参与课堂讨论，主动提问和思考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多样化学习方法：结合多种学习方式，如阅读、听讲、实践等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反思和总结：定期回顾学习内容，总结学习经验和方法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科学学习的实践应用</a:t>
            </a:r>
            <a:endParaRPr altLang="en-US" lang="zh-CN"/>
          </a:p>
        </p:txBody>
      </p:sp>
      <p:sp>
        <p:nvSpPr>
          <p:cNvPr id="1049004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科学学习在课堂中的应用：通过实验、观察、探究等方式，引导学生主动参与学习过程，培养科学思维和创新能力。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科学学习在生活中的应用：将科学知识应用于日常生活，解决实际问题，提高生活质量和幸福感。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科学学习在科技竞赛中的应用：参加科技竞赛，如机器人大赛、科技创新大赛等，提高学生的实践能力和科技素养。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科学学习在家庭教育中的应用：家长积极参与孩子的科学学习，提供良好的家庭学习环境和资源，促进孩子全面发展。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科学学习与教育改革的关系</a:t>
            </a:r>
            <a:endParaRPr altLang="en-US" lang="zh-CN"/>
          </a:p>
        </p:txBody>
      </p:sp>
      <p:sp>
        <p:nvSpPr>
          <p:cNvPr id="10490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科学学习理念对教育改革的影响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教育改革中科学学习方法的实践与探索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科学学习理念与教育改革目标的契合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科学学习理念在教育改革中的发展与完善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1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初中教育的现状和问题</a:t>
            </a:r>
            <a:endParaRPr altLang="en-US" lang="zh-CN"/>
          </a:p>
        </p:txBody>
      </p:sp>
      <p:sp>
        <p:nvSpPr>
          <p:cNvPr id="10491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教师队伍素质参差不齐，影响教学质量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初中教育普及率逐年提高，但发展不平衡问题仍然存在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初中生课业负担较重，素质教育实施困难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家庭教育缺失或不当，导致学生出现行为和心理问题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2024年初中教育的发展目标</a:t>
            </a:r>
            <a:endParaRPr altLang="en-US" lang="zh-CN"/>
          </a:p>
        </p:txBody>
      </p:sp>
      <p:sp>
        <p:nvSpPr>
          <p:cNvPr id="10492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提升学生综合素质：注重培养学生的创新精神和实践能力，促进学生全面发展。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优化教育资源配置：加大教育投入，提高教育资源利用效率，缩小城乡、区域和校际教育差距。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深化课程改革：加强课程建设，完善课程体系，提高课程质量。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加强教师队伍建设：提高教师素质，优化教师结构，加强教师培训。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初中教育发展的关键因素</a:t>
            </a:r>
            <a:endParaRPr altLang="en-US" lang="zh-CN"/>
          </a:p>
        </p:txBody>
      </p:sp>
      <p:sp>
        <p:nvSpPr>
          <p:cNvPr id="10492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政策支持：政府对初中教育的重视程度不断提高，相关政策将进一步推动初中教育的发展。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科技应用：随着科技的发展，数字化教育将更加普及，为初中教育提供更多可能性。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教师素质：教师的专业素养和教学能力是影响初中教育质量的重要因素。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学生需求：关注学生的个性化需求，提高学生的学习兴趣和自主学习能力，是初中教育发展的重要趋势。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初中教育与高等教育的衔接问题</a:t>
            </a:r>
            <a:endParaRPr altLang="en-US" lang="zh-CN"/>
          </a:p>
        </p:txBody>
      </p:sp>
      <p:sp>
        <p:nvSpPr>
          <p:cNvPr id="10493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综合素质评价：将综合素质评价纳入升学考核，引导学生全面发展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升学率：2024年初中升高中、大学的升学率将进一步提高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课程设置：加强与高等教育的衔接，设置更多与高等教育相关的课程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职业教育：加强职业教育与高等教育的衔接，为学生提供更多职业发展机会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9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科学学习在初中教育中的应用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科学学习在初中课程中的实施方式</a:t>
            </a:r>
            <a:endParaRPr altLang="en-US" lang="zh-CN"/>
          </a:p>
        </p:txBody>
      </p:sp>
      <p:sp>
        <p:nvSpPr>
          <p:cNvPr id="10494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实验探究：通过实验设计和操作，培养学生的观察、分析和实践能力。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合作学习：组织学生进行小组讨论和合作，促进交流与协作能力。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信息技术应用：利用数字化工具和资源，提升学生的信息素养和技术应用能力。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跨学科整合：将科学学习与其他学科进行整合，拓展学生的知识视野和综合素养。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科学学习在初中教学中的实践案例</a:t>
            </a:r>
            <a:endParaRPr altLang="en-US" lang="zh-CN"/>
          </a:p>
        </p:txBody>
      </p:sp>
      <p:sp>
        <p:nvSpPr>
          <p:cNvPr id="10494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案例三：生物实践项目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案例一：物理实验课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案例二：化学探究活动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案例四：地理考察活动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科学学习在初中教育中的评价与反馈机制</a:t>
            </a:r>
            <a:endParaRPr altLang="en-US" lang="zh-CN"/>
          </a:p>
        </p:txBody>
      </p:sp>
      <p:sp>
        <p:nvSpPr>
          <p:cNvPr id="10495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评价方式：考试、作品评定、口头表达等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评价标准：知识掌握、技能应用、思维能力等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反馈内容：学习成果、存在问题、改进建议等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反馈方式：教师面谈、家长沟通、学生自评等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科学学习在初中教育中的推广和普及</a:t>
            </a:r>
            <a:endParaRPr altLang="en-US" lang="zh-CN"/>
          </a:p>
        </p:txBody>
      </p:sp>
      <p:sp>
        <p:nvSpPr>
          <p:cNvPr id="10496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科学学习在初中教育中的重要性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科学学习在初中教育中的应用案例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科学学习在初中教育中的推广策略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科学学习在初中教育中的普及成果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6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推动初中教育发展的策略和建议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加强初中教育的师资培训和支持</a:t>
            </a:r>
            <a:endParaRPr altLang="en-US" lang="zh-CN"/>
          </a:p>
        </p:txBody>
      </p:sp>
      <p:sp>
        <p:nvSpPr>
          <p:cNvPr id="10497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提高教师专业素养：通过定期培训和学术交流，提升教师的学科知识和教育教学方法。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强化教师激励机制：建立完善的奖励制度，激发教师的工作热情和创造力。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加强教师与家长的沟通：定期组织家长会，促进教师与家长之间的交流与合作。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关注教师心理健康：提供心理辅导服务，帮助教师应对工作压力，保持良好的心态。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创新初中教育的教学模式和手段</a:t>
            </a:r>
            <a:endParaRPr altLang="en-US" lang="zh-CN"/>
          </a:p>
        </p:txBody>
      </p:sp>
      <p:sp>
        <p:nvSpPr>
          <p:cNvPr id="10497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利用信息技术手段，提高教学质量和效率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建立科学评价体系，全面评价学生的学习成果和综合素质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加强实践教学，提高学生的动手能力和创新能力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开展多元化的教学方式，激发学生的学习兴趣和积极性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完善初中教育的评价和激励机制</a:t>
            </a:r>
            <a:endParaRPr altLang="en-US" lang="zh-CN"/>
          </a:p>
        </p:txBody>
      </p:sp>
      <p:sp>
        <p:nvSpPr>
          <p:cNvPr id="10498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建立多元评价体系，关注学生的综合素质和个性发展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建立学校与家庭、社会的沟通机制，共同推动初中教育发展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完善教师评价制度，激发教师的工作热情和创新精神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强化激励机制，鼓励学生积极参与学习和创新活动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加强政府和社会对初中教育的支持和投入</a:t>
            </a:r>
            <a:endParaRPr altLang="en-US" lang="zh-CN"/>
          </a:p>
        </p:txBody>
      </p:sp>
      <p:sp>
        <p:nvSpPr>
          <p:cNvPr id="10499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增加教育经费投入，提高初中学校办学条件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完善教育政策，为初中教育发展提供政策保障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加强师资队伍建设，提高教师素质和教学水平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鼓励社会力量参与初中教育，形成多元化办学格局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6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科学学习与初中教育发展的关系和影响</a:t>
            </a:r>
            <a:endParaRPr altLang="en-US" lang="zh-CN"/>
          </a:p>
        </p:txBody>
      </p:sp>
      <p:sp>
        <p:nvSpPr>
          <p:cNvPr id="10500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科学学习对初中生综合素质的影响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科学学习在初中教育中的地位和作用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科学学习与初中教育发展的相互促进关系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科学学习在初中教育中的未来发展趋势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未来初中教育发展的挑战和机遇</a:t>
            </a:r>
            <a:endParaRPr altLang="en-US" lang="zh-CN"/>
          </a:p>
        </p:txBody>
      </p:sp>
      <p:sp>
        <p:nvSpPr>
          <p:cNvPr id="10500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机遇：科技发展为初中教育带来新的教学方式和手段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挑战：如何平衡知识传授与创新能力培养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挑战：如何提高教育公平性和普及率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机遇：国家政策支持和社会对教育的重视为初中教育发展提供有力保障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对未来初中教育发展的展望和期待</a:t>
            </a:r>
            <a:endParaRPr altLang="en-US" lang="zh-CN"/>
          </a:p>
        </p:txBody>
      </p:sp>
      <p:sp>
        <p:nvSpPr>
          <p:cNvPr id="10501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培养创新精神和实践能力，提升学生的综合素质和竞争力。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科技与教育深度融合，为学生提供更加个性化、高效的学习体验。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关注学生的心理健康和情感需求，促进全面发展。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加强与国际教育的交流与合作，吸收先进的教育理念和经验。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17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5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5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5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5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5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5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SLIDE_ID" val="custom202302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2023-12-31T18:31:28Z</dcterms:created>
  <dcterms:modified xsi:type="dcterms:W3CDTF">2023-12-31T18:31:28Z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f8e45f5d1e294f51a7d847824cbd6324_21</vt:lpwstr>
  </property>
</Properties>
</file>