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026" r:id="rId1"/>
    <p:sldMasterId id="2147486063" r:id="rId2"/>
  </p:sldMasterIdLst>
  <p:notesMasterIdLst>
    <p:notesMasterId r:id="rId3"/>
  </p:notesMasterIdLst>
  <p:sldIdLst>
    <p:sldId id="1344" r:id="rId4"/>
    <p:sldId id="1347" r:id="rId5"/>
    <p:sldId id="1350" r:id="rId6"/>
    <p:sldId id="1353" r:id="rId7"/>
    <p:sldId id="1356" r:id="rId8"/>
    <p:sldId id="1359" r:id="rId9"/>
    <p:sldId id="1362" r:id="rId10"/>
    <p:sldId id="1365" r:id="rId11"/>
    <p:sldId id="1368" r:id="rId12"/>
    <p:sldId id="1371" r:id="rId13"/>
    <p:sldId id="1374" r:id="rId14"/>
    <p:sldId id="1377" r:id="rId15"/>
    <p:sldId id="1380" r:id="rId16"/>
    <p:sldId id="1383" r:id="rId17"/>
    <p:sldId id="1386" r:id="rId18"/>
    <p:sldId id="1389" r:id="rId19"/>
    <p:sldId id="1392" r:id="rId20"/>
    <p:sldId id="1395" r:id="rId21"/>
    <p:sldId id="1398" r:id="rId22"/>
    <p:sldId id="1401" r:id="rId23"/>
    <p:sldId id="1404" r:id="rId24"/>
    <p:sldId id="1407" r:id="rId25"/>
    <p:sldId id="1410" r:id="rId26"/>
    <p:sldId id="1413" r:id="rId27"/>
    <p:sldId id="1416" r:id="rId28"/>
    <p:sldId id="1419" r:id="rId29"/>
    <p:sldId id="1422" r:id="rId30"/>
    <p:sldId id="1425" r:id="rId31"/>
    <p:sldId id="1428" r:id="rId32"/>
    <p:sldId id="1431" r:id="rId33"/>
    <p:sldId id="1434" r:id="rId34"/>
    <p:sldId id="1437" r:id="rId35"/>
    <p:sldId id="1440"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027" r:id="rId1"/>
    <p:sldLayoutId id="2147486028" r:id="rId2"/>
    <p:sldLayoutId id="2147486029" r:id="rId3"/>
    <p:sldLayoutId id="2147486030" r:id="rId4"/>
    <p:sldLayoutId id="2147486031" r:id="rId5"/>
    <p:sldLayoutId id="2147486032" r:id="rId6"/>
    <p:sldLayoutId id="2147486033" r:id="rId7"/>
    <p:sldLayoutId id="2147486034" r:id="rId8"/>
    <p:sldLayoutId id="2147486035" r:id="rId9"/>
    <p:sldLayoutId id="2147486036" r:id="rId10"/>
    <p:sldLayoutId id="214748603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064" r:id="rId1"/>
    <p:sldLayoutId id="2147486065" r:id="rId2"/>
    <p:sldLayoutId id="2147486066" r:id="rId3"/>
    <p:sldLayoutId id="2147486067" r:id="rId4"/>
    <p:sldLayoutId id="2147486068" r:id="rId5"/>
    <p:sldLayoutId id="2147486069" r:id="rId6"/>
    <p:sldLayoutId id="2147486070" r:id="rId7"/>
    <p:sldLayoutId id="2147486071" r:id="rId8"/>
    <p:sldLayoutId id="2147486072" r:id="rId9"/>
    <p:sldLayoutId id="2147486073" r:id="rId10"/>
    <p:sldLayoutId id="214748607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tags" Target="../tags/tag153.xml"/><Relationship Id="rId14" Type="http://schemas.openxmlformats.org/officeDocument/2006/relationships/tags" Target="../tags/tag154.xml"/><Relationship Id="rId15" Type="http://schemas.openxmlformats.org/officeDocument/2006/relationships/tags" Target="../tags/tag155.xml"/><Relationship Id="rId16" Type="http://schemas.openxmlformats.org/officeDocument/2006/relationships/tags" Target="../tags/tag156.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tags" Target="../tags/tag176.xml"/><Relationship Id="rId14" Type="http://schemas.openxmlformats.org/officeDocument/2006/relationships/tags" Target="../tags/tag177.xml"/><Relationship Id="rId1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tags" Target="../tags/tag202.xml"/><Relationship Id="rId14" Type="http://schemas.openxmlformats.org/officeDocument/2006/relationships/tags" Target="../tags/tag203.xml"/><Relationship Id="rId15" Type="http://schemas.openxmlformats.org/officeDocument/2006/relationships/tags" Target="../tags/tag204.xml"/><Relationship Id="rId16" Type="http://schemas.openxmlformats.org/officeDocument/2006/relationships/tags" Target="../tags/tag205.xml"/><Relationship Id="rId17" Type="http://schemas.openxmlformats.org/officeDocument/2006/relationships/tags" Target="../tags/tag206.xml"/><Relationship Id="rId18" Type="http://schemas.openxmlformats.org/officeDocument/2006/relationships/tags" Target="../tags/tag207.xml"/><Relationship Id="rId19" Type="http://schemas.openxmlformats.org/officeDocument/2006/relationships/tags" Target="../tags/tag208.xml"/><Relationship Id="rId20" Type="http://schemas.openxmlformats.org/officeDocument/2006/relationships/tags" Target="../tags/tag209.xml"/><Relationship Id="rId21" Type="http://schemas.openxmlformats.org/officeDocument/2006/relationships/tags" Target="../tags/tag210.xml"/><Relationship Id="rId22" Type="http://schemas.openxmlformats.org/officeDocument/2006/relationships/tags" Target="../tags/tag211.xml"/><Relationship Id="rId23" Type="http://schemas.openxmlformats.org/officeDocument/2006/relationships/tags" Target="../tags/tag212.xml"/><Relationship Id="rId24" Type="http://schemas.openxmlformats.org/officeDocument/2006/relationships/tags" Target="../tags/tag213.xml"/><Relationship Id="rId25" Type="http://schemas.openxmlformats.org/officeDocument/2006/relationships/tags" Target="../tags/tag214.xml"/><Relationship Id="rId26" Type="http://schemas.openxmlformats.org/officeDocument/2006/relationships/tags" Target="../tags/tag215.xml"/><Relationship Id="rId27" Type="http://schemas.openxmlformats.org/officeDocument/2006/relationships/tags" Target="../tags/tag216.xml"/><Relationship Id="rId28" Type="http://schemas.openxmlformats.org/officeDocument/2006/relationships/tags" Target="../tags/tag217.xml"/><Relationship Id="rId29" Type="http://schemas.openxmlformats.org/officeDocument/2006/relationships/tags" Target="../tags/tag218.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tags" Target="../tags/tag231.xml"/><Relationship Id="rId14" Type="http://schemas.openxmlformats.org/officeDocument/2006/relationships/tags" Target="../tags/tag232.xml"/><Relationship Id="rId15" Type="http://schemas.openxmlformats.org/officeDocument/2006/relationships/tags" Target="../tags/tag233.xml"/><Relationship Id="rId16"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tags" Target="../tags/tag307.xml"/><Relationship Id="rId14" Type="http://schemas.openxmlformats.org/officeDocument/2006/relationships/tags" Target="../tags/tag308.xml"/><Relationship Id="rId15" Type="http://schemas.openxmlformats.org/officeDocument/2006/relationships/tags" Target="../tags/tag309.xml"/><Relationship Id="rId16" Type="http://schemas.openxmlformats.org/officeDocument/2006/relationships/tags" Target="../tags/tag310.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tags" Target="../tags/tag323.xml"/><Relationship Id="rId14" Type="http://schemas.openxmlformats.org/officeDocument/2006/relationships/tags" Target="../tags/tag324.xml"/><Relationship Id="rId15" Type="http://schemas.openxmlformats.org/officeDocument/2006/relationships/tags" Target="../tags/tag325.xml"/><Relationship Id="rId16" Type="http://schemas.openxmlformats.org/officeDocument/2006/relationships/tags" Target="../tags/tag326.xml"/><Relationship Id="rId17" Type="http://schemas.openxmlformats.org/officeDocument/2006/relationships/tags" Target="../tags/tag327.xml"/><Relationship Id="rId18" Type="http://schemas.openxmlformats.org/officeDocument/2006/relationships/tags" Target="../tags/tag328.xml"/><Relationship Id="rId19" Type="http://schemas.openxmlformats.org/officeDocument/2006/relationships/tags" Target="../tags/tag329.xml"/><Relationship Id="rId20" Type="http://schemas.openxmlformats.org/officeDocument/2006/relationships/tags" Target="../tags/tag330.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tags" Target="../tags/tag358.xml"/><Relationship Id="rId14" Type="http://schemas.openxmlformats.org/officeDocument/2006/relationships/tags" Target="../tags/tag359.xml"/><Relationship Id="rId15" Type="http://schemas.openxmlformats.org/officeDocument/2006/relationships/tags" Target="../tags/tag360.xml"/><Relationship Id="rId16" Type="http://schemas.openxmlformats.org/officeDocument/2006/relationships/tags" Target="../tags/tag361.xml"/><Relationship Id="rId17" Type="http://schemas.openxmlformats.org/officeDocument/2006/relationships/tags" Target="../tags/tag362.xml"/><Relationship Id="rId18" Type="http://schemas.openxmlformats.org/officeDocument/2006/relationships/tags" Target="../tags/tag363.xml"/><Relationship Id="rId19" Type="http://schemas.openxmlformats.org/officeDocument/2006/relationships/tags" Target="../tags/tag364.xml"/><Relationship Id="rId20" Type="http://schemas.openxmlformats.org/officeDocument/2006/relationships/tags" Target="../tags/tag365.xml"/><Relationship Id="rId21" Type="http://schemas.openxmlformats.org/officeDocument/2006/relationships/tags" Target="../tags/tag366.xml"/><Relationship Id="rId22" Type="http://schemas.openxmlformats.org/officeDocument/2006/relationships/tags" Target="../tags/tag367.xml"/><Relationship Id="rId23" Type="http://schemas.openxmlformats.org/officeDocument/2006/relationships/tags" Target="../tags/tag368.xml"/><Relationship Id="rId24" Type="http://schemas.openxmlformats.org/officeDocument/2006/relationships/tags" Target="../tags/tag369.xml"/><Relationship Id="rId25" Type="http://schemas.openxmlformats.org/officeDocument/2006/relationships/tags" Target="../tags/tag370.xml"/><Relationship Id="rId26" Type="http://schemas.openxmlformats.org/officeDocument/2006/relationships/tags" Target="../tags/tag371.xml"/><Relationship Id="rId27" Type="http://schemas.openxmlformats.org/officeDocument/2006/relationships/tags" Target="../tags/tag372.xml"/><Relationship Id="rId28" Type="http://schemas.openxmlformats.org/officeDocument/2006/relationships/tags" Target="../tags/tag373.xml"/><Relationship Id="rId29" Type="http://schemas.openxmlformats.org/officeDocument/2006/relationships/tags" Target="../tags/tag374.xml"/><Relationship Id="rId30"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87.xml"/><Relationship Id="rId2" Type="http://schemas.openxmlformats.org/officeDocument/2006/relationships/tags" Target="../tags/tag388.xml"/><Relationship Id="rId3" Type="http://schemas.openxmlformats.org/officeDocument/2006/relationships/tags" Target="../tags/tag389.xml"/><Relationship Id="rId4" Type="http://schemas.openxmlformats.org/officeDocument/2006/relationships/tags" Target="../tags/tag390.xml"/><Relationship Id="rId5" Type="http://schemas.openxmlformats.org/officeDocument/2006/relationships/tags" Target="../tags/tag391.xml"/><Relationship Id="rId6" Type="http://schemas.openxmlformats.org/officeDocument/2006/relationships/tags" Target="../tags/tag392.xml"/><Relationship Id="rId7" Type="http://schemas.openxmlformats.org/officeDocument/2006/relationships/tags" Target="../tags/tag393.xml"/><Relationship Id="rId8" Type="http://schemas.openxmlformats.org/officeDocument/2006/relationships/tags" Target="../tags/tag394.xml"/><Relationship Id="rId9"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tags" Target="../tags/tag398.xml"/><Relationship Id="rId5" Type="http://schemas.openxmlformats.org/officeDocument/2006/relationships/tags" Target="../tags/tag399.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数字校园的智能化安全管控与防护策略</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单击输入目录标题</a:t>
            </a:r>
            <a:endParaRPr altLang="en-US" b="1" dirty="0" sz="14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数字校园的安全现状</a:t>
            </a:r>
            <a:endParaRPr altLang="en-US" b="1" dirty="0" sz="14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智能化安全管控技术</a:t>
            </a:r>
            <a:endParaRPr altLang="en-US" b="1" dirty="0" sz="14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防护策略</a:t>
            </a:r>
            <a:endParaRPr altLang="en-US" b="1" dirty="0" sz="14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智能化安全管控与防护策略的实施</a:t>
            </a:r>
            <a:endParaRPr altLang="en-US" b="1" dirty="0" sz="14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fontScale="53571"/>
          </a:bodyPr>
          <a:p>
            <a:pPr>
              <a:lnSpc>
                <a:spcPct val="100000"/>
              </a:lnSpc>
            </a:pPr>
            <a:r>
              <a:rPr altLang="en-US" b="1" dirty="0" sz="2800" kern="0" lang="zh-CN" spc="100">
                <a:solidFill>
                  <a:schemeClr val="lt1">
                    <a:lumMod val="100000"/>
                  </a:schemeClr>
                </a:solidFill>
                <a:effectLst/>
                <a:latin typeface="+中文标题" charset="0"/>
                <a:ea typeface="+mj-ea"/>
              </a:rPr>
              <a:t>智能化安全管控与防护策略的评估和改进</a:t>
            </a:r>
            <a:endParaRPr altLang="en-US" b="1" dirty="0" sz="28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数字校园的安全现状</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数字校园的定义和范围</a:t>
            </a:r>
            <a:endParaRPr altLang="en-US" lang="zh-CN"/>
          </a:p>
        </p:txBody>
      </p:sp>
      <p:sp>
        <p:nvSpPr>
          <p:cNvPr id="1049056"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数字校园的定义：指利用信息技术手段，将学校的教学、科研、管理、服务等活动数字化，形成一个虚拟的数字空间，实现教育信息化。</a:t>
            </a:r>
            <a:endParaRPr altLang="en-US" dirty="0" sz="1200" lang="zh-CN" spc="150">
              <a:solidFill>
                <a:schemeClr val="tx1">
                  <a:lumMod val="65000"/>
                  <a:lumOff val="35000"/>
                </a:schemeClr>
              </a:solidFill>
              <a:latin typeface="+mn-ea"/>
              <a:sym typeface="+mn-ea"/>
            </a:endParaRPr>
          </a:p>
        </p:txBody>
      </p:sp>
      <p:sp>
        <p:nvSpPr>
          <p:cNvPr id="1049058"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数字校园的范围：包括校园网络、信息系统、数字化教学资源、数字化教学环境等方面。</a:t>
            </a:r>
            <a:endParaRPr altLang="en-US" dirty="0" sz="1200" lang="zh-CN" spc="150">
              <a:solidFill>
                <a:schemeClr val="tx1">
                  <a:lumMod val="65000"/>
                  <a:lumOff val="35000"/>
                </a:schemeClr>
              </a:solidFill>
              <a:latin typeface="+mn-ea"/>
              <a:sym typeface="+mn-ea"/>
            </a:endParaRPr>
          </a:p>
        </p:txBody>
      </p:sp>
      <p:sp>
        <p:nvSpPr>
          <p:cNvPr id="1049060"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数字校园的特点：数字化、网络化、智能化、个性化等。</a:t>
            </a:r>
            <a:endParaRPr altLang="en-US" dirty="0" sz="1200" lang="zh-CN" spc="150">
              <a:solidFill>
                <a:schemeClr val="tx1">
                  <a:lumMod val="65000"/>
                  <a:lumOff val="35000"/>
                </a:schemeClr>
              </a:solidFill>
              <a:latin typeface="+mn-ea"/>
              <a:sym typeface="+mn-ea"/>
            </a:endParaRPr>
          </a:p>
        </p:txBody>
      </p:sp>
      <p:sp>
        <p:nvSpPr>
          <p:cNvPr id="1049062"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数字校园的建设目标：提高教育质量、促进教育公平、提升管理效率等。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00" name="标题 1"/>
          <p:cNvSpPr>
            <a:spLocks noGrp="1"/>
          </p:cNvSpPr>
          <p:nvPr>
            <p:ph type="title"/>
          </p:nvPr>
        </p:nvSpPr>
        <p:spPr/>
        <p:txBody>
          <a:bodyPr/>
          <a:p>
            <a:r>
              <a:rPr altLang="en-US" lang="zh-CN"/>
              <a:t>数字校园的安全威胁</a:t>
            </a:r>
            <a:endParaRPr altLang="en-US" lang="zh-CN"/>
          </a:p>
        </p:txBody>
      </p:sp>
      <p:sp>
        <p:nvSpPr>
          <p:cNvPr id="104910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物理安全威胁：设备损坏、盗窃、火灾等</a:t>
            </a:r>
            <a:endParaRPr altLang="zh-CN" dirty="0" lang="en-US">
              <a:solidFill>
                <a:schemeClr val="dk1">
                  <a:lumMod val="80000"/>
                  <a:lumOff val="20000"/>
                </a:schemeClr>
              </a:solidFill>
              <a:latin typeface="+mn-ea"/>
              <a:sym typeface="+mn-ea"/>
            </a:endParaRPr>
          </a:p>
        </p:txBody>
      </p:sp>
      <p:sp>
        <p:nvSpPr>
          <p:cNvPr id="104911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网络安全威胁：网络攻击、病毒传播、恶意软件等</a:t>
            </a:r>
            <a:endParaRPr altLang="en-US" dirty="0" lang="zh-CN">
              <a:solidFill>
                <a:schemeClr val="dk1">
                  <a:lumMod val="80000"/>
                  <a:lumOff val="20000"/>
                </a:schemeClr>
              </a:solidFill>
              <a:latin typeface="+mn-ea"/>
              <a:sym typeface="+mn-ea"/>
            </a:endParaRPr>
          </a:p>
        </p:txBody>
      </p:sp>
      <p:sp>
        <p:nvSpPr>
          <p:cNvPr id="104911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信息安全威胁：数据泄露、身份盗用、信息篡改等</a:t>
            </a:r>
            <a:endParaRPr altLang="en-US" dirty="0" lang="zh-CN">
              <a:solidFill>
                <a:schemeClr val="dk1">
                  <a:lumMod val="80000"/>
                  <a:lumOff val="20000"/>
                </a:schemeClr>
              </a:solidFill>
              <a:latin typeface="+mn-ea"/>
              <a:sym typeface="+mn-ea"/>
            </a:endParaRPr>
          </a:p>
        </p:txBody>
      </p:sp>
      <p:sp>
        <p:nvSpPr>
          <p:cNvPr id="104912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人员安全威胁：人为错误、误操作、恶意行为等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70" name="标题 1"/>
          <p:cNvSpPr>
            <a:spLocks noGrp="1"/>
          </p:cNvSpPr>
          <p:nvPr>
            <p:ph type="title"/>
          </p:nvPr>
        </p:nvSpPr>
        <p:spPr/>
        <p:txBody>
          <a:bodyPr/>
          <a:p>
            <a:r>
              <a:rPr altLang="en-US" lang="zh-CN"/>
              <a:t>数字校园的安全问题</a:t>
            </a:r>
            <a:endParaRPr altLang="en-US" lang="zh-CN"/>
          </a:p>
        </p:txBody>
      </p:sp>
      <p:sp>
        <p:nvSpPr>
          <p:cNvPr id="1049172"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网络安全问题：网络攻击、病毒传播、恶意软件等威胁数字校园的安全</a:t>
            </a:r>
            <a:endParaRPr altLang="en-US" dirty="0" sz="1200" lang="zh-CN" spc="150">
              <a:solidFill>
                <a:schemeClr val="tx1">
                  <a:lumMod val="65000"/>
                  <a:lumOff val="35000"/>
                </a:schemeClr>
              </a:solidFill>
              <a:latin typeface="+mn-ea"/>
              <a:sym typeface="+mn-ea"/>
            </a:endParaRPr>
          </a:p>
        </p:txBody>
      </p:sp>
      <p:sp>
        <p:nvSpPr>
          <p:cNvPr id="1049174"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数据安全问题：数据泄露、数据篡改、数据丢失等威胁数字校园的数据安全</a:t>
            </a:r>
            <a:endParaRPr altLang="en-US" dirty="0" sz="1200" lang="zh-CN" spc="150">
              <a:solidFill>
                <a:schemeClr val="tx1">
                  <a:lumMod val="65000"/>
                  <a:lumOff val="35000"/>
                </a:schemeClr>
              </a:solidFill>
              <a:latin typeface="+mn-ea"/>
              <a:sym typeface="+mn-ea"/>
            </a:endParaRPr>
          </a:p>
        </p:txBody>
      </p:sp>
      <p:sp>
        <p:nvSpPr>
          <p:cNvPr id="1049176"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应用安全问题：应用漏洞、身份认证、权限管理等威胁数字校园的应用安全</a:t>
            </a:r>
            <a:endParaRPr altLang="en-US" dirty="0" sz="1200" lang="zh-CN" spc="150">
              <a:solidFill>
                <a:schemeClr val="tx1">
                  <a:lumMod val="65000"/>
                  <a:lumOff val="35000"/>
                </a:schemeClr>
              </a:solidFill>
              <a:latin typeface="+mn-ea"/>
              <a:sym typeface="+mn-ea"/>
            </a:endParaRPr>
          </a:p>
        </p:txBody>
      </p:sp>
      <p:sp>
        <p:nvSpPr>
          <p:cNvPr id="1049178"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物理安全问题：设备损坏、自然灾害等威胁数字校园的物理安全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16"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智能化安全管控技术</a:t>
            </a:r>
            <a:endParaRPr altLang="en-US" dirty="0" lang="zh-CN">
              <a:solidFill>
                <a:schemeClr val="lt1">
                  <a:lumMod val="100000"/>
                </a:schemeClr>
              </a:solidFill>
            </a:endParaRPr>
          </a:p>
        </p:txBody>
      </p:sp>
      <p:sp>
        <p:nvSpPr>
          <p:cNvPr id="1049218"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292" name="标题 1"/>
          <p:cNvSpPr>
            <a:spLocks noGrp="1"/>
          </p:cNvSpPr>
          <p:nvPr>
            <p:ph type="title"/>
          </p:nvPr>
        </p:nvSpPr>
        <p:spPr/>
        <p:txBody>
          <a:bodyPr/>
          <a:p>
            <a:r>
              <a:rPr altLang="en-US" lang="zh-CN"/>
              <a:t>人工智能技术在安全管控中的应用</a:t>
            </a:r>
            <a:endParaRPr altLang="en-US" lang="zh-CN"/>
          </a:p>
        </p:txBody>
      </p:sp>
      <p:sp>
        <p:nvSpPr>
          <p:cNvPr id="1049294" name="Freeform 20"/>
          <p:cNvSpPr>
            <a:spLocks noChangeArrowheads="1"/>
          </p:cNvSpPr>
          <p:nvPr>
            <p:custDataLst>
              <p:tags r:id="rId1"/>
            </p:custDataLst>
          </p:nvPr>
        </p:nvSpPr>
        <p:spPr bwMode="auto">
          <a:xfrm>
            <a:off x="551935" y="1497911"/>
            <a:ext cx="2173176" cy="1646919"/>
          </a:xfrm>
          <a:custGeom>
            <a:avLst/>
            <a:gdLst>
              <a:gd name="T0" fmla="*/ 0 w 5260"/>
              <a:gd name="T1" fmla="*/ 3424 h 3425"/>
              <a:gd name="T2" fmla="*/ 5259 w 5260"/>
              <a:gd name="T3" fmla="*/ 1352 h 3425"/>
              <a:gd name="T4" fmla="*/ 5259 w 5260"/>
              <a:gd name="T5" fmla="*/ 0 h 3425"/>
              <a:gd name="T6" fmla="*/ 0 w 5260"/>
              <a:gd name="T7" fmla="*/ 2074 h 3425"/>
              <a:gd name="T8" fmla="*/ 0 w 5260"/>
              <a:gd name="T9" fmla="*/ 3424 h 3425"/>
            </a:gdLst>
            <a:ahLst/>
            <a:cxnLst>
              <a:cxn ang="0">
                <a:pos x="T0" y="T1"/>
              </a:cxn>
              <a:cxn ang="0">
                <a:pos x="T2" y="T3"/>
              </a:cxn>
              <a:cxn ang="0">
                <a:pos x="T4" y="T5"/>
              </a:cxn>
              <a:cxn ang="0">
                <a:pos x="T6" y="T7"/>
              </a:cxn>
              <a:cxn ang="0">
                <a:pos x="T8" y="T9"/>
              </a:cxn>
            </a:cxnLst>
            <a:rect l="0" t="0" r="r" b="b"/>
            <a:pathLst>
              <a:path w="5260" h="3425">
                <a:moveTo>
                  <a:pt x="0" y="3424"/>
                </a:moveTo>
                <a:lnTo>
                  <a:pt x="5259" y="1352"/>
                </a:lnTo>
                <a:lnTo>
                  <a:pt x="5259" y="0"/>
                </a:lnTo>
                <a:lnTo>
                  <a:pt x="0" y="2074"/>
                </a:lnTo>
                <a:lnTo>
                  <a:pt x="0" y="3424"/>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296" name="Freeform 21"/>
          <p:cNvSpPr>
            <a:spLocks noChangeArrowheads="1"/>
          </p:cNvSpPr>
          <p:nvPr>
            <p:custDataLst>
              <p:tags r:id="rId2"/>
            </p:custDataLst>
          </p:nvPr>
        </p:nvSpPr>
        <p:spPr bwMode="auto">
          <a:xfrm>
            <a:off x="551935" y="2481996"/>
            <a:ext cx="2173176" cy="1646919"/>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298" name="Freeform 22"/>
          <p:cNvSpPr>
            <a:spLocks noChangeArrowheads="1"/>
          </p:cNvSpPr>
          <p:nvPr>
            <p:custDataLst>
              <p:tags r:id="rId3"/>
            </p:custDataLst>
          </p:nvPr>
        </p:nvSpPr>
        <p:spPr bwMode="auto">
          <a:xfrm>
            <a:off x="551935" y="3460946"/>
            <a:ext cx="2173176" cy="1651159"/>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300" name="Freeform 25"/>
          <p:cNvSpPr>
            <a:spLocks noChangeArrowheads="1"/>
          </p:cNvSpPr>
          <p:nvPr>
            <p:custDataLst>
              <p:tags r:id="rId4"/>
            </p:custDataLst>
          </p:nvPr>
        </p:nvSpPr>
        <p:spPr bwMode="auto">
          <a:xfrm>
            <a:off x="551935" y="2477502"/>
            <a:ext cx="2173176" cy="667672"/>
          </a:xfrm>
          <a:custGeom>
            <a:avLst/>
            <a:gdLst>
              <a:gd name="T0" fmla="*/ 5259 w 5260"/>
              <a:gd name="T1" fmla="*/ 1351 h 1352"/>
              <a:gd name="T2" fmla="*/ 0 w 5260"/>
              <a:gd name="T3" fmla="*/ 1351 h 1352"/>
              <a:gd name="T4" fmla="*/ 0 w 5260"/>
              <a:gd name="T5" fmla="*/ 0 h 1352"/>
              <a:gd name="T6" fmla="*/ 5259 w 5260"/>
              <a:gd name="T7" fmla="*/ 0 h 1352"/>
              <a:gd name="T8" fmla="*/ 5259 w 5260"/>
              <a:gd name="T9" fmla="*/ 1351 h 1352"/>
            </a:gdLst>
            <a:ahLst/>
            <a:cxnLst>
              <a:cxn ang="0">
                <a:pos x="T0" y="T1"/>
              </a:cxn>
              <a:cxn ang="0">
                <a:pos x="T2" y="T3"/>
              </a:cxn>
              <a:cxn ang="0">
                <a:pos x="T4" y="T5"/>
              </a:cxn>
              <a:cxn ang="0">
                <a:pos x="T6" y="T7"/>
              </a:cxn>
              <a:cxn ang="0">
                <a:pos x="T8" y="T9"/>
              </a:cxn>
            </a:cxnLst>
            <a:rect l="0" t="0" r="r" b="b"/>
            <a:pathLst>
              <a:path w="5260" h="1352">
                <a:moveTo>
                  <a:pt x="5259" y="1351"/>
                </a:moveTo>
                <a:lnTo>
                  <a:pt x="0" y="1351"/>
                </a:lnTo>
                <a:lnTo>
                  <a:pt x="0" y="0"/>
                </a:lnTo>
                <a:lnTo>
                  <a:pt x="5259" y="0"/>
                </a:lnTo>
                <a:lnTo>
                  <a:pt x="5259" y="1351"/>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302" name="Freeform 26"/>
          <p:cNvSpPr>
            <a:spLocks noChangeArrowheads="1"/>
          </p:cNvSpPr>
          <p:nvPr>
            <p:custDataLst>
              <p:tags r:id="rId5"/>
            </p:custDataLst>
          </p:nvPr>
        </p:nvSpPr>
        <p:spPr bwMode="auto">
          <a:xfrm>
            <a:off x="551935" y="3462872"/>
            <a:ext cx="2173176" cy="665498"/>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304" name="Freeform 22"/>
          <p:cNvSpPr>
            <a:spLocks noChangeArrowheads="1"/>
          </p:cNvSpPr>
          <p:nvPr>
            <p:custDataLst>
              <p:tags r:id="rId6"/>
            </p:custDataLst>
          </p:nvPr>
        </p:nvSpPr>
        <p:spPr bwMode="auto">
          <a:xfrm>
            <a:off x="551935" y="4444389"/>
            <a:ext cx="2173176" cy="1651159"/>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306" name="Freeform 27"/>
          <p:cNvSpPr>
            <a:spLocks noChangeArrowheads="1"/>
          </p:cNvSpPr>
          <p:nvPr>
            <p:custDataLst>
              <p:tags r:id="rId7"/>
            </p:custDataLst>
          </p:nvPr>
        </p:nvSpPr>
        <p:spPr bwMode="auto">
          <a:xfrm>
            <a:off x="551935" y="5427832"/>
            <a:ext cx="2173176" cy="667672"/>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308" name="Freeform 26"/>
          <p:cNvSpPr>
            <a:spLocks noChangeArrowheads="1"/>
          </p:cNvSpPr>
          <p:nvPr>
            <p:custDataLst>
              <p:tags r:id="rId8"/>
            </p:custDataLst>
          </p:nvPr>
        </p:nvSpPr>
        <p:spPr bwMode="auto">
          <a:xfrm>
            <a:off x="551935" y="4446315"/>
            <a:ext cx="2173176" cy="665498"/>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310" name="正文"/>
          <p:cNvSpPr txBox="1"/>
          <p:nvPr>
            <p:custDataLst>
              <p:tags r:id="rId9"/>
            </p:custDataLst>
          </p:nvPr>
        </p:nvSpPr>
        <p:spPr>
          <a:xfrm>
            <a:off x="2804482" y="1411892"/>
            <a:ext cx="8836332" cy="75709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人工智能技术概述：介绍人工智能技术的定义、发展历程和应用领域。</a:t>
            </a:r>
            <a:endParaRPr altLang="en-US" sz="1600" lang="zh-CN" spc="150">
              <a:solidFill>
                <a:schemeClr val="tx1">
                  <a:lumMod val="65000"/>
                  <a:lumOff val="35000"/>
                </a:schemeClr>
              </a:solidFill>
              <a:latin typeface="+mn-ea"/>
            </a:endParaRPr>
          </a:p>
        </p:txBody>
      </p:sp>
      <p:sp>
        <p:nvSpPr>
          <p:cNvPr id="1049312" name="正文"/>
          <p:cNvSpPr txBox="1"/>
          <p:nvPr>
            <p:custDataLst>
              <p:tags r:id="rId10"/>
            </p:custDataLst>
          </p:nvPr>
        </p:nvSpPr>
        <p:spPr>
          <a:xfrm>
            <a:off x="2804482" y="2402396"/>
            <a:ext cx="8836332" cy="75709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数字校园安全现状：分析当前数字校园面临的安全威胁和挑战，如网络攻击、数据泄露等。</a:t>
            </a:r>
            <a:endParaRPr altLang="en-US" sz="1600" lang="zh-CN" spc="150">
              <a:solidFill>
                <a:schemeClr val="tx1">
                  <a:lumMod val="65000"/>
                  <a:lumOff val="35000"/>
                </a:schemeClr>
              </a:solidFill>
              <a:latin typeface="+mn-ea"/>
            </a:endParaRPr>
          </a:p>
        </p:txBody>
      </p:sp>
      <p:sp>
        <p:nvSpPr>
          <p:cNvPr id="1049314" name="正文"/>
          <p:cNvSpPr txBox="1"/>
          <p:nvPr>
            <p:custDataLst>
              <p:tags r:id="rId11"/>
            </p:custDataLst>
          </p:nvPr>
        </p:nvSpPr>
        <p:spPr>
          <a:xfrm>
            <a:off x="2804482" y="3392901"/>
            <a:ext cx="8836332" cy="75709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人工智能技术在安全管控中的应用场景：介绍人工智能技术在数字校园安全管控中的应用场景，如入侵检测、异常行为检测、恶意软件分析等。</a:t>
            </a:r>
            <a:endParaRPr altLang="en-US" sz="1600" lang="zh-CN" spc="150">
              <a:solidFill>
                <a:schemeClr val="tx1">
                  <a:lumMod val="65000"/>
                  <a:lumOff val="35000"/>
                </a:schemeClr>
              </a:solidFill>
              <a:latin typeface="+mn-ea"/>
            </a:endParaRPr>
          </a:p>
        </p:txBody>
      </p:sp>
      <p:sp>
        <p:nvSpPr>
          <p:cNvPr id="1049316" name="正文"/>
          <p:cNvSpPr txBox="1"/>
          <p:nvPr>
            <p:custDataLst>
              <p:tags r:id="rId12"/>
            </p:custDataLst>
          </p:nvPr>
        </p:nvSpPr>
        <p:spPr>
          <a:xfrm>
            <a:off x="2804482" y="4383405"/>
            <a:ext cx="8836332" cy="75709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人工智能技术在安全管控中的优势：分析人工智能技术在数字校园安全管控中的优势，如提高检测准确率、降低误报率、自动化处理等。</a:t>
            </a:r>
            <a:endParaRPr altLang="en-US" sz="1600" lang="zh-CN" spc="150">
              <a:solidFill>
                <a:schemeClr val="tx1">
                  <a:lumMod val="65000"/>
                  <a:lumOff val="35000"/>
                </a:schemeClr>
              </a:solidFill>
              <a:latin typeface="+mn-ea"/>
            </a:endParaRPr>
          </a:p>
        </p:txBody>
      </p:sp>
      <p:sp>
        <p:nvSpPr>
          <p:cNvPr id="1049318" name="正文"/>
          <p:cNvSpPr txBox="1"/>
          <p:nvPr>
            <p:custDataLst>
              <p:tags r:id="rId13"/>
            </p:custDataLst>
          </p:nvPr>
        </p:nvSpPr>
        <p:spPr>
          <a:xfrm>
            <a:off x="2804482" y="5373910"/>
            <a:ext cx="8836332" cy="75709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未来发展趋势：探讨未来人工智能技术在数字校园安全管控中的发展趋势和应用前景。</a:t>
            </a:r>
            <a:endParaRPr altLang="en-US" sz="1600" lang="zh-CN" spc="150">
              <a:solidFill>
                <a:schemeClr val="tx1">
                  <a:lumMod val="65000"/>
                  <a:lumOff val="35000"/>
                </a:schemeClr>
              </a:solidFill>
              <a:latin typeface="+mn-ea"/>
            </a:endParaRPr>
          </a:p>
        </p:txBody>
      </p:sp>
      <p:sp>
        <p:nvSpPr>
          <p:cNvPr id="1049320" name="Freeform 23"/>
          <p:cNvSpPr>
            <a:spLocks noChangeArrowheads="1"/>
          </p:cNvSpPr>
          <p:nvPr>
            <p:custDataLst>
              <p:tags r:id="rId14"/>
            </p:custDataLst>
          </p:nvPr>
        </p:nvSpPr>
        <p:spPr bwMode="auto">
          <a:xfrm>
            <a:off x="551935" y="1490850"/>
            <a:ext cx="2173176" cy="667672"/>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58" name="标题 1"/>
          <p:cNvSpPr>
            <a:spLocks noGrp="1"/>
          </p:cNvSpPr>
          <p:nvPr>
            <p:ph type="title"/>
          </p:nvPr>
        </p:nvSpPr>
        <p:spPr/>
        <p:txBody>
          <a:bodyPr/>
          <a:p>
            <a:r>
              <a:rPr altLang="en-US" lang="zh-CN"/>
              <a:t>大数据分析在安全管控中的应用</a:t>
            </a:r>
            <a:endParaRPr altLang="en-US" lang="zh-CN"/>
          </a:p>
        </p:txBody>
      </p:sp>
      <p:sp>
        <p:nvSpPr>
          <p:cNvPr id="104936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6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大数据分析技术概述</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6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6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大数据分析在数字校园安全管控中的应用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7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7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大数据分析在安全事件预警与处置中的应用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7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8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大数据分析在安全漏洞发现与修复中的应用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20" name="标题 1"/>
          <p:cNvSpPr>
            <a:spLocks noGrp="1"/>
          </p:cNvSpPr>
          <p:nvPr>
            <p:ph type="title"/>
          </p:nvPr>
        </p:nvSpPr>
        <p:spPr/>
        <p:txBody>
          <a:bodyPr/>
          <a:p>
            <a:r>
              <a:rPr altLang="en-US" lang="zh-CN"/>
              <a:t>云计算在安全管控中的应用</a:t>
            </a:r>
            <a:endParaRPr altLang="en-US" lang="zh-CN"/>
          </a:p>
        </p:txBody>
      </p:sp>
      <p:sp>
        <p:nvSpPr>
          <p:cNvPr id="1049422"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24"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26"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28"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30"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32"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34"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36"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38"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0"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42"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44"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6"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8"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0"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2"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4"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6"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58"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云计算技术概述</a:t>
            </a:r>
            <a:endParaRPr altLang="en-US" dirty="0" sz="1200" lang="zh-CN" spc="150">
              <a:solidFill>
                <a:schemeClr val="tx1">
                  <a:lumMod val="65000"/>
                  <a:lumOff val="35000"/>
                </a:schemeClr>
              </a:solidFill>
              <a:latin typeface="+mn-ea"/>
              <a:sym typeface="+mn-ea"/>
            </a:endParaRPr>
          </a:p>
        </p:txBody>
      </p:sp>
      <p:sp>
        <p:nvSpPr>
          <p:cNvPr id="1049460"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云计算技术面临的挑战和解决方案</a:t>
            </a:r>
            <a:endParaRPr altLang="en-US" dirty="0" sz="1200" lang="zh-CN" spc="150">
              <a:solidFill>
                <a:schemeClr val="tx1">
                  <a:lumMod val="65000"/>
                  <a:lumOff val="35000"/>
                </a:schemeClr>
              </a:solidFill>
              <a:latin typeface="+mn-ea"/>
              <a:sym typeface="+mn-ea"/>
            </a:endParaRPr>
          </a:p>
        </p:txBody>
      </p:sp>
      <p:sp>
        <p:nvSpPr>
          <p:cNvPr id="1049462"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云计算技术对安全管控的提升</a:t>
            </a:r>
            <a:endParaRPr altLang="en-US" dirty="0" sz="1200" lang="zh-CN" spc="150">
              <a:solidFill>
                <a:schemeClr val="tx1">
                  <a:lumMod val="65000"/>
                  <a:lumOff val="35000"/>
                </a:schemeClr>
              </a:solidFill>
              <a:latin typeface="+mn-ea"/>
              <a:sym typeface="+mn-ea"/>
            </a:endParaRPr>
          </a:p>
        </p:txBody>
      </p:sp>
      <p:sp>
        <p:nvSpPr>
          <p:cNvPr id="1049464"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云计算在数字校园安全管控中的应用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02" name="标题 1"/>
          <p:cNvSpPr>
            <a:spLocks noGrp="1"/>
          </p:cNvSpPr>
          <p:nvPr>
            <p:ph type="title"/>
          </p:nvPr>
        </p:nvSpPr>
        <p:spPr/>
        <p:txBody>
          <a:bodyPr/>
          <a:p>
            <a:r>
              <a:rPr altLang="en-US" lang="zh-CN"/>
              <a:t>物联网技术在安全管控中的应用</a:t>
            </a:r>
            <a:endParaRPr altLang="en-US" lang="zh-CN"/>
          </a:p>
        </p:txBody>
      </p:sp>
      <p:sp>
        <p:nvSpPr>
          <p:cNvPr id="1049504" name="任意多边形: 形状 2"/>
          <p:cNvSpPr/>
          <p:nvPr>
            <p:custDataLst>
              <p:tags r:id="rId1"/>
            </p:custDataLst>
          </p:nvPr>
        </p:nvSpPr>
        <p:spPr>
          <a:xfrm rot="10800000">
            <a:off x="2517424" y="3908366"/>
            <a:ext cx="3495835" cy="225581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06" name="矩形 4"/>
          <p:cNvSpPr/>
          <p:nvPr>
            <p:custDataLst>
              <p:tags r:id="rId2"/>
            </p:custDataLst>
          </p:nvPr>
        </p:nvSpPr>
        <p:spPr>
          <a:xfrm>
            <a:off x="2426916" y="4272322"/>
            <a:ext cx="180805" cy="18219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文本框 5"/>
          <p:cNvSpPr txBox="1"/>
          <p:nvPr>
            <p:custDataLst>
              <p:tags r:id="rId3"/>
            </p:custDataLst>
          </p:nvPr>
        </p:nvSpPr>
        <p:spPr>
          <a:xfrm>
            <a:off x="2728608" y="4228031"/>
            <a:ext cx="3073104" cy="127569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物联网技术在安全管控中的优势和局限性</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10" name="任意多边形: 形状 56"/>
          <p:cNvSpPr/>
          <p:nvPr>
            <p:custDataLst>
              <p:tags r:id="rId4"/>
            </p:custDataLst>
          </p:nvPr>
        </p:nvSpPr>
        <p:spPr>
          <a:xfrm rot="10800000">
            <a:off x="6268670" y="3908366"/>
            <a:ext cx="3495835" cy="225581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12" name="矩形 57"/>
          <p:cNvSpPr/>
          <p:nvPr>
            <p:custDataLst>
              <p:tags r:id="rId5"/>
            </p:custDataLst>
          </p:nvPr>
        </p:nvSpPr>
        <p:spPr>
          <a:xfrm>
            <a:off x="6178163" y="4272322"/>
            <a:ext cx="180805" cy="18219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4" name="文本框 58"/>
          <p:cNvSpPr txBox="1"/>
          <p:nvPr>
            <p:custDataLst>
              <p:tags r:id="rId6"/>
            </p:custDataLst>
          </p:nvPr>
        </p:nvSpPr>
        <p:spPr>
          <a:xfrm>
            <a:off x="6479855" y="4228031"/>
            <a:ext cx="3073104" cy="127569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未来发展趋势和展望</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16" name="任意多边形: 形状 64"/>
          <p:cNvSpPr/>
          <p:nvPr>
            <p:custDataLst>
              <p:tags r:id="rId7"/>
            </p:custDataLst>
          </p:nvPr>
        </p:nvSpPr>
        <p:spPr>
          <a:xfrm rot="10800000">
            <a:off x="641801" y="1378008"/>
            <a:ext cx="3495835" cy="225581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18" name="矩形 65"/>
          <p:cNvSpPr/>
          <p:nvPr>
            <p:custDataLst>
              <p:tags r:id="rId8"/>
            </p:custDataLst>
          </p:nvPr>
        </p:nvSpPr>
        <p:spPr>
          <a:xfrm>
            <a:off x="551935" y="1741321"/>
            <a:ext cx="180805" cy="18219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0" name="文本框 66"/>
          <p:cNvSpPr txBox="1"/>
          <p:nvPr>
            <p:custDataLst>
              <p:tags r:id="rId9"/>
            </p:custDataLst>
          </p:nvPr>
        </p:nvSpPr>
        <p:spPr>
          <a:xfrm>
            <a:off x="853627" y="1697030"/>
            <a:ext cx="3073104" cy="127569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物联网技术概述：定义、发展历程和应用领域</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22" name="任意多边形: 形状 68"/>
          <p:cNvSpPr/>
          <p:nvPr>
            <p:custDataLst>
              <p:tags r:id="rId10"/>
            </p:custDataLst>
          </p:nvPr>
        </p:nvSpPr>
        <p:spPr>
          <a:xfrm rot="10800000">
            <a:off x="4393047" y="1378008"/>
            <a:ext cx="3495835" cy="225581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24" name="矩形 69"/>
          <p:cNvSpPr/>
          <p:nvPr>
            <p:custDataLst>
              <p:tags r:id="rId11"/>
            </p:custDataLst>
          </p:nvPr>
        </p:nvSpPr>
        <p:spPr>
          <a:xfrm>
            <a:off x="4302540" y="1741321"/>
            <a:ext cx="180805" cy="18219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6" name="文本框 70"/>
          <p:cNvSpPr txBox="1"/>
          <p:nvPr>
            <p:custDataLst>
              <p:tags r:id="rId12"/>
            </p:custDataLst>
          </p:nvPr>
        </p:nvSpPr>
        <p:spPr>
          <a:xfrm>
            <a:off x="4604231" y="1697030"/>
            <a:ext cx="3073104" cy="1275698"/>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物联网技术在数字校园安全管控中的应用场景</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28" name="任意多边形: 形状 72"/>
          <p:cNvSpPr/>
          <p:nvPr>
            <p:custDataLst>
              <p:tags r:id="rId13"/>
            </p:custDataLst>
          </p:nvPr>
        </p:nvSpPr>
        <p:spPr>
          <a:xfrm rot="10800000">
            <a:off x="8144294" y="1378008"/>
            <a:ext cx="3495835" cy="225581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30" name="文本框 74"/>
          <p:cNvSpPr txBox="1"/>
          <p:nvPr>
            <p:custDataLst>
              <p:tags r:id="rId14"/>
            </p:custDataLst>
          </p:nvPr>
        </p:nvSpPr>
        <p:spPr>
          <a:xfrm>
            <a:off x="8355478" y="1697030"/>
            <a:ext cx="3073104" cy="1275698"/>
          </a:xfrm>
          <a:prstGeom prst="rect"/>
          <a:noFill/>
        </p:spPr>
        <p:txBody>
          <a:bodyPr anchor="t" anchorCtr="0" bIns="46800" lIns="90000" rIns="90000" rtlCol="0" tIns="46800" vert="horz" wrap="square">
            <a:normAutofit/>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物联网技术如何提高数字校园的安全性和可靠性</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32" name="矩形 73"/>
          <p:cNvSpPr/>
          <p:nvPr>
            <p:custDataLst>
              <p:tags r:id="rId15"/>
            </p:custDataLst>
          </p:nvPr>
        </p:nvSpPr>
        <p:spPr>
          <a:xfrm>
            <a:off x="8053786" y="1741321"/>
            <a:ext cx="180805" cy="18219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57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防护策略</a:t>
            </a:r>
            <a:endParaRPr altLang="en-US" dirty="0" lang="zh-CN">
              <a:solidFill>
                <a:schemeClr val="lt1">
                  <a:lumMod val="100000"/>
                </a:schemeClr>
              </a:solidFill>
            </a:endParaRPr>
          </a:p>
        </p:txBody>
      </p:sp>
      <p:sp>
        <p:nvSpPr>
          <p:cNvPr id="1049572"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46" name="标题 1"/>
          <p:cNvSpPr>
            <a:spLocks noGrp="1"/>
          </p:cNvSpPr>
          <p:nvPr>
            <p:ph type="title"/>
          </p:nvPr>
        </p:nvSpPr>
        <p:spPr/>
        <p:txBody>
          <a:bodyPr/>
          <a:p>
            <a:r>
              <a:rPr altLang="en-US" lang="zh-CN"/>
              <a:t>网络安全防护策略</a:t>
            </a:r>
            <a:endParaRPr altLang="en-US" lang="zh-CN"/>
          </a:p>
        </p:txBody>
      </p:sp>
      <p:sp>
        <p:nvSpPr>
          <p:cNvPr id="1049648" name="正文"/>
          <p:cNvSpPr txBox="1"/>
          <p:nvPr>
            <p:custDataLst>
              <p:tags r:id="rId1"/>
            </p:custDataLst>
          </p:nvPr>
        </p:nvSpPr>
        <p:spPr>
          <a:xfrm>
            <a:off x="3314423" y="1364400"/>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防火墙防护：设置严格的防火墙规则，限制外部访问和数据传输</a:t>
            </a:r>
            <a:endParaRPr altLang="en-US" dirty="0" sz="1200" lang="zh-CN" spc="150">
              <a:solidFill>
                <a:schemeClr val="tx1">
                  <a:lumMod val="65000"/>
                  <a:lumOff val="35000"/>
                </a:schemeClr>
              </a:solidFill>
              <a:latin typeface="+mn-ea"/>
              <a:sym typeface="+mn-ea"/>
            </a:endParaRPr>
          </a:p>
        </p:txBody>
      </p:sp>
      <p:sp>
        <p:nvSpPr>
          <p:cNvPr id="1049650" name="正文"/>
          <p:cNvSpPr txBox="1"/>
          <p:nvPr>
            <p:custDataLst>
              <p:tags r:id="rId2"/>
            </p:custDataLst>
          </p:nvPr>
        </p:nvSpPr>
        <p:spPr>
          <a:xfrm>
            <a:off x="3314423" y="217995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入侵检测与防御：实时监测网络流量，发现异常行为并及时报警和阻断</a:t>
            </a:r>
            <a:endParaRPr altLang="en-US" dirty="0" sz="1200" lang="zh-CN" spc="150">
              <a:solidFill>
                <a:schemeClr val="tx1">
                  <a:lumMod val="65000"/>
                  <a:lumOff val="35000"/>
                </a:schemeClr>
              </a:solidFill>
              <a:latin typeface="+mn-ea"/>
              <a:sym typeface="+mn-ea"/>
            </a:endParaRPr>
          </a:p>
        </p:txBody>
      </p:sp>
      <p:sp>
        <p:nvSpPr>
          <p:cNvPr id="1049652" name="正文"/>
          <p:cNvSpPr txBox="1"/>
          <p:nvPr>
            <p:custDataLst>
              <p:tags r:id="rId3"/>
            </p:custDataLst>
          </p:nvPr>
        </p:nvSpPr>
        <p:spPr>
          <a:xfrm>
            <a:off x="3314423" y="299550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数据加密：对敏感数据进行加密存储和传输，确保数据安全</a:t>
            </a:r>
            <a:endParaRPr altLang="en-US" dirty="0" sz="1200" lang="zh-CN" spc="150">
              <a:solidFill>
                <a:schemeClr val="tx1">
                  <a:lumMod val="65000"/>
                  <a:lumOff val="35000"/>
                </a:schemeClr>
              </a:solidFill>
              <a:latin typeface="+mn-ea"/>
              <a:sym typeface="+mn-ea"/>
            </a:endParaRPr>
          </a:p>
        </p:txBody>
      </p:sp>
      <p:sp>
        <p:nvSpPr>
          <p:cNvPr id="1049654" name="正文"/>
          <p:cNvSpPr txBox="1"/>
          <p:nvPr>
            <p:custDataLst>
              <p:tags r:id="rId4"/>
            </p:custDataLst>
          </p:nvPr>
        </p:nvSpPr>
        <p:spPr>
          <a:xfrm>
            <a:off x="3314423" y="3811052"/>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访问控制：实施严格的访问控制策略，限制用户对资源的访问权限</a:t>
            </a:r>
            <a:endParaRPr altLang="en-US" dirty="0" sz="1200" lang="zh-CN" spc="150">
              <a:solidFill>
                <a:schemeClr val="tx1">
                  <a:lumMod val="65000"/>
                  <a:lumOff val="35000"/>
                </a:schemeClr>
              </a:solidFill>
              <a:latin typeface="+mn-ea"/>
              <a:sym typeface="+mn-ea"/>
            </a:endParaRPr>
          </a:p>
        </p:txBody>
      </p:sp>
      <p:sp>
        <p:nvSpPr>
          <p:cNvPr id="1049656" name="正文"/>
          <p:cNvSpPr txBox="1"/>
          <p:nvPr>
            <p:custDataLst>
              <p:tags r:id="rId5"/>
            </p:custDataLst>
          </p:nvPr>
        </p:nvSpPr>
        <p:spPr>
          <a:xfrm>
            <a:off x="3314423" y="4626603"/>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安全审计：对网络活动进行记录和分析，及时发现潜在的安全威胁</a:t>
            </a:r>
            <a:endParaRPr altLang="en-US" dirty="0" sz="1200" lang="zh-CN" spc="150">
              <a:solidFill>
                <a:schemeClr val="tx1">
                  <a:lumMod val="65000"/>
                  <a:lumOff val="35000"/>
                </a:schemeClr>
              </a:solidFill>
              <a:latin typeface="+mn-ea"/>
              <a:sym typeface="+mn-ea"/>
            </a:endParaRPr>
          </a:p>
        </p:txBody>
      </p:sp>
      <p:sp>
        <p:nvSpPr>
          <p:cNvPr id="1049658" name="正文"/>
          <p:cNvSpPr txBox="1"/>
          <p:nvPr>
            <p:custDataLst>
              <p:tags r:id="rId6"/>
            </p:custDataLst>
          </p:nvPr>
        </p:nvSpPr>
        <p:spPr>
          <a:xfrm>
            <a:off x="3314423" y="5442154"/>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应急响应：建立完善的应急响应机制，及时处理安全事件并恢复系统正常运行</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696" name="标题 1"/>
          <p:cNvSpPr>
            <a:spLocks noGrp="1"/>
          </p:cNvSpPr>
          <p:nvPr>
            <p:ph type="title"/>
          </p:nvPr>
        </p:nvSpPr>
        <p:spPr/>
        <p:txBody>
          <a:bodyPr/>
          <a:p>
            <a:r>
              <a:rPr altLang="en-US" lang="zh-CN"/>
              <a:t>数据安全防护策略</a:t>
            </a:r>
            <a:endParaRPr altLang="en-US" lang="zh-CN"/>
          </a:p>
        </p:txBody>
      </p:sp>
      <p:sp>
        <p:nvSpPr>
          <p:cNvPr id="1049698"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0"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2"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4"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6"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数据备份：定期对重要数据进行备份，防止数据丢失或损坏</a:t>
            </a:r>
            <a:endParaRPr altLang="en-US" sz="1400" lang="zh-CN" spc="150">
              <a:solidFill>
                <a:schemeClr val="tx1"/>
              </a:solidFill>
              <a:effectLst/>
              <a:latin typeface="+mn-ea"/>
              <a:sym typeface="+mn-ea"/>
            </a:endParaRPr>
          </a:p>
        </p:txBody>
      </p:sp>
      <p:sp>
        <p:nvSpPr>
          <p:cNvPr id="1049708"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数据加密：采用先进的加密技术，确保数据在传输和存储过程中的安全性</a:t>
            </a:r>
            <a:endParaRPr altLang="en-US" dirty="0" sz="1400" lang="zh-CN" spc="150">
              <a:solidFill>
                <a:schemeClr val="tx1"/>
              </a:solidFill>
              <a:effectLst/>
              <a:latin typeface="+mn-ea"/>
              <a:sym typeface="+mn-ea"/>
            </a:endParaRPr>
          </a:p>
        </p:txBody>
      </p:sp>
      <p:sp>
        <p:nvSpPr>
          <p:cNvPr id="1049710"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数据访问控制：对数据进行严格的访问控制，防止未经授权的访问和泄露</a:t>
            </a:r>
            <a:endParaRPr altLang="en-US" sz="1400" lang="zh-CN" spc="150">
              <a:solidFill>
                <a:schemeClr val="tx1"/>
              </a:solidFill>
              <a:effectLst/>
              <a:latin typeface="+mn-ea"/>
              <a:sym typeface="+mn-ea"/>
            </a:endParaRPr>
          </a:p>
        </p:txBody>
      </p:sp>
      <p:sp>
        <p:nvSpPr>
          <p:cNvPr id="1049712"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数据审计：对数据的使用和访问进行监控和审计，及时发现异常行为并进行处理</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50" name="标题 1"/>
          <p:cNvSpPr>
            <a:spLocks noGrp="1"/>
          </p:cNvSpPr>
          <p:nvPr>
            <p:ph type="title"/>
          </p:nvPr>
        </p:nvSpPr>
        <p:spPr/>
        <p:txBody>
          <a:bodyPr/>
          <a:p>
            <a:r>
              <a:rPr altLang="en-US" lang="zh-CN"/>
              <a:t>应用安全防护策略</a:t>
            </a:r>
            <a:endParaRPr altLang="en-US" lang="zh-CN"/>
          </a:p>
        </p:txBody>
      </p:sp>
      <p:sp>
        <p:nvSpPr>
          <p:cNvPr id="104975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身份认证与访问控制：采用多因素认证和权限管理，确保只有授权人员能够访问敏感数据和系统</a:t>
            </a:r>
            <a:endParaRPr altLang="en-US" dirty="0" sz="1200" lang="zh-CN" spc="150">
              <a:solidFill>
                <a:schemeClr val="tx1">
                  <a:lumMod val="85000"/>
                  <a:lumOff val="15000"/>
                </a:schemeClr>
              </a:solidFill>
              <a:latin typeface="+mn-ea"/>
              <a:sym typeface="+mn-ea"/>
            </a:endParaRPr>
          </a:p>
        </p:txBody>
      </p:sp>
      <p:sp>
        <p:nvSpPr>
          <p:cNvPr id="104975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数据加密与传输安全：采用SSL/TLS等加密技术，确保数据在传输过程中的安全性</a:t>
            </a:r>
            <a:endParaRPr altLang="en-US" dirty="0" sz="1200" lang="zh-CN" spc="150">
              <a:solidFill>
                <a:schemeClr val="tx1">
                  <a:lumMod val="85000"/>
                  <a:lumOff val="15000"/>
                </a:schemeClr>
              </a:solidFill>
              <a:latin typeface="+mn-ea"/>
              <a:sym typeface="+mn-ea"/>
            </a:endParaRPr>
          </a:p>
        </p:txBody>
      </p:sp>
      <p:sp>
        <p:nvSpPr>
          <p:cNvPr id="104976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入侵检测与防御：部署入侵检测系统（IDS）和防火墙，实时监测和阻断恶意攻击</a:t>
            </a:r>
            <a:endParaRPr altLang="en-US" dirty="0" sz="1200" lang="zh-CN" spc="150">
              <a:solidFill>
                <a:schemeClr val="tx1">
                  <a:lumMod val="85000"/>
                  <a:lumOff val="15000"/>
                </a:schemeClr>
              </a:solidFill>
              <a:latin typeface="+mn-ea"/>
              <a:sym typeface="+mn-ea"/>
            </a:endParaRPr>
          </a:p>
        </p:txBody>
      </p:sp>
      <p:sp>
        <p:nvSpPr>
          <p:cNvPr id="104976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安全审计与监控：建立安全审计机制，对系统操作和异常行为进行实时监控和记录</a:t>
            </a:r>
            <a:endParaRPr altLang="en-US" dirty="0" sz="1200" lang="zh-CN" spc="150">
              <a:solidFill>
                <a:schemeClr val="tx1">
                  <a:lumMod val="85000"/>
                  <a:lumOff val="15000"/>
                </a:schemeClr>
              </a:solidFill>
              <a:latin typeface="+mn-ea"/>
              <a:sym typeface="+mn-ea"/>
            </a:endParaRPr>
          </a:p>
        </p:txBody>
      </p:sp>
      <p:sp>
        <p:nvSpPr>
          <p:cNvPr id="104977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12" name="标题 1"/>
          <p:cNvSpPr>
            <a:spLocks noGrp="1"/>
          </p:cNvSpPr>
          <p:nvPr>
            <p:ph type="title"/>
          </p:nvPr>
        </p:nvSpPr>
        <p:spPr/>
        <p:txBody>
          <a:bodyPr/>
          <a:p>
            <a:r>
              <a:rPr altLang="en-US" lang="zh-CN"/>
              <a:t>终端安全防护策略</a:t>
            </a:r>
            <a:endParaRPr altLang="en-US" lang="zh-CN"/>
          </a:p>
        </p:txBody>
      </p:sp>
      <p:sp>
        <p:nvSpPr>
          <p:cNvPr id="104981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终端设备安全：加强终端设备的物理安全，如安装防火墙、入侵检测系统等</a:t>
            </a:r>
            <a:endParaRPr altLang="en-US" dirty="0" sz="2000" lang="zh-CN" spc="150">
              <a:solidFill>
                <a:schemeClr val="tx1">
                  <a:lumMod val="75000"/>
                  <a:lumOff val="25000"/>
                </a:schemeClr>
              </a:solidFill>
              <a:latin typeface="+mn-ea"/>
              <a:sym typeface="+mn-ea"/>
            </a:endParaRPr>
          </a:p>
        </p:txBody>
      </p:sp>
      <p:sp>
        <p:nvSpPr>
          <p:cNvPr id="104981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终端软件安全：定期更新操作系统和应用程序，及时修补漏洞，防止病毒和恶意软件的入侵</a:t>
            </a:r>
            <a:endParaRPr altLang="en-US" dirty="0" sz="2000" lang="zh-CN" spc="150">
              <a:solidFill>
                <a:schemeClr val="tx1">
                  <a:lumMod val="75000"/>
                  <a:lumOff val="25000"/>
                </a:schemeClr>
              </a:solidFill>
              <a:latin typeface="+mn-ea"/>
              <a:sym typeface="+mn-ea"/>
            </a:endParaRPr>
          </a:p>
        </p:txBody>
      </p:sp>
      <p:sp>
        <p:nvSpPr>
          <p:cNvPr id="104982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数据安全：采用加密技术对数据进行加密存储和传输，防止数据泄露和被篡改</a:t>
            </a:r>
            <a:endParaRPr altLang="en-US" dirty="0" sz="2000" lang="zh-CN" spc="150">
              <a:solidFill>
                <a:schemeClr val="tx1">
                  <a:lumMod val="75000"/>
                  <a:lumOff val="25000"/>
                </a:schemeClr>
              </a:solidFill>
              <a:latin typeface="+mn-ea"/>
              <a:sym typeface="+mn-ea"/>
            </a:endParaRPr>
          </a:p>
        </p:txBody>
      </p:sp>
      <p:sp>
        <p:nvSpPr>
          <p:cNvPr id="1049830"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3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3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访问控制：对终端设备进行访问控制，限制未经授权的访问和操作，防止未经授权的访问和数据泄露</a:t>
            </a:r>
            <a:endParaRPr altLang="en-US" dirty="0" sz="2000" lang="zh-CN" spc="150">
              <a:solidFill>
                <a:schemeClr val="tx1">
                  <a:lumMod val="75000"/>
                  <a:lumOff val="25000"/>
                </a:schemeClr>
              </a:solidFill>
              <a:latin typeface="+mn-ea"/>
              <a:sym typeface="+mn-ea"/>
            </a:endParaRPr>
          </a:p>
        </p:txBody>
      </p:sp>
      <p:sp>
        <p:nvSpPr>
          <p:cNvPr id="104983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874"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智能化安全管控与防护策略的实施</a:t>
            </a:r>
            <a:endParaRPr altLang="en-US" dirty="0" lang="zh-CN">
              <a:solidFill>
                <a:schemeClr val="lt1">
                  <a:lumMod val="100000"/>
                </a:schemeClr>
              </a:solidFill>
            </a:endParaRPr>
          </a:p>
        </p:txBody>
      </p:sp>
      <p:sp>
        <p:nvSpPr>
          <p:cNvPr id="1049876"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50" name="标题 1"/>
          <p:cNvSpPr>
            <a:spLocks noGrp="1"/>
          </p:cNvSpPr>
          <p:nvPr>
            <p:ph type="title"/>
          </p:nvPr>
        </p:nvSpPr>
        <p:spPr/>
        <p:txBody>
          <a:bodyPr/>
          <a:p>
            <a:r>
              <a:rPr altLang="en-US" lang="zh-CN"/>
              <a:t>制定实施计划和方案</a:t>
            </a:r>
            <a:endParaRPr altLang="en-US" lang="zh-CN"/>
          </a:p>
        </p:txBody>
      </p:sp>
      <p:sp>
        <p:nvSpPr>
          <p:cNvPr id="104995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明确实施目标：确定智能化安全管控与防护策略的具体目标，如提高网络安全、防止数据泄露等。</a:t>
            </a:r>
            <a:endParaRPr altLang="en-US" dirty="0" sz="2000" lang="zh-CN" spc="150">
              <a:solidFill>
                <a:schemeClr val="tx1">
                  <a:lumMod val="85000"/>
                  <a:lumOff val="15000"/>
                </a:schemeClr>
              </a:solidFill>
              <a:latin typeface="+mn-ea"/>
              <a:sym typeface="+mn-ea"/>
            </a:endParaRPr>
          </a:p>
        </p:txBody>
      </p:sp>
      <p:sp>
        <p:nvSpPr>
          <p:cNvPr id="104995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制定实施计划：根据目标，制定详细的实施计划，包括时间表、人员分工、预算等。</a:t>
            </a:r>
            <a:endParaRPr altLang="en-US" dirty="0" sz="2000" lang="zh-CN" spc="150">
              <a:solidFill>
                <a:schemeClr val="tx1">
                  <a:lumMod val="85000"/>
                  <a:lumOff val="15000"/>
                </a:schemeClr>
              </a:solidFill>
              <a:latin typeface="+mn-ea"/>
              <a:sym typeface="+mn-ea"/>
            </a:endParaRPr>
          </a:p>
        </p:txBody>
      </p:sp>
      <p:sp>
        <p:nvSpPr>
          <p:cNvPr id="104996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确定实施方案：根据实施计划，确定具体的实施方案，包括技术选型、系统架构设计、开发流程等。</a:t>
            </a:r>
            <a:endParaRPr altLang="en-US" dirty="0" sz="2000" lang="zh-CN" spc="150">
              <a:solidFill>
                <a:schemeClr val="tx1">
                  <a:lumMod val="85000"/>
                  <a:lumOff val="15000"/>
                </a:schemeClr>
              </a:solidFill>
              <a:latin typeface="+mn-ea"/>
              <a:sym typeface="+mn-ea"/>
            </a:endParaRPr>
          </a:p>
        </p:txBody>
      </p:sp>
      <p:sp>
        <p:nvSpPr>
          <p:cNvPr id="104997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资源准备：准备必要的资源，如人员、设备、资金等，确保实施计划的顺利推进。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12" name="标题 1"/>
          <p:cNvSpPr>
            <a:spLocks noGrp="1"/>
          </p:cNvSpPr>
          <p:nvPr>
            <p:ph type="title"/>
          </p:nvPr>
        </p:nvSpPr>
        <p:spPr/>
        <p:txBody>
          <a:bodyPr/>
          <a:p>
            <a:r>
              <a:rPr altLang="en-US" lang="zh-CN"/>
              <a:t>确定实施步骤和时间表</a:t>
            </a:r>
            <a:endParaRPr altLang="en-US" lang="zh-CN"/>
          </a:p>
        </p:txBody>
      </p:sp>
      <p:sp>
        <p:nvSpPr>
          <p:cNvPr id="1050014" name="矩形 31"/>
          <p:cNvSpPr/>
          <p:nvPr>
            <p:custDataLst>
              <p:tags r:id="rId1"/>
            </p:custDataLst>
          </p:nvPr>
        </p:nvSpPr>
        <p:spPr>
          <a:xfrm>
            <a:off x="3353427" y="1364400"/>
            <a:ext cx="5485952" cy="8459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制定详细的实施计划和时间表</a:t>
            </a:r>
            <a:endParaRPr altLang="en-US" dirty="0" sz="1200" lang="zh-CN" spc="150">
              <a:solidFill>
                <a:schemeClr val="tx1">
                  <a:lumMod val="65000"/>
                  <a:lumOff val="35000"/>
                </a:schemeClr>
              </a:solidFill>
              <a:latin typeface="+mn-ea"/>
              <a:sym typeface="+mn-ea"/>
            </a:endParaRPr>
          </a:p>
        </p:txBody>
      </p:sp>
      <p:sp>
        <p:nvSpPr>
          <p:cNvPr id="1050016" name="矩形 4"/>
          <p:cNvSpPr/>
          <p:nvPr>
            <p:custDataLst>
              <p:tags r:id="rId2"/>
            </p:custDataLst>
          </p:nvPr>
        </p:nvSpPr>
        <p:spPr>
          <a:xfrm>
            <a:off x="3353427" y="2356206"/>
            <a:ext cx="5485952" cy="8459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确定所需设备和资源，并进行采购</a:t>
            </a:r>
            <a:endParaRPr altLang="en-US" dirty="0" sz="1200" lang="zh-CN" spc="150">
              <a:solidFill>
                <a:schemeClr val="tx1">
                  <a:lumMod val="65000"/>
                  <a:lumOff val="35000"/>
                </a:schemeClr>
              </a:solidFill>
              <a:latin typeface="+mn-ea"/>
              <a:sym typeface="+mn-ea"/>
            </a:endParaRPr>
          </a:p>
        </p:txBody>
      </p:sp>
      <p:sp>
        <p:nvSpPr>
          <p:cNvPr id="1050018" name="矩形 5"/>
          <p:cNvSpPr/>
          <p:nvPr>
            <p:custDataLst>
              <p:tags r:id="rId3"/>
            </p:custDataLst>
          </p:nvPr>
        </p:nvSpPr>
        <p:spPr>
          <a:xfrm>
            <a:off x="3353427" y="3348012"/>
            <a:ext cx="5485952" cy="8459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对现有系统进行评估，确定需要改进和优化的地方</a:t>
            </a:r>
            <a:endParaRPr altLang="en-US" dirty="0" sz="1200" lang="zh-CN" spc="150">
              <a:solidFill>
                <a:schemeClr val="tx1">
                  <a:lumMod val="65000"/>
                  <a:lumOff val="35000"/>
                </a:schemeClr>
              </a:solidFill>
              <a:latin typeface="+mn-ea"/>
              <a:sym typeface="+mn-ea"/>
            </a:endParaRPr>
          </a:p>
        </p:txBody>
      </p:sp>
      <p:sp>
        <p:nvSpPr>
          <p:cNvPr id="1050020" name="矩形 7"/>
          <p:cNvSpPr/>
          <p:nvPr>
            <p:custDataLst>
              <p:tags r:id="rId4"/>
            </p:custDataLst>
          </p:nvPr>
        </p:nvSpPr>
        <p:spPr>
          <a:xfrm>
            <a:off x="3353427" y="4339818"/>
            <a:ext cx="5485952" cy="8459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逐步实施智能化安全管控与防护策略，并不断进行测试和调整</a:t>
            </a:r>
            <a:endParaRPr altLang="en-US" dirty="0" sz="1200" lang="zh-CN" spc="150">
              <a:solidFill>
                <a:schemeClr val="tx1">
                  <a:lumMod val="65000"/>
                  <a:lumOff val="35000"/>
                </a:schemeClr>
              </a:solidFill>
              <a:latin typeface="+mn-ea"/>
              <a:sym typeface="+mn-ea"/>
            </a:endParaRPr>
          </a:p>
        </p:txBody>
      </p:sp>
      <p:sp>
        <p:nvSpPr>
          <p:cNvPr id="1050022" name="矩形 3"/>
          <p:cNvSpPr/>
          <p:nvPr>
            <p:custDataLst>
              <p:tags r:id="rId5"/>
            </p:custDataLst>
          </p:nvPr>
        </p:nvSpPr>
        <p:spPr>
          <a:xfrm>
            <a:off x="3353427" y="5331624"/>
            <a:ext cx="5485952" cy="8459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定期对实施效果进行评估，并根据需要进行调整和优化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060" name="标题 1"/>
          <p:cNvSpPr>
            <a:spLocks noGrp="1"/>
          </p:cNvSpPr>
          <p:nvPr>
            <p:ph type="title"/>
          </p:nvPr>
        </p:nvSpPr>
        <p:spPr/>
        <p:txBody>
          <a:bodyPr/>
          <a:p>
            <a:r>
              <a:rPr altLang="en-US" lang="zh-CN"/>
              <a:t>分配实施任务和责任人</a:t>
            </a:r>
            <a:endParaRPr altLang="en-US" lang="zh-CN"/>
          </a:p>
        </p:txBody>
      </p:sp>
      <p:sp>
        <p:nvSpPr>
          <p:cNvPr id="105006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明确任务目标和完成标准</a:t>
            </a:r>
            <a:endParaRPr altLang="zh-CN" dirty="0" lang="en-US">
              <a:solidFill>
                <a:schemeClr val="dk1">
                  <a:lumMod val="80000"/>
                  <a:lumOff val="20000"/>
                </a:schemeClr>
              </a:solidFill>
              <a:latin typeface="+mn-ea"/>
              <a:sym typeface="+mn-ea"/>
            </a:endParaRPr>
          </a:p>
        </p:txBody>
      </p:sp>
      <p:sp>
        <p:nvSpPr>
          <p:cNvPr id="105007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确定实施计划和时间表</a:t>
            </a:r>
            <a:endParaRPr altLang="en-US" dirty="0" lang="zh-CN">
              <a:solidFill>
                <a:schemeClr val="dk1">
                  <a:lumMod val="80000"/>
                  <a:lumOff val="20000"/>
                </a:schemeClr>
              </a:solidFill>
              <a:latin typeface="+mn-ea"/>
              <a:sym typeface="+mn-ea"/>
            </a:endParaRPr>
          </a:p>
        </p:txBody>
      </p:sp>
      <p:sp>
        <p:nvSpPr>
          <p:cNvPr id="105007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分配具体任务和责任人</a:t>
            </a:r>
            <a:endParaRPr altLang="en-US" dirty="0" lang="zh-CN">
              <a:solidFill>
                <a:schemeClr val="dk1">
                  <a:lumMod val="80000"/>
                  <a:lumOff val="20000"/>
                </a:schemeClr>
              </a:solidFill>
              <a:latin typeface="+mn-ea"/>
              <a:sym typeface="+mn-ea"/>
            </a:endParaRPr>
          </a:p>
        </p:txBody>
      </p:sp>
      <p:sp>
        <p:nvSpPr>
          <p:cNvPr id="105008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建立监督和考核机制</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30" name="标题 1"/>
          <p:cNvSpPr>
            <a:spLocks noGrp="1"/>
          </p:cNvSpPr>
          <p:nvPr>
            <p:ph type="title"/>
          </p:nvPr>
        </p:nvSpPr>
        <p:spPr/>
        <p:txBody>
          <a:bodyPr/>
          <a:p>
            <a:r>
              <a:rPr altLang="en-US" lang="zh-CN"/>
              <a:t>监控实施过程和结果</a:t>
            </a:r>
            <a:endParaRPr altLang="en-US" lang="zh-CN"/>
          </a:p>
        </p:txBody>
      </p:sp>
      <p:sp>
        <p:nvSpPr>
          <p:cNvPr id="1050132"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4"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6"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8"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0"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2"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4"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6"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监控目标：确保数字校园的安全稳定运行</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监控结果：及时发现并处理安全问题，降低安全风险</a:t>
            </a:r>
            <a:endParaRPr dirty="0" sz="2000" err="1">
              <a:solidFill>
                <a:schemeClr val="tx1">
                  <a:lumMod val="75000"/>
                  <a:lumOff val="25000"/>
                </a:schemeClr>
              </a:solidFill>
              <a:latin typeface="+mn-ea"/>
              <a:ea typeface="+mn-ea"/>
              <a:cs typeface="+mn-ea"/>
              <a:sym typeface="+mn-lt"/>
            </a:endParaRPr>
          </a:p>
        </p:txBody>
      </p:sp>
      <p:sp>
        <p:nvSpPr>
          <p:cNvPr id="1050152"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4"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6"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58"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0"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2"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4"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6"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监控效果：提高数字校园的安全性和稳定性，保障师生信息安全</a:t>
            </a:r>
            <a:endParaRPr dirty="0" sz="2000" err="1">
              <a:solidFill>
                <a:schemeClr val="tx1">
                  <a:lumMod val="75000"/>
                  <a:lumOff val="25000"/>
                </a:schemeClr>
              </a:solidFill>
              <a:latin typeface="+mn-ea"/>
              <a:ea typeface="+mn-ea"/>
              <a:cs typeface="+mn-ea"/>
              <a:sym typeface="+mn-lt"/>
            </a:endParaRPr>
          </a:p>
        </p:txBody>
      </p:sp>
      <p:sp>
        <p:nvSpPr>
          <p:cNvPr id="10501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监控手段：采用先进的技术手段，如入侵检测、漏洞扫描等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20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智能化安全管控与防护策略的评估和改进</a:t>
            </a:r>
            <a:endParaRPr altLang="en-US" dirty="0" lang="zh-CN">
              <a:solidFill>
                <a:schemeClr val="lt1">
                  <a:lumMod val="100000"/>
                </a:schemeClr>
              </a:solidFill>
            </a:endParaRPr>
          </a:p>
        </p:txBody>
      </p:sp>
      <p:sp>
        <p:nvSpPr>
          <p:cNvPr id="1050210"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284" name="标题 1"/>
          <p:cNvSpPr>
            <a:spLocks noGrp="1"/>
          </p:cNvSpPr>
          <p:nvPr>
            <p:ph type="title"/>
          </p:nvPr>
        </p:nvSpPr>
        <p:spPr/>
        <p:txBody>
          <a:bodyPr/>
          <a:p>
            <a:r>
              <a:rPr altLang="en-US" lang="zh-CN"/>
              <a:t>评估现有策略的有效性</a:t>
            </a:r>
            <a:endParaRPr altLang="en-US" lang="zh-CN"/>
          </a:p>
        </p:txBody>
      </p:sp>
      <p:sp>
        <p:nvSpPr>
          <p:cNvPr id="105028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8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确定评估目标和范围</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9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9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收集和分析相关数据</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9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0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对比现有策略与预期目标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0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0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总结现有策略的有效性和不足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346" name="标题 1"/>
          <p:cNvSpPr>
            <a:spLocks noGrp="1"/>
          </p:cNvSpPr>
          <p:nvPr>
            <p:ph type="title"/>
          </p:nvPr>
        </p:nvSpPr>
        <p:spPr/>
        <p:txBody>
          <a:bodyPr/>
          <a:p>
            <a:r>
              <a:rPr altLang="en-US" lang="zh-CN"/>
              <a:t>分析存在的问题和不足</a:t>
            </a:r>
            <a:endParaRPr altLang="en-US" lang="zh-CN"/>
          </a:p>
        </p:txBody>
      </p:sp>
      <p:sp>
        <p:nvSpPr>
          <p:cNvPr id="1050348"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50"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52"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54"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56"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7"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8"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60"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62"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9"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4"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1"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3"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6"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68"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70"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2"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7"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4"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6"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8"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80"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82"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84"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智能化安全管控与防护策略的评估和改进</a:t>
            </a:r>
            <a:endParaRPr altLang="en-US" dirty="0" sz="1200" lang="zh-CN" spc="150">
              <a:solidFill>
                <a:schemeClr val="tx1">
                  <a:lumMod val="65000"/>
                  <a:lumOff val="35000"/>
                </a:schemeClr>
              </a:solidFill>
              <a:latin typeface="+mn-ea"/>
              <a:sym typeface="+mn-ea"/>
            </a:endParaRPr>
          </a:p>
        </p:txBody>
      </p:sp>
      <p:sp>
        <p:nvSpPr>
          <p:cNvPr id="1050386"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针对存在的问题和不足提出改进措施</a:t>
            </a:r>
            <a:endParaRPr altLang="en-US" dirty="0" sz="1200" lang="zh-CN" spc="150">
              <a:solidFill>
                <a:schemeClr val="tx1">
                  <a:lumMod val="65000"/>
                  <a:lumOff val="35000"/>
                </a:schemeClr>
              </a:solidFill>
              <a:latin typeface="+mn-ea"/>
              <a:sym typeface="+mn-ea"/>
            </a:endParaRPr>
          </a:p>
        </p:txBody>
      </p:sp>
      <p:sp>
        <p:nvSpPr>
          <p:cNvPr id="1050388"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智能化安全管控与防护策略的评估方法和标准</a:t>
            </a:r>
            <a:endParaRPr altLang="en-US" dirty="0" sz="1200" lang="zh-CN" spc="150">
              <a:solidFill>
                <a:schemeClr val="tx1">
                  <a:lumMod val="65000"/>
                  <a:lumOff val="35000"/>
                </a:schemeClr>
              </a:solidFill>
              <a:latin typeface="+mn-ea"/>
              <a:sym typeface="+mn-ea"/>
            </a:endParaRPr>
          </a:p>
        </p:txBody>
      </p:sp>
      <p:sp>
        <p:nvSpPr>
          <p:cNvPr id="1050390"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数字校园安全防护措施的不足</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428" name="标题 1"/>
          <p:cNvSpPr>
            <a:spLocks noGrp="1"/>
          </p:cNvSpPr>
          <p:nvPr>
            <p:ph type="title"/>
          </p:nvPr>
        </p:nvSpPr>
        <p:spPr/>
        <p:txBody>
          <a:bodyPr/>
          <a:p>
            <a:r>
              <a:rPr altLang="en-US" lang="zh-CN"/>
              <a:t>提出改进措施和建议</a:t>
            </a:r>
            <a:endParaRPr altLang="en-US" lang="zh-CN"/>
          </a:p>
        </p:txBody>
      </p:sp>
      <p:sp>
        <p:nvSpPr>
          <p:cNvPr id="1050430"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32"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34"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定期进行安全评估和漏洞扫描，及时发现和修复潜在的安全风险</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36"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38"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40"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加强师生安全意识培训，提高防范意识和应对能力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42"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44"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46" name="TextBox 2"/>
          <p:cNvSpPr txBox="1"/>
          <p:nvPr>
            <p:custDataLst>
              <p:tags r:id="rId9"/>
            </p:custDataLst>
          </p:nvPr>
        </p:nvSpPr>
        <p:spPr>
          <a:xfrm>
            <a:off x="6361937" y="3030566"/>
            <a:ext cx="2303661" cy="1860187"/>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完善安全管理制度和应急预案，确保在发生安全事件时能够迅速响应和处置</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48"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50"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52" name="TextBox 2"/>
          <p:cNvSpPr txBox="1"/>
          <p:nvPr>
            <p:custDataLst>
              <p:tags r:id="rId12"/>
            </p:custDataLst>
          </p:nvPr>
        </p:nvSpPr>
        <p:spPr>
          <a:xfrm>
            <a:off x="9180549" y="3030566"/>
            <a:ext cx="2303661" cy="1860187"/>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加强与相关部门的沟通和协作，共同推进数字校园的智能化安全管控与防护工作</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490" name="标题 1"/>
          <p:cNvSpPr>
            <a:spLocks noGrp="1"/>
          </p:cNvSpPr>
          <p:nvPr>
            <p:ph type="title"/>
          </p:nvPr>
        </p:nvSpPr>
        <p:spPr/>
        <p:txBody>
          <a:bodyPr/>
          <a:p>
            <a:r>
              <a:rPr altLang="en-US" lang="zh-CN"/>
              <a:t>持续优化和改进策略</a:t>
            </a:r>
            <a:endParaRPr altLang="en-US" lang="zh-CN"/>
          </a:p>
        </p:txBody>
      </p:sp>
      <p:sp>
        <p:nvSpPr>
          <p:cNvPr id="1050492"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94"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96"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98"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00"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制定改进措施：根据评估结果，制定相应的改进措施，提高安全防护水平。</a:t>
            </a:r>
            <a:endParaRPr altLang="en-US" sz="1400" lang="zh-CN" spc="150">
              <a:solidFill>
                <a:schemeClr val="tx1"/>
              </a:solidFill>
              <a:effectLst/>
              <a:latin typeface="+mn-ea"/>
              <a:sym typeface="+mn-ea"/>
            </a:endParaRPr>
          </a:p>
        </p:txBody>
      </p:sp>
      <p:sp>
        <p:nvSpPr>
          <p:cNvPr id="1050502"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定期评估安全状况：对数字校园的安全状况进行定期评估，及时发现潜在的安全风险。</a:t>
            </a:r>
            <a:endParaRPr altLang="en-US" dirty="0" sz="1400" lang="zh-CN" spc="150">
              <a:solidFill>
                <a:schemeClr val="tx1"/>
              </a:solidFill>
              <a:effectLst/>
              <a:latin typeface="+mn-ea"/>
              <a:sym typeface="+mn-ea"/>
            </a:endParaRPr>
          </a:p>
        </p:txBody>
      </p:sp>
      <p:sp>
        <p:nvSpPr>
          <p:cNvPr id="1050504"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引入新技术：积极引入新的安全技术，如人工智能、大数据等，提高安全管控和防护的效率和准确性。</a:t>
            </a:r>
            <a:endParaRPr altLang="en-US" sz="1400" lang="zh-CN" spc="150">
              <a:solidFill>
                <a:schemeClr val="tx1"/>
              </a:solidFill>
              <a:effectLst/>
              <a:latin typeface="+mn-ea"/>
              <a:sym typeface="+mn-ea"/>
            </a:endParaRPr>
          </a:p>
        </p:txBody>
      </p:sp>
      <p:sp>
        <p:nvSpPr>
          <p:cNvPr id="1050506"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建立反馈机制：建立有效的反馈机制，及时收集用户和安全专家的意见和建议，不断优化和改进安全策略。</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544"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546" name="副标题"/>
          <p:cNvSpPr>
            <a:spLocks noGrp="1"/>
          </p:cNvSpPr>
          <p:nvPr>
            <p:ph type="subTitle" idx="1"/>
            <p:custDataLst>
              <p:tags r:id="rId2"/>
            </p:custDataLst>
          </p:nvPr>
        </p:nvSpPr>
        <p:spPr>
          <a:xfrm>
            <a:off x="556847" y="3822506"/>
            <a:ext cx="10515000" cy="972000"/>
          </a:xfrm>
        </p:spPr>
        <p:txBody>
          <a:bodyPr/>
          <a:p>
            <a:r>
              <a:rPr altLang="zh-CN" dirty="0" lang="en-US" err="1"/>
              <a:t>,a</a:t>
            </a:r>
            <a:r>
              <a:rPr altLang="zh-CN" dirty="0" lang="en-US"/>
              <a:t> click to unlimited possibilities</a:t>
            </a:r>
            <a:endParaRPr altLang="zh-CN" dirty="0" lang="en-US"/>
          </a:p>
        </p:txBody>
      </p:sp>
      <p:sp>
        <p:nvSpPr>
          <p:cNvPr id="1050548"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550"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6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i*1_2_1"/>
  <p:tag name="KSO_WM_TEMPLATE_CATEGORY" val="diagram"/>
  <p:tag name="KSO_WM_TEMPLATE_INDEX" val="2023167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i*1_3_1"/>
  <p:tag name="KSO_WM_TEMPLATE_CATEGORY" val="diagram"/>
  <p:tag name="KSO_WM_TEMPLATE_INDEX" val="2023167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i*1_4_1"/>
  <p:tag name="KSO_WM_TEMPLATE_CATEGORY" val="diagram"/>
  <p:tag name="KSO_WM_TEMPLATE_INDEX" val="2023167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4*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4*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i*1_5_1"/>
  <p:tag name="KSO_WM_TEMPLATE_CATEGORY" val="diagram"/>
  <p:tag name="KSO_WM_TEMPLATE_INDEX" val="2023167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a*1_5_1"/>
  <p:tag name="KSO_WM_TEMPLATE_CATEGORY" val="diagram"/>
  <p:tag name="KSO_WM_TEMPLATE_INDEX" val="20231670"/>
  <p:tag name="KSO_WM_UNIT_LAYERLEVEL" val="1_1_1"/>
  <p:tag name="KSO_WM_TAG_VERSION" val="3.0"/>
  <p:tag name="KSO_WM_BEAUTIFY_FLAG" val="#wm#"/>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5_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4*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4*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0_4*l_h_f*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4*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4*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0_4*l_h_f*1_5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4*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5*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5*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5*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5*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5*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262_5*l_h_f*1_6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7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4*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4*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4*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4*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5_1"/>
  <p:tag name="KSO_WM_UNIT_ID" val="diagram20231255_4*l_h_f*1_5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99.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2023-12-15T21:55:20Z</dcterms:created>
  <dcterms:modified xsi:type="dcterms:W3CDTF">2023-12-15T21:55:20Z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f961a770d12f4174b915080a9b93f040_21</vt:lpwstr>
  </property>
</Properties>
</file>