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036" r:id="rId1"/>
    <p:sldMasterId id="2147488073" r:id="rId2"/>
  </p:sldMasterIdLst>
  <p:notesMasterIdLst>
    <p:notesMasterId r:id="rId3"/>
  </p:notesMasterIdLst>
  <p:sldIdLst>
    <p:sldId id="2225" r:id="rId4"/>
    <p:sldId id="2228" r:id="rId5"/>
    <p:sldId id="2231" r:id="rId6"/>
    <p:sldId id="2234" r:id="rId7"/>
    <p:sldId id="2240" r:id="rId9"/>
    <p:sldId id="2243" r:id="rId10"/>
    <p:sldId id="2246" r:id="rId11"/>
    <p:sldId id="2249" r:id="rId12"/>
    <p:sldId id="2252" r:id="rId13"/>
    <p:sldId id="2258" r:id="rId15"/>
    <p:sldId id="2261" r:id="rId16"/>
    <p:sldId id="2264" r:id="rId17"/>
    <p:sldId id="2267" r:id="rId18"/>
    <p:sldId id="2270" r:id="rId19"/>
    <p:sldId id="2276" r:id="rId21"/>
    <p:sldId id="2279" r:id="rId22"/>
    <p:sldId id="2282" r:id="rId23"/>
    <p:sldId id="2285" r:id="rId24"/>
    <p:sldId id="2288" r:id="rId25"/>
    <p:sldId id="2294" r:id="rId27"/>
    <p:sldId id="2297" r:id="rId28"/>
    <p:sldId id="2300" r:id="rId29"/>
    <p:sldId id="2303" r:id="rId30"/>
    <p:sldId id="2306" r:id="rId31"/>
    <p:sldId id="2312" r:id="rId33"/>
    <p:sldId id="2315" r:id="rId34"/>
    <p:sldId id="2318" r:id="rId35"/>
    <p:sldId id="2321" r:id="rId36"/>
    <p:sldId id="2324" r:id="rId37"/>
    <p:sldId id="2327"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037" r:id="rId1"/>
    <p:sldLayoutId id="2147488038" r:id="rId2"/>
    <p:sldLayoutId id="2147488039" r:id="rId3"/>
    <p:sldLayoutId id="2147488040" r:id="rId4"/>
    <p:sldLayoutId id="2147488041" r:id="rId5"/>
    <p:sldLayoutId id="2147488042" r:id="rId6"/>
    <p:sldLayoutId id="2147488043" r:id="rId7"/>
    <p:sldLayoutId id="2147488044" r:id="rId8"/>
    <p:sldLayoutId id="2147488045" r:id="rId9"/>
    <p:sldLayoutId id="2147488046" r:id="rId10"/>
    <p:sldLayoutId id="214748804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074" r:id="rId1"/>
    <p:sldLayoutId id="2147488075" r:id="rId2"/>
    <p:sldLayoutId id="2147488076" r:id="rId3"/>
    <p:sldLayoutId id="2147488077" r:id="rId4"/>
    <p:sldLayoutId id="2147488078" r:id="rId5"/>
    <p:sldLayoutId id="2147488079" r:id="rId6"/>
    <p:sldLayoutId id="2147488080" r:id="rId7"/>
    <p:sldLayoutId id="2147488081" r:id="rId8"/>
    <p:sldLayoutId id="2147488082" r:id="rId9"/>
    <p:sldLayoutId id="2147488083" r:id="rId10"/>
    <p:sldLayoutId id="214748808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tags" Target="../tags/tag252.xml"/><Relationship Id="rId16" Type="http://schemas.openxmlformats.org/officeDocument/2006/relationships/tags" Target="../tags/tag253.xml"/><Relationship Id="rId17" Type="http://schemas.openxmlformats.org/officeDocument/2006/relationships/tags" Target="../tags/tag254.xml"/><Relationship Id="rId18" Type="http://schemas.openxmlformats.org/officeDocument/2006/relationships/tags" Target="../tags/tag255.xml"/><Relationship Id="rId19" Type="http://schemas.openxmlformats.org/officeDocument/2006/relationships/tags" Target="../tags/tag256.xml"/><Relationship Id="rId20" Type="http://schemas.openxmlformats.org/officeDocument/2006/relationships/tags" Target="../tags/tag257.xml"/><Relationship Id="rId21" Type="http://schemas.openxmlformats.org/officeDocument/2006/relationships/tags" Target="../tags/tag258.xml"/><Relationship Id="rId22" Type="http://schemas.openxmlformats.org/officeDocument/2006/relationships/tags" Target="../tags/tag259.xml"/><Relationship Id="rId23" Type="http://schemas.openxmlformats.org/officeDocument/2006/relationships/tags" Target="../tags/tag260.xml"/><Relationship Id="rId24" Type="http://schemas.openxmlformats.org/officeDocument/2006/relationships/tags" Target="../tags/tag261.xml"/><Relationship Id="rId25" Type="http://schemas.openxmlformats.org/officeDocument/2006/relationships/tags" Target="../tags/tag262.xml"/><Relationship Id="rId26" Type="http://schemas.openxmlformats.org/officeDocument/2006/relationships/tags" Target="../tags/tag263.xml"/><Relationship Id="rId27" Type="http://schemas.openxmlformats.org/officeDocument/2006/relationships/tags" Target="../tags/tag264.xml"/><Relationship Id="rId28" Type="http://schemas.openxmlformats.org/officeDocument/2006/relationships/tags" Target="../tags/tag265.xml"/><Relationship Id="rId29" Type="http://schemas.openxmlformats.org/officeDocument/2006/relationships/tags" Target="../tags/tag266.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tags" Target="../tags/tag312.xml"/><Relationship Id="rId18" Type="http://schemas.openxmlformats.org/officeDocument/2006/relationships/tags" Target="../tags/tag313.xml"/><Relationship Id="rId19" Type="http://schemas.openxmlformats.org/officeDocument/2006/relationships/tags" Target="../tags/tag314.xml"/><Relationship Id="rId20" Type="http://schemas.openxmlformats.org/officeDocument/2006/relationships/tags" Target="../tags/tag315.xml"/><Relationship Id="rId21" Type="http://schemas.openxmlformats.org/officeDocument/2006/relationships/tags" Target="../tags/tag316.xml"/><Relationship Id="rId22" Type="http://schemas.openxmlformats.org/officeDocument/2006/relationships/tags" Target="../tags/tag317.xml"/><Relationship Id="rId23" Type="http://schemas.openxmlformats.org/officeDocument/2006/relationships/tags" Target="../tags/tag318.xml"/><Relationship Id="rId24" Type="http://schemas.openxmlformats.org/officeDocument/2006/relationships/tags" Target="../tags/tag319.xml"/><Relationship Id="rId25" Type="http://schemas.openxmlformats.org/officeDocument/2006/relationships/tags" Target="../tags/tag320.xml"/><Relationship Id="rId26" Type="http://schemas.openxmlformats.org/officeDocument/2006/relationships/tags" Target="../tags/tag321.xml"/><Relationship Id="rId27" Type="http://schemas.openxmlformats.org/officeDocument/2006/relationships/tags" Target="../tags/tag322.xml"/><Relationship Id="rId28" Type="http://schemas.openxmlformats.org/officeDocument/2006/relationships/tags" Target="../tags/tag323.xml"/><Relationship Id="rId29" Type="http://schemas.openxmlformats.org/officeDocument/2006/relationships/tags" Target="../tags/tag324.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tags" Target="../tags/tag352.xml"/><Relationship Id="rId17" Type="http://schemas.openxmlformats.org/officeDocument/2006/relationships/tags" Target="../tags/tag353.xml"/><Relationship Id="rId18" Type="http://schemas.openxmlformats.org/officeDocument/2006/relationships/tags" Target="../tags/tag354.xml"/><Relationship Id="rId19" Type="http://schemas.openxmlformats.org/officeDocument/2006/relationships/tags" Target="../tags/tag355.xml"/><Relationship Id="rId20" Type="http://schemas.openxmlformats.org/officeDocument/2006/relationships/tags" Target="../tags/tag356.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tags" Target="../tags/tag384.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人工智能与房地产管理的合作</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人工智能在房地产管理中的应用</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人工智能如何助力房地产管理</a:t>
            </a:r>
            <a:endParaRPr altLang="en-US" b="1" dirty="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a:bodyPr>
          <a:p>
            <a:pPr algn="r">
              <a:lnSpc>
                <a:spcPct val="100000"/>
              </a:lnSpc>
            </a:pPr>
            <a:r>
              <a:rPr altLang="en-US" b="1" dirty="0" sz="2000" lang="zh-CN" spc="300">
                <a:solidFill>
                  <a:schemeClr val="tx1">
                    <a:lumMod val="85000"/>
                    <a:lumOff val="15000"/>
                  </a:schemeClr>
                </a:solidFill>
                <a:latin typeface="+mj-ea"/>
                <a:ea typeface="+mj-ea"/>
              </a:rPr>
              <a:t>人工智能与房地产管理的融合发展</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人工智能与房地产管理合作案例分享</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人工智能与房地产管理合作面临的挑战与机遇</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人工智能在房地产管理中的应用</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智能化物业管理</a:t>
            </a:r>
            <a:endParaRPr altLang="en-US" lang="zh-CN"/>
          </a:p>
        </p:txBody>
      </p:sp>
      <p:sp>
        <p:nvSpPr>
          <p:cNvPr id="10488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智能化物业管理应用场景</a:t>
            </a:r>
            <a:endParaRPr altLang="en-US" dirty="0" sz="2400" lang="zh-CN">
              <a:latin typeface="+mn-ea"/>
              <a:ea typeface="+mn-ea"/>
            </a:endParaRPr>
          </a:p>
        </p:txBody>
      </p:sp>
      <p:sp>
        <p:nvSpPr>
          <p:cNvPr id="10489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智能化物业管理未来发展趋势</a:t>
            </a:r>
            <a:endParaRPr altLang="en-US" dirty="0" sz="2400" lang="zh-CN">
              <a:latin typeface="+mn-ea"/>
              <a:ea typeface="+mn-ea"/>
            </a:endParaRPr>
          </a:p>
        </p:txBody>
      </p:sp>
      <p:sp>
        <p:nvSpPr>
          <p:cNvPr id="10489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智能化物业管理定义</a:t>
            </a:r>
            <a:endParaRPr altLang="en-US" dirty="0" sz="2400" lang="zh-CN">
              <a:latin typeface="+mn-ea"/>
              <a:ea typeface="+mn-ea"/>
            </a:endParaRPr>
          </a:p>
        </p:txBody>
      </p:sp>
      <p:sp>
        <p:nvSpPr>
          <p:cNvPr id="10489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智能化物业管理优势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智能安防系统</a:t>
            </a:r>
            <a:endParaRPr altLang="en-US" lang="zh-CN"/>
          </a:p>
        </p:txBody>
      </p:sp>
      <p:sp>
        <p:nvSpPr>
          <p:cNvPr id="104895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5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智能安防系统的定义和功能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6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6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智能安防系统在房地产管理中的应用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6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6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智能安防系统的优势和特点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智能安防系统的未来发展趋势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智能家居系统</a:t>
            </a:r>
            <a:endParaRPr altLang="en-US" lang="zh-CN"/>
          </a:p>
        </p:txBody>
      </p:sp>
      <p:sp>
        <p:nvSpPr>
          <p:cNvPr id="104901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定义：智能家居系统是一种利用先进的技术和设备，实现家庭环境的智能化管理和控制</a:t>
            </a:r>
            <a:endParaRPr altLang="en-US" dirty="0" sz="1200" lang="zh-CN" spc="150">
              <a:solidFill>
                <a:schemeClr val="tx1">
                  <a:lumMod val="65000"/>
                  <a:lumOff val="35000"/>
                </a:schemeClr>
              </a:solidFill>
              <a:latin typeface="+mn-ea"/>
              <a:sym typeface="+mn-ea"/>
            </a:endParaRPr>
          </a:p>
        </p:txBody>
      </p:sp>
      <p:sp>
        <p:nvSpPr>
          <p:cNvPr id="104901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功能：包括智能照明、智能安防、智能家电控制、智能窗帘等</a:t>
            </a:r>
            <a:endParaRPr altLang="en-US" dirty="0" sz="1200" lang="zh-CN" spc="150">
              <a:solidFill>
                <a:schemeClr val="tx1">
                  <a:lumMod val="65000"/>
                  <a:lumOff val="35000"/>
                </a:schemeClr>
              </a:solidFill>
              <a:latin typeface="+mn-ea"/>
              <a:sym typeface="+mn-ea"/>
            </a:endParaRPr>
          </a:p>
        </p:txBody>
      </p:sp>
      <p:sp>
        <p:nvSpPr>
          <p:cNvPr id="104901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优势：提高居住体验，节省能源，提高安全性</a:t>
            </a:r>
            <a:endParaRPr altLang="en-US" dirty="0" sz="1200" lang="zh-CN" spc="150">
              <a:solidFill>
                <a:schemeClr val="tx1">
                  <a:lumMod val="65000"/>
                  <a:lumOff val="35000"/>
                </a:schemeClr>
              </a:solidFill>
              <a:latin typeface="+mn-ea"/>
              <a:sym typeface="+mn-ea"/>
            </a:endParaRPr>
          </a:p>
        </p:txBody>
      </p:sp>
      <p:sp>
        <p:nvSpPr>
          <p:cNvPr id="104901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应用：在房地产管理中，智能家居系统可以作为精装房的标配，提高房屋的附加值和竞争力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智能化营销策略</a:t>
            </a:r>
            <a:endParaRPr altLang="en-US" lang="zh-CN"/>
          </a:p>
        </p:txBody>
      </p:sp>
      <p:sp>
        <p:nvSpPr>
          <p:cNvPr id="10490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社交媒体推广：利用社交媒体平台进行内容营销和品牌推广</a:t>
            </a:r>
            <a:endParaRPr altLang="zh-CN" dirty="0" lang="en-US">
              <a:solidFill>
                <a:schemeClr val="dk1">
                  <a:lumMod val="80000"/>
                  <a:lumOff val="20000"/>
                </a:schemeClr>
              </a:solidFill>
              <a:latin typeface="+mn-ea"/>
              <a:sym typeface="+mn-ea"/>
            </a:endParaRPr>
          </a:p>
        </p:txBody>
      </p:sp>
      <p:sp>
        <p:nvSpPr>
          <p:cNvPr id="10490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精准定位：利用人工智能技术分析客户需求，提高营销效果</a:t>
            </a:r>
            <a:endParaRPr altLang="en-US" dirty="0" lang="zh-CN">
              <a:solidFill>
                <a:schemeClr val="dk1">
                  <a:lumMod val="80000"/>
                  <a:lumOff val="20000"/>
                </a:schemeClr>
              </a:solidFill>
              <a:latin typeface="+mn-ea"/>
              <a:sym typeface="+mn-ea"/>
            </a:endParaRPr>
          </a:p>
        </p:txBody>
      </p:sp>
      <p:sp>
        <p:nvSpPr>
          <p:cNvPr id="10490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个性化推荐：根据客户兴趣和需求，提供定制化的产品和服务</a:t>
            </a:r>
            <a:endParaRPr altLang="en-US" dirty="0" lang="zh-CN">
              <a:solidFill>
                <a:schemeClr val="dk1">
                  <a:lumMod val="80000"/>
                  <a:lumOff val="20000"/>
                </a:schemeClr>
              </a:solidFill>
              <a:latin typeface="+mn-ea"/>
              <a:sym typeface="+mn-ea"/>
            </a:endParaRPr>
          </a:p>
        </p:txBody>
      </p:sp>
      <p:sp>
        <p:nvSpPr>
          <p:cNvPr id="10490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数据分析和预测：通过数据分析和预测，为营销策略提供科学依据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18" name="标题"/>
          <p:cNvSpPr>
            <a:spLocks noGrp="1"/>
          </p:cNvSpPr>
          <p:nvPr>
            <p:ph type="title"/>
            <p:custDataLst>
              <p:tags r:id="rId1"/>
            </p:custDataLst>
          </p:nvPr>
        </p:nvSpPr>
        <p:spPr>
          <a:xfrm>
            <a:off x="2047240" y="2228215"/>
            <a:ext cx="9144000" cy="1931670"/>
          </a:xfrm>
        </p:spPr>
        <p:txBody>
          <a:bodyPr/>
          <a:p>
            <a:r>
              <a:rPr altLang="en-US" lang="zh-CN"/>
              <a:t>人工智能如何助力房地产管理</a:t>
            </a:r>
            <a:endParaRPr altLang="en-US" lang="zh-CN"/>
          </a:p>
        </p:txBody>
      </p:sp>
      <p:sp>
        <p:nvSpPr>
          <p:cNvPr id="104912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提高管理效率</a:t>
            </a:r>
            <a:endParaRPr altLang="en-US" lang="zh-CN"/>
          </a:p>
        </p:txBody>
      </p:sp>
      <p:sp>
        <p:nvSpPr>
          <p:cNvPr id="104917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7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7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自动化数据收集和处理：人工智能技术可以自动收集和处理大量数据，提高数据处理的效率和准确性，减少人工操作的时间和错误。</a:t>
            </a:r>
            <a:endParaRPr altLang="en-US" dirty="0" lang="zh-CN" spc="200">
              <a:solidFill>
                <a:schemeClr val="tx1">
                  <a:lumMod val="85000"/>
                  <a:lumOff val="15000"/>
                </a:schemeClr>
              </a:solidFill>
              <a:latin typeface="+mn-ea"/>
              <a:sym typeface="+mn-ea"/>
            </a:endParaRPr>
          </a:p>
        </p:txBody>
      </p:sp>
      <p:sp>
        <p:nvSpPr>
          <p:cNvPr id="104917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2" name="文本框 34"/>
          <p:cNvSpPr txBox="1"/>
          <p:nvPr>
            <p:custDataLst>
              <p:tags r:id="rId6"/>
            </p:custDataLst>
          </p:nvPr>
        </p:nvSpPr>
        <p:spPr>
          <a:xfrm>
            <a:off x="3665904" y="2256680"/>
            <a:ext cx="2185815" cy="3265652"/>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智能化决策支持：人工智能技术可以通过数据分析和模式识别，为房地产管理者提供智能化决策支持，帮助其更好地了解市场趋势和客户需求，制定更加科学合理的决策。</a:t>
            </a:r>
            <a:endParaRPr altLang="en-US" dirty="0" sz="2000" lang="zh-CN" spc="200">
              <a:solidFill>
                <a:schemeClr val="tx1">
                  <a:lumMod val="85000"/>
                  <a:lumOff val="15000"/>
                </a:schemeClr>
              </a:solidFill>
              <a:latin typeface="+mn-ea"/>
              <a:sym typeface="+mn-ea"/>
            </a:endParaRPr>
          </a:p>
        </p:txBody>
      </p:sp>
      <p:sp>
        <p:nvSpPr>
          <p:cNvPr id="104918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8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自动化流程管理：人工智能技术可以自动化管理房地产项目的流程，包括项目管理、进度管理、质量管理等方面，提高管理效率和质量。</a:t>
            </a:r>
            <a:endParaRPr altLang="en-US" dirty="0" lang="zh-CN" spc="200">
              <a:solidFill>
                <a:schemeClr val="tx1">
                  <a:lumMod val="85000"/>
                  <a:lumOff val="15000"/>
                </a:schemeClr>
              </a:solidFill>
              <a:latin typeface="+mn-ea"/>
              <a:sym typeface="+mn-ea"/>
            </a:endParaRPr>
          </a:p>
        </p:txBody>
      </p:sp>
      <p:sp>
        <p:nvSpPr>
          <p:cNvPr id="104919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个性化服务提供：人工智能技术可以根据客户需求和偏好，提供个性化的服务和解决方案，提高客户满意度和忠诚度。</a:t>
            </a:r>
            <a:endParaRPr altLang="en-US" dirty="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降低运营成本</a:t>
            </a:r>
            <a:endParaRPr altLang="en-US" lang="zh-CN"/>
          </a:p>
        </p:txBody>
      </p:sp>
      <p:sp>
        <p:nvSpPr>
          <p:cNvPr id="104923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自动化数据收集和处理：通过人工智能技术，可以自动化地收集和处理房地产数据，减少人工成本和时间成本。</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智能分析和管理：人工智能可以对房地产数据进行智能分析和管理，帮助房地产企业更好地了解市场需求和趋势，优化决策，降低运营风险。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4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智能化物业管理：通过人工智能技术，可以实现智能化的物业管理，提高物业服务质量和效率，降低物业服务成本。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智能化营销和推广：人工智能可以帮助房地产企业进行智能化的营销和推广，提高销售效率和客户满意度，降低营销成本。</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86" name="标题 1"/>
          <p:cNvSpPr>
            <a:spLocks noGrp="1"/>
          </p:cNvSpPr>
          <p:nvPr>
            <p:ph type="title"/>
          </p:nvPr>
        </p:nvSpPr>
        <p:spPr/>
        <p:txBody>
          <a:bodyPr/>
          <a:p>
            <a:r>
              <a:rPr altLang="en-US" lang="zh-CN"/>
              <a:t>提升服务质量</a:t>
            </a:r>
            <a:endParaRPr altLang="en-US" lang="zh-CN"/>
          </a:p>
        </p:txBody>
      </p:sp>
      <p:sp>
        <p:nvSpPr>
          <p:cNvPr id="10492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优化销售流程：利用人工智能技术，实现自动化销售、智能推荐等功能，提高销售效率。</a:t>
            </a:r>
            <a:endParaRPr altLang="en-US" sz="1400" lang="zh-CN" spc="150">
              <a:solidFill>
                <a:schemeClr val="tx1"/>
              </a:solidFill>
              <a:effectLst/>
              <a:latin typeface="+mn-ea"/>
              <a:sym typeface="+mn-ea"/>
            </a:endParaRPr>
          </a:p>
        </p:txBody>
      </p:sp>
      <p:sp>
        <p:nvSpPr>
          <p:cNvPr id="10492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提升客户体验：通过智能语音应答、在线客服等方式，快速响应客户需求，提高客户满意度。</a:t>
            </a:r>
            <a:endParaRPr altLang="en-US" dirty="0" sz="1400" lang="zh-CN" spc="150">
              <a:solidFill>
                <a:schemeClr val="tx1"/>
              </a:solidFill>
              <a:effectLst/>
              <a:latin typeface="+mn-ea"/>
              <a:sym typeface="+mn-ea"/>
            </a:endParaRPr>
          </a:p>
        </p:txBody>
      </p:sp>
      <p:sp>
        <p:nvSpPr>
          <p:cNvPr id="10493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降低人力成本：通过智能客服、智能分析等方式，减少人工干预，降低人力成本。</a:t>
            </a:r>
            <a:endParaRPr altLang="en-US" sz="1400" lang="zh-CN" spc="150">
              <a:solidFill>
                <a:schemeClr val="tx1"/>
              </a:solidFill>
              <a:effectLst/>
              <a:latin typeface="+mn-ea"/>
              <a:sym typeface="+mn-ea"/>
            </a:endParaRPr>
          </a:p>
        </p:txBody>
      </p:sp>
      <p:sp>
        <p:nvSpPr>
          <p:cNvPr id="10493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增强数据安全性：通过人工智能技术，实现数据加密、备份等功能，确保数据安全。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36" name="标题 1"/>
          <p:cNvSpPr>
            <a:spLocks noGrp="1"/>
          </p:cNvSpPr>
          <p:nvPr>
            <p:ph type="title"/>
          </p:nvPr>
        </p:nvSpPr>
        <p:spPr/>
        <p:txBody>
          <a:bodyPr/>
          <a:p>
            <a:r>
              <a:rPr altLang="en-US" lang="zh-CN"/>
              <a:t>增强竞争力</a:t>
            </a:r>
            <a:endParaRPr altLang="en-US" lang="zh-CN"/>
          </a:p>
        </p:txBody>
      </p:sp>
      <p:sp>
        <p:nvSpPr>
          <p:cNvPr id="104933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提高决策准确性：人工智能可以提供更准确的数据分析，帮助决策者做出更好的决策</a:t>
            </a:r>
            <a:endParaRPr altLang="en-US" sz="1400" lang="zh-CN" spc="150">
              <a:solidFill>
                <a:schemeClr val="tx1"/>
              </a:solidFill>
              <a:effectLst/>
              <a:latin typeface="+mn-ea"/>
              <a:sym typeface="+mn-ea"/>
            </a:endParaRPr>
          </a:p>
        </p:txBody>
      </p:sp>
      <p:sp>
        <p:nvSpPr>
          <p:cNvPr id="104934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降低成本：人工智能可以提高房地产管理的效率，降低人力成本</a:t>
            </a:r>
            <a:endParaRPr altLang="en-US" dirty="0" sz="1400" lang="zh-CN" spc="150">
              <a:solidFill>
                <a:schemeClr val="tx1"/>
              </a:solidFill>
              <a:effectLst/>
              <a:latin typeface="+mn-ea"/>
              <a:sym typeface="+mn-ea"/>
            </a:endParaRPr>
          </a:p>
        </p:txBody>
      </p:sp>
      <p:sp>
        <p:nvSpPr>
          <p:cNvPr id="104935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优化客户服务：人工智能可以通过智能客服、智能推荐等方式提高客户服务的质量和效率</a:t>
            </a:r>
            <a:endParaRPr altLang="en-US" sz="1400" lang="zh-CN" spc="150">
              <a:solidFill>
                <a:schemeClr val="tx1"/>
              </a:solidFill>
              <a:effectLst/>
              <a:latin typeface="+mn-ea"/>
              <a:sym typeface="+mn-ea"/>
            </a:endParaRPr>
          </a:p>
        </p:txBody>
      </p:sp>
      <p:sp>
        <p:nvSpPr>
          <p:cNvPr id="104935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创新业务模式：人工智能可以推动房地产企业创新业务模式，提高市场竞争力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86" name="标题"/>
          <p:cNvSpPr>
            <a:spLocks noGrp="1"/>
          </p:cNvSpPr>
          <p:nvPr>
            <p:ph type="title"/>
            <p:custDataLst>
              <p:tags r:id="rId1"/>
            </p:custDataLst>
          </p:nvPr>
        </p:nvSpPr>
        <p:spPr>
          <a:xfrm>
            <a:off x="2047240" y="2228215"/>
            <a:ext cx="9144000" cy="1931670"/>
          </a:xfrm>
        </p:spPr>
        <p:txBody>
          <a:bodyPr/>
          <a:p>
            <a:r>
              <a:rPr altLang="en-US" lang="zh-CN"/>
              <a:t>人工智能与房地产管理的融合发展</a:t>
            </a:r>
            <a:endParaRPr altLang="en-US" lang="zh-CN"/>
          </a:p>
        </p:txBody>
      </p:sp>
      <p:sp>
        <p:nvSpPr>
          <p:cNvPr id="1049388"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38" name="标题 1"/>
          <p:cNvSpPr>
            <a:spLocks noGrp="1"/>
          </p:cNvSpPr>
          <p:nvPr>
            <p:ph type="title"/>
          </p:nvPr>
        </p:nvSpPr>
        <p:spPr/>
        <p:txBody>
          <a:bodyPr/>
          <a:p>
            <a:r>
              <a:rPr altLang="en-US" lang="zh-CN"/>
              <a:t>智能化技术不断创新</a:t>
            </a:r>
            <a:endParaRPr altLang="en-US" lang="zh-CN"/>
          </a:p>
        </p:txBody>
      </p:sp>
      <p:sp>
        <p:nvSpPr>
          <p:cNvPr id="104944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4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人工智能技术不断升级，为房地产管理提供更高效、智能化的解决方案</a:t>
            </a:r>
            <a:endParaRPr altLang="en-US" dirty="0" sz="2000" lang="zh-CN" spc="200">
              <a:solidFill>
                <a:schemeClr val="tx1">
                  <a:lumMod val="85000"/>
                  <a:lumOff val="15000"/>
                </a:schemeClr>
              </a:solidFill>
              <a:latin typeface="+mn-ea"/>
              <a:sym typeface="+mn-ea"/>
            </a:endParaRPr>
          </a:p>
        </p:txBody>
      </p:sp>
      <p:sp>
        <p:nvSpPr>
          <p:cNvPr id="104944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5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智能化技术应用范围不断扩大，从物业管理到开发建设等各个环节</a:t>
            </a:r>
            <a:endParaRPr altLang="en-US" dirty="0" sz="2000" lang="zh-CN" spc="200">
              <a:solidFill>
                <a:schemeClr val="tx1">
                  <a:lumMod val="85000"/>
                  <a:lumOff val="15000"/>
                </a:schemeClr>
              </a:solidFill>
              <a:latin typeface="+mn-ea"/>
              <a:sym typeface="+mn-ea"/>
            </a:endParaRPr>
          </a:p>
        </p:txBody>
      </p:sp>
      <p:sp>
        <p:nvSpPr>
          <p:cNvPr id="104945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5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智能化技术推动房地产行业转型升级，提高市场竞争力</a:t>
            </a:r>
            <a:endParaRPr altLang="en-US" dirty="0" sz="2000" lang="zh-CN" spc="200">
              <a:solidFill>
                <a:schemeClr val="tx1">
                  <a:lumMod val="85000"/>
                  <a:lumOff val="15000"/>
                </a:schemeClr>
              </a:solidFill>
              <a:latin typeface="+mn-ea"/>
              <a:sym typeface="+mn-ea"/>
            </a:endParaRPr>
          </a:p>
        </p:txBody>
      </p:sp>
      <p:sp>
        <p:nvSpPr>
          <p:cNvPr id="104945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未来智能化技术将更加成熟，为房地产管理带来更多创新和变革</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跨界合作推动行业发展</a:t>
            </a:r>
            <a:endParaRPr altLang="en-US" lang="zh-CN"/>
          </a:p>
        </p:txBody>
      </p:sp>
      <p:sp>
        <p:nvSpPr>
          <p:cNvPr id="104949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人工智能与房地产管理的融合发展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跨界合作推动行业发展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人工智能在房地产管理中的应用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房地产管理在人工智能发展中的贡献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政策支持助力行业发展</a:t>
            </a:r>
            <a:endParaRPr altLang="en-US" lang="zh-CN"/>
          </a:p>
        </p:txBody>
      </p:sp>
      <p:sp>
        <p:nvSpPr>
          <p:cNvPr id="10495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政府出台相关政策，鼓励人工智能与房地产管理的融合发展</a:t>
            </a:r>
            <a:endParaRPr altLang="en-US" dirty="0" sz="1200" lang="zh-CN" spc="150">
              <a:solidFill>
                <a:schemeClr val="tx1">
                  <a:lumMod val="65000"/>
                  <a:lumOff val="35000"/>
                </a:schemeClr>
              </a:solidFill>
              <a:latin typeface="+mn-ea"/>
              <a:sym typeface="+mn-ea"/>
            </a:endParaRPr>
          </a:p>
        </p:txBody>
      </p:sp>
      <p:sp>
        <p:nvSpPr>
          <p:cNvPr id="10495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政策支持为人工智能与房地产管理的合作提供了良好的发展环境</a:t>
            </a:r>
            <a:endParaRPr altLang="en-US" dirty="0" sz="1200" lang="zh-CN" spc="150">
              <a:solidFill>
                <a:schemeClr val="tx1">
                  <a:lumMod val="65000"/>
                  <a:lumOff val="35000"/>
                </a:schemeClr>
              </a:solidFill>
              <a:latin typeface="+mn-ea"/>
              <a:sym typeface="+mn-ea"/>
            </a:endParaRPr>
          </a:p>
        </p:txBody>
      </p:sp>
      <p:sp>
        <p:nvSpPr>
          <p:cNvPr id="10495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政策推动下，越来越多的企业开始尝试将人工智能技术应用于房地产管理</a:t>
            </a:r>
            <a:endParaRPr altLang="en-US" dirty="0" sz="1200" lang="zh-CN" spc="150">
              <a:solidFill>
                <a:schemeClr val="tx1">
                  <a:lumMod val="65000"/>
                  <a:lumOff val="35000"/>
                </a:schemeClr>
              </a:solidFill>
              <a:latin typeface="+mn-ea"/>
              <a:sym typeface="+mn-ea"/>
            </a:endParaRPr>
          </a:p>
        </p:txBody>
      </p:sp>
      <p:sp>
        <p:nvSpPr>
          <p:cNvPr id="10495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政策支持有助于提高人工智能与房地产管理合作的效率和效果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596" name="标题 1"/>
          <p:cNvSpPr>
            <a:spLocks noGrp="1"/>
          </p:cNvSpPr>
          <p:nvPr>
            <p:ph type="title"/>
          </p:nvPr>
        </p:nvSpPr>
        <p:spPr/>
        <p:txBody>
          <a:bodyPr/>
          <a:p>
            <a:r>
              <a:rPr altLang="en-US" lang="zh-CN"/>
              <a:t>未来发展趋势预测</a:t>
            </a:r>
            <a:endParaRPr altLang="en-US" lang="zh-CN"/>
          </a:p>
        </p:txBody>
      </p:sp>
      <p:sp>
        <p:nvSpPr>
          <p:cNvPr id="104959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0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人工智能技术不断升级，推动房地产管理智能化发展</a:t>
            </a:r>
            <a:endParaRPr altLang="en-US" dirty="0" sz="2000" lang="zh-CN" spc="200">
              <a:solidFill>
                <a:schemeClr val="tx1">
                  <a:lumMod val="85000"/>
                  <a:lumOff val="15000"/>
                </a:schemeClr>
              </a:solidFill>
              <a:latin typeface="+mn-ea"/>
              <a:sym typeface="+mn-ea"/>
            </a:endParaRPr>
          </a:p>
        </p:txBody>
      </p:sp>
      <p:sp>
        <p:nvSpPr>
          <p:cNvPr id="104960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0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房地产行业将更加注重客户需求和体验，人工智能将助力提升服务水平</a:t>
            </a:r>
            <a:endParaRPr altLang="en-US" dirty="0" sz="2000" lang="zh-CN" spc="200">
              <a:solidFill>
                <a:schemeClr val="tx1">
                  <a:lumMod val="85000"/>
                  <a:lumOff val="15000"/>
                </a:schemeClr>
              </a:solidFill>
              <a:latin typeface="+mn-ea"/>
              <a:sym typeface="+mn-ea"/>
            </a:endParaRPr>
          </a:p>
        </p:txBody>
      </p:sp>
      <p:sp>
        <p:nvSpPr>
          <p:cNvPr id="104961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政策法规不断完善，为人工智能与房地产管理的融合发展提供有力保障</a:t>
            </a:r>
            <a:endParaRPr altLang="en-US" dirty="0" sz="2000" lang="zh-CN" spc="200">
              <a:solidFill>
                <a:schemeClr val="tx1">
                  <a:lumMod val="85000"/>
                  <a:lumOff val="15000"/>
                </a:schemeClr>
              </a:solidFill>
              <a:latin typeface="+mn-ea"/>
              <a:sym typeface="+mn-ea"/>
            </a:endParaRPr>
          </a:p>
        </p:txBody>
      </p:sp>
      <p:sp>
        <p:nvSpPr>
          <p:cNvPr id="104961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跨界合作将成为趋势，人工智能与房地产管理将与其他领域深度融合</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54" name="标题"/>
          <p:cNvSpPr>
            <a:spLocks noGrp="1"/>
          </p:cNvSpPr>
          <p:nvPr>
            <p:ph type="title"/>
            <p:custDataLst>
              <p:tags r:id="rId1"/>
            </p:custDataLst>
          </p:nvPr>
        </p:nvSpPr>
        <p:spPr>
          <a:xfrm>
            <a:off x="2047240" y="2228215"/>
            <a:ext cx="9144000" cy="1931670"/>
          </a:xfrm>
        </p:spPr>
        <p:txBody>
          <a:bodyPr/>
          <a:p>
            <a:r>
              <a:rPr altLang="en-US" lang="zh-CN"/>
              <a:t>人工智能与房地产管理合作案例分享</a:t>
            </a:r>
            <a:endParaRPr altLang="en-US" lang="zh-CN"/>
          </a:p>
        </p:txBody>
      </p:sp>
      <p:sp>
        <p:nvSpPr>
          <p:cNvPr id="1049656"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智能化物业管理案例</a:t>
            </a:r>
            <a:endParaRPr altLang="en-US" lang="zh-CN"/>
          </a:p>
        </p:txBody>
      </p:sp>
      <p:sp>
        <p:nvSpPr>
          <p:cNvPr id="104970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智能化物业管理优势分析</a:t>
            </a:r>
            <a:endParaRPr altLang="zh-CN" dirty="0" lang="en-US">
              <a:solidFill>
                <a:schemeClr val="dk1">
                  <a:lumMod val="80000"/>
                  <a:lumOff val="20000"/>
                </a:schemeClr>
              </a:solidFill>
              <a:latin typeface="+mn-ea"/>
              <a:sym typeface="+mn-ea"/>
            </a:endParaRPr>
          </a:p>
        </p:txBody>
      </p:sp>
      <p:sp>
        <p:nvSpPr>
          <p:cNvPr id="104971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智能化物业管理概述</a:t>
            </a:r>
            <a:endParaRPr altLang="en-US" dirty="0" lang="zh-CN">
              <a:solidFill>
                <a:schemeClr val="dk1">
                  <a:lumMod val="80000"/>
                  <a:lumOff val="20000"/>
                </a:schemeClr>
              </a:solidFill>
              <a:latin typeface="+mn-ea"/>
              <a:sym typeface="+mn-ea"/>
            </a:endParaRPr>
          </a:p>
        </p:txBody>
      </p:sp>
      <p:sp>
        <p:nvSpPr>
          <p:cNvPr id="104972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智能化物业管理案例介绍</a:t>
            </a:r>
            <a:endParaRPr altLang="en-US" dirty="0" lang="zh-CN">
              <a:solidFill>
                <a:schemeClr val="dk1">
                  <a:lumMod val="80000"/>
                  <a:lumOff val="20000"/>
                </a:schemeClr>
              </a:solidFill>
              <a:latin typeface="+mn-ea"/>
              <a:sym typeface="+mn-ea"/>
            </a:endParaRPr>
          </a:p>
        </p:txBody>
      </p:sp>
      <p:sp>
        <p:nvSpPr>
          <p:cNvPr id="104973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智能化物业管理未来发展趋势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智能安防系统应用案例</a:t>
            </a:r>
            <a:endParaRPr altLang="en-US" lang="zh-CN"/>
          </a:p>
        </p:txBody>
      </p:sp>
      <p:sp>
        <p:nvSpPr>
          <p:cNvPr id="104977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智能安防系统介绍</a:t>
            </a:r>
            <a:endParaRPr altLang="en-US" dirty="0" sz="1200" lang="zh-CN" spc="150">
              <a:solidFill>
                <a:schemeClr val="tx1">
                  <a:lumMod val="65000"/>
                  <a:lumOff val="35000"/>
                </a:schemeClr>
              </a:solidFill>
              <a:latin typeface="+mn-ea"/>
              <a:sym typeface="+mn-ea"/>
            </a:endParaRPr>
          </a:p>
        </p:txBody>
      </p:sp>
      <p:sp>
        <p:nvSpPr>
          <p:cNvPr id="104981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智能安防系统在安全管理中的应用</a:t>
            </a:r>
            <a:endParaRPr altLang="en-US" dirty="0" sz="1200" lang="zh-CN" spc="150">
              <a:solidFill>
                <a:schemeClr val="tx1">
                  <a:lumMod val="65000"/>
                  <a:lumOff val="35000"/>
                </a:schemeClr>
              </a:solidFill>
              <a:latin typeface="+mn-ea"/>
              <a:sym typeface="+mn-ea"/>
            </a:endParaRPr>
          </a:p>
        </p:txBody>
      </p:sp>
      <p:sp>
        <p:nvSpPr>
          <p:cNvPr id="104981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智能安防系统在物业管理中的应用</a:t>
            </a:r>
            <a:endParaRPr altLang="en-US" dirty="0" sz="1200" lang="zh-CN" spc="150">
              <a:solidFill>
                <a:schemeClr val="tx1">
                  <a:lumMod val="65000"/>
                  <a:lumOff val="35000"/>
                </a:schemeClr>
              </a:solidFill>
              <a:latin typeface="+mn-ea"/>
              <a:sym typeface="+mn-ea"/>
            </a:endParaRPr>
          </a:p>
        </p:txBody>
      </p:sp>
      <p:sp>
        <p:nvSpPr>
          <p:cNvPr id="104981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智能安防系统在房地产管理中的应用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智能家居系统应用案例</a:t>
            </a:r>
            <a:endParaRPr altLang="en-US" lang="zh-CN"/>
          </a:p>
        </p:txBody>
      </p:sp>
      <p:sp>
        <p:nvSpPr>
          <p:cNvPr id="104985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5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5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智能家居系统未来发展趋势</a:t>
            </a:r>
            <a:endParaRPr altLang="en-US" dirty="0" sz="1200" lang="zh-CN" spc="150">
              <a:solidFill>
                <a:srgbClr val="FFFFFF"/>
              </a:solidFill>
              <a:latin typeface="+mn-ea"/>
              <a:sym typeface="+mn-ea"/>
            </a:endParaRPr>
          </a:p>
        </p:txBody>
      </p:sp>
      <p:sp>
        <p:nvSpPr>
          <p:cNvPr id="104986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智能家居系统应用案例分享</a:t>
            </a:r>
            <a:endParaRPr altLang="en-US" dirty="0" sz="1200" lang="zh-CN" spc="150">
              <a:solidFill>
                <a:schemeClr val="tx1">
                  <a:lumMod val="65000"/>
                  <a:lumOff val="35000"/>
                </a:schemeClr>
              </a:solidFill>
              <a:latin typeface="+mn-ea"/>
              <a:sym typeface="+mn-ea"/>
            </a:endParaRPr>
          </a:p>
        </p:txBody>
      </p:sp>
      <p:sp>
        <p:nvSpPr>
          <p:cNvPr id="104986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智能家居系统在房地产管理中的应用</a:t>
            </a:r>
            <a:endParaRPr altLang="en-US" dirty="0" sz="1200" lang="zh-CN" spc="150">
              <a:solidFill>
                <a:srgbClr val="FFFFFF"/>
              </a:solidFill>
              <a:latin typeface="+mn-ea"/>
              <a:sym typeface="+mn-ea"/>
            </a:endParaRPr>
          </a:p>
        </p:txBody>
      </p:sp>
      <p:sp>
        <p:nvSpPr>
          <p:cNvPr id="104987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智能家居系统概述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12" name="标题 1"/>
          <p:cNvSpPr>
            <a:spLocks noGrp="1"/>
          </p:cNvSpPr>
          <p:nvPr>
            <p:ph type="title"/>
          </p:nvPr>
        </p:nvSpPr>
        <p:spPr/>
        <p:txBody>
          <a:bodyPr/>
          <a:p>
            <a:r>
              <a:rPr altLang="en-US" lang="zh-CN"/>
              <a:t>智能化营销策略成功案例</a:t>
            </a:r>
            <a:endParaRPr altLang="en-US" lang="zh-CN"/>
          </a:p>
        </p:txBody>
      </p:sp>
      <p:sp>
        <p:nvSpPr>
          <p:cNvPr id="104991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智能化营销策略的背景和意义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智能化营销策略的实践案例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智能化营销策略的成果和影响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3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智能化营销策略的未来展望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70" name="标题"/>
          <p:cNvSpPr>
            <a:spLocks noGrp="1"/>
          </p:cNvSpPr>
          <p:nvPr>
            <p:ph type="title"/>
            <p:custDataLst>
              <p:tags r:id="rId1"/>
            </p:custDataLst>
          </p:nvPr>
        </p:nvSpPr>
        <p:spPr>
          <a:xfrm>
            <a:off x="2047240" y="2228215"/>
            <a:ext cx="9144000" cy="1931670"/>
          </a:xfrm>
        </p:spPr>
        <p:txBody>
          <a:bodyPr/>
          <a:p>
            <a:r>
              <a:rPr altLang="en-US" lang="zh-CN"/>
              <a:t>人工智能与房地产管理合作面临的挑战与机遇</a:t>
            </a:r>
            <a:endParaRPr altLang="en-US" lang="zh-CN"/>
          </a:p>
        </p:txBody>
      </p:sp>
      <p:sp>
        <p:nvSpPr>
          <p:cNvPr id="1049972"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技术难题需要克服</a:t>
            </a:r>
            <a:endParaRPr altLang="en-US" lang="zh-CN"/>
          </a:p>
        </p:txBody>
      </p:sp>
      <p:sp>
        <p:nvSpPr>
          <p:cNvPr id="105002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数据安全与隐私保护：确保数据不被泄露和滥用</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人才短缺：培养和引进具备相关技能的人才，提高行业整体水平</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标准化和规范化：建立统一的标准和规范，促进不同系统之间的互操作性</a:t>
            </a:r>
            <a:endParaRPr altLang="en-US" dirty="0" sz="1200" lang="zh-CN" spc="150">
              <a:solidFill>
                <a:schemeClr val="tx1">
                  <a:lumMod val="65000"/>
                  <a:lumOff val="35000"/>
                </a:schemeClr>
              </a:solidFill>
              <a:latin typeface="+mn-ea"/>
              <a:sym typeface="+mn-ea"/>
            </a:endParaRPr>
          </a:p>
        </p:txBody>
      </p:sp>
      <p:sp>
        <p:nvSpPr>
          <p:cNvPr id="105006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技术兼容性：确保不同系统之间的数据传输和共享</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00" name="标题 1"/>
          <p:cNvSpPr>
            <a:spLocks noGrp="1"/>
          </p:cNvSpPr>
          <p:nvPr>
            <p:ph type="title"/>
          </p:nvPr>
        </p:nvSpPr>
        <p:spPr/>
        <p:txBody>
          <a:bodyPr/>
          <a:p>
            <a:r>
              <a:rPr altLang="en-US" lang="zh-CN"/>
              <a:t>数据安全和隐私保护问题需要关注</a:t>
            </a:r>
            <a:endParaRPr altLang="en-US" lang="zh-CN"/>
          </a:p>
        </p:txBody>
      </p:sp>
      <p:sp>
        <p:nvSpPr>
          <p:cNvPr id="105010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人工智能在房地产管理中的应用需要处理大量敏感数据，如个人信息、房屋交易数据等。</a:t>
            </a:r>
            <a:endParaRPr altLang="en-US" dirty="0" sz="1200" lang="zh-CN" spc="150">
              <a:solidFill>
                <a:schemeClr val="tx1">
                  <a:lumMod val="85000"/>
                  <a:lumOff val="15000"/>
                </a:schemeClr>
              </a:solidFill>
              <a:latin typeface="+mn-ea"/>
              <a:sym typeface="+mn-ea"/>
            </a:endParaRPr>
          </a:p>
        </p:txBody>
      </p:sp>
      <p:sp>
        <p:nvSpPr>
          <p:cNvPr id="105010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人工智能技术可能存在数据泄露、篡改或滥用等风险，需要采取有效的数据安全措施。</a:t>
            </a:r>
            <a:endParaRPr altLang="en-US" dirty="0" sz="1200" lang="zh-CN" spc="150">
              <a:solidFill>
                <a:schemeClr val="tx1">
                  <a:lumMod val="85000"/>
                  <a:lumOff val="15000"/>
                </a:schemeClr>
              </a:solidFill>
              <a:latin typeface="+mn-ea"/>
              <a:sym typeface="+mn-ea"/>
            </a:endParaRPr>
          </a:p>
        </p:txBody>
      </p:sp>
      <p:sp>
        <p:nvSpPr>
          <p:cNvPr id="105011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房地产管理涉及个人隐私，需要遵守相关法律法规，保护个人隐私不受侵犯。</a:t>
            </a:r>
            <a:endParaRPr altLang="en-US" dirty="0" sz="1200" lang="zh-CN" spc="150">
              <a:solidFill>
                <a:schemeClr val="tx1">
                  <a:lumMod val="85000"/>
                  <a:lumOff val="15000"/>
                </a:schemeClr>
              </a:solidFill>
              <a:latin typeface="+mn-ea"/>
              <a:sym typeface="+mn-ea"/>
            </a:endParaRPr>
          </a:p>
        </p:txBody>
      </p:sp>
      <p:sp>
        <p:nvSpPr>
          <p:cNvPr id="105011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合作双方需要建立完善的数据安全和隐私保护机制，确保数据的安全性和合规性。</a:t>
            </a:r>
            <a:endParaRPr altLang="en-US" dirty="0" sz="1200" lang="zh-CN" spc="150">
              <a:solidFill>
                <a:schemeClr val="tx1">
                  <a:lumMod val="85000"/>
                  <a:lumOff val="15000"/>
                </a:schemeClr>
              </a:solidFill>
              <a:latin typeface="+mn-ea"/>
              <a:sym typeface="+mn-ea"/>
            </a:endParaRPr>
          </a:p>
        </p:txBody>
      </p:sp>
      <p:sp>
        <p:nvSpPr>
          <p:cNvPr id="105012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58" name="标题 1"/>
          <p:cNvSpPr>
            <a:spLocks noGrp="1"/>
          </p:cNvSpPr>
          <p:nvPr>
            <p:ph type="title"/>
          </p:nvPr>
        </p:nvSpPr>
        <p:spPr/>
        <p:txBody>
          <a:bodyPr/>
          <a:p>
            <a:r>
              <a:rPr altLang="en-US" lang="zh-CN"/>
              <a:t>跨界合作需要加强沟通和协作</a:t>
            </a:r>
            <a:endParaRPr altLang="en-US" lang="zh-CN"/>
          </a:p>
        </p:txBody>
      </p:sp>
      <p:sp>
        <p:nvSpPr>
          <p:cNvPr id="105016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建立有效的沟通机制：双方需要建立定期的沟通会议，分享信息和经验，共同解决问题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培养专业人才：跨界合作需要具备跨领域的知识和技能，双方可以共同培养专业人才</a:t>
            </a:r>
            <a:endParaRPr dirty="0" sz="2000" err="1">
              <a:solidFill>
                <a:schemeClr val="tx1">
                  <a:lumMod val="75000"/>
                  <a:lumOff val="25000"/>
                </a:schemeClr>
              </a:solidFill>
              <a:latin typeface="+mn-ea"/>
              <a:ea typeface="+mn-ea"/>
              <a:cs typeface="+mn-ea"/>
              <a:sym typeface="+mn-lt"/>
            </a:endParaRPr>
          </a:p>
        </p:txBody>
      </p:sp>
      <p:sp>
        <p:nvSpPr>
          <p:cNvPr id="105018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8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建立信任和合作关系：跨界合作需要建立在相互信任和尊重的基础上，通过合作实现共赢</a:t>
            </a:r>
            <a:endParaRPr dirty="0" sz="2000" err="1">
              <a:solidFill>
                <a:schemeClr val="tx1">
                  <a:lumMod val="75000"/>
                  <a:lumOff val="25000"/>
                </a:schemeClr>
              </a:solidFill>
              <a:latin typeface="+mn-ea"/>
              <a:ea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加强技术合作：双方可以共同研发新技术，提高房地产管理的效率和智能化水平</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32" name="标题 1"/>
          <p:cNvSpPr>
            <a:spLocks noGrp="1"/>
          </p:cNvSpPr>
          <p:nvPr>
            <p:ph type="title"/>
          </p:nvPr>
        </p:nvSpPr>
        <p:spPr/>
        <p:txBody>
          <a:bodyPr/>
          <a:p>
            <a:r>
              <a:rPr altLang="en-US" lang="zh-CN"/>
              <a:t>政策法规需要不断完善和调整</a:t>
            </a:r>
            <a:endParaRPr altLang="en-US" lang="zh-CN"/>
          </a:p>
        </p:txBody>
      </p:sp>
      <p:sp>
        <p:nvSpPr>
          <p:cNvPr id="105023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政策法规的制定和调整需要适应人工智能与房地产管理合作的发展</a:t>
            </a:r>
            <a:endParaRPr altLang="en-US" dirty="0" sz="2000" lang="zh-CN" spc="150">
              <a:solidFill>
                <a:schemeClr val="tx1">
                  <a:lumMod val="85000"/>
                  <a:lumOff val="15000"/>
                </a:schemeClr>
              </a:solidFill>
              <a:latin typeface="+mn-ea"/>
              <a:sym typeface="+mn-ea"/>
            </a:endParaRPr>
          </a:p>
        </p:txBody>
      </p:sp>
      <p:sp>
        <p:nvSpPr>
          <p:cNvPr id="105024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政策法规需要明确人工智能与房地产管理合作中的权益和责任</a:t>
            </a:r>
            <a:endParaRPr altLang="en-US" dirty="0" sz="2000" lang="zh-CN" spc="150">
              <a:solidFill>
                <a:schemeClr val="tx1">
                  <a:lumMod val="85000"/>
                  <a:lumOff val="15000"/>
                </a:schemeClr>
              </a:solidFill>
              <a:latin typeface="+mn-ea"/>
              <a:sym typeface="+mn-ea"/>
            </a:endParaRPr>
          </a:p>
        </p:txBody>
      </p:sp>
      <p:sp>
        <p:nvSpPr>
          <p:cNvPr id="105024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政策法规需要加强对人工智能与房地产管理合作的安全监管</a:t>
            </a:r>
            <a:endParaRPr altLang="en-US" dirty="0" sz="2000" lang="zh-CN" spc="150">
              <a:solidFill>
                <a:schemeClr val="tx1">
                  <a:lumMod val="85000"/>
                  <a:lumOff val="15000"/>
                </a:schemeClr>
              </a:solidFill>
              <a:latin typeface="+mn-ea"/>
              <a:sym typeface="+mn-ea"/>
            </a:endParaRPr>
          </a:p>
        </p:txBody>
      </p:sp>
      <p:sp>
        <p:nvSpPr>
          <p:cNvPr id="105025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政策法规需要鼓励和支持人工智能与房地产管理合作的创新发展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90" name="标题 1"/>
          <p:cNvSpPr>
            <a:spLocks noGrp="1"/>
          </p:cNvSpPr>
          <p:nvPr>
            <p:ph type="title"/>
          </p:nvPr>
        </p:nvSpPr>
        <p:spPr/>
        <p:txBody>
          <a:bodyPr/>
          <a:p>
            <a:r>
              <a:rPr altLang="en-US" lang="zh-CN"/>
              <a:t>市场需求不断增长带来更多机遇</a:t>
            </a:r>
            <a:endParaRPr altLang="en-US" lang="zh-CN"/>
          </a:p>
        </p:txBody>
      </p:sp>
      <p:sp>
        <p:nvSpPr>
          <p:cNvPr id="10502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智能化管理成为未来趋势：随着科技的不断进步，智能化管理已经成为未来房地产行业的发展趋势。人工智能技术的应用将为房地产企业带来更多的商业机会和竞争优势。</a:t>
            </a:r>
            <a:endParaRPr altLang="zh-CN" dirty="0" lang="en-US">
              <a:solidFill>
                <a:schemeClr val="dk1">
                  <a:lumMod val="80000"/>
                  <a:lumOff val="20000"/>
                </a:schemeClr>
              </a:solidFill>
              <a:latin typeface="+mn-ea"/>
              <a:sym typeface="+mn-ea"/>
            </a:endParaRPr>
          </a:p>
        </p:txBody>
      </p:sp>
      <p:sp>
        <p:nvSpPr>
          <p:cNvPr id="10503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市场需求不断增长：随着人们对居住环境的要求不断提高，房地产市场对智能化、数字化管理的需求也在不断增加。</a:t>
            </a:r>
            <a:endParaRPr altLang="en-US" dirty="0" lang="zh-CN">
              <a:solidFill>
                <a:schemeClr val="dk1">
                  <a:lumMod val="80000"/>
                  <a:lumOff val="20000"/>
                </a:schemeClr>
              </a:solidFill>
              <a:latin typeface="+mn-ea"/>
              <a:sym typeface="+mn-ea"/>
            </a:endParaRPr>
          </a:p>
        </p:txBody>
      </p:sp>
      <p:sp>
        <p:nvSpPr>
          <p:cNvPr id="10503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人工智能技术为房地产管理带来更多机遇：通过人工智能技术的应用，房地产企业可以更加高效地进行项目管理、销售管理和客户服务等工作，提高工作效率和客户满意度。</a:t>
            </a:r>
            <a:endParaRPr altLang="en-US" dirty="0" lang="zh-CN">
              <a:solidFill>
                <a:schemeClr val="dk1">
                  <a:lumMod val="80000"/>
                  <a:lumOff val="20000"/>
                </a:schemeClr>
              </a:solidFill>
              <a:latin typeface="+mn-ea"/>
              <a:sym typeface="+mn-ea"/>
            </a:endParaRPr>
          </a:p>
        </p:txBody>
      </p:sp>
      <p:sp>
        <p:nvSpPr>
          <p:cNvPr id="10503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合作是实现共赢的关键：人工智能与房地产管理的合作将为双方带来更多的商业机会和竞争优势。通过合作，双方可以实现资源共享、优势互补，共同推动房地产行业的发展。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56"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358"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9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87.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2023-12-17T00:25:51Z</dcterms:created>
  <dcterms:modified xsi:type="dcterms:W3CDTF">2023-12-17T00:25:51Z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b323b7de0e884858a52ece959dad3711_21</vt:lpwstr>
  </property>
</Properties>
</file>