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67" r:id="rId1"/>
    <p:sldMasterId id="2147485604" r:id="rId2"/>
  </p:sldMasterIdLst>
  <p:notesMasterIdLst>
    <p:notesMasterId r:id="rId3"/>
  </p:notesMasterIdLst>
  <p:sldIdLst>
    <p:sldId id="1112" r:id="rId4"/>
    <p:sldId id="1115" r:id="rId5"/>
    <p:sldId id="1118" r:id="rId6"/>
    <p:sldId id="1121" r:id="rId7"/>
    <p:sldId id="1127" r:id="rId9"/>
    <p:sldId id="1130" r:id="rId10"/>
    <p:sldId id="1133" r:id="rId11"/>
    <p:sldId id="1139" r:id="rId13"/>
    <p:sldId id="1142" r:id="rId14"/>
    <p:sldId id="1145" r:id="rId15"/>
    <p:sldId id="1148" r:id="rId16"/>
    <p:sldId id="1154" r:id="rId18"/>
    <p:sldId id="1157" r:id="rId19"/>
    <p:sldId id="1160" r:id="rId20"/>
    <p:sldId id="1163" r:id="rId21"/>
    <p:sldId id="1166" r:id="rId22"/>
    <p:sldId id="1172" r:id="rId24"/>
    <p:sldId id="1175" r:id="rId25"/>
    <p:sldId id="1178" r:id="rId26"/>
    <p:sldId id="1181" r:id="rId27"/>
    <p:sldId id="1187" r:id="rId29"/>
    <p:sldId id="1190" r:id="rId30"/>
    <p:sldId id="1193" r:id="rId31"/>
    <p:sldId id="119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tags" Target="../tags/tag59.xml"/><Relationship Id="rId26" Type="http://schemas.openxmlformats.org/officeDocument/2006/relationships/tags" Target="../tags/tag60.xml"/><Relationship Id="rId2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avLst/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avLst/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en-US" lang="zh-CN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br>
              <a:rPr altLang="zh-CN" dirty="0" lang="en-US"/>
            </a:br>
            <a:r>
              <a:rPr altLang="en-US" dirty="0" lang="zh-CN"/>
              <a:t>标题样式</a:t>
            </a:r>
            <a:endParaRPr altLang="en-US" dirty="0" lang="zh-CN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avLst/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avLst/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algn="ctr" indent="0" marL="0">
              <a:buNone/>
              <a:defRPr b="0" sz="24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avLst/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avLst/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algn="ctr" indent="0" marL="0">
              <a:buNone/>
              <a:defRPr b="1" sz="6000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avLst/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avLst/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68" r:id="rId1"/>
    <p:sldLayoutId id="2147485569" r:id="rId2"/>
    <p:sldLayoutId id="2147485570" r:id="rId3"/>
    <p:sldLayoutId id="2147485571" r:id="rId4"/>
    <p:sldLayoutId id="2147485572" r:id="rId5"/>
    <p:sldLayoutId id="2147485573" r:id="rId6"/>
    <p:sldLayoutId id="2147485574" r:id="rId7"/>
    <p:sldLayoutId id="2147485575" r:id="rId8"/>
    <p:sldLayoutId id="2147485576" r:id="rId9"/>
    <p:sldLayoutId id="2147485577" r:id="rId10"/>
    <p:sldLayoutId id="21474855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05" r:id="rId1"/>
    <p:sldLayoutId id="2147485606" r:id="rId2"/>
    <p:sldLayoutId id="2147485607" r:id="rId3"/>
    <p:sldLayoutId id="2147485608" r:id="rId4"/>
    <p:sldLayoutId id="2147485609" r:id="rId5"/>
    <p:sldLayoutId id="2147485610" r:id="rId6"/>
    <p:sldLayoutId id="2147485611" r:id="rId7"/>
    <p:sldLayoutId id="2147485612" r:id="rId8"/>
    <p:sldLayoutId id="2147485613" r:id="rId9"/>
    <p:sldLayoutId id="2147485614" r:id="rId10"/>
    <p:sldLayoutId id="21474856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tags" Target="../tags/tag308.xml"/><Relationship Id="rId22" Type="http://schemas.openxmlformats.org/officeDocument/2006/relationships/tags" Target="../tags/tag309.xml"/><Relationship Id="rId23" Type="http://schemas.openxmlformats.org/officeDocument/2006/relationships/tags" Target="../tags/tag310.xml"/><Relationship Id="rId24" Type="http://schemas.openxmlformats.org/officeDocument/2006/relationships/tags" Target="../tags/tag311.xml"/><Relationship Id="rId25" Type="http://schemas.openxmlformats.org/officeDocument/2006/relationships/tags" Target="../tags/tag312.xml"/><Relationship Id="rId26" Type="http://schemas.openxmlformats.org/officeDocument/2006/relationships/tags" Target="../tags/tag313.xml"/><Relationship Id="rId27" Type="http://schemas.openxmlformats.org/officeDocument/2006/relationships/tags" Target="../tags/tag314.xml"/><Relationship Id="rId28" Type="http://schemas.openxmlformats.org/officeDocument/2006/relationships/tags" Target="../tags/tag315.xml"/><Relationship Id="rId29" Type="http://schemas.openxmlformats.org/officeDocument/2006/relationships/tags" Target="../tags/tag316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p>
            <a:r>
              <a:rPr altLang="en-US" dirty="0" lang="zh-CN"/>
              <a:t>数字校园中的在线教育平台比较与选择</a:t>
            </a:r>
            <a:endParaRPr altLang="en-US" dirty="0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序号"/>
          <p:cNvSpPr txBox="1"/>
          <p:nvPr>
            <p:custDataLst>
              <p:tags r:id="rId1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2"/>
            </p:custDataLst>
          </p:nvPr>
        </p:nvSpPr>
        <p:spPr>
          <a:xfrm>
            <a:off x="7138670" y="74104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altLang="en-US" b="1" dirty="0" sz="20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3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4"/>
            </p:custDataLst>
          </p:nvPr>
        </p:nvSpPr>
        <p:spPr>
          <a:xfrm>
            <a:off x="7138670" y="171513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4"/>
                </a:solidFill>
                <a:latin typeface="+mj-ea"/>
                <a:ea typeface="+mj-ea"/>
              </a:rPr>
              <a:t>在线教育平台的概述</a:t>
            </a:r>
            <a:endParaRPr altLang="en-US" b="1" dirty="0" sz="20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5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6"/>
            </p:custDataLst>
          </p:nvPr>
        </p:nvSpPr>
        <p:spPr>
          <a:xfrm>
            <a:off x="7138670" y="268922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4"/>
                </a:solidFill>
                <a:latin typeface="+mj-ea"/>
                <a:ea typeface="+mj-ea"/>
              </a:rPr>
              <a:t>在线教育平台的比较</a:t>
            </a:r>
            <a:endParaRPr altLang="en-US" b="1" dirty="0" sz="20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7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8"/>
            </p:custDataLst>
          </p:nvPr>
        </p:nvSpPr>
        <p:spPr>
          <a:xfrm>
            <a:off x="7138670" y="366331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4"/>
                </a:solidFill>
                <a:latin typeface="+mj-ea"/>
                <a:ea typeface="+mj-ea"/>
              </a:rPr>
              <a:t>在线教育平台的选择策略</a:t>
            </a:r>
            <a:endParaRPr altLang="en-US" b="1" dirty="0" sz="20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1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2"/>
            </p:custDataLst>
          </p:nvPr>
        </p:nvSpPr>
        <p:spPr>
          <a:xfrm>
            <a:off x="7139305" y="463740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数字校园中的在线教育平台实践案例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3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4"/>
            </p:custDataLst>
          </p:nvPr>
        </p:nvSpPr>
        <p:spPr>
          <a:xfrm>
            <a:off x="7138670" y="5610860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4"/>
                </a:solidFill>
                <a:latin typeface="+mj-ea"/>
                <a:ea typeface="+mj-ea"/>
              </a:rPr>
              <a:t>未来发展趋势与挑战</a:t>
            </a:r>
            <a:endParaRPr altLang="en-US" b="1" dirty="0" sz="20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ONE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在线教育平台的概述</a:t>
            </a:r>
            <a:endParaRPr altLang="en-US" dirty="0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TWO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定义与特点</a:t>
            </a:r>
            <a:endParaRPr altLang="en-US" lang="zh-CN"/>
          </a:p>
        </p:txBody>
      </p:sp>
      <p:sp>
        <p:nvSpPr>
          <p:cNvPr id="10493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在线教育平台的特点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在线教育平台的定义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在线教育平台的优势与不足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在线教育平台的发展趋势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数字校园中的在线教育平台重要性</a:t>
            </a:r>
            <a:endParaRPr altLang="en-US" lang="zh-CN"/>
          </a:p>
        </p:txBody>
      </p:sp>
      <p:sp>
        <p:nvSpPr>
          <p:cNvPr id="104936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适应教育信息化发展趋势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6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满足学生个性化学习需求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7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提高教育质量和效率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8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促进教育公平和普及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在线教育平台的比较</a:t>
            </a:r>
            <a:endParaRPr altLang="en-US" dirty="0" lang="zh-CN"/>
          </a:p>
        </p:txBody>
      </p:sp>
      <p:sp>
        <p:nvSpPr>
          <p:cNvPr id="10494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THREE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不同平台的比较</a:t>
            </a:r>
            <a:endParaRPr altLang="en-US" lang="zh-CN"/>
          </a:p>
        </p:txBody>
      </p:sp>
      <p:sp>
        <p:nvSpPr>
          <p:cNvPr id="104953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课程资源：比较各个在线教育平台的课程资源数量和质量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互动性：比较各个在线教育平台的互动性，包括师生互动、学生之间的互动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技术支持：比较各个在线教育平台的技术支持，包括学习工具、平台稳定性等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学习效果评估：比较各个在线教育平台的学习效果评估方式，包括考试、作业、学习时长等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优缺点分析</a:t>
            </a:r>
            <a:endParaRPr altLang="en-US" lang="zh-CN"/>
          </a:p>
        </p:txBody>
      </p:sp>
      <p:sp>
        <p:nvSpPr>
          <p:cNvPr id="104959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0000"/>
          </a:bodyPr>
          <a:p>
            <a:r>
              <a:rPr altLang="en-US" lang="zh-CN"/>
              <a:t>在线教育平台的优点： * 方便快捷：学生可以在任何时间、任何地点进行学习，不受时间和地点的限制。 * 资源共享：在线教育平台可以提供丰富的教学资源，学生可以自由选择自己感兴趣的课程。 * 个性化教学：在线教育平台可以根据学生的学习进度和能力，提供个性化的教学方案。</a:t>
            </a:r>
            <a:endParaRPr altLang="en-US" lang="zh-CN"/>
          </a:p>
          <a:p>
            <a:pPr lvl="1"/>
            <a:r>
              <a:rPr altLang="en-US" lang="zh-CN"/>
              <a:t>* 方便快捷：学生可以在任何时间、任何地点进行学习，不受时间和地点的限制。</a:t>
            </a:r>
            <a:endParaRPr altLang="en-US" lang="zh-CN"/>
          </a:p>
          <a:p>
            <a:pPr lvl="1"/>
            <a:r>
              <a:rPr altLang="en-US" lang="zh-CN"/>
              <a:t>* 资源共享：在线教育平台可以提供丰富的教学资源，学生可以自由选择自己感兴趣的课程。</a:t>
            </a:r>
            <a:endParaRPr altLang="en-US" lang="zh-CN"/>
          </a:p>
          <a:p>
            <a:pPr lvl="1"/>
            <a:r>
              <a:rPr altLang="en-US" lang="zh-CN"/>
              <a:t>* 个性化教学：在线教育平台可以根据学生的学习进度和能力，提供个性化的教学方案。</a:t>
            </a:r>
            <a:endParaRPr altLang="en-US" lang="zh-CN"/>
          </a:p>
          <a:p>
            <a:r>
              <a:rPr altLang="en-US" lang="zh-CN"/>
              <a:t>在线教育平台的缺点： * 学习效果难以保证：由于缺乏面对面的交流和实时的反馈，学生的学习效果可能不如传统课堂教学。 * 需要良好的网络环境：在线教育平台需要稳定的网络环境才能保证教学的顺利进行。 * 需要学生具有较强的自律性：在线教育平台需要学生具有较强的自律性和自我管理能力，才能保证学习的效果。</a:t>
            </a:r>
            <a:endParaRPr altLang="en-US" lang="zh-CN"/>
          </a:p>
          <a:p>
            <a:pPr lvl="1"/>
            <a:r>
              <a:rPr altLang="en-US" lang="zh-CN"/>
              <a:t>* 学习效果难以保证：由于缺乏面对面的交流和实时的反馈，学生的学习效果可能不如传统课堂教学。</a:t>
            </a:r>
            <a:endParaRPr altLang="en-US" lang="zh-CN"/>
          </a:p>
          <a:p>
            <a:pPr lvl="1"/>
            <a:r>
              <a:rPr altLang="en-US" lang="zh-CN"/>
              <a:t>* 需要良好的网络环境：在线教育平台需要稳定的网络环境才能保证教学的顺利进行。</a:t>
            </a:r>
            <a:endParaRPr altLang="en-US" lang="zh-CN"/>
          </a:p>
          <a:p>
            <a:pPr lvl="1"/>
            <a:r>
              <a:rPr altLang="en-US" lang="zh-CN"/>
              <a:t>* 需要学生具有较强的自律性：在线教育平台需要学生具有较强的自律性和自我管理能力，才能保证学习的效果。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适用场景与需求</a:t>
            </a:r>
            <a:endParaRPr altLang="en-US" lang="zh-CN"/>
          </a:p>
        </p:txBody>
      </p:sp>
      <p:sp>
        <p:nvSpPr>
          <p:cNvPr id="10496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适用场景：不同年龄段、不同学科、不同学习需求的在线教育平台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需求：满足不同用户的需求，提供个性化的学习体验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适用场景：在线教育平台的比较与选择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需求：选择适合自己学习需求的在线教育平台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在线教育平台的选择策略</a:t>
            </a:r>
            <a:endParaRPr altLang="en-US" dirty="0" lang="zh-CN"/>
          </a:p>
        </p:txBody>
      </p:sp>
      <p:sp>
        <p:nvSpPr>
          <p:cNvPr id="10496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FOUR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需求分析</a:t>
            </a:r>
            <a:endParaRPr altLang="en-US" lang="zh-CN"/>
          </a:p>
        </p:txBody>
      </p:sp>
      <p:sp>
        <p:nvSpPr>
          <p:cNvPr id="10497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明确学习目标：了解在线教育平台的教学内容、课程设置和教学方式，确保能够满足学习需求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考虑学习时间：选择适合自己学习时间的在线教育平台，避免时间冲突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考虑学习费用：比较不同在线教育平台的收费标准，选择性价比高的平台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了解平台评价：查看其他用户对在线教育平台的评价，了解平台的教学质量和服务水平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功能需求</a:t>
            </a:r>
            <a:endParaRPr altLang="en-US" lang="zh-CN"/>
          </a:p>
        </p:txBody>
      </p:sp>
      <p:sp>
        <p:nvSpPr>
          <p:cNvPr id="10498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课程资源丰富性：提供多种类型的在线课程，满足不同学习需求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互动性：支持实时互动，方便学生与老师、同学之间的交流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个性化学习：根据学生需求和兴趣，提供个性化的学习计划和推荐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学习效果评估：对学生的学习进度和成果进行实时评估，提高学习效果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用户体验</a:t>
            </a:r>
            <a:endParaRPr altLang="en-US" lang="zh-CN"/>
          </a:p>
        </p:txBody>
      </p:sp>
      <p:sp>
        <p:nvSpPr>
          <p:cNvPr id="10499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界面设计：简洁明了，易于操作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内容质量：丰富多样，具有实用性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互动性：支持实时互动，方便师生交流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技术支持：稳定可靠，提供多种技术支持方式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安全性与稳定性</a:t>
            </a:r>
            <a:endParaRPr altLang="en-US" lang="zh-CN"/>
          </a:p>
        </p:txBody>
      </p:sp>
      <p:sp>
        <p:nvSpPr>
          <p:cNvPr id="104997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平台安全性：保障用户信息和数据安全，采用加密技术等措施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系统稳定性：确保平台在高峰期或突发事件下稳定运行，具备容错和灾备能力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隐私保护政策：明确告知用户如何收集、使用和保护个人信息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安全漏洞处理：及时发现并修复安全漏洞，确保平台安全可靠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数字校园中的在线教育平台实践案例</a:t>
            </a:r>
            <a:endParaRPr altLang="en-US" dirty="0" lang="zh-CN"/>
          </a:p>
        </p:txBody>
      </p:sp>
      <p:sp>
        <p:nvSpPr>
          <p:cNvPr id="10500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FIVE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501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实施过程：该高校采用了在线教育平台，并进行了课程设计和教学实施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案例名称：某高校在线教育平台实践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案例背景：该高校面临传统教育模式的挑战，需要探索新的教育模式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实施效果：该高校通过在线教育平台提高了学生的学习效果和满意度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502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解决方案：加强推广和宣传，提高用户数量和质量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经验教训：注重用户体验和需求，不断优化和改进平台功能和服务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案例名称：某高校在线教育平台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失败原因：缺乏有效的推广和宣传，导致用户数量不足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502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平台选择：根据学校需求和资源选择合适的在线教育平台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技术支持：确保平台稳定性和安全性，提供必要的技术支持和培训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互动与反馈：加强师生互动，及时收集学生反馈，调整教学方法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课程设计：注重课程质量和教学效果，合理安排教学内容和时间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未来发展趋势与挑战</a:t>
            </a:r>
            <a:endParaRPr altLang="en-US" dirty="0" lang="zh-CN"/>
          </a:p>
        </p:txBody>
      </p:sp>
      <p:sp>
        <p:nvSpPr>
          <p:cNvPr id="10503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SIX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504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人工智能与大数据：提升在线教育平台个性化与智能化水平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5G技术：实现低延迟、高带宽，提升在线教育互动体验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虚拟现实与增强现实：拓展在线教育形式，提升沉浸式学习体验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云计算与边缘计算：提升在线教育平台处理能力与响应速度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</a:t>
            </a:r>
            <a:endParaRPr altLang="en-US" lang="zh-CN"/>
          </a:p>
        </p:txBody>
      </p:sp>
      <p:sp>
        <p:nvSpPr>
          <p:cNvPr id="10504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用户需求多样化：不同年龄段、不同职业、不同兴趣爱好的用户对在线教育平台的需求各不相同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技术创新推动：随着5G、AI等技术的不断发展，在线教育平台将更加智能化、个性化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政策法规影响：政府对在线教育行业的监管力度不断加强，对平台的合规性、安全性等方面提出了更高的要求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市场竞争激烈：随着在线教育市场的不断扩大，各大平台之间的竞争也日益激烈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505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应对策略：加强技术研发，提高在线教育平台的稳定性和安全性；同时，加强教师培训，提高在线教育的质量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5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未来展望：随着技术的不断进步和教育的不断改革，未来在线教育将更加普及和个性化，为更多人提供更好的教育服务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5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挑战：技术更新迅速，需要不断跟进；教育资源分布不均，需要解决技术鸿沟问题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5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机遇：在线教育平台可以扩大教育资源覆盖范围，提高教育公平性；同时，随着5G、AI等技术的发展，未来在线教育将更加智能化、个性化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00313"/>
            <a:ext cx="8768398" cy="2255687"/>
          </a:xfrm>
        </p:spPr>
        <p:txBody>
          <a:bodyPr/>
          <a:p>
            <a:r>
              <a:rPr altLang="zh-CN" dirty="0" lang="en-US"/>
              <a:t>THANK</a:t>
            </a:r>
            <a:r>
              <a:rPr altLang="en-US" dirty="0" lang="zh-CN"/>
              <a:t> </a:t>
            </a:r>
            <a:r>
              <a:rPr altLang="zh-CN" dirty="0" lang="en-US"/>
              <a:t>YOU</a:t>
            </a:r>
            <a:endParaRPr altLang="en-US" dirty="0" lang="zh-CN"/>
          </a:p>
        </p:txBody>
      </p:sp>
      <p:sp>
        <p:nvSpPr>
          <p:cNvPr id="105062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86326" y="5123536"/>
            <a:ext cx="5711905" cy="834976"/>
          </a:xfrm>
        </p:spPr>
        <p:txBody>
          <a:bodyPr/>
          <a:p>
            <a:r>
              <a:rPr altLang="zh-CN" dirty="0" lang="en-US"/>
              <a:t>YOUR</a:t>
            </a:r>
            <a:r>
              <a:rPr altLang="en-US" dirty="0" lang="zh-CN"/>
              <a:t> </a:t>
            </a:r>
            <a:r>
              <a:rPr altLang="zh-CN" dirty="0" lang="en-US"/>
              <a:t>LOGO</a:t>
            </a:r>
            <a:endParaRPr altLang="en-US" dirty="0" lang="zh-CN"/>
          </a:p>
        </p:txBody>
      </p:sp>
      <p:sp>
        <p:nvSpPr>
          <p:cNvPr id="105063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718231" y="3919467"/>
            <a:ext cx="2880000" cy="1025602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5063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86326" y="3921543"/>
            <a:ext cx="2743200" cy="1025602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6"/>
  <p:tag name="KSO_WM_UNIT_TYPE" val="f"/>
  <p:tag name="KSO_WM_UNIT_INDEX" val="3"/>
  <p:tag name="KSO_WM_UNIT_SUBTYPE" val="g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81"/>
  <p:tag name="KSO_WM_UNIT_TYPE" val="f"/>
  <p:tag name="KSO_WM_UNIT_INDEX" val="3"/>
  <p:tag name="KSO_WM_UNIT_SUBTYPE" val="g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0979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0979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9"/>
  <p:tag name="KSO_WM_TEMPLATE_THUMBS_INDEX" val="1、9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9_1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单击此处添加文档 标题内容"/>
</p:tagLst>
</file>

<file path=ppt/tags/tag134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79_1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35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9_1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汇报时间：20XX/XX/XX"/>
</p:tagLst>
</file>

<file path=ppt/tags/tag136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79_1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97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9"/>
  <p:tag name="KSO_WM_SLIDE_LAYOUT" val="a_f"/>
  <p:tag name="KSO_WM_SLIDE_LAYOUT_CNT" val="1_3"/>
  <p:tag name="KSO_WM_SLIDE_TYPE" val="title"/>
  <p:tag name="KSO_WM_SLIDE_SUBTYPE" val="pureTxt"/>
  <p:tag name="KSO_WM_TEMPLATE_THUMBS_INDEX" val="1、9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79_6*l_h_i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1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9_6*l_h_a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9_6*l_h_i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2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9_6*l_h_a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79_6*l_h_i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3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9_6*l_h_a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9_6*l_h_i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4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9_6*l_h_a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6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6*b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9_6*l_h_i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5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9_6*l_h_a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79_6*l_h_i*1_6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6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9_6*l_h_a*1_6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SLIDE_ID" val="custom20230979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ONE"/>
</p:tagLst>
</file>

<file path=ppt/tags/tag155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WO"/>
</p:tagLst>
</file>

<file path=ppt/tags/tag158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HREE"/>
</p:tagLst>
</file>

<file path=ppt/tags/tag181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OUR"/>
</p:tagLst>
</file>

<file path=ppt/tags/tag208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IVE"/>
</p:tagLst>
</file>

<file path=ppt/tags/tag259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SIX"/>
</p:tagLst>
</file>

<file path=ppt/tags/tag319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81"/>
  <p:tag name="KSO_WM_UNIT_TYPE" val="f"/>
  <p:tag name="KSO_WM_UNIT_INDEX" val="2"/>
  <p:tag name="KSO_WM_UNIT_SUBTYPE" val="g"/>
  <p:tag name="KSO_WM_UNIT_PRESET_TEXT" val="YOUR LOGO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XX/XX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8"/>
  <p:tag name="KSO_WM_UNIT_TYPE" val="f"/>
  <p:tag name="KSO_WM_UNIT_INDEX" val="3"/>
  <p:tag name="KSO_WM_UNIT_PRESET_TEXT" val="汇报人：WPS"/>
</p:tagLst>
</file>

<file path=ppt/tags/tag360.xml><?xml version="1.0" encoding="utf-8"?>
<p:tagLst xmlns:p="http://schemas.openxmlformats.org/presentationml/2006/main">
  <p:tag name="KSO_WM_SLIDE_ID" val="custom2023097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9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3">
      <a:dk1>
        <a:sysClr lastClr="000000" val="windowText"/>
      </a:dk1>
      <a:lt1>
        <a:sysClr lastClr="FFFFFF" val="window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2023-12-15T12:44:33Z</dcterms:created>
  <dcterms:modified xsi:type="dcterms:W3CDTF">2023-12-15T12:44:33Z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fee4c8a52af74905a963074611ffaa70_21</vt:lpwstr>
  </property>
</Properties>
</file>