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7435" r:id="rId1"/>
    <p:sldMasterId id="2147497472" r:id="rId2"/>
  </p:sldMasterIdLst>
  <p:notesMasterIdLst>
    <p:notesMasterId r:id="rId3"/>
  </p:notesMasterIdLst>
  <p:sldIdLst>
    <p:sldId id="6223" r:id="rId4"/>
    <p:sldId id="6228" r:id="rId5"/>
    <p:sldId id="6233" r:id="rId6"/>
    <p:sldId id="6237" r:id="rId7"/>
    <p:sldId id="6240" r:id="rId8"/>
    <p:sldId id="6244" r:id="rId9"/>
    <p:sldId id="6248" r:id="rId10"/>
    <p:sldId id="6251" r:id="rId11"/>
    <p:sldId id="6254" r:id="rId12"/>
    <p:sldId id="6258" r:id="rId13"/>
    <p:sldId id="6262" r:id="rId14"/>
    <p:sldId id="6265" r:id="rId15"/>
    <p:sldId id="6269" r:id="rId16"/>
    <p:sldId id="6273" r:id="rId17"/>
    <p:sldId id="6276" r:id="rId18"/>
    <p:sldId id="6280" r:id="rId19"/>
    <p:sldId id="6284" r:id="rId20"/>
    <p:sldId id="6287" r:id="rId21"/>
    <p:sldId id="6291" r:id="rId2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tableStyles" Target="tableStyles.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7436" r:id="rId1"/>
    <p:sldLayoutId id="2147497437" r:id="rId2"/>
    <p:sldLayoutId id="2147497438" r:id="rId3"/>
    <p:sldLayoutId id="2147497439" r:id="rId4"/>
    <p:sldLayoutId id="2147497440" r:id="rId5"/>
    <p:sldLayoutId id="2147497441" r:id="rId6"/>
    <p:sldLayoutId id="2147497442" r:id="rId7"/>
    <p:sldLayoutId id="2147497443" r:id="rId8"/>
    <p:sldLayoutId id="2147497444" r:id="rId9"/>
    <p:sldLayoutId id="2147497445" r:id="rId10"/>
    <p:sldLayoutId id="214749744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7473" r:id="rId1"/>
    <p:sldLayoutId id="2147497474" r:id="rId2"/>
    <p:sldLayoutId id="2147497475" r:id="rId3"/>
    <p:sldLayoutId id="2147497476" r:id="rId4"/>
    <p:sldLayoutId id="2147497477" r:id="rId5"/>
    <p:sldLayoutId id="2147497478" r:id="rId6"/>
    <p:sldLayoutId id="2147497479" r:id="rId7"/>
    <p:sldLayoutId id="2147497480" r:id="rId8"/>
    <p:sldLayoutId id="2147497481" r:id="rId9"/>
    <p:sldLayoutId id="2147497482" r:id="rId10"/>
    <p:sldLayoutId id="2147497483"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slideLayout" Target="../slideLayouts/slideLayout14.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tags" Target="../tags/tag187.xml"/><Relationship Id="rId14" Type="http://schemas.openxmlformats.org/officeDocument/2006/relationships/tags" Target="../tags/tag188.xml"/><Relationship Id="rId1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tags" Target="../tags/tag201.xml"/><Relationship Id="rId14" Type="http://schemas.openxmlformats.org/officeDocument/2006/relationships/tags" Target="../tags/tag202.xml"/><Relationship Id="rId15" Type="http://schemas.openxmlformats.org/officeDocument/2006/relationships/tags" Target="../tags/tag203.xml"/><Relationship Id="rId16"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tags" Target="../tags/tag240.xml"/><Relationship Id="rId16" Type="http://schemas.openxmlformats.org/officeDocument/2006/relationships/tags" Target="../tags/tag241.xml"/><Relationship Id="rId17" Type="http://schemas.openxmlformats.org/officeDocument/2006/relationships/tags" Target="../tags/tag242.xml"/><Relationship Id="rId18" Type="http://schemas.openxmlformats.org/officeDocument/2006/relationships/tags" Target="../tags/tag243.xml"/><Relationship Id="rId19" Type="http://schemas.openxmlformats.org/officeDocument/2006/relationships/tags" Target="../tags/tag244.xml"/><Relationship Id="rId20" Type="http://schemas.openxmlformats.org/officeDocument/2006/relationships/tags" Target="../tags/tag245.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normAutofit fontScale="93704"/>
          </a:bodyPr>
          <a:p>
            <a:r>
              <a:rPr altLang="en-US" dirty="0" lang="zh-CN"/>
              <a:t>小学社会学科教育的创新模式研究</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lang="zh-CN"/>
              <a:t>目录</a:t>
            </a:r>
            <a:endParaRPr altLang="en-US" lang="zh-CN"/>
          </a:p>
        </p:txBody>
      </p:sp>
      <p:sp>
        <p:nvSpPr>
          <p:cNvPr id="1048820" name="序号"/>
          <p:cNvSpPr txBox="1"/>
          <p:nvPr>
            <p:custDataLst>
              <p:tags r:id="rId2"/>
            </p:custDataLst>
          </p:nvPr>
        </p:nvSpPr>
        <p:spPr>
          <a:xfrm>
            <a:off x="318960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132580" y="122047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小学社会学科教育的现状</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38187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324850" y="119189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创新模式的探索与实践</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18960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132580" y="282638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创新模式的优势与挑战</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38187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324850" y="285623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创新模式的推广与应用</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6" name="序号"/>
          <p:cNvSpPr txBox="1"/>
          <p:nvPr>
            <p:custDataLst>
              <p:tags r:id="rId10"/>
            </p:custDataLst>
          </p:nvPr>
        </p:nvSpPr>
        <p:spPr>
          <a:xfrm>
            <a:off x="3189605" y="478536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05</a:t>
            </a:r>
            <a:endParaRPr b="1" dirty="0" sz="2000" lang="en-US">
              <a:solidFill>
                <a:schemeClr val="accent1"/>
              </a:solidFill>
              <a:latin typeface="+mj-ea"/>
              <a:ea typeface="+mj-ea"/>
              <a:cs typeface="MiSans Normal" panose="00000500000000000000" pitchFamily="2" charset="-122"/>
            </a:endParaRPr>
          </a:p>
        </p:txBody>
      </p:sp>
      <p:sp>
        <p:nvSpPr>
          <p:cNvPr id="1048838" name="标题"/>
          <p:cNvSpPr txBox="1"/>
          <p:nvPr>
            <p:custDataLst>
              <p:tags r:id="rId11"/>
            </p:custDataLst>
          </p:nvPr>
        </p:nvSpPr>
        <p:spPr>
          <a:xfrm>
            <a:off x="4132580" y="452501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结论与展望</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2"/>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标题 1"/>
          <p:cNvSpPr>
            <a:spLocks noGrp="1"/>
          </p:cNvSpPr>
          <p:nvPr>
            <p:ph type="title" idx="5"/>
            <p:custDataLst>
              <p:tags r:id="rId1"/>
            </p:custDataLst>
          </p:nvPr>
        </p:nvSpPr>
        <p:spPr/>
        <p:txBody>
          <a:bodyPr/>
          <a:p>
            <a:r>
              <a:rPr altLang="en-US" dirty="0" lang="zh-CN"/>
              <a:t>小学社会学科教育的现状</a:t>
            </a:r>
            <a:endParaRPr altLang="en-US" dirty="0" lang="zh-CN"/>
          </a:p>
        </p:txBody>
      </p:sp>
      <p:sp>
        <p:nvSpPr>
          <p:cNvPr id="1048870"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6" name="标题 2"/>
          <p:cNvSpPr>
            <a:spLocks noGrp="1"/>
          </p:cNvSpPr>
          <p:nvPr>
            <p:ph type="title" idx="2"/>
          </p:nvPr>
        </p:nvSpPr>
        <p:spPr/>
        <p:txBody>
          <a:bodyPr/>
          <a:p>
            <a:r>
              <a:rPr altLang="en-US" lang="zh-CN"/>
              <a:t>当前教育模式的问题</a:t>
            </a:r>
            <a:endParaRPr altLang="en-US" lang="zh-CN"/>
          </a:p>
        </p:txBody>
      </p:sp>
      <p:sp>
        <p:nvSpPr>
          <p:cNvPr id="1048918"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20"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传统教育观念束缚，缺乏创新思维</a:t>
            </a:r>
            <a:endParaRPr altLang="en-US" dirty="0" sz="2000" lang="zh-CN" spc="150">
              <a:solidFill>
                <a:schemeClr val="tx1">
                  <a:lumMod val="75000"/>
                  <a:lumOff val="25000"/>
                </a:schemeClr>
              </a:solidFill>
              <a:latin typeface="+mn-ea"/>
              <a:sym typeface="+mn-ea"/>
            </a:endParaRPr>
          </a:p>
        </p:txBody>
      </p:sp>
      <p:sp>
        <p:nvSpPr>
          <p:cNvPr id="1048922"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24"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26"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学科交叉融合不足，缺乏综合性教育</a:t>
            </a:r>
            <a:endParaRPr altLang="en-US" dirty="0" sz="2000" lang="zh-CN" spc="150">
              <a:solidFill>
                <a:schemeClr val="tx1">
                  <a:lumMod val="75000"/>
                  <a:lumOff val="25000"/>
                </a:schemeClr>
              </a:solidFill>
              <a:latin typeface="+mn-ea"/>
              <a:sym typeface="+mn-ea"/>
            </a:endParaRPr>
          </a:p>
        </p:txBody>
      </p:sp>
      <p:sp>
        <p:nvSpPr>
          <p:cNvPr id="1048928"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30"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2"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教育资源分配不均，城乡差异大</a:t>
            </a:r>
            <a:endParaRPr altLang="en-US" dirty="0" sz="2000" lang="zh-CN" spc="150">
              <a:solidFill>
                <a:schemeClr val="tx1">
                  <a:lumMod val="75000"/>
                  <a:lumOff val="25000"/>
                </a:schemeClr>
              </a:solidFill>
              <a:latin typeface="+mn-ea"/>
              <a:sym typeface="+mn-ea"/>
            </a:endParaRPr>
          </a:p>
        </p:txBody>
      </p:sp>
      <p:sp>
        <p:nvSpPr>
          <p:cNvPr id="1048934"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36"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8"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教育评价体系不完善，过于注重分数和升学率</a:t>
            </a:r>
            <a:endParaRPr altLang="en-US" dirty="0" sz="2000" lang="zh-CN" spc="150">
              <a:solidFill>
                <a:schemeClr val="tx1">
                  <a:lumMod val="75000"/>
                  <a:lumOff val="25000"/>
                </a:schemeClr>
              </a:solidFill>
              <a:latin typeface="+mn-ea"/>
              <a:sym typeface="+mn-ea"/>
            </a:endParaRPr>
          </a:p>
        </p:txBody>
      </p:sp>
      <p:sp>
        <p:nvSpPr>
          <p:cNvPr id="1048940"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4" name="标题 2"/>
          <p:cNvSpPr>
            <a:spLocks noGrp="1"/>
          </p:cNvSpPr>
          <p:nvPr>
            <p:ph type="title" idx="2"/>
          </p:nvPr>
        </p:nvSpPr>
        <p:spPr/>
        <p:txBody>
          <a:bodyPr/>
          <a:p>
            <a:r>
              <a:rPr altLang="en-US" lang="zh-CN"/>
              <a:t>学科教育的目标与要求</a:t>
            </a:r>
            <a:endParaRPr altLang="en-US" lang="zh-CN"/>
          </a:p>
        </p:txBody>
      </p:sp>
      <p:sp>
        <p:nvSpPr>
          <p:cNvPr id="1048976"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学科教育旨在培养学生的综合素质和社会适应能力</a:t>
            </a:r>
            <a:endParaRPr altLang="en-US" dirty="0" sz="1200" lang="zh-CN" spc="150">
              <a:solidFill>
                <a:schemeClr val="tx1">
                  <a:lumMod val="65000"/>
                  <a:lumOff val="35000"/>
                </a:schemeClr>
              </a:solidFill>
              <a:latin typeface="+mn-ea"/>
              <a:sym typeface="+mn-ea"/>
            </a:endParaRPr>
          </a:p>
        </p:txBody>
      </p:sp>
      <p:sp>
        <p:nvSpPr>
          <p:cNvPr id="1048978"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学科教育要求注重学生的实践能力和创新精神的培养</a:t>
            </a:r>
            <a:endParaRPr altLang="en-US" dirty="0" sz="1200" lang="zh-CN" spc="150">
              <a:solidFill>
                <a:schemeClr val="tx1">
                  <a:lumMod val="65000"/>
                  <a:lumOff val="35000"/>
                </a:schemeClr>
              </a:solidFill>
              <a:latin typeface="+mn-ea"/>
              <a:sym typeface="+mn-ea"/>
            </a:endParaRPr>
          </a:p>
        </p:txBody>
      </p:sp>
      <p:sp>
        <p:nvSpPr>
          <p:cNvPr id="1048980"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学科教育应关注学生的情感、态度和价值观的引导</a:t>
            </a:r>
            <a:endParaRPr altLang="en-US" dirty="0" sz="1200" lang="zh-CN" spc="150">
              <a:solidFill>
                <a:schemeClr val="tx1">
                  <a:lumMod val="65000"/>
                  <a:lumOff val="35000"/>
                </a:schemeClr>
              </a:solidFill>
              <a:latin typeface="+mn-ea"/>
              <a:sym typeface="+mn-ea"/>
            </a:endParaRPr>
          </a:p>
        </p:txBody>
      </p:sp>
      <p:sp>
        <p:nvSpPr>
          <p:cNvPr id="1048982"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学科教育需要与家庭教育、社会教育形成良好的互动与合作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6" name="标题 1"/>
          <p:cNvSpPr>
            <a:spLocks noGrp="1"/>
          </p:cNvSpPr>
          <p:nvPr>
            <p:ph type="title" idx="5"/>
            <p:custDataLst>
              <p:tags r:id="rId1"/>
            </p:custDataLst>
          </p:nvPr>
        </p:nvSpPr>
        <p:spPr/>
        <p:txBody>
          <a:bodyPr/>
          <a:p>
            <a:r>
              <a:rPr altLang="en-US" dirty="0" lang="zh-CN"/>
              <a:t>创新模式的探索与实践</a:t>
            </a:r>
            <a:endParaRPr altLang="en-US" dirty="0" lang="zh-CN"/>
          </a:p>
        </p:txBody>
      </p:sp>
      <p:sp>
        <p:nvSpPr>
          <p:cNvPr id="1049018"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4" name="标题 2"/>
          <p:cNvSpPr>
            <a:spLocks noGrp="1"/>
          </p:cNvSpPr>
          <p:nvPr>
            <p:ph type="title" idx="2"/>
          </p:nvPr>
        </p:nvSpPr>
        <p:spPr/>
        <p:txBody>
          <a:bodyPr/>
          <a:p>
            <a:r>
              <a:rPr altLang="en-US" lang="zh-CN"/>
              <a:t>创新教育理念的引入</a:t>
            </a:r>
            <a:endParaRPr altLang="en-US" lang="zh-CN"/>
          </a:p>
        </p:txBody>
      </p:sp>
      <p:sp>
        <p:nvSpPr>
          <p:cNvPr id="1049066"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8"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强调学生的主体地位，引导学生主动参与学习过程</a:t>
            </a:r>
            <a:endParaRPr altLang="en-US" dirty="0" sz="2000" lang="zh-CN" spc="150">
              <a:solidFill>
                <a:schemeClr val="tx1">
                  <a:lumMod val="75000"/>
                  <a:lumOff val="25000"/>
                </a:schemeClr>
              </a:solidFill>
              <a:latin typeface="+mn-ea"/>
              <a:sym typeface="+mn-ea"/>
            </a:endParaRPr>
          </a:p>
        </p:txBody>
      </p:sp>
      <p:sp>
        <p:nvSpPr>
          <p:cNvPr id="1049070"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72"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4"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注重培养学生的创新思维和创新能力，鼓励学生在学习中发现问题、解决问题</a:t>
            </a:r>
            <a:endParaRPr altLang="en-US" dirty="0" sz="2000" lang="zh-CN" spc="150">
              <a:solidFill>
                <a:schemeClr val="tx1">
                  <a:lumMod val="75000"/>
                  <a:lumOff val="25000"/>
                </a:schemeClr>
              </a:solidFill>
              <a:latin typeface="+mn-ea"/>
              <a:sym typeface="+mn-ea"/>
            </a:endParaRPr>
          </a:p>
        </p:txBody>
      </p:sp>
      <p:sp>
        <p:nvSpPr>
          <p:cNvPr id="1049076"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78"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0"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提倡跨学科融合，拓宽学生的知识面和视野</a:t>
            </a:r>
            <a:endParaRPr altLang="en-US" dirty="0" sz="2000" lang="zh-CN" spc="150">
              <a:solidFill>
                <a:schemeClr val="tx1">
                  <a:lumMod val="75000"/>
                  <a:lumOff val="25000"/>
                </a:schemeClr>
              </a:solidFill>
              <a:latin typeface="+mn-ea"/>
              <a:sym typeface="+mn-ea"/>
            </a:endParaRPr>
          </a:p>
        </p:txBody>
      </p:sp>
      <p:sp>
        <p:nvSpPr>
          <p:cNvPr id="1049082"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84"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6"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关注学生的个性化发展，因材施教，激发学生的学习兴趣和潜能</a:t>
            </a:r>
            <a:endParaRPr altLang="en-US" dirty="0" sz="2000" lang="zh-CN" spc="150">
              <a:solidFill>
                <a:schemeClr val="tx1">
                  <a:lumMod val="75000"/>
                  <a:lumOff val="25000"/>
                </a:schemeClr>
              </a:solidFill>
              <a:latin typeface="+mn-ea"/>
              <a:sym typeface="+mn-ea"/>
            </a:endParaRPr>
          </a:p>
        </p:txBody>
      </p:sp>
      <p:sp>
        <p:nvSpPr>
          <p:cNvPr id="1049088"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2" name="标题 2"/>
          <p:cNvSpPr>
            <a:spLocks noGrp="1"/>
          </p:cNvSpPr>
          <p:nvPr>
            <p:ph type="title" idx="2"/>
          </p:nvPr>
        </p:nvSpPr>
        <p:spPr/>
        <p:txBody>
          <a:bodyPr/>
          <a:p>
            <a:r>
              <a:rPr altLang="en-US" lang="zh-CN"/>
              <a:t>创新教学方法的尝试</a:t>
            </a:r>
            <a:endParaRPr altLang="en-US" lang="zh-CN"/>
          </a:p>
        </p:txBody>
      </p:sp>
      <p:sp>
        <p:nvSpPr>
          <p:cNvPr id="1049124"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6"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8"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引入游戏化教学，激发学生的学习兴趣</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30"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2"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4" name="TextBox 2"/>
          <p:cNvSpPr txBox="1"/>
          <p:nvPr>
            <p:custDataLst>
              <p:tags r:id="rId6"/>
            </p:custDataLst>
          </p:nvPr>
        </p:nvSpPr>
        <p:spPr>
          <a:xfrm>
            <a:off x="3561201" y="303688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采用小组合作探究的方式，培养学生的团队协作能力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36"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8"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0" name="TextBox 2"/>
          <p:cNvSpPr txBox="1"/>
          <p:nvPr>
            <p:custDataLst>
              <p:tags r:id="rId9"/>
            </p:custDataLst>
          </p:nvPr>
        </p:nvSpPr>
        <p:spPr>
          <a:xfrm>
            <a:off x="6355905" y="303688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利用多媒体教学资源，丰富教学手段，提高教学效果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42"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44"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6" name="TextBox 2"/>
          <p:cNvSpPr txBox="1"/>
          <p:nvPr>
            <p:custDataLst>
              <p:tags r:id="rId12"/>
            </p:custDataLst>
          </p:nvPr>
        </p:nvSpPr>
        <p:spPr>
          <a:xfrm>
            <a:off x="9144231" y="303688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开展社会实践活动，增强学生的社会责任感和实践能力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0" name="标题 2"/>
          <p:cNvSpPr>
            <a:spLocks noGrp="1"/>
          </p:cNvSpPr>
          <p:nvPr>
            <p:ph type="title" idx="2"/>
          </p:nvPr>
        </p:nvSpPr>
        <p:spPr/>
        <p:txBody>
          <a:bodyPr/>
          <a:p>
            <a:r>
              <a:rPr altLang="en-US" lang="zh-CN"/>
              <a:t>创新教育评价体系的构建</a:t>
            </a:r>
            <a:endParaRPr altLang="en-US" lang="zh-CN"/>
          </a:p>
        </p:txBody>
      </p:sp>
      <p:sp>
        <p:nvSpPr>
          <p:cNvPr id="1049182"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4"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6"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建立多元化评价体系，关注学生的综合素质发展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88"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0"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2" name="TextBox 2"/>
          <p:cNvSpPr txBox="1"/>
          <p:nvPr>
            <p:custDataLst>
              <p:tags r:id="rId6"/>
            </p:custDataLst>
          </p:nvPr>
        </p:nvSpPr>
        <p:spPr>
          <a:xfrm>
            <a:off x="356120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引入过程性评价，关注学生的学习过程和成长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4"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6"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8" name="TextBox 2"/>
          <p:cNvSpPr txBox="1"/>
          <p:nvPr>
            <p:custDataLst>
              <p:tags r:id="rId9"/>
            </p:custDataLst>
          </p:nvPr>
        </p:nvSpPr>
        <p:spPr>
          <a:xfrm>
            <a:off x="6355905" y="303688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强调评价的激励作用，激发学生的创新精神和创造力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0"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2"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4" name="TextBox 2"/>
          <p:cNvSpPr txBox="1"/>
          <p:nvPr>
            <p:custDataLst>
              <p:tags r:id="rId12"/>
            </p:custDataLst>
          </p:nvPr>
        </p:nvSpPr>
        <p:spPr>
          <a:xfrm>
            <a:off x="9144231" y="303688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制定明确的评价标准，确保评价的客观性和公正性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8" name="标题 1"/>
          <p:cNvSpPr>
            <a:spLocks noGrp="1"/>
          </p:cNvSpPr>
          <p:nvPr>
            <p:ph type="title" idx="5"/>
            <p:custDataLst>
              <p:tags r:id="rId1"/>
            </p:custDataLst>
          </p:nvPr>
        </p:nvSpPr>
        <p:spPr/>
        <p:txBody>
          <a:bodyPr/>
          <a:p>
            <a:r>
              <a:rPr altLang="en-US" dirty="0" lang="zh-CN"/>
              <a:t>创新模式的优势与挑战</a:t>
            </a:r>
            <a:endParaRPr altLang="en-US" dirty="0" lang="zh-CN"/>
          </a:p>
        </p:txBody>
      </p:sp>
      <p:sp>
        <p:nvSpPr>
          <p:cNvPr id="1049240"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6" name="标题 2"/>
          <p:cNvSpPr>
            <a:spLocks noGrp="1"/>
          </p:cNvSpPr>
          <p:nvPr>
            <p:ph type="title" idx="2"/>
          </p:nvPr>
        </p:nvSpPr>
        <p:spPr/>
        <p:txBody>
          <a:bodyPr/>
          <a:p>
            <a:r>
              <a:rPr altLang="en-US" lang="zh-CN"/>
              <a:t>创新模式的优势</a:t>
            </a:r>
            <a:endParaRPr altLang="en-US" lang="zh-CN"/>
          </a:p>
        </p:txBody>
      </p:sp>
      <p:sp>
        <p:nvSpPr>
          <p:cNvPr id="1049288" name="弧形 58"/>
          <p:cNvSpPr/>
          <p:nvPr>
            <p:custDataLst>
              <p:tags r:id="rId1"/>
            </p:custDataLst>
          </p:nvPr>
        </p:nvSpPr>
        <p:spPr>
          <a:xfrm>
            <a:off x="8107509" y="2034454"/>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90" name="弧形 57"/>
          <p:cNvSpPr/>
          <p:nvPr>
            <p:custDataLst>
              <p:tags r:id="rId2"/>
            </p:custDataLst>
          </p:nvPr>
        </p:nvSpPr>
        <p:spPr>
          <a:xfrm>
            <a:off x="608330" y="2034454"/>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92" name="椭圆 22"/>
          <p:cNvSpPr/>
          <p:nvPr>
            <p:custDataLst>
              <p:tags r:id="rId3"/>
            </p:custDataLst>
          </p:nvPr>
        </p:nvSpPr>
        <p:spPr>
          <a:xfrm>
            <a:off x="8448679" y="231001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4" name="椭圆 23"/>
          <p:cNvSpPr/>
          <p:nvPr>
            <p:custDataLst>
              <p:tags r:id="rId4"/>
            </p:custDataLst>
          </p:nvPr>
        </p:nvSpPr>
        <p:spPr>
          <a:xfrm>
            <a:off x="8834838" y="236812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6" name="正文"/>
          <p:cNvSpPr txBox="1"/>
          <p:nvPr>
            <p:custDataLst>
              <p:tags r:id="rId5"/>
            </p:custDataLst>
          </p:nvPr>
        </p:nvSpPr>
        <p:spPr>
          <a:xfrm>
            <a:off x="8901385"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适应社会发展的需要</a:t>
            </a:r>
            <a:endParaRPr altLang="en-US" dirty="0" sz="1200" lang="zh-CN" spc="150">
              <a:solidFill>
                <a:srgbClr val="FFFFFF"/>
              </a:solidFill>
              <a:latin typeface="+mn-ea"/>
              <a:sym typeface="+mn-ea"/>
            </a:endParaRPr>
          </a:p>
        </p:txBody>
      </p:sp>
      <p:sp>
        <p:nvSpPr>
          <p:cNvPr id="1049298" name="椭圆 24"/>
          <p:cNvSpPr/>
          <p:nvPr>
            <p:custDataLst>
              <p:tags r:id="rId6"/>
            </p:custDataLst>
          </p:nvPr>
        </p:nvSpPr>
        <p:spPr>
          <a:xfrm>
            <a:off x="6016437" y="231001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0" name="椭圆 25"/>
          <p:cNvSpPr/>
          <p:nvPr>
            <p:custDataLst>
              <p:tags r:id="rId7"/>
            </p:custDataLst>
          </p:nvPr>
        </p:nvSpPr>
        <p:spPr>
          <a:xfrm>
            <a:off x="6401659" y="236812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2" name="正文"/>
          <p:cNvSpPr txBox="1"/>
          <p:nvPr>
            <p:custDataLst>
              <p:tags r:id="rId8"/>
            </p:custDataLst>
          </p:nvPr>
        </p:nvSpPr>
        <p:spPr>
          <a:xfrm>
            <a:off x="6469143"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提升学校办学水平</a:t>
            </a:r>
            <a:endParaRPr altLang="en-US" dirty="0" sz="1200" lang="zh-CN" spc="150">
              <a:solidFill>
                <a:schemeClr val="tx1">
                  <a:lumMod val="65000"/>
                  <a:lumOff val="35000"/>
                </a:schemeClr>
              </a:solidFill>
              <a:latin typeface="+mn-ea"/>
              <a:sym typeface="+mn-ea"/>
            </a:endParaRPr>
          </a:p>
        </p:txBody>
      </p:sp>
      <p:sp>
        <p:nvSpPr>
          <p:cNvPr id="1049304" name="椭圆 7"/>
          <p:cNvSpPr/>
          <p:nvPr>
            <p:custDataLst>
              <p:tags r:id="rId9"/>
            </p:custDataLst>
          </p:nvPr>
        </p:nvSpPr>
        <p:spPr>
          <a:xfrm>
            <a:off x="3584195" y="231001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6" name="椭圆 9"/>
          <p:cNvSpPr/>
          <p:nvPr>
            <p:custDataLst>
              <p:tags r:id="rId10"/>
            </p:custDataLst>
          </p:nvPr>
        </p:nvSpPr>
        <p:spPr>
          <a:xfrm>
            <a:off x="3969417" y="236812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8" name="正文"/>
          <p:cNvSpPr txBox="1"/>
          <p:nvPr>
            <p:custDataLst>
              <p:tags r:id="rId11"/>
            </p:custDataLst>
          </p:nvPr>
        </p:nvSpPr>
        <p:spPr>
          <a:xfrm>
            <a:off x="4036901"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促进教师专业发展</a:t>
            </a:r>
            <a:endParaRPr altLang="en-US" dirty="0" sz="1200" lang="zh-CN" spc="150">
              <a:solidFill>
                <a:srgbClr val="FFFFFF"/>
              </a:solidFill>
              <a:latin typeface="+mn-ea"/>
              <a:sym typeface="+mn-ea"/>
            </a:endParaRPr>
          </a:p>
        </p:txBody>
      </p:sp>
      <p:sp>
        <p:nvSpPr>
          <p:cNvPr id="1049310" name="椭圆 5"/>
          <p:cNvSpPr/>
          <p:nvPr>
            <p:custDataLst>
              <p:tags r:id="rId12"/>
            </p:custDataLst>
          </p:nvPr>
        </p:nvSpPr>
        <p:spPr>
          <a:xfrm>
            <a:off x="875455" y="231001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2" name="椭圆 4"/>
          <p:cNvSpPr/>
          <p:nvPr>
            <p:custDataLst>
              <p:tags r:id="rId13"/>
            </p:custDataLst>
          </p:nvPr>
        </p:nvSpPr>
        <p:spPr>
          <a:xfrm>
            <a:off x="1260677" y="236812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4" name="正文"/>
          <p:cNvSpPr txBox="1"/>
          <p:nvPr>
            <p:custDataLst>
              <p:tags r:id="rId14"/>
            </p:custDataLst>
          </p:nvPr>
        </p:nvSpPr>
        <p:spPr>
          <a:xfrm>
            <a:off x="1328161"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提高学生综合素质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8" name="标题 2"/>
          <p:cNvSpPr>
            <a:spLocks noGrp="1"/>
          </p:cNvSpPr>
          <p:nvPr>
            <p:ph type="title" idx="2"/>
          </p:nvPr>
        </p:nvSpPr>
        <p:spPr/>
        <p:txBody>
          <a:bodyPr/>
          <a:p>
            <a:r>
              <a:rPr altLang="en-US" lang="zh-CN"/>
              <a:t>创新模式的挑战与应对</a:t>
            </a:r>
            <a:endParaRPr altLang="en-US" lang="zh-CN"/>
          </a:p>
        </p:txBody>
      </p:sp>
      <p:sp>
        <p:nvSpPr>
          <p:cNvPr id="1049350" name="圆角矩形 26"/>
          <p:cNvSpPr/>
          <p:nvPr>
            <p:custDataLst>
              <p:tags r:id="rId1"/>
            </p:custDataLst>
          </p:nvPr>
        </p:nvSpPr>
        <p:spPr>
          <a:xfrm>
            <a:off x="608330" y="1763318"/>
            <a:ext cx="1993445" cy="401143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52" name="圆角矩形 28"/>
          <p:cNvSpPr/>
          <p:nvPr>
            <p:custDataLst>
              <p:tags r:id="rId2"/>
            </p:custDataLst>
          </p:nvPr>
        </p:nvSpPr>
        <p:spPr>
          <a:xfrm>
            <a:off x="610874" y="1763318"/>
            <a:ext cx="1989238" cy="2131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54" name="文本框 31"/>
          <p:cNvSpPr txBox="1"/>
          <p:nvPr>
            <p:custDataLst>
              <p:tags r:id="rId3"/>
            </p:custDataLst>
          </p:nvPr>
        </p:nvSpPr>
        <p:spPr>
          <a:xfrm>
            <a:off x="692922" y="2185007"/>
            <a:ext cx="1825865" cy="3454917"/>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挑战：传统教育观念的束缚，教师和学生的适应性问题</a:t>
            </a:r>
            <a:endParaRPr altLang="en-US" dirty="0" sz="2000" lang="zh-CN" spc="200">
              <a:solidFill>
                <a:schemeClr val="tx1">
                  <a:lumMod val="85000"/>
                  <a:lumOff val="15000"/>
                </a:schemeClr>
              </a:solidFill>
              <a:latin typeface="+mn-ea"/>
              <a:sym typeface="+mn-ea"/>
            </a:endParaRPr>
          </a:p>
        </p:txBody>
      </p:sp>
      <p:sp>
        <p:nvSpPr>
          <p:cNvPr id="1049356" name="圆角矩形 29"/>
          <p:cNvSpPr/>
          <p:nvPr>
            <p:custDataLst>
              <p:tags r:id="rId4"/>
            </p:custDataLst>
          </p:nvPr>
        </p:nvSpPr>
        <p:spPr>
          <a:xfrm>
            <a:off x="2852247" y="1763318"/>
            <a:ext cx="1993445" cy="401143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58" name="圆角矩形 32"/>
          <p:cNvSpPr/>
          <p:nvPr>
            <p:custDataLst>
              <p:tags r:id="rId5"/>
            </p:custDataLst>
          </p:nvPr>
        </p:nvSpPr>
        <p:spPr>
          <a:xfrm>
            <a:off x="2854791" y="1763318"/>
            <a:ext cx="1989238" cy="2131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60" name="文本框 34"/>
          <p:cNvSpPr txBox="1"/>
          <p:nvPr>
            <p:custDataLst>
              <p:tags r:id="rId6"/>
            </p:custDataLst>
          </p:nvPr>
        </p:nvSpPr>
        <p:spPr>
          <a:xfrm>
            <a:off x="2936839" y="2185007"/>
            <a:ext cx="1825865" cy="3456280"/>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挑战：教学资源的不均衡分配，不同地区和学校的实施难度</a:t>
            </a:r>
            <a:endParaRPr altLang="en-US" dirty="0" sz="2000" lang="zh-CN" spc="200">
              <a:solidFill>
                <a:schemeClr val="tx1">
                  <a:lumMod val="85000"/>
                  <a:lumOff val="15000"/>
                </a:schemeClr>
              </a:solidFill>
              <a:latin typeface="+mn-ea"/>
              <a:sym typeface="+mn-ea"/>
            </a:endParaRPr>
          </a:p>
        </p:txBody>
      </p:sp>
      <p:sp>
        <p:nvSpPr>
          <p:cNvPr id="1049362" name="圆角矩形 3"/>
          <p:cNvSpPr/>
          <p:nvPr>
            <p:custDataLst>
              <p:tags r:id="rId7"/>
            </p:custDataLst>
          </p:nvPr>
        </p:nvSpPr>
        <p:spPr>
          <a:xfrm>
            <a:off x="5096165" y="1763318"/>
            <a:ext cx="1993445" cy="401143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64" name="圆角矩形 4"/>
          <p:cNvSpPr/>
          <p:nvPr>
            <p:custDataLst>
              <p:tags r:id="rId8"/>
            </p:custDataLst>
          </p:nvPr>
        </p:nvSpPr>
        <p:spPr>
          <a:xfrm>
            <a:off x="5098073" y="1763318"/>
            <a:ext cx="1989238" cy="2131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66" name="文本框 5"/>
          <p:cNvSpPr txBox="1"/>
          <p:nvPr>
            <p:custDataLst>
              <p:tags r:id="rId9"/>
            </p:custDataLst>
          </p:nvPr>
        </p:nvSpPr>
        <p:spPr>
          <a:xfrm>
            <a:off x="5180121" y="2185007"/>
            <a:ext cx="1825865" cy="3456280"/>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应对：加强教师培训，提高教师的专业素养和创新能力</a:t>
            </a:r>
            <a:endParaRPr altLang="en-US" dirty="0" sz="2000" lang="zh-CN" spc="200">
              <a:solidFill>
                <a:schemeClr val="tx1">
                  <a:lumMod val="85000"/>
                  <a:lumOff val="15000"/>
                </a:schemeClr>
              </a:solidFill>
              <a:latin typeface="+mn-ea"/>
              <a:sym typeface="+mn-ea"/>
            </a:endParaRPr>
          </a:p>
        </p:txBody>
      </p:sp>
      <p:sp>
        <p:nvSpPr>
          <p:cNvPr id="1049368" name="圆角矩形 8"/>
          <p:cNvSpPr/>
          <p:nvPr>
            <p:custDataLst>
              <p:tags r:id="rId10"/>
            </p:custDataLst>
          </p:nvPr>
        </p:nvSpPr>
        <p:spPr>
          <a:xfrm>
            <a:off x="7340082" y="1763318"/>
            <a:ext cx="1993445" cy="401143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70" name="圆角矩形 9"/>
          <p:cNvSpPr/>
          <p:nvPr>
            <p:custDataLst>
              <p:tags r:id="rId11"/>
            </p:custDataLst>
          </p:nvPr>
        </p:nvSpPr>
        <p:spPr>
          <a:xfrm>
            <a:off x="7341990" y="1763318"/>
            <a:ext cx="1989238" cy="2131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72" name="文本框 10"/>
          <p:cNvSpPr txBox="1"/>
          <p:nvPr>
            <p:custDataLst>
              <p:tags r:id="rId12"/>
            </p:custDataLst>
          </p:nvPr>
        </p:nvSpPr>
        <p:spPr>
          <a:xfrm>
            <a:off x="7424038" y="2185007"/>
            <a:ext cx="1825865" cy="3456280"/>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应对：优化课程设置，结合实际，注重实践和创新能力的培养</a:t>
            </a:r>
            <a:endParaRPr altLang="en-US" dirty="0" sz="2000" lang="zh-CN" spc="200">
              <a:solidFill>
                <a:schemeClr val="tx1">
                  <a:lumMod val="85000"/>
                  <a:lumOff val="15000"/>
                </a:schemeClr>
              </a:solidFill>
              <a:latin typeface="+mn-ea"/>
              <a:sym typeface="+mn-ea"/>
            </a:endParaRPr>
          </a:p>
        </p:txBody>
      </p:sp>
      <p:sp>
        <p:nvSpPr>
          <p:cNvPr id="1049374" name="圆角矩形 6"/>
          <p:cNvSpPr/>
          <p:nvPr>
            <p:custDataLst>
              <p:tags r:id="rId13"/>
            </p:custDataLst>
          </p:nvPr>
        </p:nvSpPr>
        <p:spPr>
          <a:xfrm>
            <a:off x="9583999" y="1764590"/>
            <a:ext cx="1993445" cy="401143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76" name="圆角矩形 7"/>
          <p:cNvSpPr/>
          <p:nvPr>
            <p:custDataLst>
              <p:tags r:id="rId14"/>
            </p:custDataLst>
          </p:nvPr>
        </p:nvSpPr>
        <p:spPr>
          <a:xfrm>
            <a:off x="9585907" y="1764590"/>
            <a:ext cx="1989238" cy="2131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78" name="文本框 11"/>
          <p:cNvSpPr txBox="1"/>
          <p:nvPr>
            <p:custDataLst>
              <p:tags r:id="rId15"/>
            </p:custDataLst>
          </p:nvPr>
        </p:nvSpPr>
        <p:spPr>
          <a:xfrm>
            <a:off x="9667955" y="2186915"/>
            <a:ext cx="1825865" cy="3456280"/>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应对：加强教育信息化建设，利用信息技术手段促进教育公平和提高教育质量</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2" name="标题 1"/>
          <p:cNvSpPr>
            <a:spLocks noGrp="1"/>
          </p:cNvSpPr>
          <p:nvPr>
            <p:ph type="title" idx="5"/>
            <p:custDataLst>
              <p:tags r:id="rId1"/>
            </p:custDataLst>
          </p:nvPr>
        </p:nvSpPr>
        <p:spPr/>
        <p:txBody>
          <a:bodyPr/>
          <a:p>
            <a:r>
              <a:rPr altLang="en-US" dirty="0" lang="zh-CN"/>
              <a:t>创新模式的推广与应用</a:t>
            </a:r>
            <a:endParaRPr altLang="en-US" dirty="0" lang="zh-CN"/>
          </a:p>
        </p:txBody>
      </p:sp>
      <p:sp>
        <p:nvSpPr>
          <p:cNvPr id="1049414"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0" name="标题 2"/>
          <p:cNvSpPr>
            <a:spLocks noGrp="1"/>
          </p:cNvSpPr>
          <p:nvPr>
            <p:ph type="title" idx="2"/>
          </p:nvPr>
        </p:nvSpPr>
        <p:spPr/>
        <p:txBody>
          <a:bodyPr/>
          <a:p>
            <a:r>
              <a:rPr altLang="en-US" lang="zh-CN"/>
              <a:t>推广的策略与措施</a:t>
            </a:r>
            <a:endParaRPr altLang="en-US" lang="zh-CN"/>
          </a:p>
        </p:txBody>
      </p:sp>
      <p:sp>
        <p:nvSpPr>
          <p:cNvPr id="1049462"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制定推广计划：明确推广目标、时间表和预算</a:t>
            </a:r>
            <a:endParaRPr altLang="en-US" dirty="0" sz="1200" lang="zh-CN" spc="150">
              <a:solidFill>
                <a:schemeClr val="tx1">
                  <a:lumMod val="85000"/>
                  <a:lumOff val="15000"/>
                </a:schemeClr>
              </a:solidFill>
              <a:latin typeface="+mn-ea"/>
              <a:sym typeface="+mn-ea"/>
            </a:endParaRPr>
          </a:p>
        </p:txBody>
      </p:sp>
      <p:sp>
        <p:nvSpPr>
          <p:cNvPr id="1049464"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6"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8"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合作与交流：与其他学校、教育机构或企业合作，共同推广创新模式</a:t>
            </a:r>
            <a:endParaRPr altLang="en-US" dirty="0" sz="1200" lang="zh-CN" spc="150">
              <a:solidFill>
                <a:schemeClr val="tx1">
                  <a:lumMod val="85000"/>
                  <a:lumOff val="15000"/>
                </a:schemeClr>
              </a:solidFill>
              <a:latin typeface="+mn-ea"/>
              <a:sym typeface="+mn-ea"/>
            </a:endParaRPr>
          </a:p>
        </p:txBody>
      </p:sp>
      <p:sp>
        <p:nvSpPr>
          <p:cNvPr id="1049470"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2"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4"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培训与支持：为教师提供培训和指导，确保他们能够熟练掌握创新模式</a:t>
            </a:r>
            <a:endParaRPr altLang="en-US" dirty="0" sz="1200" lang="zh-CN" spc="150">
              <a:solidFill>
                <a:schemeClr val="tx1">
                  <a:lumMod val="85000"/>
                  <a:lumOff val="15000"/>
                </a:schemeClr>
              </a:solidFill>
              <a:latin typeface="+mn-ea"/>
              <a:sym typeface="+mn-ea"/>
            </a:endParaRPr>
          </a:p>
        </p:txBody>
      </p:sp>
      <p:sp>
        <p:nvSpPr>
          <p:cNvPr id="1049476"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8"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80"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宣传与推广：利用各种渠道宣传创新模式的优势和成果，提高社会认可度</a:t>
            </a:r>
            <a:endParaRPr altLang="en-US" dirty="0" sz="1200" lang="zh-CN" spc="150">
              <a:solidFill>
                <a:schemeClr val="tx1">
                  <a:lumMod val="85000"/>
                  <a:lumOff val="15000"/>
                </a:schemeClr>
              </a:solidFill>
              <a:latin typeface="+mn-ea"/>
              <a:sym typeface="+mn-ea"/>
            </a:endParaRPr>
          </a:p>
        </p:txBody>
      </p:sp>
      <p:sp>
        <p:nvSpPr>
          <p:cNvPr id="1049482"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84"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18" name="标题 2"/>
          <p:cNvSpPr>
            <a:spLocks noGrp="1"/>
          </p:cNvSpPr>
          <p:nvPr>
            <p:ph type="title" idx="2"/>
          </p:nvPr>
        </p:nvSpPr>
        <p:spPr/>
        <p:txBody>
          <a:bodyPr/>
          <a:p>
            <a:r>
              <a:rPr altLang="en-US" lang="zh-CN"/>
              <a:t>应用的效果与评价</a:t>
            </a:r>
            <a:endParaRPr altLang="en-US" lang="zh-CN"/>
          </a:p>
        </p:txBody>
      </p:sp>
      <p:sp>
        <p:nvSpPr>
          <p:cNvPr id="1049520"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提高学生的学习兴趣和参与度</a:t>
            </a:r>
            <a:endParaRPr altLang="en-US" dirty="0" sz="1200" lang="zh-CN" spc="150">
              <a:solidFill>
                <a:schemeClr val="tx1">
                  <a:lumMod val="65000"/>
                  <a:lumOff val="35000"/>
                </a:schemeClr>
              </a:solidFill>
              <a:latin typeface="+mn-ea"/>
              <a:sym typeface="+mn-ea"/>
            </a:endParaRPr>
          </a:p>
        </p:txBody>
      </p:sp>
      <p:sp>
        <p:nvSpPr>
          <p:cNvPr id="1049522"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培养学生的创新思维和实践能力</a:t>
            </a:r>
            <a:endParaRPr altLang="en-US" dirty="0" sz="1200" lang="zh-CN" spc="150">
              <a:solidFill>
                <a:schemeClr val="tx1">
                  <a:lumMod val="65000"/>
                  <a:lumOff val="35000"/>
                </a:schemeClr>
              </a:solidFill>
              <a:latin typeface="+mn-ea"/>
              <a:sym typeface="+mn-ea"/>
            </a:endParaRPr>
          </a:p>
        </p:txBody>
      </p:sp>
      <p:sp>
        <p:nvSpPr>
          <p:cNvPr id="1049524"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促进教师专业发展和教学水平的提升</a:t>
            </a:r>
            <a:endParaRPr altLang="en-US" dirty="0" sz="1200" lang="zh-CN" spc="150">
              <a:solidFill>
                <a:schemeClr val="tx1">
                  <a:lumMod val="65000"/>
                  <a:lumOff val="35000"/>
                </a:schemeClr>
              </a:solidFill>
              <a:latin typeface="+mn-ea"/>
              <a:sym typeface="+mn-ea"/>
            </a:endParaRPr>
          </a:p>
        </p:txBody>
      </p:sp>
      <p:sp>
        <p:nvSpPr>
          <p:cNvPr id="1049526"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实现教育资源的优化配置和共享</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0" name="标题 1"/>
          <p:cNvSpPr>
            <a:spLocks noGrp="1"/>
          </p:cNvSpPr>
          <p:nvPr>
            <p:ph type="title" idx="5"/>
            <p:custDataLst>
              <p:tags r:id="rId1"/>
            </p:custDataLst>
          </p:nvPr>
        </p:nvSpPr>
        <p:spPr/>
        <p:txBody>
          <a:bodyPr/>
          <a:p>
            <a:r>
              <a:rPr altLang="en-US" dirty="0" lang="zh-CN"/>
              <a:t>结论与展望</a:t>
            </a:r>
            <a:endParaRPr altLang="en-US" dirty="0" lang="zh-CN"/>
          </a:p>
        </p:txBody>
      </p:sp>
      <p:sp>
        <p:nvSpPr>
          <p:cNvPr id="1049562" name="文本占位符 3"/>
          <p:cNvSpPr>
            <a:spLocks noGrp="1"/>
          </p:cNvSpPr>
          <p:nvPr>
            <p:ph type="body" idx="1"/>
            <p:custDataLst>
              <p:tags r:id="rId2"/>
            </p:custDataLst>
          </p:nvPr>
        </p:nvSpPr>
        <p:spPr/>
        <p:txBody>
          <a:bodyPr/>
          <a:p>
            <a:r>
              <a:rPr altLang="en-US" lang="zh-CN"/>
              <a:t>05</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08" name="标题 2"/>
          <p:cNvSpPr>
            <a:spLocks noGrp="1"/>
          </p:cNvSpPr>
          <p:nvPr>
            <p:ph type="title" idx="2"/>
          </p:nvPr>
        </p:nvSpPr>
        <p:spPr/>
        <p:txBody>
          <a:bodyPr/>
          <a:p>
            <a:r>
              <a:rPr altLang="en-US" lang="zh-CN"/>
              <a:t>研究结论</a:t>
            </a:r>
            <a:endParaRPr altLang="en-US" lang="zh-CN"/>
          </a:p>
        </p:txBody>
      </p:sp>
      <p:sp>
        <p:nvSpPr>
          <p:cNvPr id="1049610"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6"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8"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2"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4"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小学社会学科教育创新模式能够有效提高学生的学习兴趣和综合素质。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未来需要进一步深化创新模式的研究和应用，完善教育体系。</a:t>
            </a:r>
            <a:endParaRPr dirty="0" sz="2000" err="1">
              <a:solidFill>
                <a:schemeClr val="tx1">
                  <a:lumMod val="75000"/>
                  <a:lumOff val="25000"/>
                </a:schemeClr>
              </a:solidFill>
              <a:latin typeface="+mn-ea"/>
              <a:ea typeface="+mn-ea"/>
              <a:cs typeface="+mn-ea"/>
              <a:sym typeface="+mn-lt"/>
            </a:endParaRPr>
          </a:p>
        </p:txBody>
      </p:sp>
      <p:sp>
        <p:nvSpPr>
          <p:cNvPr id="1049630"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2"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36"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8"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0"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2"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4"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小学社会学科教育需要注重培养学生的创新思维和实践能力。</a:t>
            </a:r>
            <a:endParaRPr dirty="0" sz="2000" err="1">
              <a:solidFill>
                <a:schemeClr val="tx1">
                  <a:lumMod val="75000"/>
                  <a:lumOff val="25000"/>
                </a:schemeClr>
              </a:solidFill>
              <a:latin typeface="+mn-ea"/>
              <a:ea typeface="+mn-ea"/>
              <a:cs typeface="+mn-ea"/>
              <a:sym typeface="+mn-lt"/>
            </a:endParaRPr>
          </a:p>
        </p:txBody>
      </p:sp>
      <p:sp>
        <p:nvSpPr>
          <p:cNvPr id="10496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创新模式在实践中取得了显著的效果，具有推广价值。</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82" name="标题 2"/>
          <p:cNvSpPr>
            <a:spLocks noGrp="1"/>
          </p:cNvSpPr>
          <p:nvPr>
            <p:ph type="title" idx="2"/>
          </p:nvPr>
        </p:nvSpPr>
        <p:spPr/>
        <p:txBody>
          <a:bodyPr/>
          <a:p>
            <a:r>
              <a:rPr altLang="en-US" lang="zh-CN"/>
              <a:t>对未来研究的展望</a:t>
            </a:r>
            <a:endParaRPr altLang="en-US" lang="zh-CN"/>
          </a:p>
        </p:txBody>
      </p:sp>
      <p:sp>
        <p:nvSpPr>
          <p:cNvPr id="1049684"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深入研究小学社会学科教育的创新模式，探索更多有效的教育方法和手段。</a:t>
            </a:r>
            <a:endParaRPr altLang="en-US" dirty="0" sz="1200" lang="zh-CN" spc="150">
              <a:solidFill>
                <a:schemeClr val="tx1">
                  <a:lumMod val="65000"/>
                  <a:lumOff val="35000"/>
                </a:schemeClr>
              </a:solidFill>
              <a:latin typeface="+mn-ea"/>
              <a:sym typeface="+mn-ea"/>
            </a:endParaRPr>
          </a:p>
        </p:txBody>
      </p:sp>
      <p:sp>
        <p:nvSpPr>
          <p:cNvPr id="1049686"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进一步关注学生的个性化需求，提高教育质量，促进学生全面发展。</a:t>
            </a:r>
            <a:endParaRPr altLang="en-US" dirty="0" sz="1200" lang="zh-CN" spc="150">
              <a:solidFill>
                <a:schemeClr val="tx1">
                  <a:lumMod val="65000"/>
                  <a:lumOff val="35000"/>
                </a:schemeClr>
              </a:solidFill>
              <a:latin typeface="+mn-ea"/>
              <a:sym typeface="+mn-ea"/>
            </a:endParaRPr>
          </a:p>
        </p:txBody>
      </p:sp>
      <p:sp>
        <p:nvSpPr>
          <p:cNvPr id="1049688"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加强与国际教育界的交流与合作，借鉴国际先进的教育理念和经验。</a:t>
            </a:r>
            <a:endParaRPr altLang="en-US" dirty="0" sz="1200" lang="zh-CN" spc="150">
              <a:solidFill>
                <a:schemeClr val="tx1">
                  <a:lumMod val="65000"/>
                  <a:lumOff val="35000"/>
                </a:schemeClr>
              </a:solidFill>
              <a:latin typeface="+mn-ea"/>
              <a:sym typeface="+mn-ea"/>
            </a:endParaRPr>
          </a:p>
        </p:txBody>
      </p:sp>
      <p:sp>
        <p:nvSpPr>
          <p:cNvPr id="1049690"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注重教育技术的创新应用，利用现代信息技术手段提高教学效果。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4" name="文本占位符 4"/>
          <p:cNvSpPr>
            <a:spLocks noGrp="1"/>
          </p:cNvSpPr>
          <p:nvPr>
            <p:ph type="body" idx="2"/>
            <p:custDataLst>
              <p:tags r:id="rId1"/>
            </p:custDataLst>
          </p:nvPr>
        </p:nvSpPr>
        <p:spPr/>
        <p:txBody>
          <a:bodyPr/>
          <a:p>
            <a:r>
              <a:rPr altLang="en-US" lang="zh-CN"/>
              <a:t>汇报人：</a:t>
            </a:r>
            <a:r>
              <a:rPr altLang="zh-CN" lang="en-US"/>
              <a:t>XX</a:t>
            </a:r>
            <a:endParaRPr altLang="en-US" dirty="0" lang="zh-CN"/>
          </a:p>
        </p:txBody>
      </p:sp>
      <p:sp>
        <p:nvSpPr>
          <p:cNvPr id="1049726"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5*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5*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5*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5*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5*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0_5*l_h_i*1_5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5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SLIDE_ID" val="custom2023028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135.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174.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4*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4*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4*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4*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4*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4*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4*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4*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4*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4*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4*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4*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4*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4*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4*l_h_f*1_5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0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20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2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5"/>
</p:tagLst>
</file>

<file path=ppt/tags/tag225.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252.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2024-01-05T08:59:49Z</dcterms:created>
  <dcterms:modified xsi:type="dcterms:W3CDTF">2024-01-05T08:59:49Z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3c0ff25a4b2f421d81e73d0c1e4ec970_21</vt:lpwstr>
  </property>
</Properties>
</file>