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305" r:id="rId1"/>
    <p:sldMasterId id="2147492342" r:id="rId2"/>
  </p:sldMasterIdLst>
  <p:notesMasterIdLst>
    <p:notesMasterId r:id="rId3"/>
  </p:notesMasterIdLst>
  <p:sldIdLst>
    <p:sldId id="4080" r:id="rId4"/>
    <p:sldId id="4083" r:id="rId5"/>
    <p:sldId id="4086" r:id="rId6"/>
    <p:sldId id="4089" r:id="rId7"/>
    <p:sldId id="4092" r:id="rId8"/>
    <p:sldId id="4095" r:id="rId9"/>
    <p:sldId id="4098" r:id="rId10"/>
    <p:sldId id="4101" r:id="rId11"/>
    <p:sldId id="4104" r:id="rId12"/>
    <p:sldId id="4107" r:id="rId13"/>
    <p:sldId id="4110" r:id="rId14"/>
    <p:sldId id="4113" r:id="rId15"/>
    <p:sldId id="4116" r:id="rId16"/>
    <p:sldId id="4119" r:id="rId17"/>
    <p:sldId id="4122" r:id="rId18"/>
    <p:sldId id="4125" r:id="rId19"/>
    <p:sldId id="4128" r:id="rId20"/>
    <p:sldId id="4131" r:id="rId21"/>
    <p:sldId id="4134" r:id="rId22"/>
    <p:sldId id="4137" r:id="rId23"/>
    <p:sldId id="4140" r:id="rId24"/>
    <p:sldId id="4143" r:id="rId25"/>
    <p:sldId id="4146" r:id="rId26"/>
    <p:sldId id="4149" r:id="rId27"/>
    <p:sldId id="4152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06" r:id="rId1"/>
    <p:sldLayoutId id="2147492307" r:id="rId2"/>
    <p:sldLayoutId id="2147492308" r:id="rId3"/>
    <p:sldLayoutId id="2147492309" r:id="rId4"/>
    <p:sldLayoutId id="2147492310" r:id="rId5"/>
    <p:sldLayoutId id="2147492311" r:id="rId6"/>
    <p:sldLayoutId id="2147492312" r:id="rId7"/>
    <p:sldLayoutId id="2147492313" r:id="rId8"/>
    <p:sldLayoutId id="2147492314" r:id="rId9"/>
    <p:sldLayoutId id="2147492315" r:id="rId10"/>
    <p:sldLayoutId id="214749231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43" r:id="rId1"/>
    <p:sldLayoutId id="2147492344" r:id="rId2"/>
    <p:sldLayoutId id="2147492345" r:id="rId3"/>
    <p:sldLayoutId id="2147492346" r:id="rId4"/>
    <p:sldLayoutId id="2147492347" r:id="rId5"/>
    <p:sldLayoutId id="2147492348" r:id="rId6"/>
    <p:sldLayoutId id="2147492349" r:id="rId7"/>
    <p:sldLayoutId id="2147492350" r:id="rId8"/>
    <p:sldLayoutId id="2147492351" r:id="rId9"/>
    <p:sldLayoutId id="2147492352" r:id="rId10"/>
    <p:sldLayoutId id="214749235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tags" Target="../tags/tag157.xml"/><Relationship Id="rId22" Type="http://schemas.openxmlformats.org/officeDocument/2006/relationships/tags" Target="../tags/tag158.xml"/><Relationship Id="rId23" Type="http://schemas.openxmlformats.org/officeDocument/2006/relationships/tags" Target="../tags/tag159.xml"/><Relationship Id="rId24" Type="http://schemas.openxmlformats.org/officeDocument/2006/relationships/tags" Target="../tags/tag160.xml"/><Relationship Id="rId25" Type="http://schemas.openxmlformats.org/officeDocument/2006/relationships/tags" Target="../tags/tag161.xml"/><Relationship Id="rId26" Type="http://schemas.openxmlformats.org/officeDocument/2006/relationships/tags" Target="../tags/tag162.xml"/><Relationship Id="rId27" Type="http://schemas.openxmlformats.org/officeDocument/2006/relationships/tags" Target="../tags/tag163.xml"/><Relationship Id="rId28" Type="http://schemas.openxmlformats.org/officeDocument/2006/relationships/tags" Target="../tags/tag164.xml"/><Relationship Id="rId29" Type="http://schemas.openxmlformats.org/officeDocument/2006/relationships/tags" Target="../tags/tag165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tags" Target="../tags/tag280.xml"/><Relationship Id="rId22" Type="http://schemas.openxmlformats.org/officeDocument/2006/relationships/tags" Target="../tags/tag281.xml"/><Relationship Id="rId23" Type="http://schemas.openxmlformats.org/officeDocument/2006/relationships/tags" Target="../tags/tag282.xml"/><Relationship Id="rId24" Type="http://schemas.openxmlformats.org/officeDocument/2006/relationships/tags" Target="../tags/tag283.xml"/><Relationship Id="rId25" Type="http://schemas.openxmlformats.org/officeDocument/2006/relationships/tags" Target="../tags/tag284.xml"/><Relationship Id="rId26" Type="http://schemas.openxmlformats.org/officeDocument/2006/relationships/tags" Target="../tags/tag285.xml"/><Relationship Id="rId27" Type="http://schemas.openxmlformats.org/officeDocument/2006/relationships/tags" Target="../tags/tag286.xml"/><Relationship Id="rId28" Type="http://schemas.openxmlformats.org/officeDocument/2006/relationships/tags" Target="../tags/tag287.xml"/><Relationship Id="rId29" Type="http://schemas.openxmlformats.org/officeDocument/2006/relationships/tags" Target="../tags/tag288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学校双减提高学生创新实践能力的创新模式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双减政策的背景和意义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学校双减的创新模式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提高学生创新实践能力的方法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学校双减提高学生创新实践能力的实施效果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学校双减提高学生创新实践能力的挑战与对策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双减政策的背景和意义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双减政策的提出和实施</a:t>
            </a:r>
            <a:endParaRPr altLang="en-US" lang="zh-CN"/>
          </a:p>
        </p:txBody>
      </p:sp>
      <p:sp>
        <p:nvSpPr>
          <p:cNvPr id="104884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4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实施方式：限制学科类校外培训机构的规模和数量，减轻学生作业负担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提出背景：教育焦虑、学生课业负担过重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实施目的：减轻学生作业负担，促进素质教育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实施效果：学生课业负担明显减轻，素质教育得到加强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1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减轻学生过重的作业负担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提升学校课后服务水平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2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促进孩子全面发展健康成长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3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有效缓解家长焦虑情绪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学校双减的创新模式</a:t>
            </a:r>
            <a:endParaRPr altLang="en-US" dirty="0" lang="zh-CN"/>
          </a:p>
        </p:txBody>
      </p:sp>
      <p:sp>
        <p:nvSpPr>
          <p:cNvPr id="10489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创新课程设置</a:t>
            </a:r>
            <a:endParaRPr altLang="en-US" lang="zh-CN"/>
          </a:p>
        </p:txBody>
      </p:sp>
      <p:sp>
        <p:nvSpPr>
          <p:cNvPr id="104899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引入创客教育理念，培养学生创新思维和实践能力。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开设跨学科课程，鼓励学生自主学习和合作学习。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引入企业导师制度，加强学生实践经验和职业规划。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开展项目式学习，提高学生解决问题和团队协作能力。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创新教学方法</a:t>
            </a:r>
            <a:endParaRPr altLang="en-US" lang="zh-CN"/>
          </a:p>
        </p:txBody>
      </p:sp>
      <p:sp>
        <p:nvSpPr>
          <p:cNvPr id="104905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引入项目式学习，提高学生实践能力和创新思维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采用翻转课堂模式，鼓励学生自主学习和合作学习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引入创客教育，通过动手实践培养学生的创新能力和创造力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开展跨学科融合教学，拓宽学生知识面和视野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创新评价方式</a:t>
            </a:r>
            <a:endParaRPr altLang="en-US" lang="zh-CN"/>
          </a:p>
        </p:txBody>
      </p:sp>
      <p:sp>
        <p:nvSpPr>
          <p:cNvPr id="104911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引入多元评价标准，注重学生的综合素质和能力表现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强化创新成果评价，鼓励学生发挥创造力和想象力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实施过程性评价，及时反馈学生的学习情况和进步程度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建立以项目为导向的评价体系，鼓励学生参与实践活动和团队合作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创新教育资源利用</a:t>
            </a:r>
            <a:endParaRPr altLang="en-US" lang="zh-CN"/>
          </a:p>
        </p:txBody>
      </p:sp>
      <p:sp>
        <p:nvSpPr>
          <p:cNvPr id="104919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整合校内外资源，为学生提供多样化的学习体验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利用信息技术手段，提高教育资源的利用效率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开展校企合作，为学生提供实践机会和资源支持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建立创新实验室，为学生提供创新实践的场所和设备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提高学生创新实践能力的方法</a:t>
            </a:r>
            <a:endParaRPr altLang="en-US" dirty="0" lang="zh-CN"/>
          </a:p>
        </p:txBody>
      </p:sp>
      <p:sp>
        <p:nvSpPr>
          <p:cNvPr id="10492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培养学生的创新思维</a:t>
            </a:r>
            <a:endParaRPr altLang="en-US" lang="zh-CN"/>
          </a:p>
        </p:txBody>
      </p:sp>
      <p:sp>
        <p:nvSpPr>
          <p:cNvPr id="104926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6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鼓励学生在课堂上积极发言，提出自己的见解和问题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引导学生进行探究性学习，自主发现问题并寻找解决方案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开展创新实践活动，如科技竞赛、创意设计等，提高学生的实践能力和创新意识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营造开放、包容、创新的学校文化氛围，鼓励学生敢于尝试、勇于创新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提高学生的实践能力</a:t>
            </a:r>
            <a:endParaRPr altLang="en-US" lang="zh-CN"/>
          </a:p>
        </p:txBody>
      </p:sp>
      <p:sp>
        <p:nvSpPr>
          <p:cNvPr id="104932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开展实践活动：组织学生参与各种创新实践活动，如科技竞赛、创新创业大赛等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校企合作：与企业合作，为学生提供实习和实践机会，了解实际工作流程和市场需求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课程设置：开设创新实践课程，引导学生自主学习、自主探究，培养创新思维和实践能力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创新实验室：建立创新实验室，为学生提供实验设备和场地，支持学生进行创新实践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开展创新实践活动</a:t>
            </a:r>
            <a:endParaRPr altLang="en-US" lang="zh-CN"/>
          </a:p>
        </p:txBody>
      </p:sp>
      <p:sp>
        <p:nvSpPr>
          <p:cNvPr id="104936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开设创新实践课程，提供专业指导和资源支持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建立创新实践基地，为学生提供实践平台和机会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组织学生参与科研项目，培养创新意识和实践能力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开展科技创新竞赛，激发学生的创新热情和创造力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鼓励学生参与竞赛和项目</a:t>
            </a:r>
            <a:endParaRPr altLang="en-US" lang="zh-CN"/>
          </a:p>
        </p:txBody>
      </p:sp>
      <p:sp>
        <p:nvSpPr>
          <p:cNvPr id="104942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学校可以组织各种形式的竞赛和项目，鼓励学生积极参与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竞赛和项目是提高学生创新实践能力的重要途径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参与竞赛和项目可以激发学生的创新思维和实践能力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参与竞赛和项目可以培养学生的团队协作和沟通能力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学校双减提高学生创新实践能力的实施效果</a:t>
            </a:r>
            <a:endParaRPr altLang="en-US" dirty="0" lang="zh-CN"/>
          </a:p>
        </p:txBody>
      </p:sp>
      <p:sp>
        <p:nvSpPr>
          <p:cNvPr id="10494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学生综合素质的提升</a:t>
            </a:r>
            <a:endParaRPr altLang="en-US" lang="zh-CN"/>
          </a:p>
        </p:txBody>
      </p:sp>
      <p:sp>
        <p:nvSpPr>
          <p:cNvPr id="104951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学生团队协作和沟通能力得到锻炼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学生的创新实践能力得到显著提高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学生参与课外活动的积极性增强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学生综合素质评价更加科学合理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教师教学能力的提高</a:t>
            </a:r>
            <a:endParaRPr altLang="en-US" lang="zh-CN"/>
          </a:p>
        </p:txBody>
      </p:sp>
      <p:sp>
        <p:nvSpPr>
          <p:cNvPr id="1049580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2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84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教学方法得到改进，教师更加注重启发式教学，培养学生的创新思维和实践能力。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8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0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教师更加注重与学生的互动，鼓励学生积极参与课堂讨论，提高学生的学习积极性和主动性。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4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6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教师不断学习新知识，提高自身素质，更好地指导学生进行创新实践活动。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0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2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教师参与学校组织的创新实践培训，提升自身的教学水平和创新能力。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学校办学水平的提升</a:t>
            </a:r>
            <a:endParaRPr altLang="en-US" lang="zh-CN"/>
          </a:p>
        </p:txBody>
      </p:sp>
      <p:sp>
        <p:nvSpPr>
          <p:cNvPr id="10496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学生创新能力得到显著提高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学校教育教学质量明显提升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教师队伍素质得到优化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学校整体办学水平获得社会认可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社会对学校教育的认可度提高</a:t>
            </a:r>
            <a:endParaRPr altLang="en-US" lang="zh-CN"/>
          </a:p>
        </p:txBody>
      </p:sp>
      <p:sp>
        <p:nvSpPr>
          <p:cNvPr id="104969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实施双减政策后，学校教育质量得到提升，家长对学校的满意度增加。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学校教育资源更加丰富，提高了教育公平性和普及率。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学校与社区、企业等合作增多，增强了学校教育的社会影响力。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学生创新实践能力得到提高，社会对学校教育的评价更加积极。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学校双减提高学生创新实践能力的挑战与对策</a:t>
            </a:r>
            <a:endParaRPr altLang="en-US" dirty="0" lang="zh-CN"/>
          </a:p>
        </p:txBody>
      </p:sp>
      <p:sp>
        <p:nvSpPr>
          <p:cNvPr id="10497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80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课程设置：如何平衡知识传授与实践能力培养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教师能力：教师自身实践经验不足，影响教学质量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资源配备：学校资源有限，难以满足学生多样化需求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评价标准：缺乏科学合理的评价体系，难以客观评价学生创新能力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4984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强化教师培训，提高教师的创新实践能力和教学水平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建立创新实践平台，提供多样化的学习资源和实践机会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完善评价体系，注重学生的创新实践能力和综合素质评价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加强家校合作，共同营造有利于学生创新实践的成长环境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未来发展方向</a:t>
            </a:r>
            <a:endParaRPr altLang="en-US" lang="zh-CN"/>
          </a:p>
        </p:txBody>
      </p:sp>
      <p:sp>
        <p:nvSpPr>
          <p:cNvPr id="104989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未来发展方向：学校应注重培养学生的创新实践能力，通过双减政策减轻学生负担，增加学生自主探究和实践活动的时间和机会。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挑战：如何平衡双减政策与学生创新实践能力培养之间的关系，避免过度减负导致学生缺乏实践锻炼。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对策：学校应积极探索创新教育模式，加强与企业的合作，为学生提供更多的实践机会和资源，同时注重培养学生的创新思维和创新能力。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未来发展方向：学校应积极探索双减政策下的教育模式改革，加强对学生创新实践能力的培养，为学生的未来发展打下坚实的基础。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5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1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2024-01-05T02:48:15Z</dcterms:created>
  <dcterms:modified xsi:type="dcterms:W3CDTF">2024-01-05T02:48:15Z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e4e927d78baa4ec38ce32619ecd8e449_21</vt:lpwstr>
  </property>
</Properties>
</file>