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306" r:id="rId4"/>
    <p:sldId id="307" r:id="rId5"/>
    <p:sldId id="323" r:id="rId6"/>
    <p:sldId id="327" r:id="rId7"/>
    <p:sldId id="317" r:id="rId9"/>
    <p:sldId id="321" r:id="rId10"/>
    <p:sldId id="310" r:id="rId11"/>
    <p:sldId id="335" r:id="rId12"/>
    <p:sldId id="332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4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B9C5D2"/>
    <a:srgbClr val="C5CDD8"/>
    <a:srgbClr val="80A0BA"/>
    <a:srgbClr val="ABC0D1"/>
    <a:srgbClr val="91CEE3"/>
    <a:srgbClr val="92B9E7"/>
    <a:srgbClr val="3E5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678" autoAdjust="0"/>
    <p:restoredTop sz="95376" autoAdjust="0"/>
  </p:normalViewPr>
  <p:slideViewPr>
    <p:cSldViewPr snapToGrid="0" showGuides="1">
      <p:cViewPr>
        <p:scale>
          <a:sx n="100" d="100"/>
          <a:sy n="100" d="100"/>
        </p:scale>
        <p:origin x="-744" y="-432"/>
      </p:cViewPr>
      <p:guideLst>
        <p:guide orient="horz" pos="404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54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fld id="{42EECD6D-6B2D-4EAC-B2D7-F3E654A2C61B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fld id="{8EDF74A8-11B3-43D8-A79C-785081DA01B1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模板来自于：第一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F74A8-11B3-43D8-A79C-785081DA01B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651940" y="0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8FB-7DA4-4785-A1BE-345456535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93E7F-A047-4D90-A7BB-7F2E541BDB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fld id="{AA46C8FB-7DA4-4785-A1BE-345456535D9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fld id="{A4193E7F-A047-4D90-A7BB-7F2E541BDBC1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tags" Target="../tags/tag14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5.jpeg"/><Relationship Id="rId17" Type="http://schemas.openxmlformats.org/officeDocument/2006/relationships/tags" Target="../tags/tag30.xml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9" Type="http://schemas.openxmlformats.org/officeDocument/2006/relationships/tags" Target="../tags/tag48.xml"/><Relationship Id="rId18" Type="http://schemas.openxmlformats.org/officeDocument/2006/relationships/tags" Target="../tags/tag47.xml"/><Relationship Id="rId17" Type="http://schemas.openxmlformats.org/officeDocument/2006/relationships/tags" Target="../tags/tag46.xml"/><Relationship Id="rId16" Type="http://schemas.openxmlformats.org/officeDocument/2006/relationships/tags" Target="../tags/tag45.xml"/><Relationship Id="rId15" Type="http://schemas.openxmlformats.org/officeDocument/2006/relationships/tags" Target="../tags/tag44.xml"/><Relationship Id="rId14" Type="http://schemas.openxmlformats.org/officeDocument/2006/relationships/tags" Target="../tags/tag43.xml"/><Relationship Id="rId13" Type="http://schemas.openxmlformats.org/officeDocument/2006/relationships/tags" Target="../tags/tag42.xml"/><Relationship Id="rId12" Type="http://schemas.openxmlformats.org/officeDocument/2006/relationships/tags" Target="../tags/tag4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94253" y="572081"/>
            <a:ext cx="209307" cy="236179"/>
            <a:chOff x="4551216" y="1039091"/>
            <a:chExt cx="1226129" cy="1046018"/>
          </a:xfrm>
          <a:solidFill>
            <a:schemeClr val="tx1"/>
          </a:solidFill>
        </p:grpSpPr>
        <p:sp>
          <p:nvSpPr>
            <p:cNvPr id="6" name="Rectangle 6"/>
            <p:cNvSpPr/>
            <p:nvPr/>
          </p:nvSpPr>
          <p:spPr>
            <a:xfrm>
              <a:off x="4551218" y="1039091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7" name="Rectangle 7"/>
            <p:cNvSpPr/>
            <p:nvPr/>
          </p:nvSpPr>
          <p:spPr>
            <a:xfrm>
              <a:off x="4551217" y="1468582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8" name="Rectangle 8"/>
            <p:cNvSpPr/>
            <p:nvPr/>
          </p:nvSpPr>
          <p:spPr>
            <a:xfrm>
              <a:off x="4551216" y="1898073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011680" y="2379980"/>
            <a:ext cx="87833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ZL-60微型扒渣机</a:t>
            </a:r>
            <a:endParaRPr lang="zh-CN" altLang="en-US" sz="72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87395" y="3972123"/>
            <a:ext cx="983848" cy="33718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dist"/>
            <a:endParaRPr lang="zh-CN" altLang="en-US" sz="1600" dirty="0">
              <a:solidFill>
                <a:schemeClr val="bg1"/>
              </a:solidFill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38415" y="3854495"/>
            <a:ext cx="4115280" cy="34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/>
                </a:solidFill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rPr>
              <a:t>Kuangan001</a:t>
            </a:r>
            <a:endParaRPr lang="en-US" altLang="zh-CN" sz="1100" b="1" dirty="0">
              <a:solidFill>
                <a:schemeClr val="tx1"/>
              </a:solidFill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557345" y="2040066"/>
            <a:ext cx="3205551" cy="64500"/>
            <a:chOff x="2557344" y="2040066"/>
            <a:chExt cx="3205550" cy="64500"/>
          </a:xfrm>
        </p:grpSpPr>
        <p:cxnSp>
          <p:nvCxnSpPr>
            <p:cNvPr id="18" name="Google Shape;141;p25"/>
            <p:cNvCxnSpPr/>
            <p:nvPr/>
          </p:nvCxnSpPr>
          <p:spPr>
            <a:xfrm rot="16200000">
              <a:off x="3734094" y="895566"/>
              <a:ext cx="0" cy="2353500"/>
            </a:xfrm>
            <a:prstGeom prst="straightConnector1">
              <a:avLst/>
            </a:prstGeom>
            <a:solidFill>
              <a:schemeClr val="tx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" name="Google Shape;144;p25"/>
            <p:cNvSpPr/>
            <p:nvPr/>
          </p:nvSpPr>
          <p:spPr>
            <a:xfrm rot="5400000">
              <a:off x="5118023" y="2040066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0" name="Google Shape;145;p25"/>
            <p:cNvSpPr/>
            <p:nvPr/>
          </p:nvSpPr>
          <p:spPr>
            <a:xfrm rot="5400000">
              <a:off x="5311483" y="2040066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1" name="Google Shape;146;p25"/>
            <p:cNvSpPr/>
            <p:nvPr/>
          </p:nvSpPr>
          <p:spPr>
            <a:xfrm rot="5400000">
              <a:off x="5504944" y="2040066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2" name="Google Shape;147;p25"/>
            <p:cNvSpPr/>
            <p:nvPr/>
          </p:nvSpPr>
          <p:spPr>
            <a:xfrm rot="5400000">
              <a:off x="5698394" y="2040066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619101" y="4885450"/>
            <a:ext cx="3205551" cy="64500"/>
            <a:chOff x="2619100" y="4885450"/>
            <a:chExt cx="3205550" cy="64500"/>
          </a:xfrm>
        </p:grpSpPr>
        <p:cxnSp>
          <p:nvCxnSpPr>
            <p:cNvPr id="24" name="Google Shape;141;p25"/>
            <p:cNvCxnSpPr/>
            <p:nvPr/>
          </p:nvCxnSpPr>
          <p:spPr>
            <a:xfrm rot="16200000">
              <a:off x="3795850" y="3740950"/>
              <a:ext cx="0" cy="2353500"/>
            </a:xfrm>
            <a:prstGeom prst="straightConnector1">
              <a:avLst/>
            </a:prstGeom>
            <a:solidFill>
              <a:schemeClr val="tx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" name="Google Shape;144;p25"/>
            <p:cNvSpPr/>
            <p:nvPr/>
          </p:nvSpPr>
          <p:spPr>
            <a:xfrm rot="5400000">
              <a:off x="5179779" y="4885450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6" name="Google Shape;145;p25"/>
            <p:cNvSpPr/>
            <p:nvPr/>
          </p:nvSpPr>
          <p:spPr>
            <a:xfrm rot="5400000">
              <a:off x="5373239" y="4885450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7" name="Google Shape;146;p25"/>
            <p:cNvSpPr/>
            <p:nvPr/>
          </p:nvSpPr>
          <p:spPr>
            <a:xfrm rot="5400000">
              <a:off x="5566700" y="4885450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8" name="Google Shape;147;p25"/>
            <p:cNvSpPr/>
            <p:nvPr/>
          </p:nvSpPr>
          <p:spPr>
            <a:xfrm rot="5400000">
              <a:off x="5760150" y="4885450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</p:spTree>
  </p:cSld>
  <p:clrMapOvr>
    <a:masterClrMapping/>
  </p:clrMapOvr>
  <p:transition spd="slow" advClick="0" advTm="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5"/>
          <p:cNvGrpSpPr/>
          <p:nvPr/>
        </p:nvGrpSpPr>
        <p:grpSpPr>
          <a:xfrm>
            <a:off x="594253" y="572081"/>
            <a:ext cx="209307" cy="236179"/>
            <a:chOff x="4551216" y="1039091"/>
            <a:chExt cx="1226129" cy="1046018"/>
          </a:xfrm>
          <a:solidFill>
            <a:schemeClr val="tx1"/>
          </a:solidFill>
        </p:grpSpPr>
        <p:sp>
          <p:nvSpPr>
            <p:cNvPr id="10" name="Rectangle 6"/>
            <p:cNvSpPr/>
            <p:nvPr/>
          </p:nvSpPr>
          <p:spPr>
            <a:xfrm>
              <a:off x="4551218" y="1039091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1" name="Rectangle 7"/>
            <p:cNvSpPr/>
            <p:nvPr/>
          </p:nvSpPr>
          <p:spPr>
            <a:xfrm>
              <a:off x="4551217" y="1468582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2" name="Rectangle 8"/>
            <p:cNvSpPr/>
            <p:nvPr/>
          </p:nvSpPr>
          <p:spPr>
            <a:xfrm>
              <a:off x="4551216" y="1898073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286190" y="2573574"/>
            <a:ext cx="3759724" cy="2482514"/>
            <a:chOff x="1286189" y="2640183"/>
            <a:chExt cx="3759724" cy="2482514"/>
          </a:xfrm>
        </p:grpSpPr>
        <p:sp>
          <p:nvSpPr>
            <p:cNvPr id="3" name="矩形: 圆角 2"/>
            <p:cNvSpPr/>
            <p:nvPr/>
          </p:nvSpPr>
          <p:spPr>
            <a:xfrm>
              <a:off x="2017562" y="2640183"/>
              <a:ext cx="3028351" cy="248251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1286189" y="2640183"/>
              <a:ext cx="3648429" cy="248251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17562" y="3322919"/>
              <a:ext cx="30283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Contents</a:t>
              </a:r>
              <a:endParaRPr lang="zh-CN" altLang="en-US" sz="4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7" name="iconfont-1122-840613"/>
            <p:cNvSpPr/>
            <p:nvPr/>
          </p:nvSpPr>
          <p:spPr>
            <a:xfrm>
              <a:off x="3363068" y="4209118"/>
              <a:ext cx="345134" cy="345134"/>
            </a:xfrm>
            <a:custGeom>
              <a:avLst/>
              <a:gdLst>
                <a:gd name="T0" fmla="*/ 5096 w 10942"/>
                <a:gd name="T1" fmla="*/ 9044 h 10942"/>
                <a:gd name="T2" fmla="*/ 8344 w 10942"/>
                <a:gd name="T3" fmla="*/ 5796 h 10942"/>
                <a:gd name="T4" fmla="*/ 8344 w 10942"/>
                <a:gd name="T5" fmla="*/ 5146 h 10942"/>
                <a:gd name="T6" fmla="*/ 5096 w 10942"/>
                <a:gd name="T7" fmla="*/ 1898 h 10942"/>
                <a:gd name="T8" fmla="*/ 4797 w 10942"/>
                <a:gd name="T9" fmla="*/ 1774 h 10942"/>
                <a:gd name="T10" fmla="*/ 4472 w 10942"/>
                <a:gd name="T11" fmla="*/ 1898 h 10942"/>
                <a:gd name="T12" fmla="*/ 3747 w 10942"/>
                <a:gd name="T13" fmla="*/ 2648 h 10942"/>
                <a:gd name="T14" fmla="*/ 3597 w 10942"/>
                <a:gd name="T15" fmla="*/ 2948 h 10942"/>
                <a:gd name="T16" fmla="*/ 3747 w 10942"/>
                <a:gd name="T17" fmla="*/ 3272 h 10942"/>
                <a:gd name="T18" fmla="*/ 5921 w 10942"/>
                <a:gd name="T19" fmla="*/ 5471 h 10942"/>
                <a:gd name="T20" fmla="*/ 3747 w 10942"/>
                <a:gd name="T21" fmla="*/ 7669 h 10942"/>
                <a:gd name="T22" fmla="*/ 3597 w 10942"/>
                <a:gd name="T23" fmla="*/ 7994 h 10942"/>
                <a:gd name="T24" fmla="*/ 3747 w 10942"/>
                <a:gd name="T25" fmla="*/ 8294 h 10942"/>
                <a:gd name="T26" fmla="*/ 4472 w 10942"/>
                <a:gd name="T27" fmla="*/ 9044 h 10942"/>
                <a:gd name="T28" fmla="*/ 4797 w 10942"/>
                <a:gd name="T29" fmla="*/ 9168 h 10942"/>
                <a:gd name="T30" fmla="*/ 5096 w 10942"/>
                <a:gd name="T31" fmla="*/ 9044 h 10942"/>
                <a:gd name="T32" fmla="*/ 10218 w 10942"/>
                <a:gd name="T33" fmla="*/ 8219 h 10942"/>
                <a:gd name="T34" fmla="*/ 8219 w 10942"/>
                <a:gd name="T35" fmla="*/ 10218 h 10942"/>
                <a:gd name="T36" fmla="*/ 5471 w 10942"/>
                <a:gd name="T37" fmla="*/ 10942 h 10942"/>
                <a:gd name="T38" fmla="*/ 2723 w 10942"/>
                <a:gd name="T39" fmla="*/ 10218 h 10942"/>
                <a:gd name="T40" fmla="*/ 724 w 10942"/>
                <a:gd name="T41" fmla="*/ 8219 h 10942"/>
                <a:gd name="T42" fmla="*/ 0 w 10942"/>
                <a:gd name="T43" fmla="*/ 5471 h 10942"/>
                <a:gd name="T44" fmla="*/ 724 w 10942"/>
                <a:gd name="T45" fmla="*/ 2723 h 10942"/>
                <a:gd name="T46" fmla="*/ 2723 w 10942"/>
                <a:gd name="T47" fmla="*/ 724 h 10942"/>
                <a:gd name="T48" fmla="*/ 5471 w 10942"/>
                <a:gd name="T49" fmla="*/ 0 h 10942"/>
                <a:gd name="T50" fmla="*/ 8219 w 10942"/>
                <a:gd name="T51" fmla="*/ 724 h 10942"/>
                <a:gd name="T52" fmla="*/ 10218 w 10942"/>
                <a:gd name="T53" fmla="*/ 2723 h 10942"/>
                <a:gd name="T54" fmla="*/ 10942 w 10942"/>
                <a:gd name="T55" fmla="*/ 5471 h 10942"/>
                <a:gd name="T56" fmla="*/ 10218 w 10942"/>
                <a:gd name="T57" fmla="*/ 8219 h 10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942" h="10942">
                  <a:moveTo>
                    <a:pt x="5096" y="9044"/>
                  </a:moveTo>
                  <a:lnTo>
                    <a:pt x="8344" y="5796"/>
                  </a:lnTo>
                  <a:cubicBezTo>
                    <a:pt x="8544" y="5596"/>
                    <a:pt x="8544" y="5346"/>
                    <a:pt x="8344" y="5146"/>
                  </a:cubicBezTo>
                  <a:lnTo>
                    <a:pt x="5096" y="1898"/>
                  </a:lnTo>
                  <a:cubicBezTo>
                    <a:pt x="5021" y="1823"/>
                    <a:pt x="4921" y="1774"/>
                    <a:pt x="4797" y="1774"/>
                  </a:cubicBezTo>
                  <a:cubicBezTo>
                    <a:pt x="4672" y="1774"/>
                    <a:pt x="4547" y="1823"/>
                    <a:pt x="4472" y="1898"/>
                  </a:cubicBezTo>
                  <a:lnTo>
                    <a:pt x="3747" y="2648"/>
                  </a:lnTo>
                  <a:cubicBezTo>
                    <a:pt x="3647" y="2723"/>
                    <a:pt x="3597" y="2823"/>
                    <a:pt x="3597" y="2948"/>
                  </a:cubicBezTo>
                  <a:cubicBezTo>
                    <a:pt x="3597" y="3098"/>
                    <a:pt x="3647" y="3198"/>
                    <a:pt x="3747" y="3272"/>
                  </a:cubicBezTo>
                  <a:lnTo>
                    <a:pt x="5921" y="5471"/>
                  </a:lnTo>
                  <a:lnTo>
                    <a:pt x="3747" y="7669"/>
                  </a:lnTo>
                  <a:cubicBezTo>
                    <a:pt x="3647" y="7744"/>
                    <a:pt x="3597" y="7844"/>
                    <a:pt x="3597" y="7994"/>
                  </a:cubicBezTo>
                  <a:cubicBezTo>
                    <a:pt x="3597" y="8119"/>
                    <a:pt x="3647" y="8219"/>
                    <a:pt x="3747" y="8294"/>
                  </a:cubicBezTo>
                  <a:lnTo>
                    <a:pt x="4472" y="9044"/>
                  </a:lnTo>
                  <a:cubicBezTo>
                    <a:pt x="4547" y="9119"/>
                    <a:pt x="4672" y="9168"/>
                    <a:pt x="4797" y="9168"/>
                  </a:cubicBezTo>
                  <a:cubicBezTo>
                    <a:pt x="4921" y="9168"/>
                    <a:pt x="5021" y="9119"/>
                    <a:pt x="5096" y="9044"/>
                  </a:cubicBezTo>
                  <a:close/>
                  <a:moveTo>
                    <a:pt x="10218" y="8219"/>
                  </a:moveTo>
                  <a:cubicBezTo>
                    <a:pt x="9718" y="9044"/>
                    <a:pt x="9044" y="9718"/>
                    <a:pt x="8219" y="10218"/>
                  </a:cubicBezTo>
                  <a:cubicBezTo>
                    <a:pt x="7420" y="10692"/>
                    <a:pt x="6495" y="10942"/>
                    <a:pt x="5471" y="10942"/>
                  </a:cubicBezTo>
                  <a:cubicBezTo>
                    <a:pt x="4447" y="10942"/>
                    <a:pt x="3522" y="10692"/>
                    <a:pt x="2723" y="10218"/>
                  </a:cubicBezTo>
                  <a:cubicBezTo>
                    <a:pt x="1898" y="9718"/>
                    <a:pt x="1224" y="9044"/>
                    <a:pt x="724" y="8219"/>
                  </a:cubicBezTo>
                  <a:cubicBezTo>
                    <a:pt x="250" y="7420"/>
                    <a:pt x="0" y="6495"/>
                    <a:pt x="0" y="5471"/>
                  </a:cubicBezTo>
                  <a:cubicBezTo>
                    <a:pt x="0" y="4447"/>
                    <a:pt x="250" y="3522"/>
                    <a:pt x="724" y="2723"/>
                  </a:cubicBezTo>
                  <a:cubicBezTo>
                    <a:pt x="1224" y="1898"/>
                    <a:pt x="1898" y="1224"/>
                    <a:pt x="2723" y="724"/>
                  </a:cubicBezTo>
                  <a:cubicBezTo>
                    <a:pt x="3522" y="250"/>
                    <a:pt x="4447" y="0"/>
                    <a:pt x="5471" y="0"/>
                  </a:cubicBezTo>
                  <a:cubicBezTo>
                    <a:pt x="6495" y="0"/>
                    <a:pt x="7420" y="250"/>
                    <a:pt x="8219" y="724"/>
                  </a:cubicBezTo>
                  <a:cubicBezTo>
                    <a:pt x="9044" y="1224"/>
                    <a:pt x="9718" y="1898"/>
                    <a:pt x="10218" y="2723"/>
                  </a:cubicBezTo>
                  <a:cubicBezTo>
                    <a:pt x="10692" y="3522"/>
                    <a:pt x="10942" y="4447"/>
                    <a:pt x="10942" y="5471"/>
                  </a:cubicBezTo>
                  <a:cubicBezTo>
                    <a:pt x="10942" y="6495"/>
                    <a:pt x="10692" y="7420"/>
                    <a:pt x="10218" y="821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2"/>
            </p:custDataLst>
          </p:nvPr>
        </p:nvGrpSpPr>
        <p:grpSpPr>
          <a:xfrm>
            <a:off x="5606415" y="1480820"/>
            <a:ext cx="4323715" cy="4101465"/>
            <a:chOff x="6859566" y="1764174"/>
            <a:chExt cx="3496000" cy="4101314"/>
          </a:xfrm>
        </p:grpSpPr>
        <p:sp>
          <p:nvSpPr>
            <p:cNvPr id="18" name="Google Shape;1279;p58"/>
            <p:cNvSpPr/>
            <p:nvPr>
              <p:custDataLst>
                <p:tags r:id="rId3"/>
              </p:custDataLst>
            </p:nvPr>
          </p:nvSpPr>
          <p:spPr>
            <a:xfrm>
              <a:off x="7051506" y="1764174"/>
              <a:ext cx="3279041" cy="74279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5CDD8"/>
                </a:gs>
                <a:gs pos="100000">
                  <a:srgbClr val="80A0BA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700" kern="0" dirty="0">
                <a:solidFill>
                  <a:srgbClr val="000000"/>
                </a:solidFill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19" name="Google Shape;1280;p58"/>
            <p:cNvSpPr/>
            <p:nvPr>
              <p:custDataLst>
                <p:tags r:id="rId4"/>
              </p:custDataLst>
            </p:nvPr>
          </p:nvSpPr>
          <p:spPr>
            <a:xfrm>
              <a:off x="6859566" y="1897392"/>
              <a:ext cx="3279041" cy="742791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bg1">
                  <a:alpha val="8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5"/>
              </p:custDataLst>
            </p:nvPr>
          </p:nvSpPr>
          <p:spPr>
            <a:xfrm>
              <a:off x="7316766" y="2014364"/>
              <a:ext cx="2847340" cy="460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01. </a:t>
              </a:r>
              <a:r>
                <a:rPr lang="zh-CN" altLang="en-US" sz="2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ZL-60微型扒渣机介绍</a:t>
              </a:r>
              <a:endParaRPr lang="zh-CN" altLang="en-US" sz="2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4" name="Google Shape;1279;p58"/>
            <p:cNvSpPr/>
            <p:nvPr>
              <p:custDataLst>
                <p:tags r:id="rId6"/>
              </p:custDataLst>
            </p:nvPr>
          </p:nvSpPr>
          <p:spPr>
            <a:xfrm>
              <a:off x="7051506" y="2818306"/>
              <a:ext cx="3279041" cy="74279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5CDD8"/>
                </a:gs>
                <a:gs pos="100000">
                  <a:srgbClr val="80A0BA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700" kern="0" dirty="0">
                <a:solidFill>
                  <a:srgbClr val="000000"/>
                </a:solidFill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25" name="Google Shape;1280;p58"/>
            <p:cNvSpPr/>
            <p:nvPr>
              <p:custDataLst>
                <p:tags r:id="rId7"/>
              </p:custDataLst>
            </p:nvPr>
          </p:nvSpPr>
          <p:spPr>
            <a:xfrm>
              <a:off x="6859566" y="2951524"/>
              <a:ext cx="3279041" cy="742791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bg1">
                  <a:alpha val="8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8"/>
              </p:custDataLst>
            </p:nvPr>
          </p:nvSpPr>
          <p:spPr>
            <a:xfrm>
              <a:off x="7278024" y="3068416"/>
              <a:ext cx="2794644" cy="460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02. </a:t>
              </a:r>
              <a:r>
                <a:rPr lang="zh-CN" altLang="en-US" sz="2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ZL-60微型扒渣机参数</a:t>
              </a:r>
              <a:endParaRPr lang="zh-CN" altLang="en-US" sz="2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8" name="Google Shape;1279;p58"/>
            <p:cNvSpPr/>
            <p:nvPr>
              <p:custDataLst>
                <p:tags r:id="rId9"/>
              </p:custDataLst>
            </p:nvPr>
          </p:nvSpPr>
          <p:spPr>
            <a:xfrm>
              <a:off x="7076525" y="3935347"/>
              <a:ext cx="3279041" cy="74279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5CDD8"/>
                </a:gs>
                <a:gs pos="100000">
                  <a:srgbClr val="80A0BA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700" kern="0" dirty="0">
                <a:solidFill>
                  <a:srgbClr val="000000"/>
                </a:solidFill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29" name="Google Shape;1280;p58"/>
            <p:cNvSpPr/>
            <p:nvPr>
              <p:custDataLst>
                <p:tags r:id="rId10"/>
              </p:custDataLst>
            </p:nvPr>
          </p:nvSpPr>
          <p:spPr>
            <a:xfrm>
              <a:off x="6884585" y="4068565"/>
              <a:ext cx="3279041" cy="742791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bg1">
                  <a:alpha val="8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1"/>
              </p:custDataLst>
            </p:nvPr>
          </p:nvSpPr>
          <p:spPr>
            <a:xfrm>
              <a:off x="7341684" y="4185340"/>
              <a:ext cx="2822883" cy="460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03. </a:t>
              </a:r>
              <a:r>
                <a:rPr lang="zh-CN" altLang="en-US" sz="2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ZL-60微型扒渣机特点</a:t>
              </a:r>
              <a:endParaRPr lang="zh-CN" altLang="en-US" sz="2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32" name="Google Shape;1279;p58"/>
            <p:cNvSpPr/>
            <p:nvPr>
              <p:custDataLst>
                <p:tags r:id="rId12"/>
              </p:custDataLst>
            </p:nvPr>
          </p:nvSpPr>
          <p:spPr>
            <a:xfrm>
              <a:off x="7076525" y="4989479"/>
              <a:ext cx="3279041" cy="74279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5CDD8"/>
                </a:gs>
                <a:gs pos="100000">
                  <a:srgbClr val="80A0BA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700" kern="0" dirty="0">
                <a:solidFill>
                  <a:srgbClr val="000000"/>
                </a:solidFill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33" name="Google Shape;1280;p58"/>
            <p:cNvSpPr/>
            <p:nvPr>
              <p:custDataLst>
                <p:tags r:id="rId13"/>
              </p:custDataLst>
            </p:nvPr>
          </p:nvSpPr>
          <p:spPr>
            <a:xfrm>
              <a:off x="6884585" y="5122697"/>
              <a:ext cx="3279041" cy="742791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bg1">
                  <a:alpha val="8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7341684" y="5239401"/>
              <a:ext cx="2822883" cy="460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04. </a:t>
              </a:r>
              <a:r>
                <a:rPr lang="zh-CN" altLang="en-US" sz="2400" dirty="0"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ZL-60微型扒渣机用途</a:t>
              </a:r>
              <a:endParaRPr lang="zh-CN" altLang="en-US" sz="2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sp>
        <p:nvSpPr>
          <p:cNvPr id="31" name="TextBox 3"/>
          <p:cNvSpPr txBox="1"/>
          <p:nvPr/>
        </p:nvSpPr>
        <p:spPr>
          <a:xfrm>
            <a:off x="0" y="0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模板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22412" y="338561"/>
            <a:ext cx="11308467" cy="6180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grpSp>
        <p:nvGrpSpPr>
          <p:cNvPr id="13" name="Group 5"/>
          <p:cNvGrpSpPr/>
          <p:nvPr/>
        </p:nvGrpSpPr>
        <p:grpSpPr>
          <a:xfrm>
            <a:off x="939477" y="838178"/>
            <a:ext cx="209307" cy="236179"/>
            <a:chOff x="4551216" y="1039091"/>
            <a:chExt cx="1226129" cy="1046018"/>
          </a:xfrm>
          <a:solidFill>
            <a:schemeClr val="tx1"/>
          </a:solidFill>
        </p:grpSpPr>
        <p:sp>
          <p:nvSpPr>
            <p:cNvPr id="14" name="Rectangle 6"/>
            <p:cNvSpPr/>
            <p:nvPr/>
          </p:nvSpPr>
          <p:spPr>
            <a:xfrm>
              <a:off x="4551218" y="1039091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5" name="Rectangle 7"/>
            <p:cNvSpPr/>
            <p:nvPr/>
          </p:nvSpPr>
          <p:spPr>
            <a:xfrm>
              <a:off x="4551217" y="1468582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6" name="Rectangle 8"/>
            <p:cNvSpPr/>
            <p:nvPr/>
          </p:nvSpPr>
          <p:spPr>
            <a:xfrm>
              <a:off x="4551216" y="1898073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sp>
        <p:nvSpPr>
          <p:cNvPr id="2" name="TextBox 5"/>
          <p:cNvSpPr txBox="1"/>
          <p:nvPr>
            <p:custDataLst>
              <p:tags r:id="rId2"/>
            </p:custDataLst>
          </p:nvPr>
        </p:nvSpPr>
        <p:spPr>
          <a:xfrm>
            <a:off x="1057275" y="1226185"/>
            <a:ext cx="2860040" cy="460375"/>
          </a:xfrm>
          <a:prstGeom prst="rect">
            <a:avLst/>
          </a:prstGeom>
          <a:noFill/>
        </p:spPr>
        <p:txBody>
          <a:bodyPr wrap="square" rIns="144000" rtlCol="0" anchor="t">
            <a:spAutoFit/>
          </a:bodyPr>
          <a:p>
            <a:pPr algn="r" defTabSz="457200"/>
            <a:r>
              <a:rPr lang="zh-CN" altLang="en-US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ZL-60微型扒渣机</a:t>
            </a:r>
            <a:endParaRPr lang="en-US" sz="2400" b="1" spc="5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pic>
        <p:nvPicPr>
          <p:cNvPr id="4" name="图片 3" descr="扒渣机水印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560" y="2192020"/>
            <a:ext cx="3090545" cy="3090545"/>
          </a:xfrm>
          <a:prstGeom prst="rect">
            <a:avLst/>
          </a:prstGeom>
        </p:spPr>
      </p:pic>
      <p:pic>
        <p:nvPicPr>
          <p:cNvPr id="10" name="图片 9" descr="扒渣机水印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475" y="2105660"/>
            <a:ext cx="3090545" cy="3090545"/>
          </a:xfrm>
          <a:prstGeom prst="rect">
            <a:avLst/>
          </a:prstGeom>
        </p:spPr>
      </p:pic>
    </p:spTree>
  </p:cSld>
  <p:clrMapOvr>
    <a:masterClrMapping/>
  </p:clrMapOvr>
  <p:transition spd="slow" advClick="0" advTm="2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454631" y="1398141"/>
            <a:ext cx="8145781" cy="4601261"/>
            <a:chOff x="5424526" y="679663"/>
            <a:chExt cx="8145779" cy="4601261"/>
          </a:xfrm>
        </p:grpSpPr>
        <p:cxnSp>
          <p:nvCxnSpPr>
            <p:cNvPr id="5" name="Google Shape;164;p15"/>
            <p:cNvCxnSpPr/>
            <p:nvPr/>
          </p:nvCxnSpPr>
          <p:spPr>
            <a:xfrm flipV="1">
              <a:off x="5912628" y="1650764"/>
              <a:ext cx="0" cy="3630160"/>
            </a:xfrm>
            <a:prstGeom prst="straightConnector1">
              <a:avLst/>
            </a:prstGeom>
            <a:noFill/>
            <a:ln w="19050" cap="flat" cmpd="sng">
              <a:solidFill>
                <a:schemeClr val="bg1">
                  <a:alpha val="80000"/>
                </a:schemeClr>
              </a:solidFill>
              <a:prstDash val="solid"/>
              <a:round/>
              <a:headEnd type="diamond" w="med" len="med"/>
              <a:tailEnd type="diamond" w="med" len="med"/>
            </a:ln>
          </p:spPr>
        </p:cxnSp>
        <p:sp>
          <p:nvSpPr>
            <p:cNvPr id="6" name="Google Shape;737;p43"/>
            <p:cNvSpPr/>
            <p:nvPr/>
          </p:nvSpPr>
          <p:spPr>
            <a:xfrm rot="5400000">
              <a:off x="5335194" y="2809891"/>
              <a:ext cx="1297051" cy="79270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5CDD8"/>
                </a:gs>
                <a:gs pos="100000">
                  <a:srgbClr val="80A0BA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700" kern="0" dirty="0">
                <a:solidFill>
                  <a:srgbClr val="000000"/>
                </a:solidFill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7" name="Google Shape;738;p43"/>
            <p:cNvSpPr/>
            <p:nvPr/>
          </p:nvSpPr>
          <p:spPr>
            <a:xfrm rot="5400000">
              <a:off x="5193024" y="2733967"/>
              <a:ext cx="1297051" cy="792704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bg1">
                  <a:alpha val="8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Arial" panose="020B0604020202020204"/>
                <a:sym typeface="Calibri Light" panose="020F0302020204030204"/>
              </a:endParaRPr>
            </a:p>
          </p:txBody>
        </p:sp>
        <p:sp>
          <p:nvSpPr>
            <p:cNvPr id="8" name="Google Shape;740;p43"/>
            <p:cNvSpPr txBox="1"/>
            <p:nvPr/>
          </p:nvSpPr>
          <p:spPr>
            <a:xfrm>
              <a:off x="5424526" y="2823656"/>
              <a:ext cx="976205" cy="605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Tenor Sans"/>
                <a:buNone/>
                <a:defRPr sz="6000" b="0" i="0" u="none" strike="noStrike" cap="none">
                  <a:solidFill>
                    <a:schemeClr val="dk1"/>
                  </a:solidFill>
                  <a:latin typeface="Tenor Sans"/>
                  <a:ea typeface="Tenor Sans"/>
                  <a:cs typeface="Tenor Sans"/>
                  <a:sym typeface="Tenor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Arial" panose="020B0604020202020204"/>
                <a:buNone/>
                <a:defRPr sz="60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Arial" panose="020B0604020202020204"/>
                <a:buNone/>
                <a:defRPr sz="60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Arial" panose="020B0604020202020204"/>
                <a:buNone/>
                <a:defRPr sz="60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Arial" panose="020B0604020202020204"/>
                <a:buNone/>
                <a:defRPr sz="60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Arial" panose="020B0604020202020204"/>
                <a:buNone/>
                <a:defRPr sz="60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Arial" panose="020B0604020202020204"/>
                <a:buNone/>
                <a:defRPr sz="60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Arial" panose="020B0604020202020204"/>
                <a:buNone/>
                <a:defRPr sz="60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Arial" panose="020B0604020202020204"/>
                <a:buNone/>
                <a:defRPr sz="60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Tenor Sans"/>
                <a:buNone/>
                <a:defRPr/>
              </a:pPr>
              <a:r>
                <a:rPr kumimoji="0" lang="en-GB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rPr>
                <a:t>01.</a:t>
              </a: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010881" y="679663"/>
              <a:ext cx="3902709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 </a:t>
              </a:r>
              <a:r>
                <a:rPr lang="zh-CN" altLang="en-US" sz="2400" dirty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ZL-60微型扒渣机介绍</a:t>
              </a:r>
              <a:endParaRPr lang="zh-CN" altLang="en-US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</p:txBody>
        </p:sp>
        <p:sp>
          <p:nvSpPr>
            <p:cNvPr id="10" name="iconfont-1122-840613"/>
            <p:cNvSpPr/>
            <p:nvPr/>
          </p:nvSpPr>
          <p:spPr>
            <a:xfrm>
              <a:off x="6892983" y="3465844"/>
              <a:ext cx="345134" cy="345134"/>
            </a:xfrm>
            <a:custGeom>
              <a:avLst/>
              <a:gdLst>
                <a:gd name="T0" fmla="*/ 5096 w 10942"/>
                <a:gd name="T1" fmla="*/ 9044 h 10942"/>
                <a:gd name="T2" fmla="*/ 8344 w 10942"/>
                <a:gd name="T3" fmla="*/ 5796 h 10942"/>
                <a:gd name="T4" fmla="*/ 8344 w 10942"/>
                <a:gd name="T5" fmla="*/ 5146 h 10942"/>
                <a:gd name="T6" fmla="*/ 5096 w 10942"/>
                <a:gd name="T7" fmla="*/ 1898 h 10942"/>
                <a:gd name="T8" fmla="*/ 4797 w 10942"/>
                <a:gd name="T9" fmla="*/ 1774 h 10942"/>
                <a:gd name="T10" fmla="*/ 4472 w 10942"/>
                <a:gd name="T11" fmla="*/ 1898 h 10942"/>
                <a:gd name="T12" fmla="*/ 3747 w 10942"/>
                <a:gd name="T13" fmla="*/ 2648 h 10942"/>
                <a:gd name="T14" fmla="*/ 3597 w 10942"/>
                <a:gd name="T15" fmla="*/ 2948 h 10942"/>
                <a:gd name="T16" fmla="*/ 3747 w 10942"/>
                <a:gd name="T17" fmla="*/ 3272 h 10942"/>
                <a:gd name="T18" fmla="*/ 5921 w 10942"/>
                <a:gd name="T19" fmla="*/ 5471 h 10942"/>
                <a:gd name="T20" fmla="*/ 3747 w 10942"/>
                <a:gd name="T21" fmla="*/ 7669 h 10942"/>
                <a:gd name="T22" fmla="*/ 3597 w 10942"/>
                <a:gd name="T23" fmla="*/ 7994 h 10942"/>
                <a:gd name="T24" fmla="*/ 3747 w 10942"/>
                <a:gd name="T25" fmla="*/ 8294 h 10942"/>
                <a:gd name="T26" fmla="*/ 4472 w 10942"/>
                <a:gd name="T27" fmla="*/ 9044 h 10942"/>
                <a:gd name="T28" fmla="*/ 4797 w 10942"/>
                <a:gd name="T29" fmla="*/ 9168 h 10942"/>
                <a:gd name="T30" fmla="*/ 5096 w 10942"/>
                <a:gd name="T31" fmla="*/ 9044 h 10942"/>
                <a:gd name="T32" fmla="*/ 10218 w 10942"/>
                <a:gd name="T33" fmla="*/ 8219 h 10942"/>
                <a:gd name="T34" fmla="*/ 8219 w 10942"/>
                <a:gd name="T35" fmla="*/ 10218 h 10942"/>
                <a:gd name="T36" fmla="*/ 5471 w 10942"/>
                <a:gd name="T37" fmla="*/ 10942 h 10942"/>
                <a:gd name="T38" fmla="*/ 2723 w 10942"/>
                <a:gd name="T39" fmla="*/ 10218 h 10942"/>
                <a:gd name="T40" fmla="*/ 724 w 10942"/>
                <a:gd name="T41" fmla="*/ 8219 h 10942"/>
                <a:gd name="T42" fmla="*/ 0 w 10942"/>
                <a:gd name="T43" fmla="*/ 5471 h 10942"/>
                <a:gd name="T44" fmla="*/ 724 w 10942"/>
                <a:gd name="T45" fmla="*/ 2723 h 10942"/>
                <a:gd name="T46" fmla="*/ 2723 w 10942"/>
                <a:gd name="T47" fmla="*/ 724 h 10942"/>
                <a:gd name="T48" fmla="*/ 5471 w 10942"/>
                <a:gd name="T49" fmla="*/ 0 h 10942"/>
                <a:gd name="T50" fmla="*/ 8219 w 10942"/>
                <a:gd name="T51" fmla="*/ 724 h 10942"/>
                <a:gd name="T52" fmla="*/ 10218 w 10942"/>
                <a:gd name="T53" fmla="*/ 2723 h 10942"/>
                <a:gd name="T54" fmla="*/ 10942 w 10942"/>
                <a:gd name="T55" fmla="*/ 5471 h 10942"/>
                <a:gd name="T56" fmla="*/ 10218 w 10942"/>
                <a:gd name="T57" fmla="*/ 8219 h 10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942" h="10942">
                  <a:moveTo>
                    <a:pt x="5096" y="9044"/>
                  </a:moveTo>
                  <a:lnTo>
                    <a:pt x="8344" y="5796"/>
                  </a:lnTo>
                  <a:cubicBezTo>
                    <a:pt x="8544" y="5596"/>
                    <a:pt x="8544" y="5346"/>
                    <a:pt x="8344" y="5146"/>
                  </a:cubicBezTo>
                  <a:lnTo>
                    <a:pt x="5096" y="1898"/>
                  </a:lnTo>
                  <a:cubicBezTo>
                    <a:pt x="5021" y="1823"/>
                    <a:pt x="4921" y="1774"/>
                    <a:pt x="4797" y="1774"/>
                  </a:cubicBezTo>
                  <a:cubicBezTo>
                    <a:pt x="4672" y="1774"/>
                    <a:pt x="4547" y="1823"/>
                    <a:pt x="4472" y="1898"/>
                  </a:cubicBezTo>
                  <a:lnTo>
                    <a:pt x="3747" y="2648"/>
                  </a:lnTo>
                  <a:cubicBezTo>
                    <a:pt x="3647" y="2723"/>
                    <a:pt x="3597" y="2823"/>
                    <a:pt x="3597" y="2948"/>
                  </a:cubicBezTo>
                  <a:cubicBezTo>
                    <a:pt x="3597" y="3098"/>
                    <a:pt x="3647" y="3198"/>
                    <a:pt x="3747" y="3272"/>
                  </a:cubicBezTo>
                  <a:lnTo>
                    <a:pt x="5921" y="5471"/>
                  </a:lnTo>
                  <a:lnTo>
                    <a:pt x="3747" y="7669"/>
                  </a:lnTo>
                  <a:cubicBezTo>
                    <a:pt x="3647" y="7744"/>
                    <a:pt x="3597" y="7844"/>
                    <a:pt x="3597" y="7994"/>
                  </a:cubicBezTo>
                  <a:cubicBezTo>
                    <a:pt x="3597" y="8119"/>
                    <a:pt x="3647" y="8219"/>
                    <a:pt x="3747" y="8294"/>
                  </a:cubicBezTo>
                  <a:lnTo>
                    <a:pt x="4472" y="9044"/>
                  </a:lnTo>
                  <a:cubicBezTo>
                    <a:pt x="4547" y="9119"/>
                    <a:pt x="4672" y="9168"/>
                    <a:pt x="4797" y="9168"/>
                  </a:cubicBezTo>
                  <a:cubicBezTo>
                    <a:pt x="4921" y="9168"/>
                    <a:pt x="5021" y="9119"/>
                    <a:pt x="5096" y="9044"/>
                  </a:cubicBezTo>
                  <a:close/>
                  <a:moveTo>
                    <a:pt x="10218" y="8219"/>
                  </a:moveTo>
                  <a:cubicBezTo>
                    <a:pt x="9718" y="9044"/>
                    <a:pt x="9044" y="9718"/>
                    <a:pt x="8219" y="10218"/>
                  </a:cubicBezTo>
                  <a:cubicBezTo>
                    <a:pt x="7420" y="10692"/>
                    <a:pt x="6495" y="10942"/>
                    <a:pt x="5471" y="10942"/>
                  </a:cubicBezTo>
                  <a:cubicBezTo>
                    <a:pt x="4447" y="10942"/>
                    <a:pt x="3522" y="10692"/>
                    <a:pt x="2723" y="10218"/>
                  </a:cubicBezTo>
                  <a:cubicBezTo>
                    <a:pt x="1898" y="9718"/>
                    <a:pt x="1224" y="9044"/>
                    <a:pt x="724" y="8219"/>
                  </a:cubicBezTo>
                  <a:cubicBezTo>
                    <a:pt x="250" y="7420"/>
                    <a:pt x="0" y="6495"/>
                    <a:pt x="0" y="5471"/>
                  </a:cubicBezTo>
                  <a:cubicBezTo>
                    <a:pt x="0" y="4447"/>
                    <a:pt x="250" y="3522"/>
                    <a:pt x="724" y="2723"/>
                  </a:cubicBezTo>
                  <a:cubicBezTo>
                    <a:pt x="1224" y="1898"/>
                    <a:pt x="1898" y="1224"/>
                    <a:pt x="2723" y="724"/>
                  </a:cubicBezTo>
                  <a:cubicBezTo>
                    <a:pt x="3522" y="250"/>
                    <a:pt x="4447" y="0"/>
                    <a:pt x="5471" y="0"/>
                  </a:cubicBezTo>
                  <a:cubicBezTo>
                    <a:pt x="6495" y="0"/>
                    <a:pt x="7420" y="250"/>
                    <a:pt x="8219" y="724"/>
                  </a:cubicBezTo>
                  <a:cubicBezTo>
                    <a:pt x="9044" y="1224"/>
                    <a:pt x="9718" y="1898"/>
                    <a:pt x="10218" y="2723"/>
                  </a:cubicBezTo>
                  <a:cubicBezTo>
                    <a:pt x="10692" y="3522"/>
                    <a:pt x="10942" y="4447"/>
                    <a:pt x="10942" y="5471"/>
                  </a:cubicBezTo>
                  <a:cubicBezTo>
                    <a:pt x="10942" y="6495"/>
                    <a:pt x="10692" y="7420"/>
                    <a:pt x="10218" y="821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630516" y="2389083"/>
              <a:ext cx="5939789" cy="1938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ZL-60微型扒渣机为四轮驱动，推动力大，爬坡能力强，扒取范围广，全断面装渣，不留死角，无需人工辅助清理工作面。ZL-60微型扒渣机全液压行走，取料，输料，装车。链条刮板传输，对块料传输效果好，肆零零捌捌陆零伍叁柒</a:t>
              </a:r>
              <a:r>
                <a:rPr lang="zh-CN" altLang="en-US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，</a:t>
              </a:r>
              <a:r>
                <a:rPr lang="en-US" altLang="zh-CN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使用寿命长。输料槽采用组合式，拆装下井，小断面行走方便。</a:t>
              </a:r>
              <a:endParaRPr lang="en-US" altLang="zh-CN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</p:txBody>
        </p:sp>
      </p:grpSp>
    </p:spTree>
  </p:cSld>
  <p:clrMapOvr>
    <a:masterClrMapping/>
  </p:clrMapOvr>
  <p:transition spd="slow" advClick="0" advTm="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1767" y="338561"/>
            <a:ext cx="11308467" cy="6180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grpSp>
        <p:nvGrpSpPr>
          <p:cNvPr id="13" name="Group 5"/>
          <p:cNvGrpSpPr/>
          <p:nvPr/>
        </p:nvGrpSpPr>
        <p:grpSpPr>
          <a:xfrm>
            <a:off x="939477" y="838178"/>
            <a:ext cx="209307" cy="236179"/>
            <a:chOff x="4551216" y="1039091"/>
            <a:chExt cx="1226129" cy="1046018"/>
          </a:xfrm>
          <a:solidFill>
            <a:schemeClr val="tx1"/>
          </a:solidFill>
        </p:grpSpPr>
        <p:sp>
          <p:nvSpPr>
            <p:cNvPr id="14" name="Rectangle 6"/>
            <p:cNvSpPr/>
            <p:nvPr/>
          </p:nvSpPr>
          <p:spPr>
            <a:xfrm>
              <a:off x="4551218" y="1039091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5" name="Rectangle 7"/>
            <p:cNvSpPr/>
            <p:nvPr/>
          </p:nvSpPr>
          <p:spPr>
            <a:xfrm>
              <a:off x="4551217" y="1468582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6" name="Rectangle 8"/>
            <p:cNvSpPr/>
            <p:nvPr/>
          </p:nvSpPr>
          <p:spPr>
            <a:xfrm>
              <a:off x="4551216" y="1898073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sp>
        <p:nvSpPr>
          <p:cNvPr id="17" name="TextBox 34"/>
          <p:cNvSpPr txBox="1"/>
          <p:nvPr/>
        </p:nvSpPr>
        <p:spPr>
          <a:xfrm>
            <a:off x="1191895" y="706120"/>
            <a:ext cx="4268470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ZL-60微型扒渣机参数（一）</a:t>
            </a:r>
            <a:endParaRPr lang="zh-CN" altLang="en-US" sz="24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  <a:p>
            <a:r>
              <a:rPr lang="id-ID" sz="900" kern="0">
                <a:latin typeface="Calibri Light" panose="020F0302020204030204"/>
                <a:ea typeface="方正细谭黑简体" panose="02000000000000000000" charset="-122"/>
                <a:cs typeface="Poppins Medium" panose="00000600000000000000" pitchFamily="2" charset="0"/>
                <a:sym typeface="Calibri Light" panose="020F0302020204030204"/>
              </a:rPr>
              <a:t> </a:t>
            </a:r>
            <a:endParaRPr lang="en-US" sz="900" kern="0">
              <a:latin typeface="Calibri Light" panose="020F0302020204030204"/>
              <a:ea typeface="方正细谭黑简体" panose="02000000000000000000" charset="-122"/>
              <a:cs typeface="Poppins Medium" panose="00000600000000000000" pitchFamily="2" charset="0"/>
              <a:sym typeface="Calibri Light" panose="020F0302020204030204"/>
            </a:endParaRPr>
          </a:p>
        </p:txBody>
      </p:sp>
      <p:grpSp>
        <p:nvGrpSpPr>
          <p:cNvPr id="11" name="Group 41"/>
          <p:cNvGrpSpPr/>
          <p:nvPr>
            <p:custDataLst>
              <p:tags r:id="rId2"/>
            </p:custDataLst>
          </p:nvPr>
        </p:nvGrpSpPr>
        <p:grpSpPr>
          <a:xfrm>
            <a:off x="5808323" y="1573973"/>
            <a:ext cx="829155" cy="829154"/>
            <a:chOff x="1587004" y="3162924"/>
            <a:chExt cx="1007126" cy="1007126"/>
          </a:xfrm>
          <a:solidFill>
            <a:srgbClr val="92B9E7"/>
          </a:solidFill>
        </p:grpSpPr>
        <p:sp>
          <p:nvSpPr>
            <p:cNvPr id="12" name="Rectangle 47"/>
            <p:cNvSpPr/>
            <p:nvPr>
              <p:custDataLst>
                <p:tags r:id="rId3"/>
              </p:custDataLst>
            </p:nvPr>
          </p:nvSpPr>
          <p:spPr>
            <a:xfrm>
              <a:off x="1587004" y="3162924"/>
              <a:ext cx="1007126" cy="1007126"/>
            </a:xfrm>
            <a:prstGeom prst="ellipse">
              <a:avLst/>
            </a:prstGeom>
            <a:solidFill>
              <a:srgbClr val="80A0BA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0" name="Rectangle 1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86137" y="3261108"/>
              <a:ext cx="808861" cy="810758"/>
            </a:xfrm>
            <a:prstGeom prst="ellipse">
              <a:avLst/>
            </a:prstGeom>
            <a:solidFill>
              <a:srgbClr val="80A0BA"/>
            </a:solidFill>
            <a:ln w="2857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ctr" defTabSz="81470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方正细谭黑简体" panose="02000000000000000000" charset="-122"/>
                  <a:cs typeface="Open Sans"/>
                  <a:sym typeface="Calibri Light" panose="020F0302020204030204"/>
                </a:rPr>
                <a:t>01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Open Sans"/>
                <a:sym typeface="Calibri Light" panose="020F0302020204030204"/>
              </a:endParaRPr>
            </a:p>
          </p:txBody>
        </p:sp>
      </p:grpSp>
      <p:sp>
        <p:nvSpPr>
          <p:cNvPr id="22" name="TextBox 46"/>
          <p:cNvSpPr txBox="1"/>
          <p:nvPr>
            <p:custDataLst>
              <p:tags r:id="rId5"/>
            </p:custDataLst>
          </p:nvPr>
        </p:nvSpPr>
        <p:spPr>
          <a:xfrm>
            <a:off x="6807835" y="1576705"/>
            <a:ext cx="3570605" cy="825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4572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型号项目ZL-60</a:t>
            </a:r>
            <a:endParaRPr 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  <a:p>
            <a:pPr defTabSz="4572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整机重量(T)3.9</a:t>
            </a:r>
            <a:endParaRPr 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grpSp>
        <p:nvGrpSpPr>
          <p:cNvPr id="25" name="Group 50"/>
          <p:cNvGrpSpPr/>
          <p:nvPr>
            <p:custDataLst>
              <p:tags r:id="rId6"/>
            </p:custDataLst>
          </p:nvPr>
        </p:nvGrpSpPr>
        <p:grpSpPr>
          <a:xfrm>
            <a:off x="5808323" y="2803836"/>
            <a:ext cx="829155" cy="829154"/>
            <a:chOff x="1587004" y="3162924"/>
            <a:chExt cx="1007126" cy="1007126"/>
          </a:xfrm>
          <a:solidFill>
            <a:srgbClr val="C5CDD8"/>
          </a:solidFill>
        </p:grpSpPr>
        <p:sp>
          <p:nvSpPr>
            <p:cNvPr id="26" name="Rectangle 56"/>
            <p:cNvSpPr/>
            <p:nvPr>
              <p:custDataLst>
                <p:tags r:id="rId7"/>
              </p:custDataLst>
            </p:nvPr>
          </p:nvSpPr>
          <p:spPr>
            <a:xfrm>
              <a:off x="1587004" y="3162924"/>
              <a:ext cx="1007126" cy="1007126"/>
            </a:xfrm>
            <a:prstGeom prst="ellipse">
              <a:avLst/>
            </a:prstGeom>
            <a:grpFill/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7" name="Rectangle 1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686137" y="3261108"/>
              <a:ext cx="808861" cy="810758"/>
            </a:xfrm>
            <a:prstGeom prst="ellipse">
              <a:avLst/>
            </a:prstGeom>
            <a:grpFill/>
            <a:ln w="2857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ctr" defTabSz="81470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方正细谭黑简体" panose="02000000000000000000" charset="-122"/>
                  <a:cs typeface="Open Sans"/>
                  <a:sym typeface="Calibri Light" panose="020F0302020204030204"/>
                </a:rPr>
                <a:t>02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Open Sans"/>
                <a:sym typeface="Calibri Light" panose="020F0302020204030204"/>
              </a:endParaRPr>
            </a:p>
          </p:txBody>
        </p:sp>
      </p:grpSp>
      <p:sp>
        <p:nvSpPr>
          <p:cNvPr id="29" name="TextBox 55"/>
          <p:cNvSpPr txBox="1"/>
          <p:nvPr>
            <p:custDataLst>
              <p:tags r:id="rId9"/>
            </p:custDataLst>
          </p:nvPr>
        </p:nvSpPr>
        <p:spPr>
          <a:xfrm>
            <a:off x="6807969" y="2806521"/>
            <a:ext cx="3570483" cy="33139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457200">
              <a:lnSpc>
                <a:spcPct val="150000"/>
              </a:lnSpc>
            </a:pPr>
            <a:r>
              <a:rPr 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外形尺寸(长*宽*高)(m)4*1.3*1.4</a:t>
            </a:r>
            <a:endParaRPr 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  <a:p>
            <a:pPr defTabSz="457200">
              <a:lnSpc>
                <a:spcPct val="150000"/>
              </a:lnSpc>
            </a:pPr>
            <a:r>
              <a:rPr 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装载能力(M3/h)30-60</a:t>
            </a:r>
            <a:endParaRPr lang="en-US" sz="16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grpSp>
        <p:nvGrpSpPr>
          <p:cNvPr id="32" name="Group 59"/>
          <p:cNvGrpSpPr/>
          <p:nvPr>
            <p:custDataLst>
              <p:tags r:id="rId10"/>
            </p:custDataLst>
          </p:nvPr>
        </p:nvGrpSpPr>
        <p:grpSpPr>
          <a:xfrm>
            <a:off x="5808323" y="4033699"/>
            <a:ext cx="829155" cy="829154"/>
            <a:chOff x="1587004" y="3162924"/>
            <a:chExt cx="1007126" cy="1007126"/>
          </a:xfrm>
          <a:solidFill>
            <a:srgbClr val="80A0BA"/>
          </a:solidFill>
        </p:grpSpPr>
        <p:sp>
          <p:nvSpPr>
            <p:cNvPr id="33" name="Rectangle 65"/>
            <p:cNvSpPr/>
            <p:nvPr>
              <p:custDataLst>
                <p:tags r:id="rId11"/>
              </p:custDataLst>
            </p:nvPr>
          </p:nvSpPr>
          <p:spPr>
            <a:xfrm>
              <a:off x="1587004" y="3162924"/>
              <a:ext cx="1007126" cy="1007126"/>
            </a:xfrm>
            <a:prstGeom prst="ellipse">
              <a:avLst/>
            </a:prstGeom>
            <a:grpFill/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34" name="Rectangle 17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686137" y="3261108"/>
              <a:ext cx="808861" cy="810758"/>
            </a:xfrm>
            <a:prstGeom prst="ellipse">
              <a:avLst/>
            </a:prstGeom>
            <a:grpFill/>
            <a:ln w="2857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ctr" defTabSz="81470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方正细谭黑简体" panose="02000000000000000000" charset="-122"/>
                  <a:cs typeface="Open Sans"/>
                  <a:sym typeface="Calibri Light" panose="020F0302020204030204"/>
                </a:rPr>
                <a:t>03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Open Sans"/>
                <a:sym typeface="Calibri Light" panose="020F0302020204030204"/>
              </a:endParaRPr>
            </a:p>
          </p:txBody>
        </p:sp>
      </p:grpSp>
      <p:sp>
        <p:nvSpPr>
          <p:cNvPr id="36" name="TextBox 64"/>
          <p:cNvSpPr txBox="1"/>
          <p:nvPr>
            <p:custDataLst>
              <p:tags r:id="rId13"/>
            </p:custDataLst>
          </p:nvPr>
        </p:nvSpPr>
        <p:spPr>
          <a:xfrm>
            <a:off x="6807835" y="3855720"/>
            <a:ext cx="3570605" cy="11785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4572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zui小转弯半径(m)4</a:t>
            </a:r>
            <a:endParaRPr 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  <a:p>
            <a:pPr defTabSz="4572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挖掘宽度(m)2.6</a:t>
            </a:r>
            <a:endParaRPr 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  <a:p>
            <a:pPr defTabSz="4572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挖掘高度(m)1.6-2.4</a:t>
            </a:r>
            <a:endParaRPr 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grpSp>
        <p:nvGrpSpPr>
          <p:cNvPr id="39" name="Group 68"/>
          <p:cNvGrpSpPr/>
          <p:nvPr>
            <p:custDataLst>
              <p:tags r:id="rId14"/>
            </p:custDataLst>
          </p:nvPr>
        </p:nvGrpSpPr>
        <p:grpSpPr>
          <a:xfrm>
            <a:off x="5808323" y="5263563"/>
            <a:ext cx="829155" cy="829154"/>
            <a:chOff x="1587004" y="3162924"/>
            <a:chExt cx="1007126" cy="1007126"/>
          </a:xfrm>
          <a:solidFill>
            <a:srgbClr val="E6E6E6"/>
          </a:solidFill>
        </p:grpSpPr>
        <p:sp>
          <p:nvSpPr>
            <p:cNvPr id="40" name="Rectangle 74"/>
            <p:cNvSpPr/>
            <p:nvPr>
              <p:custDataLst>
                <p:tags r:id="rId15"/>
              </p:custDataLst>
            </p:nvPr>
          </p:nvSpPr>
          <p:spPr>
            <a:xfrm>
              <a:off x="1587004" y="3162924"/>
              <a:ext cx="1007126" cy="1007126"/>
            </a:xfrm>
            <a:prstGeom prst="ellipse">
              <a:avLst/>
            </a:prstGeom>
            <a:grpFill/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41" name="Rectangle 75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686137" y="3261108"/>
              <a:ext cx="808861" cy="810758"/>
            </a:xfrm>
            <a:prstGeom prst="ellipse">
              <a:avLst/>
            </a:prstGeom>
            <a:grpFill/>
            <a:ln w="2857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ctr" defTabSz="81470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方正细谭黑简体" panose="02000000000000000000" charset="-122"/>
                  <a:cs typeface="Open Sans"/>
                  <a:sym typeface="Calibri Light" panose="020F0302020204030204"/>
                </a:rPr>
                <a:t>04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cs typeface="Open Sans"/>
                <a:sym typeface="Calibri Light" panose="020F0302020204030204"/>
              </a:endParaRPr>
            </a:p>
          </p:txBody>
        </p:sp>
      </p:grpSp>
      <p:sp>
        <p:nvSpPr>
          <p:cNvPr id="43" name="TextBox 73"/>
          <p:cNvSpPr txBox="1"/>
          <p:nvPr>
            <p:custDataLst>
              <p:tags r:id="rId17"/>
            </p:custDataLst>
          </p:nvPr>
        </p:nvSpPr>
        <p:spPr>
          <a:xfrm>
            <a:off x="6807835" y="5266055"/>
            <a:ext cx="3155950" cy="906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4572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挖取距离(m)1.15</a:t>
            </a:r>
            <a:endParaRPr 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  <a:p>
            <a:pPr defTabSz="45720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卸载距离(m)0.8-1.7（可加长）</a:t>
            </a:r>
            <a:endParaRPr 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pic>
        <p:nvPicPr>
          <p:cNvPr id="2" name="图片 1" descr="扒渣机水印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82775" y="2322195"/>
            <a:ext cx="2886710" cy="2886710"/>
          </a:xfrm>
          <a:prstGeom prst="ellipse">
            <a:avLst/>
          </a:prstGeom>
        </p:spPr>
      </p:pic>
    </p:spTree>
  </p:cSld>
  <p:clrMapOvr>
    <a:masterClrMapping/>
  </p:clrMapOvr>
  <p:transition spd="slow" advClick="0" advTm="2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1767" y="338561"/>
            <a:ext cx="11308467" cy="6180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grpSp>
        <p:nvGrpSpPr>
          <p:cNvPr id="13" name="Group 5"/>
          <p:cNvGrpSpPr/>
          <p:nvPr/>
        </p:nvGrpSpPr>
        <p:grpSpPr>
          <a:xfrm>
            <a:off x="939477" y="838178"/>
            <a:ext cx="209307" cy="236179"/>
            <a:chOff x="4551216" y="1039091"/>
            <a:chExt cx="1226129" cy="1046018"/>
          </a:xfrm>
          <a:solidFill>
            <a:schemeClr val="tx1"/>
          </a:solidFill>
        </p:grpSpPr>
        <p:sp>
          <p:nvSpPr>
            <p:cNvPr id="14" name="Rectangle 6"/>
            <p:cNvSpPr/>
            <p:nvPr/>
          </p:nvSpPr>
          <p:spPr>
            <a:xfrm>
              <a:off x="4551218" y="1039091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5" name="Rectangle 7"/>
            <p:cNvSpPr/>
            <p:nvPr/>
          </p:nvSpPr>
          <p:spPr>
            <a:xfrm>
              <a:off x="4551217" y="1468582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6" name="Rectangle 8"/>
            <p:cNvSpPr/>
            <p:nvPr/>
          </p:nvSpPr>
          <p:spPr>
            <a:xfrm>
              <a:off x="4551216" y="1898073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sp>
        <p:nvSpPr>
          <p:cNvPr id="17" name="TextBox 34"/>
          <p:cNvSpPr txBox="1"/>
          <p:nvPr/>
        </p:nvSpPr>
        <p:spPr>
          <a:xfrm>
            <a:off x="1286510" y="706120"/>
            <a:ext cx="399605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ZL-60微型扒渣机参数（二）</a:t>
            </a:r>
            <a:endParaRPr lang="zh-CN" altLang="en-US" sz="24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  <a:p>
            <a:r>
              <a:rPr lang="id-ID" sz="900" kern="0">
                <a:latin typeface="Calibri Light" panose="020F0302020204030204"/>
                <a:ea typeface="方正细谭黑简体" panose="02000000000000000000" charset="-122"/>
                <a:cs typeface="Poppins Medium" panose="00000600000000000000" pitchFamily="2" charset="0"/>
                <a:sym typeface="Calibri Light" panose="020F0302020204030204"/>
              </a:rPr>
              <a:t> </a:t>
            </a:r>
            <a:endParaRPr lang="en-US" sz="900" kern="0">
              <a:latin typeface="Calibri Light" panose="020F0302020204030204"/>
              <a:ea typeface="方正细谭黑简体" panose="02000000000000000000" charset="-122"/>
              <a:cs typeface="Poppins Medium" panose="00000600000000000000" pitchFamily="2" charset="0"/>
              <a:sym typeface="Calibri Light" panose="020F0302020204030204"/>
            </a:endParaRPr>
          </a:p>
        </p:txBody>
      </p:sp>
      <p:grpSp>
        <p:nvGrpSpPr>
          <p:cNvPr id="12" name="组合 11"/>
          <p:cNvGrpSpPr/>
          <p:nvPr>
            <p:custDataLst>
              <p:tags r:id="rId2"/>
            </p:custDataLst>
          </p:nvPr>
        </p:nvGrpSpPr>
        <p:grpSpPr>
          <a:xfrm>
            <a:off x="1011923" y="2285995"/>
            <a:ext cx="2184260" cy="3357796"/>
            <a:chOff x="519660" y="2148589"/>
            <a:chExt cx="2184260" cy="3357796"/>
          </a:xfrm>
        </p:grpSpPr>
        <p:sp>
          <p:nvSpPr>
            <p:cNvPr id="32" name="矩形: 圆角 2"/>
            <p:cNvSpPr/>
            <p:nvPr>
              <p:custDataLst>
                <p:tags r:id="rId3"/>
              </p:custDataLst>
            </p:nvPr>
          </p:nvSpPr>
          <p:spPr>
            <a:xfrm>
              <a:off x="519660" y="2148589"/>
              <a:ext cx="2184260" cy="3357796"/>
            </a:xfrm>
            <a:prstGeom prst="roundRect">
              <a:avLst/>
            </a:prstGeom>
            <a:solidFill>
              <a:srgbClr val="C5CD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390819" y="2610303"/>
              <a:ext cx="441943" cy="644224"/>
              <a:chOff x="2528974" y="2863357"/>
              <a:chExt cx="246811" cy="359779"/>
            </a:xfrm>
            <a:solidFill>
              <a:schemeClr val="bg1"/>
            </a:solidFill>
          </p:grpSpPr>
          <p:sp>
            <p:nvSpPr>
              <p:cNvPr id="57" name="AutoShape 113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endParaRPr>
              </a:p>
            </p:txBody>
          </p:sp>
          <p:sp>
            <p:nvSpPr>
              <p:cNvPr id="58" name="AutoShape 114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endParaRPr>
              </a:p>
            </p:txBody>
          </p:sp>
        </p:grpSp>
        <p:sp>
          <p:nvSpPr>
            <p:cNvPr id="60" name="TextBox 7"/>
            <p:cNvSpPr txBox="1"/>
            <p:nvPr>
              <p:custDataLst>
                <p:tags r:id="rId6"/>
              </p:custDataLst>
            </p:nvPr>
          </p:nvSpPr>
          <p:spPr>
            <a:xfrm>
              <a:off x="521565" y="3610359"/>
              <a:ext cx="2181860" cy="165544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卸载高度(m)1-1.5（可加高）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爬坡能力(°)≦25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行驶速度(km/h)1.3-25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7"/>
            </p:custDataLst>
          </p:nvPr>
        </p:nvGrpSpPr>
        <p:grpSpPr>
          <a:xfrm>
            <a:off x="3622696" y="2270509"/>
            <a:ext cx="2253475" cy="3357796"/>
            <a:chOff x="3351874" y="2148589"/>
            <a:chExt cx="2253475" cy="3357796"/>
          </a:xfrm>
        </p:grpSpPr>
        <p:sp>
          <p:nvSpPr>
            <p:cNvPr id="34" name="矩形: 圆角 33"/>
            <p:cNvSpPr/>
            <p:nvPr>
              <p:custDataLst>
                <p:tags r:id="rId8"/>
              </p:custDataLst>
            </p:nvPr>
          </p:nvSpPr>
          <p:spPr>
            <a:xfrm>
              <a:off x="3421089" y="2148589"/>
              <a:ext cx="2184260" cy="3357796"/>
            </a:xfrm>
            <a:prstGeom prst="roundRect">
              <a:avLst/>
            </a:prstGeom>
            <a:solidFill>
              <a:srgbClr val="ABC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55" name="AutoShape 112"/>
            <p:cNvSpPr/>
            <p:nvPr>
              <p:custDataLst>
                <p:tags r:id="rId9"/>
              </p:custDataLst>
            </p:nvPr>
          </p:nvSpPr>
          <p:spPr bwMode="auto">
            <a:xfrm>
              <a:off x="4190584" y="2611202"/>
              <a:ext cx="645271" cy="642427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62" name="TextBox 7"/>
            <p:cNvSpPr txBox="1"/>
            <p:nvPr>
              <p:custDataLst>
                <p:tags r:id="rId10"/>
              </p:custDataLst>
            </p:nvPr>
          </p:nvSpPr>
          <p:spPr>
            <a:xfrm>
              <a:off x="3351874" y="3610359"/>
              <a:ext cx="2252980" cy="114046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离地间隙(m)0.2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zui大回转角度(°)±60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11"/>
            </p:custDataLst>
          </p:nvPr>
        </p:nvGrpSpPr>
        <p:grpSpPr>
          <a:xfrm>
            <a:off x="6371901" y="2270509"/>
            <a:ext cx="2212975" cy="3357796"/>
            <a:chOff x="6322518" y="2148589"/>
            <a:chExt cx="2212975" cy="3357796"/>
          </a:xfrm>
        </p:grpSpPr>
        <p:sp>
          <p:nvSpPr>
            <p:cNvPr id="37" name="矩形: 圆角 36"/>
            <p:cNvSpPr/>
            <p:nvPr>
              <p:custDataLst>
                <p:tags r:id="rId12"/>
              </p:custDataLst>
            </p:nvPr>
          </p:nvSpPr>
          <p:spPr>
            <a:xfrm>
              <a:off x="6322518" y="2148589"/>
              <a:ext cx="2184260" cy="3357796"/>
            </a:xfrm>
            <a:prstGeom prst="roundRect">
              <a:avLst/>
            </a:prstGeom>
            <a:solidFill>
              <a:srgbClr val="C5CD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grpSp>
          <p:nvGrpSpPr>
            <p:cNvPr id="52" name="Group 112"/>
            <p:cNvGrpSpPr/>
            <p:nvPr/>
          </p:nvGrpSpPr>
          <p:grpSpPr>
            <a:xfrm>
              <a:off x="7092536" y="2630641"/>
              <a:ext cx="644224" cy="603548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53" name="AutoShape 110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endParaRPr>
              </a:p>
            </p:txBody>
          </p:sp>
          <p:sp>
            <p:nvSpPr>
              <p:cNvPr id="54" name="AutoShape 111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endParaRPr>
              </a:p>
            </p:txBody>
          </p:sp>
        </p:grpSp>
        <p:sp>
          <p:nvSpPr>
            <p:cNvPr id="64" name="TextBox 7"/>
            <p:cNvSpPr txBox="1"/>
            <p:nvPr>
              <p:custDataLst>
                <p:tags r:id="rId15"/>
              </p:custDataLst>
            </p:nvPr>
          </p:nvSpPr>
          <p:spPr>
            <a:xfrm>
              <a:off x="6323153" y="3610359"/>
              <a:ext cx="2212340" cy="133159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电机总功率(kw)22.5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zui大物料通过尺寸(m)0.5-0.35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6"/>
            </p:custDataLst>
          </p:nvPr>
        </p:nvGrpSpPr>
        <p:grpSpPr>
          <a:xfrm>
            <a:off x="9051890" y="2254846"/>
            <a:ext cx="2184260" cy="3357796"/>
            <a:chOff x="9223949" y="2148589"/>
            <a:chExt cx="2184260" cy="3357796"/>
          </a:xfrm>
        </p:grpSpPr>
        <p:sp>
          <p:nvSpPr>
            <p:cNvPr id="42" name="矩形: 圆角 41"/>
            <p:cNvSpPr/>
            <p:nvPr>
              <p:custDataLst>
                <p:tags r:id="rId17"/>
              </p:custDataLst>
            </p:nvPr>
          </p:nvSpPr>
          <p:spPr>
            <a:xfrm>
              <a:off x="9223949" y="2148589"/>
              <a:ext cx="2184260" cy="3357796"/>
            </a:xfrm>
            <a:prstGeom prst="roundRect">
              <a:avLst/>
            </a:prstGeom>
            <a:solidFill>
              <a:srgbClr val="ABC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51" name="AutoShape 59"/>
            <p:cNvSpPr/>
            <p:nvPr>
              <p:custDataLst>
                <p:tags r:id="rId18"/>
              </p:custDataLst>
            </p:nvPr>
          </p:nvSpPr>
          <p:spPr bwMode="auto">
            <a:xfrm>
              <a:off x="9993445" y="2611202"/>
              <a:ext cx="645268" cy="642427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66" name="TextBox 7"/>
            <p:cNvSpPr txBox="1"/>
            <p:nvPr>
              <p:custDataLst>
                <p:tags r:id="rId19"/>
              </p:custDataLst>
            </p:nvPr>
          </p:nvSpPr>
          <p:spPr>
            <a:xfrm>
              <a:off x="9224584" y="3610359"/>
              <a:ext cx="2170430" cy="126174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适应巷道坡度(°)≦10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  <a:p>
              <a:pPr algn="ctr" defTabSz="457200">
                <a:lnSpc>
                  <a:spcPct val="1500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适应断面(宽*高)(m)≧1.7-1.8</a:t>
              </a:r>
              <a:endParaRPr 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</p:txBody>
        </p:sp>
      </p:grpSp>
    </p:spTree>
  </p:cSld>
  <p:clrMapOvr>
    <a:masterClrMapping/>
  </p:clrMapOvr>
  <p:transition spd="slow" advClick="0" advTm="2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图片 110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1767" y="338561"/>
            <a:ext cx="11308467" cy="6180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grpSp>
        <p:nvGrpSpPr>
          <p:cNvPr id="104" name="Group 5"/>
          <p:cNvGrpSpPr/>
          <p:nvPr/>
        </p:nvGrpSpPr>
        <p:grpSpPr>
          <a:xfrm>
            <a:off x="939477" y="838178"/>
            <a:ext cx="209307" cy="236179"/>
            <a:chOff x="4551216" y="1039091"/>
            <a:chExt cx="1226129" cy="1046018"/>
          </a:xfrm>
          <a:solidFill>
            <a:schemeClr val="tx1"/>
          </a:solidFill>
        </p:grpSpPr>
        <p:sp>
          <p:nvSpPr>
            <p:cNvPr id="105" name="Rectangle 6"/>
            <p:cNvSpPr/>
            <p:nvPr/>
          </p:nvSpPr>
          <p:spPr>
            <a:xfrm>
              <a:off x="4551218" y="1039091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06" name="Rectangle 7"/>
            <p:cNvSpPr/>
            <p:nvPr/>
          </p:nvSpPr>
          <p:spPr>
            <a:xfrm>
              <a:off x="4551217" y="1468582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07" name="Rectangle 8"/>
            <p:cNvSpPr/>
            <p:nvPr/>
          </p:nvSpPr>
          <p:spPr>
            <a:xfrm>
              <a:off x="4551216" y="1898073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sp>
        <p:nvSpPr>
          <p:cNvPr id="108" name="TextBox 34"/>
          <p:cNvSpPr txBox="1"/>
          <p:nvPr/>
        </p:nvSpPr>
        <p:spPr>
          <a:xfrm>
            <a:off x="939165" y="1341755"/>
            <a:ext cx="3522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 </a:t>
            </a:r>
            <a:r>
              <a:rPr lang="zh-CN" altLang="en-US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ZL-60微型扒渣机特点</a:t>
            </a:r>
            <a:endParaRPr lang="en-US" sz="2400" kern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sp>
        <p:nvSpPr>
          <p:cNvPr id="109" name="TextBox 35"/>
          <p:cNvSpPr txBox="1"/>
          <p:nvPr/>
        </p:nvSpPr>
        <p:spPr>
          <a:xfrm>
            <a:off x="5002530" y="3133725"/>
            <a:ext cx="51574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id-ID" sz="1600" ker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ZL-60</a:t>
            </a:r>
            <a:r>
              <a:rPr lang="zh-CN" altLang="en-US" sz="1600" ker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微型</a:t>
            </a:r>
            <a:r>
              <a:rPr lang="id-ID" sz="1600" ker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扒渣机采用轮式行走，推动力大，爬坡能力强，全断面装岩，不留死角，无需人工辅助清理工作面。轮式80型扒渣机采用双链条刮板传输。</a:t>
            </a:r>
            <a:endParaRPr lang="en-US" sz="1600" kern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pic>
        <p:nvPicPr>
          <p:cNvPr id="2" name="图片 1" descr="扒渣机水印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040" y="2706370"/>
            <a:ext cx="2525395" cy="2525395"/>
          </a:xfrm>
          <a:prstGeom prst="rect">
            <a:avLst/>
          </a:prstGeom>
        </p:spPr>
      </p:pic>
    </p:spTree>
  </p:cSld>
  <p:clrMapOvr>
    <a:masterClrMapping/>
  </p:clrMapOvr>
  <p:transition spd="slow" advClick="0" advTm="2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1767" y="338561"/>
            <a:ext cx="11308467" cy="6180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grpSp>
        <p:nvGrpSpPr>
          <p:cNvPr id="13" name="Group 5"/>
          <p:cNvGrpSpPr/>
          <p:nvPr/>
        </p:nvGrpSpPr>
        <p:grpSpPr>
          <a:xfrm>
            <a:off x="939477" y="838178"/>
            <a:ext cx="209307" cy="236179"/>
            <a:chOff x="4551216" y="1039091"/>
            <a:chExt cx="1226129" cy="1046018"/>
          </a:xfrm>
          <a:solidFill>
            <a:schemeClr val="tx1"/>
          </a:solidFill>
        </p:grpSpPr>
        <p:sp>
          <p:nvSpPr>
            <p:cNvPr id="14" name="Rectangle 6"/>
            <p:cNvSpPr/>
            <p:nvPr/>
          </p:nvSpPr>
          <p:spPr>
            <a:xfrm>
              <a:off x="4551218" y="1039091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5" name="Rectangle 7"/>
            <p:cNvSpPr/>
            <p:nvPr/>
          </p:nvSpPr>
          <p:spPr>
            <a:xfrm>
              <a:off x="4551217" y="1468582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16" name="Rectangle 8"/>
            <p:cNvSpPr/>
            <p:nvPr/>
          </p:nvSpPr>
          <p:spPr>
            <a:xfrm>
              <a:off x="4551216" y="1898073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sp>
        <p:nvSpPr>
          <p:cNvPr id="17" name="TextBox 34"/>
          <p:cNvSpPr txBox="1"/>
          <p:nvPr/>
        </p:nvSpPr>
        <p:spPr>
          <a:xfrm>
            <a:off x="3796665" y="2984500"/>
            <a:ext cx="62788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id-ID" sz="1600" ker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ZL-60</a:t>
            </a:r>
            <a:r>
              <a:rPr lang="zh-CN" altLang="en-US" sz="1600" ker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微型</a:t>
            </a:r>
            <a:r>
              <a:rPr lang="id-ID" sz="1600" ker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扒渣机是一种连续生产的高效率出矿设备。主要用于地下隧道，如金属矿，引水巷道等，其主要功能为集拢各类工程碎石并完成输送、装车工作。山东矿安机电有限公司</a:t>
            </a:r>
            <a:r>
              <a:rPr lang="zh-CN" altLang="id-ID" sz="1600" ker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，</a:t>
            </a:r>
            <a:r>
              <a:rPr lang="id-ID" sz="1600" kern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rPr>
              <a:t>轮胎式装载机优点在于转场速度快、灵便，能用于多个工作面。本机采用纯进口德国力士乐液压系统，动作采用先导控制，操作简便，电动液压传动，挖掘采集、输送、行走、装车四种功能于一体 </a:t>
            </a:r>
            <a:endParaRPr lang="en-US" sz="1600" kern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Calibri Light" panose="020F0302020204030204"/>
            </a:endParaRPr>
          </a:p>
        </p:txBody>
      </p:sp>
      <p:grpSp>
        <p:nvGrpSpPr>
          <p:cNvPr id="32" name="组合 31"/>
          <p:cNvGrpSpPr/>
          <p:nvPr>
            <p:custDataLst>
              <p:tags r:id="rId2"/>
            </p:custDataLst>
          </p:nvPr>
        </p:nvGrpSpPr>
        <p:grpSpPr>
          <a:xfrm>
            <a:off x="1975955" y="1852394"/>
            <a:ext cx="3265805" cy="2245435"/>
            <a:chOff x="1640674" y="1852392"/>
            <a:chExt cx="3265805" cy="2245435"/>
          </a:xfrm>
        </p:grpSpPr>
        <p:sp>
          <p:nvSpPr>
            <p:cNvPr id="33" name="Freeform 10"/>
            <p:cNvSpPr/>
            <p:nvPr>
              <p:custDataLst>
                <p:tags r:id="rId3"/>
              </p:custDataLst>
            </p:nvPr>
          </p:nvSpPr>
          <p:spPr bwMode="auto">
            <a:xfrm>
              <a:off x="1640674" y="1852392"/>
              <a:ext cx="842853" cy="1402802"/>
            </a:xfrm>
            <a:custGeom>
              <a:avLst/>
              <a:gdLst>
                <a:gd name="T0" fmla="*/ 1191 w 1191"/>
                <a:gd name="T1" fmla="*/ 2372 h 2372"/>
                <a:gd name="T2" fmla="*/ 0 w 1191"/>
                <a:gd name="T3" fmla="*/ 2372 h 2372"/>
                <a:gd name="T4" fmla="*/ 0 w 1191"/>
                <a:gd name="T5" fmla="*/ 0 h 2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1" h="2372">
                  <a:moveTo>
                    <a:pt x="1191" y="2372"/>
                  </a:moveTo>
                  <a:lnTo>
                    <a:pt x="0" y="2372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4D4D4D">
                  <a:lumMod val="60000"/>
                  <a:lumOff val="40000"/>
                </a:srgbClr>
              </a:solidFill>
              <a:prstDash val="dash"/>
              <a:miter lim="800000"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1929748" y="3053827"/>
              <a:ext cx="1274843" cy="1044000"/>
              <a:chOff x="1696511" y="2790392"/>
              <a:chExt cx="1900602" cy="1389570"/>
            </a:xfrm>
            <a:solidFill>
              <a:srgbClr val="ABC0D1"/>
            </a:solidFill>
            <a:effectLst/>
          </p:grpSpPr>
          <p:sp>
            <p:nvSpPr>
              <p:cNvPr id="49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1696511" y="2790392"/>
                <a:ext cx="1900602" cy="1389570"/>
              </a:xfrm>
              <a:custGeom>
                <a:avLst/>
                <a:gdLst>
                  <a:gd name="T0" fmla="*/ 1408 w 2454"/>
                  <a:gd name="T1" fmla="*/ 175 h 2140"/>
                  <a:gd name="T2" fmla="*/ 1887 w 2454"/>
                  <a:gd name="T3" fmla="*/ 1005 h 2140"/>
                  <a:gd name="T4" fmla="*/ 2364 w 2454"/>
                  <a:gd name="T5" fmla="*/ 1832 h 2140"/>
                  <a:gd name="T6" fmla="*/ 2189 w 2454"/>
                  <a:gd name="T7" fmla="*/ 2140 h 2140"/>
                  <a:gd name="T8" fmla="*/ 1231 w 2454"/>
                  <a:gd name="T9" fmla="*/ 2140 h 2140"/>
                  <a:gd name="T10" fmla="*/ 276 w 2454"/>
                  <a:gd name="T11" fmla="*/ 2140 h 2140"/>
                  <a:gd name="T12" fmla="*/ 97 w 2454"/>
                  <a:gd name="T13" fmla="*/ 1834 h 2140"/>
                  <a:gd name="T14" fmla="*/ 575 w 2454"/>
                  <a:gd name="T15" fmla="*/ 1005 h 2140"/>
                  <a:gd name="T16" fmla="*/ 1053 w 2454"/>
                  <a:gd name="T17" fmla="*/ 178 h 2140"/>
                  <a:gd name="T18" fmla="*/ 1408 w 2454"/>
                  <a:gd name="T19" fmla="*/ 175 h 2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54" h="2140">
                    <a:moveTo>
                      <a:pt x="1408" y="175"/>
                    </a:moveTo>
                    <a:lnTo>
                      <a:pt x="1887" y="1005"/>
                    </a:lnTo>
                    <a:cubicBezTo>
                      <a:pt x="2046" y="1280"/>
                      <a:pt x="2205" y="1556"/>
                      <a:pt x="2364" y="1832"/>
                    </a:cubicBezTo>
                    <a:cubicBezTo>
                      <a:pt x="2454" y="2028"/>
                      <a:pt x="2396" y="2132"/>
                      <a:pt x="2189" y="2140"/>
                    </a:cubicBezTo>
                    <a:lnTo>
                      <a:pt x="1231" y="2140"/>
                    </a:lnTo>
                    <a:cubicBezTo>
                      <a:pt x="913" y="2140"/>
                      <a:pt x="594" y="2140"/>
                      <a:pt x="276" y="2140"/>
                    </a:cubicBezTo>
                    <a:cubicBezTo>
                      <a:pt x="61" y="2119"/>
                      <a:pt x="0" y="2018"/>
                      <a:pt x="97" y="1834"/>
                    </a:cubicBezTo>
                    <a:lnTo>
                      <a:pt x="575" y="1005"/>
                    </a:lnTo>
                    <a:cubicBezTo>
                      <a:pt x="734" y="729"/>
                      <a:pt x="894" y="453"/>
                      <a:pt x="1053" y="178"/>
                    </a:cubicBezTo>
                    <a:cubicBezTo>
                      <a:pt x="1178" y="2"/>
                      <a:pt x="1297" y="0"/>
                      <a:pt x="1408" y="175"/>
                    </a:cubicBezTo>
                    <a:close/>
                  </a:path>
                </a:pathLst>
              </a:custGeom>
              <a:grpFill/>
              <a:ln w="38100" cap="flat">
                <a:solidFill>
                  <a:srgbClr val="FFFFFF"/>
                </a:solidFill>
                <a:prstDash val="solid"/>
                <a:miter lim="800000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54A0D8"/>
                  </a:solidFill>
                  <a:effectLst/>
                  <a:uLnTx/>
                  <a:uFillTx/>
                  <a:latin typeface="Calibri Light" panose="020F0302020204030204"/>
                  <a:ea typeface="方正细谭黑简体" panose="02000000000000000000" charset="-122"/>
                  <a:sym typeface="Calibri Light" panose="020F0302020204030204"/>
                </a:endParaRPr>
              </a:p>
            </p:txBody>
          </p:sp>
          <p:sp>
            <p:nvSpPr>
              <p:cNvPr id="50" name="文本框 49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996208" y="3484607"/>
                <a:ext cx="1185257" cy="612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sym typeface="Calibri Light" panose="020F0302020204030204"/>
                  </a:rPr>
                  <a:t>用途</a:t>
                </a:r>
                <a:endPara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sym typeface="Calibri Light" panose="020F0302020204030204"/>
                </a:endParaRPr>
              </a:p>
            </p:txBody>
          </p:sp>
        </p:grpSp>
        <p:sp>
          <p:nvSpPr>
            <p:cNvPr id="82" name="TextBox 7"/>
            <p:cNvSpPr txBox="1"/>
            <p:nvPr>
              <p:custDataLst>
                <p:tags r:id="rId6"/>
              </p:custDataLst>
            </p:nvPr>
          </p:nvSpPr>
          <p:spPr>
            <a:xfrm>
              <a:off x="1669249" y="1865727"/>
              <a:ext cx="3237230" cy="252095"/>
            </a:xfrm>
            <a:prstGeom prst="rect">
              <a:avLst/>
            </a:prstGeom>
            <a:noFill/>
          </p:spPr>
          <p:txBody>
            <a:bodyPr wrap="square" tIns="0" rtlCol="0" anchor="t">
              <a:noAutofit/>
            </a:bodyPr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Calibri Light" panose="020F0302020204030204"/>
                </a:rPr>
                <a:t>ZL-60微型扒渣机用途</a:t>
              </a:r>
              <a:endParaRPr lang="zh-CN" altLang="en-US" sz="2400" b="1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Calibri Light" panose="020F0302020204030204"/>
              </a:endParaRPr>
            </a:p>
          </p:txBody>
        </p:sp>
      </p:grpSp>
    </p:spTree>
  </p:cSld>
  <p:clrMapOvr>
    <a:masterClrMapping/>
  </p:clrMapOvr>
  <p:transition spd="slow" advClick="0" advTm="2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94253" y="572081"/>
            <a:ext cx="209307" cy="236179"/>
            <a:chOff x="4551216" y="1039091"/>
            <a:chExt cx="1226129" cy="1046018"/>
          </a:xfrm>
          <a:solidFill>
            <a:schemeClr val="tx1"/>
          </a:solidFill>
        </p:grpSpPr>
        <p:sp>
          <p:nvSpPr>
            <p:cNvPr id="6" name="Rectangle 6"/>
            <p:cNvSpPr/>
            <p:nvPr/>
          </p:nvSpPr>
          <p:spPr>
            <a:xfrm>
              <a:off x="4551218" y="1039091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7" name="Rectangle 7"/>
            <p:cNvSpPr/>
            <p:nvPr/>
          </p:nvSpPr>
          <p:spPr>
            <a:xfrm>
              <a:off x="4551217" y="1468582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8" name="Rectangle 8"/>
            <p:cNvSpPr/>
            <p:nvPr/>
          </p:nvSpPr>
          <p:spPr>
            <a:xfrm>
              <a:off x="4551216" y="1898073"/>
              <a:ext cx="1226127" cy="18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027360" y="2253578"/>
            <a:ext cx="6838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9600" dirty="0">
                <a:solidFill>
                  <a:prstClr val="black"/>
                </a:solidFill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rPr>
              <a:t>THANK YOU</a:t>
            </a:r>
            <a:endParaRPr lang="en-US" altLang="zh-CN" sz="9600" dirty="0">
              <a:solidFill>
                <a:prstClr val="black"/>
              </a:solidFill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87395" y="3972123"/>
            <a:ext cx="983848" cy="33718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方正细谭黑简体" panose="02000000000000000000" charset="-122"/>
              <a:sym typeface="Calibri Light" panose="020F0302020204030204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557345" y="2040066"/>
            <a:ext cx="3205551" cy="64500"/>
            <a:chOff x="2557344" y="2040066"/>
            <a:chExt cx="3205550" cy="64500"/>
          </a:xfrm>
        </p:grpSpPr>
        <p:cxnSp>
          <p:nvCxnSpPr>
            <p:cNvPr id="18" name="Google Shape;141;p25"/>
            <p:cNvCxnSpPr/>
            <p:nvPr/>
          </p:nvCxnSpPr>
          <p:spPr>
            <a:xfrm rot="16200000">
              <a:off x="3734094" y="895566"/>
              <a:ext cx="0" cy="2353500"/>
            </a:xfrm>
            <a:prstGeom prst="straightConnector1">
              <a:avLst/>
            </a:prstGeom>
            <a:solidFill>
              <a:schemeClr val="tx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" name="Google Shape;144;p25"/>
            <p:cNvSpPr/>
            <p:nvPr/>
          </p:nvSpPr>
          <p:spPr>
            <a:xfrm rot="5400000">
              <a:off x="5118023" y="2040066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0" name="Google Shape;145;p25"/>
            <p:cNvSpPr/>
            <p:nvPr/>
          </p:nvSpPr>
          <p:spPr>
            <a:xfrm rot="5400000">
              <a:off x="5311483" y="2040066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1" name="Google Shape;146;p25"/>
            <p:cNvSpPr/>
            <p:nvPr/>
          </p:nvSpPr>
          <p:spPr>
            <a:xfrm rot="5400000">
              <a:off x="5504944" y="2040066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2" name="Google Shape;147;p25"/>
            <p:cNvSpPr/>
            <p:nvPr/>
          </p:nvSpPr>
          <p:spPr>
            <a:xfrm rot="5400000">
              <a:off x="5698394" y="2040066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619101" y="4885450"/>
            <a:ext cx="3205551" cy="64500"/>
            <a:chOff x="2619100" y="4885450"/>
            <a:chExt cx="3205550" cy="64500"/>
          </a:xfrm>
        </p:grpSpPr>
        <p:cxnSp>
          <p:nvCxnSpPr>
            <p:cNvPr id="24" name="Google Shape;141;p25"/>
            <p:cNvCxnSpPr/>
            <p:nvPr/>
          </p:nvCxnSpPr>
          <p:spPr>
            <a:xfrm rot="16200000">
              <a:off x="3795850" y="3740950"/>
              <a:ext cx="0" cy="2353500"/>
            </a:xfrm>
            <a:prstGeom prst="straightConnector1">
              <a:avLst/>
            </a:prstGeom>
            <a:solidFill>
              <a:schemeClr val="tx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" name="Google Shape;144;p25"/>
            <p:cNvSpPr/>
            <p:nvPr/>
          </p:nvSpPr>
          <p:spPr>
            <a:xfrm rot="5400000">
              <a:off x="5179779" y="4885450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6" name="Google Shape;145;p25"/>
            <p:cNvSpPr/>
            <p:nvPr/>
          </p:nvSpPr>
          <p:spPr>
            <a:xfrm rot="5400000">
              <a:off x="5373239" y="4885450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7" name="Google Shape;146;p25"/>
            <p:cNvSpPr/>
            <p:nvPr/>
          </p:nvSpPr>
          <p:spPr>
            <a:xfrm rot="5400000">
              <a:off x="5566700" y="4885450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  <p:sp>
          <p:nvSpPr>
            <p:cNvPr id="28" name="Google Shape;147;p25"/>
            <p:cNvSpPr/>
            <p:nvPr/>
          </p:nvSpPr>
          <p:spPr>
            <a:xfrm rot="5400000">
              <a:off x="5760150" y="4885450"/>
              <a:ext cx="64500" cy="645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方正细谭黑简体" panose="02000000000000000000" charset="-122"/>
                <a:sym typeface="Calibri Light" panose="020F0302020204030204"/>
              </a:endParaRPr>
            </a:p>
          </p:txBody>
        </p:sp>
      </p:grpSp>
    </p:spTree>
  </p:cSld>
  <p:clrMapOvr>
    <a:masterClrMapping/>
  </p:clrMapOvr>
  <p:transition spd="slow" advClick="0" advTm="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2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3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4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5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6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7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8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9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10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11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12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13.xml><?xml version="1.0" encoding="utf-8"?>
<p:tagLst xmlns:p="http://schemas.openxmlformats.org/presentationml/2006/main">
  <p:tag name="KSO_WM_DIAGRAM_VIRTUALLY_FRAME" val="{&quot;height&quot;:339.0156308441636,&quot;left&quot;:441.45,&quot;top&quot;:116.59999999999998,&quot;width&quot;:340.45}"/>
</p:tagLst>
</file>

<file path=ppt/tags/tag14.xml><?xml version="1.0" encoding="utf-8"?>
<p:tagLst xmlns:p="http://schemas.openxmlformats.org/presentationml/2006/main">
  <p:tag name="KSO_WM_DIAGRAM_VIRTUALLY_FRAME" val="{&quot;height&quot;:414.7042519685039,&quot;left&quot;:177.88826771653544,&quot;top&quot;:69.57299212598427,&quot;width&quot;:616.8135433070865}"/>
</p:tagLst>
</file>

<file path=ppt/tags/tag15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16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17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18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19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0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1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2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3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4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5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6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7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8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29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30.xml><?xml version="1.0" encoding="utf-8"?>
<p:tagLst xmlns:p="http://schemas.openxmlformats.org/presentationml/2006/main">
  <p:tag name="KSO_WM_DIAGRAM_VIRTUALLY_FRAME" val="{&quot;height&quot;:362.1151181102362,&quot;left&quot;:457.3482677165354,&quot;top&quot;:123.93488188976377,&quot;width&quot;:375.14094488188977}"/>
</p:tagLst>
</file>

<file path=ppt/tags/tag31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32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33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34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35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36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37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38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39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0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1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2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3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4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5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6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7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8.xml><?xml version="1.0" encoding="utf-8"?>
<p:tagLst xmlns:p="http://schemas.openxmlformats.org/presentationml/2006/main">
  <p:tag name="KSO_WM_DIAGRAM_VIRTUALLY_FRAME" val="{&quot;height&quot;:266.846062992126,&quot;left&quot;:79.67897637795275,&quot;top&quot;:177.54692913385827,&quot;width&quot;:805.0572440944882}"/>
</p:tagLst>
</file>

<file path=ppt/tags/tag49.xml><?xml version="1.0" encoding="utf-8"?>
<p:tagLst xmlns:p="http://schemas.openxmlformats.org/presentationml/2006/main">
  <p:tag name="KSO_WM_DIAGRAM_VIRTUALLY_FRAME" val="{&quot;height&quot;:323.7005511811024,&quot;left&quot;:155.58700787401574,&quot;top&quot;:145.85779527559052,&quot;width&quot;:653.8075590551181}"/>
</p:tagLst>
</file>

<file path=ppt/tags/tag50.xml><?xml version="1.0" encoding="utf-8"?>
<p:tagLst xmlns:p="http://schemas.openxmlformats.org/presentationml/2006/main">
  <p:tag name="KSO_WM_DIAGRAM_VIRTUALLY_FRAME" val="{&quot;height&quot;:323.7005511811024,&quot;left&quot;:155.58700787401574,&quot;top&quot;:145.85779527559052,&quot;width&quot;:653.8075590551181}"/>
</p:tagLst>
</file>

<file path=ppt/tags/tag51.xml><?xml version="1.0" encoding="utf-8"?>
<p:tagLst xmlns:p="http://schemas.openxmlformats.org/presentationml/2006/main">
  <p:tag name="KSO_WM_DIAGRAM_VIRTUALLY_FRAME" val="{&quot;height&quot;:323.7005511811024,&quot;left&quot;:155.58700787401574,&quot;top&quot;:145.85779527559052,&quot;width&quot;:653.8075590551181}"/>
</p:tagLst>
</file>

<file path=ppt/tags/tag52.xml><?xml version="1.0" encoding="utf-8"?>
<p:tagLst xmlns:p="http://schemas.openxmlformats.org/presentationml/2006/main">
  <p:tag name="KSO_WM_DIAGRAM_VIRTUALLY_FRAME" val="{&quot;height&quot;:323.7005511811024,&quot;left&quot;:155.58700787401574,&quot;top&quot;:145.85779527559052,&quot;width&quot;:653.8075590551181}"/>
</p:tagLst>
</file>

<file path=ppt/tags/tag53.xml><?xml version="1.0" encoding="utf-8"?>
<p:tagLst xmlns:p="http://schemas.openxmlformats.org/presentationml/2006/main">
  <p:tag name="KSO_WM_DIAGRAM_VIRTUALLY_FRAME" val="{&quot;height&quot;:323.7005511811024,&quot;left&quot;:155.58700787401574,&quot;top&quot;:145.85779527559052,&quot;width&quot;:653.8075590551181}"/>
</p:tagLst>
</file>

<file path=ppt/tags/tag54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857</Words>
  <Application>WPS 演示</Application>
  <PresentationFormat>自定义</PresentationFormat>
  <Paragraphs>76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41" baseType="lpstr">
      <vt:lpstr>Arial</vt:lpstr>
      <vt:lpstr>宋体</vt:lpstr>
      <vt:lpstr>Wingdings</vt:lpstr>
      <vt:lpstr>思源黑体 CN Light</vt:lpstr>
      <vt:lpstr>微软雅黑</vt:lpstr>
      <vt:lpstr>Calibri Light</vt:lpstr>
      <vt:lpstr>方正细谭黑简体</vt:lpstr>
      <vt:lpstr>阿里巴巴普惠体 Light</vt:lpstr>
      <vt:lpstr>Arial</vt:lpstr>
      <vt:lpstr>Tenor Sans</vt:lpstr>
      <vt:lpstr>HelveticaNeue LT 43 LightEx</vt:lpstr>
      <vt:lpstr>Poppins Medium</vt:lpstr>
      <vt:lpstr>Open Sans</vt:lpstr>
      <vt:lpstr>Arial Unicode MS</vt:lpstr>
      <vt:lpstr>Calibri</vt:lpstr>
      <vt:lpstr>Cordia New</vt:lpstr>
      <vt:lpstr>等线</vt:lpstr>
      <vt:lpstr>方正硬笔楷书繁体</vt:lpstr>
      <vt:lpstr>方正琥珀简体</vt:lpstr>
      <vt:lpstr>方正流行体简体</vt:lpstr>
      <vt:lpstr>方正隶书_GBK</vt:lpstr>
      <vt:lpstr>Bahnschrift SemiLight</vt:lpstr>
      <vt:lpstr>方正卡通简体</vt:lpstr>
      <vt:lpstr>方正粗黑宋简体</vt:lpstr>
      <vt:lpstr>Bahnschrift SemiCondensed</vt:lpstr>
      <vt:lpstr>Bahnschrift SemiBold SemiConden</vt:lpstr>
      <vt:lpstr>Bahnschrift</vt:lpstr>
      <vt:lpstr>Calibri Light</vt:lpstr>
      <vt:lpstr>Bahnschrift Light Condensed</vt:lpstr>
      <vt:lpstr>方正粗谭黑简体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第一PPT，www.1ppt.com</dc:creator>
  <cp:keywords>www.1ppt.com</cp:keywords>
  <dc:description>第一PPT</dc:description>
  <cp:lastModifiedBy>Administrator</cp:lastModifiedBy>
  <cp:revision>267</cp:revision>
  <dcterms:created xsi:type="dcterms:W3CDTF">2021-05-06T02:24:00Z</dcterms:created>
  <dcterms:modified xsi:type="dcterms:W3CDTF">2024-08-05T07:53:39Z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6BF1E3D348414853B19F9003BFB27944_13</vt:lpwstr>
  </property>
  <property fmtid="{D5CDD505-2E9C-101B-9397-08002B2CF9AE}" pid="3" name="KSOProductBuildVer">
    <vt:lpwstr>2052-12.1.0.16929</vt:lpwstr>
  </property>
</Properties>
</file>