
<file path=[Content_Types].xml><?xml version="1.0" encoding="utf-8"?>
<Types xmlns="http://schemas.openxmlformats.org/package/2006/content-types">
  <Default Extension="jpeg" ContentType="image/jpeg"/>
  <Default Extension="JPG" ContentType="image/.jpg"/>
  <Default Extension="wdp" ContentType="image/vnd.ms-photo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64" r:id="rId5"/>
    <p:sldId id="270" r:id="rId6"/>
    <p:sldId id="261" r:id="rId7"/>
    <p:sldId id="258" r:id="rId8"/>
    <p:sldId id="280" r:id="rId9"/>
    <p:sldId id="265" r:id="rId10"/>
    <p:sldId id="274" r:id="rId11"/>
    <p:sldId id="281" r:id="rId12"/>
    <p:sldId id="262" r:id="rId13"/>
    <p:sldId id="283" r:id="rId14"/>
  </p:sldIdLst>
  <p:sldSz cx="11522075" cy="6480175"/>
  <p:notesSz cx="6858000" cy="9144000"/>
  <p:custDataLst>
    <p:tags r:id="rId1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41" userDrawn="1">
          <p15:clr>
            <a:srgbClr val="A4A3A4"/>
          </p15:clr>
        </p15:guide>
        <p15:guide id="2" pos="363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FBFBF"/>
    <a:srgbClr val="5F5F5F"/>
    <a:srgbClr val="262626"/>
    <a:srgbClr val="232323"/>
    <a:srgbClr val="1E1E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87" autoAdjust="0"/>
    <p:restoredTop sz="94667" autoAdjust="0"/>
  </p:normalViewPr>
  <p:slideViewPr>
    <p:cSldViewPr snapToObjects="1" showGuides="1">
      <p:cViewPr varScale="1">
        <p:scale>
          <a:sx n="62" d="100"/>
          <a:sy n="62" d="100"/>
        </p:scale>
        <p:origin x="-78" y="-1416"/>
      </p:cViewPr>
      <p:guideLst>
        <p:guide orient="horz" pos="2041"/>
        <p:guide pos="363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6" d="100"/>
        <a:sy n="96" d="100"/>
      </p:scale>
      <p:origin x="0" y="0"/>
    </p:cViewPr>
  </p:sorterViewPr>
  <p:notesViewPr>
    <p:cSldViewPr snapToObjects="1">
      <p:cViewPr varScale="1">
        <p:scale>
          <a:sx n="83" d="100"/>
          <a:sy n="83" d="100"/>
        </p:scale>
        <p:origin x="-3192" y="-90"/>
      </p:cViewPr>
      <p:guideLst>
        <p:guide orient="horz" pos="2879"/>
        <p:guide pos="2163"/>
      </p:guideLst>
    </p:cSldViewPr>
  </p:notesViewPr>
  <p:gridSpacing cx="180023" cy="180023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gs" Target="tags/tag38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82B699-C6B7-4DA8-8858-B4A63886AB9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C1AD92-4491-470B-AC64-A48031177DA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C1AD92-4491-470B-AC64-A48031177DA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64156" y="2013055"/>
            <a:ext cx="9793764" cy="138903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728311" y="3672099"/>
            <a:ext cx="8065453" cy="16560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0164" y="4164113"/>
            <a:ext cx="9793764" cy="128703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10164" y="2746575"/>
            <a:ext cx="9793764" cy="1417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76104" y="1512041"/>
            <a:ext cx="5088916" cy="42766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857055" y="1512041"/>
            <a:ext cx="5088916" cy="42766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76104" y="1450540"/>
            <a:ext cx="5090917" cy="6045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76104" y="2055056"/>
            <a:ext cx="5090917" cy="37336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853055" y="1450540"/>
            <a:ext cx="5092917" cy="6045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853055" y="2055056"/>
            <a:ext cx="5092917" cy="37336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05" y="258007"/>
            <a:ext cx="3790683" cy="109803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04811" y="258007"/>
            <a:ext cx="6441160" cy="55306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76105" y="1356037"/>
            <a:ext cx="3790683" cy="44326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58407" y="4536122"/>
            <a:ext cx="6913245" cy="53551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58407" y="579016"/>
            <a:ext cx="6913245" cy="388810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258407" y="5071637"/>
            <a:ext cx="6913245" cy="7605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353504" y="259508"/>
            <a:ext cx="2592467" cy="552914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76104" y="259508"/>
            <a:ext cx="7585366" cy="552914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576104" y="259508"/>
            <a:ext cx="10369868" cy="10800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76104" y="1512041"/>
            <a:ext cx="10369868" cy="4276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576104" y="6006163"/>
            <a:ext cx="2688484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936709" y="6006163"/>
            <a:ext cx="3648657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257487" y="6006163"/>
            <a:ext cx="2688484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8023711" y="4680271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www.1ppt.com/hangye/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www.1ppt.com/sucai/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www.1ppt.com/tubiao/    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www.1ppt.com/powerpoint/    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www.1ppt.com/excel/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www.1ppt.com/kejian/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www.1ppt.com/shiti/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www.1ppt.com/jiaoan/      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www.1ppt.com/ziti/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7.xml"/><Relationship Id="rId2" Type="http://schemas.microsoft.com/office/2007/relationships/hdphoto" Target="../media/image3.wdp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1" Type="http://schemas.openxmlformats.org/officeDocument/2006/relationships/slideLayout" Target="../slideLayouts/slideLayout7.xml"/><Relationship Id="rId20" Type="http://schemas.openxmlformats.org/officeDocument/2006/relationships/tags" Target="../tags/tag20.xml"/><Relationship Id="rId2" Type="http://schemas.openxmlformats.org/officeDocument/2006/relationships/tags" Target="../tags/tag2.xml"/><Relationship Id="rId19" Type="http://schemas.openxmlformats.org/officeDocument/2006/relationships/tags" Target="../tags/tag19.xml"/><Relationship Id="rId18" Type="http://schemas.openxmlformats.org/officeDocument/2006/relationships/tags" Target="../tags/tag18.xml"/><Relationship Id="rId17" Type="http://schemas.openxmlformats.org/officeDocument/2006/relationships/tags" Target="../tags/tag17.xml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12.jpeg"/><Relationship Id="rId6" Type="http://schemas.microsoft.com/office/2007/relationships/hdphoto" Target="../media/image11.wdp"/><Relationship Id="rId5" Type="http://schemas.openxmlformats.org/officeDocument/2006/relationships/image" Target="../media/image10.jpeg"/><Relationship Id="rId4" Type="http://schemas.microsoft.com/office/2007/relationships/hdphoto" Target="../media/image9.wdp"/><Relationship Id="rId3" Type="http://schemas.openxmlformats.org/officeDocument/2006/relationships/image" Target="../media/image8.jpeg"/><Relationship Id="rId2" Type="http://schemas.microsoft.com/office/2007/relationships/hdphoto" Target="../media/image7.wdp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tags" Target="../tags/tag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jpeg"/><Relationship Id="rId1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34.xml"/><Relationship Id="rId8" Type="http://schemas.openxmlformats.org/officeDocument/2006/relationships/tags" Target="../tags/tag33.xml"/><Relationship Id="rId7" Type="http://schemas.openxmlformats.org/officeDocument/2006/relationships/tags" Target="../tags/tag32.xml"/><Relationship Id="rId6" Type="http://schemas.openxmlformats.org/officeDocument/2006/relationships/tags" Target="../tags/tag31.xml"/><Relationship Id="rId5" Type="http://schemas.openxmlformats.org/officeDocument/2006/relationships/tags" Target="../tags/tag30.xml"/><Relationship Id="rId4" Type="http://schemas.openxmlformats.org/officeDocument/2006/relationships/tags" Target="../tags/tag29.xml"/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3" Type="http://schemas.openxmlformats.org/officeDocument/2006/relationships/slideLayout" Target="../slideLayouts/slideLayout7.xml"/><Relationship Id="rId12" Type="http://schemas.openxmlformats.org/officeDocument/2006/relationships/tags" Target="../tags/tag37.xml"/><Relationship Id="rId11" Type="http://schemas.openxmlformats.org/officeDocument/2006/relationships/tags" Target="../tags/tag36.xml"/><Relationship Id="rId10" Type="http://schemas.openxmlformats.org/officeDocument/2006/relationships/tags" Target="../tags/tag35.xml"/><Relationship Id="rId1" Type="http://schemas.openxmlformats.org/officeDocument/2006/relationships/tags" Target="../tags/tag2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756401" y="4320225"/>
            <a:ext cx="987425" cy="380168"/>
            <a:chOff x="7289801" y="4320225"/>
            <a:chExt cx="987425" cy="380168"/>
          </a:xfrm>
        </p:grpSpPr>
        <p:sp>
          <p:nvSpPr>
            <p:cNvPr id="1225" name="Freeform 537"/>
            <p:cNvSpPr/>
            <p:nvPr/>
          </p:nvSpPr>
          <p:spPr bwMode="auto">
            <a:xfrm>
              <a:off x="7744009" y="4320225"/>
              <a:ext cx="79748" cy="78272"/>
            </a:xfrm>
            <a:custGeom>
              <a:avLst/>
              <a:gdLst>
                <a:gd name="T0" fmla="*/ 123 w 246"/>
                <a:gd name="T1" fmla="*/ 240 h 240"/>
                <a:gd name="T2" fmla="*/ 184 w 246"/>
                <a:gd name="T3" fmla="*/ 120 h 240"/>
                <a:gd name="T4" fmla="*/ 246 w 246"/>
                <a:gd name="T5" fmla="*/ 0 h 240"/>
                <a:gd name="T6" fmla="*/ 123 w 246"/>
                <a:gd name="T7" fmla="*/ 0 h 240"/>
                <a:gd name="T8" fmla="*/ 0 w 246"/>
                <a:gd name="T9" fmla="*/ 0 h 240"/>
                <a:gd name="T10" fmla="*/ 62 w 246"/>
                <a:gd name="T11" fmla="*/ 120 h 240"/>
                <a:gd name="T12" fmla="*/ 123 w 246"/>
                <a:gd name="T13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6" h="240">
                  <a:moveTo>
                    <a:pt x="123" y="240"/>
                  </a:moveTo>
                  <a:lnTo>
                    <a:pt x="184" y="120"/>
                  </a:lnTo>
                  <a:lnTo>
                    <a:pt x="246" y="0"/>
                  </a:lnTo>
                  <a:lnTo>
                    <a:pt x="123" y="0"/>
                  </a:lnTo>
                  <a:lnTo>
                    <a:pt x="0" y="0"/>
                  </a:lnTo>
                  <a:lnTo>
                    <a:pt x="62" y="120"/>
                  </a:lnTo>
                  <a:lnTo>
                    <a:pt x="123" y="2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6" name="Rectangle 586"/>
            <p:cNvSpPr>
              <a:spLocks noChangeArrowheads="1"/>
            </p:cNvSpPr>
            <p:nvPr/>
          </p:nvSpPr>
          <p:spPr bwMode="auto">
            <a:xfrm>
              <a:off x="7289801" y="4500368"/>
              <a:ext cx="987425" cy="20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13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rPr>
                <a:t>Kuangan001</a:t>
              </a:r>
              <a:endParaRPr kumimoji="0" lang="en-US" altLang="zh-CN" sz="13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endParaRPr>
            </a:p>
          </p:txBody>
        </p:sp>
        <p:sp>
          <p:nvSpPr>
            <p:cNvPr id="1229" name="Rectangle 589"/>
            <p:cNvSpPr>
              <a:spLocks noChangeArrowheads="1"/>
            </p:cNvSpPr>
            <p:nvPr/>
          </p:nvSpPr>
          <p:spPr bwMode="auto">
            <a:xfrm>
              <a:off x="7783851" y="4500248"/>
              <a:ext cx="65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sp>
        <p:nvSpPr>
          <p:cNvPr id="1705" name="Rectangle 478"/>
          <p:cNvSpPr>
            <a:spLocks noChangeArrowheads="1"/>
          </p:cNvSpPr>
          <p:nvPr/>
        </p:nvSpPr>
        <p:spPr bwMode="auto">
          <a:xfrm>
            <a:off x="3961765" y="2290445"/>
            <a:ext cx="686943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3200" b="0" i="0" u="none" strike="noStrike" cap="none" spc="60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MCC1.2-6单侧曲轨侧卸式矿车</a:t>
            </a:r>
            <a:endParaRPr kumimoji="0" lang="zh-CN" altLang="en-US" sz="3200" b="0" i="0" u="none" strike="noStrike" cap="none" spc="600" normalizeH="0" baseline="0" dirty="0" smtClean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1547" name="Freeform 606"/>
          <p:cNvSpPr/>
          <p:nvPr/>
        </p:nvSpPr>
        <p:spPr bwMode="auto">
          <a:xfrm>
            <a:off x="6696868" y="1799903"/>
            <a:ext cx="1095800" cy="335238"/>
          </a:xfrm>
          <a:custGeom>
            <a:avLst/>
            <a:gdLst>
              <a:gd name="T0" fmla="*/ 70 w 3350"/>
              <a:gd name="T1" fmla="*/ 0 h 1023"/>
              <a:gd name="T2" fmla="*/ 3281 w 3350"/>
              <a:gd name="T3" fmla="*/ 0 h 1023"/>
              <a:gd name="T4" fmla="*/ 3350 w 3350"/>
              <a:gd name="T5" fmla="*/ 0 h 1023"/>
              <a:gd name="T6" fmla="*/ 3350 w 3350"/>
              <a:gd name="T7" fmla="*/ 70 h 1023"/>
              <a:gd name="T8" fmla="*/ 3350 w 3350"/>
              <a:gd name="T9" fmla="*/ 1023 h 1023"/>
              <a:gd name="T10" fmla="*/ 3211 w 3350"/>
              <a:gd name="T11" fmla="*/ 1023 h 1023"/>
              <a:gd name="T12" fmla="*/ 3211 w 3350"/>
              <a:gd name="T13" fmla="*/ 139 h 1023"/>
              <a:gd name="T14" fmla="*/ 139 w 3350"/>
              <a:gd name="T15" fmla="*/ 139 h 1023"/>
              <a:gd name="T16" fmla="*/ 139 w 3350"/>
              <a:gd name="T17" fmla="*/ 1023 h 1023"/>
              <a:gd name="T18" fmla="*/ 0 w 3350"/>
              <a:gd name="T19" fmla="*/ 1023 h 1023"/>
              <a:gd name="T20" fmla="*/ 0 w 3350"/>
              <a:gd name="T21" fmla="*/ 70 h 1023"/>
              <a:gd name="T22" fmla="*/ 0 w 3350"/>
              <a:gd name="T23" fmla="*/ 0 h 1023"/>
              <a:gd name="T24" fmla="*/ 70 w 3350"/>
              <a:gd name="T25" fmla="*/ 0 h 10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350" h="1023">
                <a:moveTo>
                  <a:pt x="70" y="0"/>
                </a:moveTo>
                <a:lnTo>
                  <a:pt x="3281" y="0"/>
                </a:lnTo>
                <a:lnTo>
                  <a:pt x="3350" y="0"/>
                </a:lnTo>
                <a:lnTo>
                  <a:pt x="3350" y="70"/>
                </a:lnTo>
                <a:lnTo>
                  <a:pt x="3350" y="1023"/>
                </a:lnTo>
                <a:lnTo>
                  <a:pt x="3211" y="1023"/>
                </a:lnTo>
                <a:lnTo>
                  <a:pt x="3211" y="139"/>
                </a:lnTo>
                <a:lnTo>
                  <a:pt x="139" y="139"/>
                </a:lnTo>
                <a:lnTo>
                  <a:pt x="139" y="1023"/>
                </a:lnTo>
                <a:lnTo>
                  <a:pt x="0" y="1023"/>
                </a:lnTo>
                <a:lnTo>
                  <a:pt x="0" y="70"/>
                </a:lnTo>
                <a:lnTo>
                  <a:pt x="0" y="0"/>
                </a:lnTo>
                <a:lnTo>
                  <a:pt x="7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48" name="Freeform 607"/>
          <p:cNvSpPr/>
          <p:nvPr/>
        </p:nvSpPr>
        <p:spPr bwMode="auto">
          <a:xfrm>
            <a:off x="6696868" y="3134948"/>
            <a:ext cx="1095800" cy="335238"/>
          </a:xfrm>
          <a:custGeom>
            <a:avLst/>
            <a:gdLst>
              <a:gd name="T0" fmla="*/ 70 w 3350"/>
              <a:gd name="T1" fmla="*/ 1023 h 1023"/>
              <a:gd name="T2" fmla="*/ 3281 w 3350"/>
              <a:gd name="T3" fmla="*/ 1023 h 1023"/>
              <a:gd name="T4" fmla="*/ 3350 w 3350"/>
              <a:gd name="T5" fmla="*/ 1023 h 1023"/>
              <a:gd name="T6" fmla="*/ 3350 w 3350"/>
              <a:gd name="T7" fmla="*/ 953 h 1023"/>
              <a:gd name="T8" fmla="*/ 3350 w 3350"/>
              <a:gd name="T9" fmla="*/ 0 h 1023"/>
              <a:gd name="T10" fmla="*/ 3211 w 3350"/>
              <a:gd name="T11" fmla="*/ 0 h 1023"/>
              <a:gd name="T12" fmla="*/ 3211 w 3350"/>
              <a:gd name="T13" fmla="*/ 884 h 1023"/>
              <a:gd name="T14" fmla="*/ 139 w 3350"/>
              <a:gd name="T15" fmla="*/ 884 h 1023"/>
              <a:gd name="T16" fmla="*/ 139 w 3350"/>
              <a:gd name="T17" fmla="*/ 0 h 1023"/>
              <a:gd name="T18" fmla="*/ 0 w 3350"/>
              <a:gd name="T19" fmla="*/ 0 h 1023"/>
              <a:gd name="T20" fmla="*/ 0 w 3350"/>
              <a:gd name="T21" fmla="*/ 953 h 1023"/>
              <a:gd name="T22" fmla="*/ 0 w 3350"/>
              <a:gd name="T23" fmla="*/ 1023 h 1023"/>
              <a:gd name="T24" fmla="*/ 70 w 3350"/>
              <a:gd name="T25" fmla="*/ 1023 h 10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350" h="1023">
                <a:moveTo>
                  <a:pt x="70" y="1023"/>
                </a:moveTo>
                <a:lnTo>
                  <a:pt x="3281" y="1023"/>
                </a:lnTo>
                <a:lnTo>
                  <a:pt x="3350" y="1023"/>
                </a:lnTo>
                <a:lnTo>
                  <a:pt x="3350" y="953"/>
                </a:lnTo>
                <a:lnTo>
                  <a:pt x="3350" y="0"/>
                </a:lnTo>
                <a:lnTo>
                  <a:pt x="3211" y="0"/>
                </a:lnTo>
                <a:lnTo>
                  <a:pt x="3211" y="884"/>
                </a:lnTo>
                <a:lnTo>
                  <a:pt x="139" y="884"/>
                </a:lnTo>
                <a:lnTo>
                  <a:pt x="139" y="0"/>
                </a:lnTo>
                <a:lnTo>
                  <a:pt x="0" y="0"/>
                </a:lnTo>
                <a:lnTo>
                  <a:pt x="0" y="953"/>
                </a:lnTo>
                <a:lnTo>
                  <a:pt x="0" y="1023"/>
                </a:lnTo>
                <a:lnTo>
                  <a:pt x="70" y="102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31" name="平行四边形 630"/>
          <p:cNvSpPr/>
          <p:nvPr/>
        </p:nvSpPr>
        <p:spPr>
          <a:xfrm flipH="1">
            <a:off x="693172" y="1191188"/>
            <a:ext cx="3497104" cy="4097798"/>
          </a:xfrm>
          <a:prstGeom prst="parallelogram">
            <a:avLst/>
          </a:prstGeom>
          <a:blipFill dpi="0" rotWithShape="0">
            <a:blip r:embed="rId1" cstate="screen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colorTemperature colorTemp="4700"/>
                      </a14:imgEffect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50"/>
                                        <p:tgtEl>
                                          <p:spTgt spid="1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50"/>
                                        <p:tgtEl>
                                          <p:spTgt spid="1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7" grpId="0" bldLvl="0" animBg="1"/>
      <p:bldP spid="1548" grpId="0" bldLvl="0" animBg="1"/>
      <p:bldP spid="631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5876" y="1885950"/>
            <a:ext cx="1354138" cy="2708275"/>
            <a:chOff x="15876" y="1897063"/>
            <a:chExt cx="1354138" cy="2708275"/>
          </a:xfrm>
        </p:grpSpPr>
        <p:sp>
          <p:nvSpPr>
            <p:cNvPr id="8" name="Freeform 16"/>
            <p:cNvSpPr/>
            <p:nvPr/>
          </p:nvSpPr>
          <p:spPr bwMode="auto">
            <a:xfrm>
              <a:off x="15876" y="1897063"/>
              <a:ext cx="1354138" cy="2708275"/>
            </a:xfrm>
            <a:custGeom>
              <a:avLst/>
              <a:gdLst>
                <a:gd name="T0" fmla="*/ 0 w 3744"/>
                <a:gd name="T1" fmla="*/ 0 h 7488"/>
                <a:gd name="T2" fmla="*/ 3744 w 3744"/>
                <a:gd name="T3" fmla="*/ 3744 h 7488"/>
                <a:gd name="T4" fmla="*/ 0 w 3744"/>
                <a:gd name="T5" fmla="*/ 7488 h 7488"/>
                <a:gd name="T6" fmla="*/ 0 w 3744"/>
                <a:gd name="T7" fmla="*/ 0 h 7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44" h="7488">
                  <a:moveTo>
                    <a:pt x="0" y="0"/>
                  </a:moveTo>
                  <a:cubicBezTo>
                    <a:pt x="2068" y="0"/>
                    <a:pt x="3744" y="1676"/>
                    <a:pt x="3744" y="3744"/>
                  </a:cubicBezTo>
                  <a:cubicBezTo>
                    <a:pt x="3744" y="5812"/>
                    <a:pt x="2068" y="7488"/>
                    <a:pt x="0" y="748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17"/>
            <p:cNvSpPr/>
            <p:nvPr/>
          </p:nvSpPr>
          <p:spPr bwMode="auto">
            <a:xfrm>
              <a:off x="15876" y="1930400"/>
              <a:ext cx="1320800" cy="2641600"/>
            </a:xfrm>
            <a:custGeom>
              <a:avLst/>
              <a:gdLst>
                <a:gd name="T0" fmla="*/ 0 w 3651"/>
                <a:gd name="T1" fmla="*/ 0 h 7302"/>
                <a:gd name="T2" fmla="*/ 3651 w 3651"/>
                <a:gd name="T3" fmla="*/ 3651 h 7302"/>
                <a:gd name="T4" fmla="*/ 0 w 3651"/>
                <a:gd name="T5" fmla="*/ 7302 h 7302"/>
                <a:gd name="T6" fmla="*/ 0 w 3651"/>
                <a:gd name="T7" fmla="*/ 0 h 7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51" h="7302">
                  <a:moveTo>
                    <a:pt x="0" y="0"/>
                  </a:moveTo>
                  <a:cubicBezTo>
                    <a:pt x="2017" y="0"/>
                    <a:pt x="3651" y="1634"/>
                    <a:pt x="3651" y="3651"/>
                  </a:cubicBezTo>
                  <a:cubicBezTo>
                    <a:pt x="3651" y="5668"/>
                    <a:pt x="2017" y="7302"/>
                    <a:pt x="0" y="730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18"/>
            <p:cNvSpPr/>
            <p:nvPr/>
          </p:nvSpPr>
          <p:spPr bwMode="auto">
            <a:xfrm>
              <a:off x="547688" y="3171825"/>
              <a:ext cx="93663" cy="158750"/>
            </a:xfrm>
            <a:custGeom>
              <a:avLst/>
              <a:gdLst>
                <a:gd name="T0" fmla="*/ 219 w 258"/>
                <a:gd name="T1" fmla="*/ 0 h 438"/>
                <a:gd name="T2" fmla="*/ 0 w 258"/>
                <a:gd name="T3" fmla="*/ 219 h 438"/>
                <a:gd name="T4" fmla="*/ 219 w 258"/>
                <a:gd name="T5" fmla="*/ 438 h 438"/>
                <a:gd name="T6" fmla="*/ 258 w 258"/>
                <a:gd name="T7" fmla="*/ 399 h 438"/>
                <a:gd name="T8" fmla="*/ 78 w 258"/>
                <a:gd name="T9" fmla="*/ 219 h 438"/>
                <a:gd name="T10" fmla="*/ 258 w 258"/>
                <a:gd name="T11" fmla="*/ 39 h 438"/>
                <a:gd name="T12" fmla="*/ 219 w 258"/>
                <a:gd name="T13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8" h="438">
                  <a:moveTo>
                    <a:pt x="219" y="0"/>
                  </a:moveTo>
                  <a:lnTo>
                    <a:pt x="0" y="219"/>
                  </a:lnTo>
                  <a:lnTo>
                    <a:pt x="219" y="438"/>
                  </a:lnTo>
                  <a:lnTo>
                    <a:pt x="258" y="399"/>
                  </a:lnTo>
                  <a:lnTo>
                    <a:pt x="78" y="219"/>
                  </a:lnTo>
                  <a:lnTo>
                    <a:pt x="258" y="39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2315659" y="1885950"/>
            <a:ext cx="2061398" cy="814068"/>
            <a:chOff x="2340600" y="1885950"/>
            <a:chExt cx="2061398" cy="814068"/>
          </a:xfrm>
        </p:grpSpPr>
        <p:sp>
          <p:nvSpPr>
            <p:cNvPr id="12" name="TextBox 11"/>
            <p:cNvSpPr txBox="1"/>
            <p:nvPr/>
          </p:nvSpPr>
          <p:spPr>
            <a:xfrm>
              <a:off x="2340600" y="1885950"/>
              <a:ext cx="2061398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Contents</a:t>
              </a:r>
              <a:endParaRPr lang="zh-CN" altLang="en-US" sz="3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等腰三角形 13"/>
            <p:cNvSpPr/>
            <p:nvPr/>
          </p:nvSpPr>
          <p:spPr>
            <a:xfrm rot="5400000">
              <a:off x="4140830" y="2556018"/>
              <a:ext cx="144000" cy="144000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0" name="组合 39"/>
          <p:cNvGrpSpPr/>
          <p:nvPr>
            <p:custDataLst>
              <p:tags r:id="rId1"/>
            </p:custDataLst>
          </p:nvPr>
        </p:nvGrpSpPr>
        <p:grpSpPr>
          <a:xfrm>
            <a:off x="5196027" y="3501259"/>
            <a:ext cx="4925440" cy="619138"/>
            <a:chOff x="5400991" y="3319462"/>
            <a:chExt cx="5126165" cy="644370"/>
          </a:xfrm>
        </p:grpSpPr>
        <p:sp>
          <p:nvSpPr>
            <p:cNvPr id="20" name="TextBox 19"/>
            <p:cNvSpPr txBox="1"/>
            <p:nvPr>
              <p:custDataLst>
                <p:tags r:id="rId2"/>
              </p:custDataLst>
            </p:nvPr>
          </p:nvSpPr>
          <p:spPr>
            <a:xfrm>
              <a:off x="6121083" y="3456981"/>
              <a:ext cx="4406073" cy="3833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MCC1.2-6单侧曲轨侧卸式矿车技术参数</a:t>
              </a:r>
              <a:endParaRPr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5400991" y="3319462"/>
              <a:ext cx="5086117" cy="644370"/>
              <a:chOff x="5400991" y="3319462"/>
              <a:chExt cx="5086117" cy="644370"/>
            </a:xfrm>
          </p:grpSpPr>
          <p:sp>
            <p:nvSpPr>
              <p:cNvPr id="22" name="矩形 21"/>
              <p:cNvSpPr/>
              <p:nvPr>
                <p:custDataLst>
                  <p:tags r:id="rId3"/>
                </p:custDataLst>
              </p:nvPr>
            </p:nvSpPr>
            <p:spPr>
              <a:xfrm>
                <a:off x="5580750" y="3407359"/>
                <a:ext cx="4906358" cy="467902"/>
              </a:xfrm>
              <a:prstGeom prst="rect">
                <a:avLst/>
              </a:prstGeom>
              <a:no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矩形 22"/>
              <p:cNvSpPr/>
              <p:nvPr>
                <p:custDataLst>
                  <p:tags r:id="rId4"/>
                </p:custDataLst>
              </p:nvPr>
            </p:nvSpPr>
            <p:spPr>
              <a:xfrm>
                <a:off x="5400991" y="3319462"/>
                <a:ext cx="504000" cy="644370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TextBox 23"/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5455661" y="3380037"/>
                <a:ext cx="39466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</a:t>
                </a:r>
                <a:endParaRPr lang="zh-CN" altLang="en-US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8" name="组合 37"/>
          <p:cNvGrpSpPr/>
          <p:nvPr>
            <p:custDataLst>
              <p:tags r:id="rId6"/>
            </p:custDataLst>
          </p:nvPr>
        </p:nvGrpSpPr>
        <p:grpSpPr>
          <a:xfrm>
            <a:off x="5196027" y="1857133"/>
            <a:ext cx="4888230" cy="619138"/>
            <a:chOff x="5400991" y="1857133"/>
            <a:chExt cx="5087438" cy="644370"/>
          </a:xfrm>
        </p:grpSpPr>
        <p:sp>
          <p:nvSpPr>
            <p:cNvPr id="15" name="TextBox 14"/>
            <p:cNvSpPr txBox="1"/>
            <p:nvPr>
              <p:custDataLst>
                <p:tags r:id="rId7"/>
              </p:custDataLst>
            </p:nvPr>
          </p:nvSpPr>
          <p:spPr>
            <a:xfrm>
              <a:off x="6121083" y="1994652"/>
              <a:ext cx="3930241" cy="3833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MCC1.2-6单侧曲轨侧卸式矿车介绍</a:t>
              </a:r>
              <a:endParaRPr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5400991" y="1857133"/>
              <a:ext cx="5087438" cy="644370"/>
              <a:chOff x="5400991" y="3319462"/>
              <a:chExt cx="5087438" cy="644370"/>
            </a:xfrm>
          </p:grpSpPr>
          <p:sp>
            <p:nvSpPr>
              <p:cNvPr id="27" name="矩形 26"/>
              <p:cNvSpPr/>
              <p:nvPr>
                <p:custDataLst>
                  <p:tags r:id="rId8"/>
                </p:custDataLst>
              </p:nvPr>
            </p:nvSpPr>
            <p:spPr>
              <a:xfrm>
                <a:off x="5580750" y="3407359"/>
                <a:ext cx="4907679" cy="467902"/>
              </a:xfrm>
              <a:prstGeom prst="rect">
                <a:avLst/>
              </a:prstGeom>
              <a:no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矩形 27"/>
              <p:cNvSpPr/>
              <p:nvPr>
                <p:custDataLst>
                  <p:tags r:id="rId9"/>
                </p:custDataLst>
              </p:nvPr>
            </p:nvSpPr>
            <p:spPr>
              <a:xfrm>
                <a:off x="5400991" y="3319462"/>
                <a:ext cx="504000" cy="644370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TextBox 28"/>
              <p:cNvSpPr txBox="1"/>
              <p:nvPr>
                <p:custDataLst>
                  <p:tags r:id="rId10"/>
                </p:custDataLst>
              </p:nvPr>
            </p:nvSpPr>
            <p:spPr>
              <a:xfrm>
                <a:off x="5455661" y="3380037"/>
                <a:ext cx="39466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zh-CN" altLang="en-US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9" name="组合 38"/>
          <p:cNvGrpSpPr/>
          <p:nvPr>
            <p:custDataLst>
              <p:tags r:id="rId11"/>
            </p:custDataLst>
          </p:nvPr>
        </p:nvGrpSpPr>
        <p:grpSpPr>
          <a:xfrm>
            <a:off x="5196027" y="2679196"/>
            <a:ext cx="4884420" cy="619138"/>
            <a:chOff x="5400991" y="2606553"/>
            <a:chExt cx="5083473" cy="644370"/>
          </a:xfrm>
        </p:grpSpPr>
        <p:sp>
          <p:nvSpPr>
            <p:cNvPr id="17" name="TextBox 16"/>
            <p:cNvSpPr txBox="1"/>
            <p:nvPr>
              <p:custDataLst>
                <p:tags r:id="rId12"/>
              </p:custDataLst>
            </p:nvPr>
          </p:nvSpPr>
          <p:spPr>
            <a:xfrm>
              <a:off x="6121083" y="2744072"/>
              <a:ext cx="3930241" cy="3833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MCC1.2-6单侧曲轨侧卸式矿车</a:t>
              </a:r>
              <a:r>
                <a:rPr lang="zh-CN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特点</a:t>
              </a:r>
              <a:endParaRPr 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5400991" y="2606553"/>
              <a:ext cx="5083473" cy="644370"/>
              <a:chOff x="5400991" y="3319462"/>
              <a:chExt cx="5083473" cy="644370"/>
            </a:xfrm>
          </p:grpSpPr>
          <p:sp>
            <p:nvSpPr>
              <p:cNvPr id="31" name="矩形 30"/>
              <p:cNvSpPr/>
              <p:nvPr>
                <p:custDataLst>
                  <p:tags r:id="rId13"/>
                </p:custDataLst>
              </p:nvPr>
            </p:nvSpPr>
            <p:spPr>
              <a:xfrm>
                <a:off x="5580750" y="3407359"/>
                <a:ext cx="4903714" cy="467902"/>
              </a:xfrm>
              <a:prstGeom prst="rect">
                <a:avLst/>
              </a:prstGeom>
              <a:no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矩形 31"/>
              <p:cNvSpPr/>
              <p:nvPr>
                <p:custDataLst>
                  <p:tags r:id="rId14"/>
                </p:custDataLst>
              </p:nvPr>
            </p:nvSpPr>
            <p:spPr>
              <a:xfrm>
                <a:off x="5400991" y="3319462"/>
                <a:ext cx="504000" cy="644370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TextBox 32"/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5455661" y="3380037"/>
                <a:ext cx="39466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  <a:endParaRPr lang="zh-CN" altLang="en-US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1" name="组合 40"/>
          <p:cNvGrpSpPr/>
          <p:nvPr>
            <p:custDataLst>
              <p:tags r:id="rId16"/>
            </p:custDataLst>
          </p:nvPr>
        </p:nvGrpSpPr>
        <p:grpSpPr>
          <a:xfrm>
            <a:off x="5196027" y="4323323"/>
            <a:ext cx="4886961" cy="619138"/>
            <a:chOff x="5400991" y="4098486"/>
            <a:chExt cx="5086117" cy="644370"/>
          </a:xfrm>
        </p:grpSpPr>
        <p:sp>
          <p:nvSpPr>
            <p:cNvPr id="21" name="TextBox 20"/>
            <p:cNvSpPr txBox="1"/>
            <p:nvPr>
              <p:custDataLst>
                <p:tags r:id="rId17"/>
              </p:custDataLst>
            </p:nvPr>
          </p:nvSpPr>
          <p:spPr>
            <a:xfrm>
              <a:off x="6121083" y="4236005"/>
              <a:ext cx="3930241" cy="3833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MCC1.2-6单侧曲轨侧卸式矿车</a:t>
              </a:r>
              <a:r>
                <a:rPr 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用途</a:t>
              </a:r>
              <a:endParaRPr 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5400991" y="4098486"/>
              <a:ext cx="5086117" cy="644370"/>
              <a:chOff x="5400991" y="3319462"/>
              <a:chExt cx="5086117" cy="644370"/>
            </a:xfrm>
          </p:grpSpPr>
          <p:sp>
            <p:nvSpPr>
              <p:cNvPr id="35" name="矩形 34"/>
              <p:cNvSpPr/>
              <p:nvPr>
                <p:custDataLst>
                  <p:tags r:id="rId18"/>
                </p:custDataLst>
              </p:nvPr>
            </p:nvSpPr>
            <p:spPr>
              <a:xfrm>
                <a:off x="5580750" y="3407359"/>
                <a:ext cx="4906358" cy="467902"/>
              </a:xfrm>
              <a:prstGeom prst="rect">
                <a:avLst/>
              </a:prstGeom>
              <a:no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矩形 35"/>
              <p:cNvSpPr/>
              <p:nvPr>
                <p:custDataLst>
                  <p:tags r:id="rId19"/>
                </p:custDataLst>
              </p:nvPr>
            </p:nvSpPr>
            <p:spPr>
              <a:xfrm>
                <a:off x="5400991" y="3319462"/>
                <a:ext cx="504000" cy="644370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TextBox 36"/>
              <p:cNvSpPr txBox="1"/>
              <p:nvPr>
                <p:custDataLst>
                  <p:tags r:id="rId20"/>
                </p:custDataLst>
              </p:nvPr>
            </p:nvSpPr>
            <p:spPr>
              <a:xfrm>
                <a:off x="5455661" y="3380037"/>
                <a:ext cx="39466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4</a:t>
                </a:r>
                <a:endParaRPr lang="zh-CN" altLang="en-US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43" name="TextBox 42"/>
          <p:cNvSpPr txBox="1"/>
          <p:nvPr/>
        </p:nvSpPr>
        <p:spPr>
          <a:xfrm>
            <a:off x="3766741" y="5580386"/>
            <a:ext cx="3988592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Learn to stand on the shoulders of the giant creation, whether it comes from the movie fiction drama life and other places, </a:t>
            </a:r>
            <a:endParaRPr lang="en-US" altLang="zh-CN" sz="5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sum up their insight points and express in their own language, </a:t>
            </a:r>
            <a:endParaRPr lang="en-US" altLang="zh-CN" sz="5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experience and any other you can think of stir, the new wonderful ideas on the baked.</a:t>
            </a:r>
            <a:endParaRPr lang="zh-CN" altLang="en-US" sz="5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sh/>
      </p:transition>
    </mc:Choice>
    <mc:Fallback>
      <p:transition spd="slow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5876" y="1885950"/>
            <a:ext cx="1354138" cy="2708275"/>
            <a:chOff x="15876" y="1897063"/>
            <a:chExt cx="1354138" cy="2708275"/>
          </a:xfrm>
        </p:grpSpPr>
        <p:sp>
          <p:nvSpPr>
            <p:cNvPr id="8" name="Freeform 16"/>
            <p:cNvSpPr/>
            <p:nvPr/>
          </p:nvSpPr>
          <p:spPr bwMode="auto">
            <a:xfrm>
              <a:off x="15876" y="1897063"/>
              <a:ext cx="1354138" cy="2708275"/>
            </a:xfrm>
            <a:custGeom>
              <a:avLst/>
              <a:gdLst>
                <a:gd name="T0" fmla="*/ 0 w 3744"/>
                <a:gd name="T1" fmla="*/ 0 h 7488"/>
                <a:gd name="T2" fmla="*/ 3744 w 3744"/>
                <a:gd name="T3" fmla="*/ 3744 h 7488"/>
                <a:gd name="T4" fmla="*/ 0 w 3744"/>
                <a:gd name="T5" fmla="*/ 7488 h 7488"/>
                <a:gd name="T6" fmla="*/ 0 w 3744"/>
                <a:gd name="T7" fmla="*/ 0 h 7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44" h="7488">
                  <a:moveTo>
                    <a:pt x="0" y="0"/>
                  </a:moveTo>
                  <a:cubicBezTo>
                    <a:pt x="2068" y="0"/>
                    <a:pt x="3744" y="1676"/>
                    <a:pt x="3744" y="3744"/>
                  </a:cubicBezTo>
                  <a:cubicBezTo>
                    <a:pt x="3744" y="5812"/>
                    <a:pt x="2068" y="7488"/>
                    <a:pt x="0" y="748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17"/>
            <p:cNvSpPr/>
            <p:nvPr/>
          </p:nvSpPr>
          <p:spPr bwMode="auto">
            <a:xfrm>
              <a:off x="15876" y="1930400"/>
              <a:ext cx="1320800" cy="2641600"/>
            </a:xfrm>
            <a:custGeom>
              <a:avLst/>
              <a:gdLst>
                <a:gd name="T0" fmla="*/ 0 w 3651"/>
                <a:gd name="T1" fmla="*/ 0 h 7302"/>
                <a:gd name="T2" fmla="*/ 3651 w 3651"/>
                <a:gd name="T3" fmla="*/ 3651 h 7302"/>
                <a:gd name="T4" fmla="*/ 0 w 3651"/>
                <a:gd name="T5" fmla="*/ 7302 h 7302"/>
                <a:gd name="T6" fmla="*/ 0 w 3651"/>
                <a:gd name="T7" fmla="*/ 0 h 7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51" h="7302">
                  <a:moveTo>
                    <a:pt x="0" y="0"/>
                  </a:moveTo>
                  <a:cubicBezTo>
                    <a:pt x="2017" y="0"/>
                    <a:pt x="3651" y="1634"/>
                    <a:pt x="3651" y="3651"/>
                  </a:cubicBezTo>
                  <a:cubicBezTo>
                    <a:pt x="3651" y="5668"/>
                    <a:pt x="2017" y="7302"/>
                    <a:pt x="0" y="730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18"/>
            <p:cNvSpPr/>
            <p:nvPr/>
          </p:nvSpPr>
          <p:spPr bwMode="auto">
            <a:xfrm>
              <a:off x="547688" y="3171825"/>
              <a:ext cx="93663" cy="158750"/>
            </a:xfrm>
            <a:custGeom>
              <a:avLst/>
              <a:gdLst>
                <a:gd name="T0" fmla="*/ 219 w 258"/>
                <a:gd name="T1" fmla="*/ 0 h 438"/>
                <a:gd name="T2" fmla="*/ 0 w 258"/>
                <a:gd name="T3" fmla="*/ 219 h 438"/>
                <a:gd name="T4" fmla="*/ 219 w 258"/>
                <a:gd name="T5" fmla="*/ 438 h 438"/>
                <a:gd name="T6" fmla="*/ 258 w 258"/>
                <a:gd name="T7" fmla="*/ 399 h 438"/>
                <a:gd name="T8" fmla="*/ 78 w 258"/>
                <a:gd name="T9" fmla="*/ 219 h 438"/>
                <a:gd name="T10" fmla="*/ 258 w 258"/>
                <a:gd name="T11" fmla="*/ 39 h 438"/>
                <a:gd name="T12" fmla="*/ 219 w 258"/>
                <a:gd name="T13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8" h="438">
                  <a:moveTo>
                    <a:pt x="219" y="0"/>
                  </a:moveTo>
                  <a:lnTo>
                    <a:pt x="0" y="219"/>
                  </a:lnTo>
                  <a:lnTo>
                    <a:pt x="219" y="438"/>
                  </a:lnTo>
                  <a:lnTo>
                    <a:pt x="258" y="399"/>
                  </a:lnTo>
                  <a:lnTo>
                    <a:pt x="78" y="219"/>
                  </a:lnTo>
                  <a:lnTo>
                    <a:pt x="258" y="39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3" name="椭圆 127"/>
          <p:cNvSpPr>
            <a:spLocks noChangeArrowheads="1"/>
          </p:cNvSpPr>
          <p:nvPr/>
        </p:nvSpPr>
        <p:spPr bwMode="auto">
          <a:xfrm>
            <a:off x="1868170" y="2132965"/>
            <a:ext cx="2834005" cy="2834005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ym typeface="宋体" panose="02010600030101010101" pitchFamily="2" charset="-122"/>
            </a:endParaRPr>
          </a:p>
        </p:txBody>
      </p:sp>
      <p:sp>
        <p:nvSpPr>
          <p:cNvPr id="22" name="文本框 138"/>
          <p:cNvSpPr>
            <a:spLocks noChangeArrowheads="1"/>
          </p:cNvSpPr>
          <p:nvPr/>
        </p:nvSpPr>
        <p:spPr bwMode="auto">
          <a:xfrm>
            <a:off x="5504505" y="2955753"/>
            <a:ext cx="80063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3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VS</a:t>
            </a:r>
            <a:endParaRPr lang="zh-CN" altLang="en-US" sz="3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椭圆 125"/>
          <p:cNvSpPr>
            <a:spLocks noChangeArrowheads="1"/>
          </p:cNvSpPr>
          <p:nvPr/>
        </p:nvSpPr>
        <p:spPr bwMode="auto">
          <a:xfrm>
            <a:off x="7019290" y="2186940"/>
            <a:ext cx="2762885" cy="2762885"/>
          </a:xfrm>
          <a:prstGeom prst="ellipse">
            <a:avLst/>
          </a:prstGeom>
          <a:noFill/>
          <a:ln w="28575" cap="flat" cmpd="sng">
            <a:solidFill>
              <a:schemeClr val="tx1">
                <a:lumMod val="50000"/>
                <a:lumOff val="50000"/>
              </a:schemeClr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 lang="zh-CN" altLang="zh-CN">
              <a:sym typeface="宋体" panose="02010600030101010101" pitchFamily="2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4140805" y="814063"/>
            <a:ext cx="3857258" cy="568960"/>
            <a:chOff x="4715018" y="1241468"/>
            <a:chExt cx="3857258" cy="568960"/>
          </a:xfrm>
        </p:grpSpPr>
        <p:sp>
          <p:nvSpPr>
            <p:cNvPr id="12" name="TextBox 11"/>
            <p:cNvSpPr txBox="1"/>
            <p:nvPr/>
          </p:nvSpPr>
          <p:spPr>
            <a:xfrm>
              <a:off x="4903881" y="1325849"/>
              <a:ext cx="3668395" cy="3987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MCC1.2-6单侧曲轨侧卸式矿车</a:t>
              </a:r>
              <a:endPara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4715018" y="1241468"/>
              <a:ext cx="3843655" cy="568960"/>
            </a:xfrm>
            <a:prstGeom prst="rect">
              <a:avLst/>
            </a:prstGeom>
            <a:noFill/>
            <a:ln w="285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1" descr="曲轨侧卸式矿车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58025" y="2252980"/>
            <a:ext cx="2696845" cy="2696845"/>
          </a:xfrm>
          <a:prstGeom prst="ellipse">
            <a:avLst/>
          </a:prstGeom>
        </p:spPr>
      </p:pic>
      <p:pic>
        <p:nvPicPr>
          <p:cNvPr id="4" name="图片 3" descr="曲轨侧卸式矿车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6750" y="2186940"/>
            <a:ext cx="2696845" cy="2696845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sh/>
      </p:transition>
    </mc:Choice>
    <mc:Fallback>
      <p:transition spd="slow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880669" y="1709892"/>
            <a:ext cx="7380943" cy="3060391"/>
          </a:xfrm>
          <a:prstGeom prst="rect">
            <a:avLst/>
          </a:prstGeom>
          <a:noFill/>
          <a:ln w="44450" cap="sq">
            <a:solidFill>
              <a:srgbClr val="5F5F5F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椭圆 1"/>
          <p:cNvSpPr/>
          <p:nvPr/>
        </p:nvSpPr>
        <p:spPr>
          <a:xfrm>
            <a:off x="9194022" y="899788"/>
            <a:ext cx="4680598" cy="4680598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444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9644080" y="1962815"/>
            <a:ext cx="378048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ONE</a:t>
            </a:r>
            <a:endParaRPr lang="zh-CN" altLang="en-US" sz="160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70250" y="2159635"/>
            <a:ext cx="5377180" cy="2168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MCC1.2-6单侧曲轨侧卸式矿车是由车轮组、车架、销轴、车厢、卸载曲轨、翻卸轮、销轴、门钩、车厢门、支撑铁拉杆等部件组成。主要适用于冶金、矿山、煤矿、铁路、公路遂道、水工涵洞、地下矿平巷和军事涵洞等工程掘进、施工等。</a:t>
            </a:r>
            <a:endParaRPr lang="en-US" altLang="zh-CN" dirty="0">
              <a:solidFill>
                <a:schemeClr val="bg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821430" y="704850"/>
            <a:ext cx="4274185" cy="3613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MCC1.2-6单侧曲轨侧卸式矿车介绍</a:t>
            </a:r>
            <a:endParaRPr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0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sh/>
      </p:transition>
    </mc:Choice>
    <mc:Fallback>
      <p:transition spd="slow">
        <p:push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5876" y="1885950"/>
            <a:ext cx="11506199" cy="2708275"/>
            <a:chOff x="15876" y="1885950"/>
            <a:chExt cx="11506199" cy="2708275"/>
          </a:xfrm>
        </p:grpSpPr>
        <p:grpSp>
          <p:nvGrpSpPr>
            <p:cNvPr id="5" name="组合 4"/>
            <p:cNvGrpSpPr/>
            <p:nvPr/>
          </p:nvGrpSpPr>
          <p:grpSpPr>
            <a:xfrm>
              <a:off x="15876" y="1885950"/>
              <a:ext cx="1354138" cy="2708275"/>
              <a:chOff x="15876" y="1897063"/>
              <a:chExt cx="1354138" cy="2708275"/>
            </a:xfrm>
          </p:grpSpPr>
          <p:sp>
            <p:nvSpPr>
              <p:cNvPr id="10" name="Freeform 16"/>
              <p:cNvSpPr/>
              <p:nvPr/>
            </p:nvSpPr>
            <p:spPr bwMode="auto">
              <a:xfrm>
                <a:off x="15876" y="1897063"/>
                <a:ext cx="1354138" cy="2708275"/>
              </a:xfrm>
              <a:custGeom>
                <a:avLst/>
                <a:gdLst>
                  <a:gd name="T0" fmla="*/ 0 w 3744"/>
                  <a:gd name="T1" fmla="*/ 0 h 7488"/>
                  <a:gd name="T2" fmla="*/ 3744 w 3744"/>
                  <a:gd name="T3" fmla="*/ 3744 h 7488"/>
                  <a:gd name="T4" fmla="*/ 0 w 3744"/>
                  <a:gd name="T5" fmla="*/ 7488 h 7488"/>
                  <a:gd name="T6" fmla="*/ 0 w 3744"/>
                  <a:gd name="T7" fmla="*/ 0 h 7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44" h="7488">
                    <a:moveTo>
                      <a:pt x="0" y="0"/>
                    </a:moveTo>
                    <a:cubicBezTo>
                      <a:pt x="2068" y="0"/>
                      <a:pt x="3744" y="1676"/>
                      <a:pt x="3744" y="3744"/>
                    </a:cubicBezTo>
                    <a:cubicBezTo>
                      <a:pt x="3744" y="5812"/>
                      <a:pt x="2068" y="7488"/>
                      <a:pt x="0" y="748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" name="Freeform 17"/>
              <p:cNvSpPr/>
              <p:nvPr/>
            </p:nvSpPr>
            <p:spPr bwMode="auto">
              <a:xfrm>
                <a:off x="15876" y="1930400"/>
                <a:ext cx="1320800" cy="2641600"/>
              </a:xfrm>
              <a:custGeom>
                <a:avLst/>
                <a:gdLst>
                  <a:gd name="T0" fmla="*/ 0 w 3651"/>
                  <a:gd name="T1" fmla="*/ 0 h 7302"/>
                  <a:gd name="T2" fmla="*/ 3651 w 3651"/>
                  <a:gd name="T3" fmla="*/ 3651 h 7302"/>
                  <a:gd name="T4" fmla="*/ 0 w 3651"/>
                  <a:gd name="T5" fmla="*/ 7302 h 7302"/>
                  <a:gd name="T6" fmla="*/ 0 w 3651"/>
                  <a:gd name="T7" fmla="*/ 0 h 7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51" h="7302">
                    <a:moveTo>
                      <a:pt x="0" y="0"/>
                    </a:moveTo>
                    <a:cubicBezTo>
                      <a:pt x="2017" y="0"/>
                      <a:pt x="3651" y="1634"/>
                      <a:pt x="3651" y="3651"/>
                    </a:cubicBezTo>
                    <a:cubicBezTo>
                      <a:pt x="3651" y="5668"/>
                      <a:pt x="2017" y="7302"/>
                      <a:pt x="0" y="730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" name="Freeform 18"/>
              <p:cNvSpPr/>
              <p:nvPr/>
            </p:nvSpPr>
            <p:spPr bwMode="auto">
              <a:xfrm>
                <a:off x="547688" y="3171825"/>
                <a:ext cx="93663" cy="158750"/>
              </a:xfrm>
              <a:custGeom>
                <a:avLst/>
                <a:gdLst>
                  <a:gd name="T0" fmla="*/ 219 w 258"/>
                  <a:gd name="T1" fmla="*/ 0 h 438"/>
                  <a:gd name="T2" fmla="*/ 0 w 258"/>
                  <a:gd name="T3" fmla="*/ 219 h 438"/>
                  <a:gd name="T4" fmla="*/ 219 w 258"/>
                  <a:gd name="T5" fmla="*/ 438 h 438"/>
                  <a:gd name="T6" fmla="*/ 258 w 258"/>
                  <a:gd name="T7" fmla="*/ 399 h 438"/>
                  <a:gd name="T8" fmla="*/ 78 w 258"/>
                  <a:gd name="T9" fmla="*/ 219 h 438"/>
                  <a:gd name="T10" fmla="*/ 258 w 258"/>
                  <a:gd name="T11" fmla="*/ 39 h 438"/>
                  <a:gd name="T12" fmla="*/ 219 w 258"/>
                  <a:gd name="T13" fmla="*/ 0 h 4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8" h="438">
                    <a:moveTo>
                      <a:pt x="219" y="0"/>
                    </a:moveTo>
                    <a:lnTo>
                      <a:pt x="0" y="219"/>
                    </a:lnTo>
                    <a:lnTo>
                      <a:pt x="219" y="438"/>
                    </a:lnTo>
                    <a:lnTo>
                      <a:pt x="258" y="399"/>
                    </a:lnTo>
                    <a:lnTo>
                      <a:pt x="78" y="219"/>
                    </a:lnTo>
                    <a:lnTo>
                      <a:pt x="258" y="39"/>
                    </a:lnTo>
                    <a:lnTo>
                      <a:pt x="219" y="0"/>
                    </a:ln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10167937" y="1885950"/>
              <a:ext cx="1354138" cy="2708275"/>
              <a:chOff x="10237788" y="1897063"/>
              <a:chExt cx="1354138" cy="2708275"/>
            </a:xfrm>
          </p:grpSpPr>
          <p:sp>
            <p:nvSpPr>
              <p:cNvPr id="7" name="Freeform 19"/>
              <p:cNvSpPr/>
              <p:nvPr/>
            </p:nvSpPr>
            <p:spPr bwMode="auto">
              <a:xfrm>
                <a:off x="10237788" y="1897063"/>
                <a:ext cx="1354138" cy="2708275"/>
              </a:xfrm>
              <a:custGeom>
                <a:avLst/>
                <a:gdLst>
                  <a:gd name="T0" fmla="*/ 3744 w 3744"/>
                  <a:gd name="T1" fmla="*/ 0 h 7488"/>
                  <a:gd name="T2" fmla="*/ 0 w 3744"/>
                  <a:gd name="T3" fmla="*/ 3744 h 7488"/>
                  <a:gd name="T4" fmla="*/ 3744 w 3744"/>
                  <a:gd name="T5" fmla="*/ 7488 h 7488"/>
                  <a:gd name="T6" fmla="*/ 3744 w 3744"/>
                  <a:gd name="T7" fmla="*/ 0 h 7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44" h="7488">
                    <a:moveTo>
                      <a:pt x="3744" y="0"/>
                    </a:moveTo>
                    <a:cubicBezTo>
                      <a:pt x="1676" y="0"/>
                      <a:pt x="0" y="1676"/>
                      <a:pt x="0" y="3744"/>
                    </a:cubicBezTo>
                    <a:cubicBezTo>
                      <a:pt x="0" y="5812"/>
                      <a:pt x="1676" y="7488"/>
                      <a:pt x="3744" y="7488"/>
                    </a:cubicBezTo>
                    <a:lnTo>
                      <a:pt x="3744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" name="Freeform 20"/>
              <p:cNvSpPr/>
              <p:nvPr/>
            </p:nvSpPr>
            <p:spPr bwMode="auto">
              <a:xfrm>
                <a:off x="10271126" y="1930400"/>
                <a:ext cx="1320800" cy="2641600"/>
              </a:xfrm>
              <a:custGeom>
                <a:avLst/>
                <a:gdLst>
                  <a:gd name="T0" fmla="*/ 3651 w 3651"/>
                  <a:gd name="T1" fmla="*/ 0 h 7302"/>
                  <a:gd name="T2" fmla="*/ 0 w 3651"/>
                  <a:gd name="T3" fmla="*/ 3651 h 7302"/>
                  <a:gd name="T4" fmla="*/ 3651 w 3651"/>
                  <a:gd name="T5" fmla="*/ 7302 h 7302"/>
                  <a:gd name="T6" fmla="*/ 3651 w 3651"/>
                  <a:gd name="T7" fmla="*/ 0 h 7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51" h="7302">
                    <a:moveTo>
                      <a:pt x="3651" y="0"/>
                    </a:moveTo>
                    <a:cubicBezTo>
                      <a:pt x="1635" y="0"/>
                      <a:pt x="0" y="1634"/>
                      <a:pt x="0" y="3651"/>
                    </a:cubicBezTo>
                    <a:cubicBezTo>
                      <a:pt x="0" y="5668"/>
                      <a:pt x="1635" y="7302"/>
                      <a:pt x="3651" y="7302"/>
                    </a:cubicBezTo>
                    <a:lnTo>
                      <a:pt x="3651" y="0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" name="Freeform 21"/>
              <p:cNvSpPr/>
              <p:nvPr/>
            </p:nvSpPr>
            <p:spPr bwMode="auto">
              <a:xfrm>
                <a:off x="10966451" y="3171825"/>
                <a:ext cx="93663" cy="158750"/>
              </a:xfrm>
              <a:custGeom>
                <a:avLst/>
                <a:gdLst>
                  <a:gd name="T0" fmla="*/ 39 w 259"/>
                  <a:gd name="T1" fmla="*/ 0 h 438"/>
                  <a:gd name="T2" fmla="*/ 259 w 259"/>
                  <a:gd name="T3" fmla="*/ 219 h 438"/>
                  <a:gd name="T4" fmla="*/ 39 w 259"/>
                  <a:gd name="T5" fmla="*/ 438 h 438"/>
                  <a:gd name="T6" fmla="*/ 0 w 259"/>
                  <a:gd name="T7" fmla="*/ 399 h 438"/>
                  <a:gd name="T8" fmla="*/ 181 w 259"/>
                  <a:gd name="T9" fmla="*/ 219 h 438"/>
                  <a:gd name="T10" fmla="*/ 0 w 259"/>
                  <a:gd name="T11" fmla="*/ 39 h 438"/>
                  <a:gd name="T12" fmla="*/ 39 w 259"/>
                  <a:gd name="T13" fmla="*/ 0 h 4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9" h="438">
                    <a:moveTo>
                      <a:pt x="39" y="0"/>
                    </a:moveTo>
                    <a:lnTo>
                      <a:pt x="259" y="219"/>
                    </a:lnTo>
                    <a:lnTo>
                      <a:pt x="39" y="438"/>
                    </a:lnTo>
                    <a:lnTo>
                      <a:pt x="0" y="399"/>
                    </a:lnTo>
                    <a:lnTo>
                      <a:pt x="181" y="219"/>
                    </a:lnTo>
                    <a:lnTo>
                      <a:pt x="0" y="39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5" name="组合 14"/>
          <p:cNvGrpSpPr/>
          <p:nvPr/>
        </p:nvGrpSpPr>
        <p:grpSpPr>
          <a:xfrm>
            <a:off x="2643165" y="1544311"/>
            <a:ext cx="1317641" cy="1335730"/>
            <a:chOff x="2643165" y="1544311"/>
            <a:chExt cx="1317641" cy="1335730"/>
          </a:xfrm>
        </p:grpSpPr>
        <p:sp>
          <p:nvSpPr>
            <p:cNvPr id="2" name="矩形 1"/>
            <p:cNvSpPr/>
            <p:nvPr/>
          </p:nvSpPr>
          <p:spPr>
            <a:xfrm>
              <a:off x="2700645" y="1619880"/>
              <a:ext cx="1260161" cy="126016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2643165" y="1544311"/>
              <a:ext cx="1260161" cy="1260161"/>
            </a:xfrm>
            <a:prstGeom prst="rect">
              <a:avLst/>
            </a:prstGeom>
            <a:blipFill>
              <a:blip r:embed="rId1" cstate="screen"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矩形 13"/>
          <p:cNvSpPr/>
          <p:nvPr/>
        </p:nvSpPr>
        <p:spPr>
          <a:xfrm>
            <a:off x="4140831" y="2159949"/>
            <a:ext cx="720091" cy="720091"/>
          </a:xfrm>
          <a:prstGeom prst="rect">
            <a:avLst/>
          </a:prstGeom>
          <a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3240715" y="3101974"/>
            <a:ext cx="720091" cy="720091"/>
          </a:xfrm>
          <a:prstGeom prst="rect">
            <a:avLst/>
          </a:prstGeom>
          <a:blipFill>
            <a:blip r:embed="rId5" cstate="screen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4500880" y="539750"/>
            <a:ext cx="4085591" cy="530860"/>
            <a:chOff x="5200809" y="1667280"/>
            <a:chExt cx="2494676" cy="530690"/>
          </a:xfrm>
        </p:grpSpPr>
        <p:sp>
          <p:nvSpPr>
            <p:cNvPr id="17" name="TextBox 16"/>
            <p:cNvSpPr txBox="1"/>
            <p:nvPr/>
          </p:nvSpPr>
          <p:spPr>
            <a:xfrm>
              <a:off x="5396227" y="1709177"/>
              <a:ext cx="2299258" cy="398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MCC1.2-6单侧曲轨侧卸式矿车</a:t>
              </a:r>
              <a:endParaRPr lang="zh-CN" altLang="en-US" sz="1300" kern="1800" spc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5200809" y="1667280"/>
              <a:ext cx="2484982" cy="530690"/>
            </a:xfrm>
            <a:prstGeom prst="rect">
              <a:avLst/>
            </a:prstGeom>
            <a:noFill/>
            <a:ln w="285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18"/>
            <p:cNvSpPr/>
            <p:nvPr/>
          </p:nvSpPr>
          <p:spPr>
            <a:xfrm rot="5400000">
              <a:off x="5206629" y="1835926"/>
              <a:ext cx="144000" cy="144000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1" name="图片 20" descr="曲轨侧卸式矿车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8900000">
            <a:off x="4593590" y="2012950"/>
            <a:ext cx="3923030" cy="3923030"/>
          </a:xfrm>
          <a:prstGeom prst="diamond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sh/>
      </p:transition>
    </mc:Choice>
    <mc:Fallback>
      <p:transition spd="slow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5876" y="1885950"/>
            <a:ext cx="11506199" cy="2708275"/>
            <a:chOff x="15876" y="1885950"/>
            <a:chExt cx="11506199" cy="2708275"/>
          </a:xfrm>
        </p:grpSpPr>
        <p:grpSp>
          <p:nvGrpSpPr>
            <p:cNvPr id="3" name="组合 2"/>
            <p:cNvGrpSpPr/>
            <p:nvPr/>
          </p:nvGrpSpPr>
          <p:grpSpPr>
            <a:xfrm>
              <a:off x="15876" y="1885950"/>
              <a:ext cx="1354138" cy="2708275"/>
              <a:chOff x="15876" y="1897063"/>
              <a:chExt cx="1354138" cy="2708275"/>
            </a:xfrm>
          </p:grpSpPr>
          <p:sp>
            <p:nvSpPr>
              <p:cNvPr id="8" name="Freeform 16"/>
              <p:cNvSpPr/>
              <p:nvPr/>
            </p:nvSpPr>
            <p:spPr bwMode="auto">
              <a:xfrm>
                <a:off x="15876" y="1897063"/>
                <a:ext cx="1354138" cy="2708275"/>
              </a:xfrm>
              <a:custGeom>
                <a:avLst/>
                <a:gdLst>
                  <a:gd name="T0" fmla="*/ 0 w 3744"/>
                  <a:gd name="T1" fmla="*/ 0 h 7488"/>
                  <a:gd name="T2" fmla="*/ 3744 w 3744"/>
                  <a:gd name="T3" fmla="*/ 3744 h 7488"/>
                  <a:gd name="T4" fmla="*/ 0 w 3744"/>
                  <a:gd name="T5" fmla="*/ 7488 h 7488"/>
                  <a:gd name="T6" fmla="*/ 0 w 3744"/>
                  <a:gd name="T7" fmla="*/ 0 h 7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44" h="7488">
                    <a:moveTo>
                      <a:pt x="0" y="0"/>
                    </a:moveTo>
                    <a:cubicBezTo>
                      <a:pt x="2068" y="0"/>
                      <a:pt x="3744" y="1676"/>
                      <a:pt x="3744" y="3744"/>
                    </a:cubicBezTo>
                    <a:cubicBezTo>
                      <a:pt x="3744" y="5812"/>
                      <a:pt x="2068" y="7488"/>
                      <a:pt x="0" y="748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" name="Freeform 17"/>
              <p:cNvSpPr/>
              <p:nvPr/>
            </p:nvSpPr>
            <p:spPr bwMode="auto">
              <a:xfrm>
                <a:off x="15876" y="1930400"/>
                <a:ext cx="1320800" cy="2641600"/>
              </a:xfrm>
              <a:custGeom>
                <a:avLst/>
                <a:gdLst>
                  <a:gd name="T0" fmla="*/ 0 w 3651"/>
                  <a:gd name="T1" fmla="*/ 0 h 7302"/>
                  <a:gd name="T2" fmla="*/ 3651 w 3651"/>
                  <a:gd name="T3" fmla="*/ 3651 h 7302"/>
                  <a:gd name="T4" fmla="*/ 0 w 3651"/>
                  <a:gd name="T5" fmla="*/ 7302 h 7302"/>
                  <a:gd name="T6" fmla="*/ 0 w 3651"/>
                  <a:gd name="T7" fmla="*/ 0 h 7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51" h="7302">
                    <a:moveTo>
                      <a:pt x="0" y="0"/>
                    </a:moveTo>
                    <a:cubicBezTo>
                      <a:pt x="2017" y="0"/>
                      <a:pt x="3651" y="1634"/>
                      <a:pt x="3651" y="3651"/>
                    </a:cubicBezTo>
                    <a:cubicBezTo>
                      <a:pt x="3651" y="5668"/>
                      <a:pt x="2017" y="7302"/>
                      <a:pt x="0" y="730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" name="Freeform 18"/>
              <p:cNvSpPr/>
              <p:nvPr/>
            </p:nvSpPr>
            <p:spPr bwMode="auto">
              <a:xfrm>
                <a:off x="547688" y="3171825"/>
                <a:ext cx="93663" cy="158750"/>
              </a:xfrm>
              <a:custGeom>
                <a:avLst/>
                <a:gdLst>
                  <a:gd name="T0" fmla="*/ 219 w 258"/>
                  <a:gd name="T1" fmla="*/ 0 h 438"/>
                  <a:gd name="T2" fmla="*/ 0 w 258"/>
                  <a:gd name="T3" fmla="*/ 219 h 438"/>
                  <a:gd name="T4" fmla="*/ 219 w 258"/>
                  <a:gd name="T5" fmla="*/ 438 h 438"/>
                  <a:gd name="T6" fmla="*/ 258 w 258"/>
                  <a:gd name="T7" fmla="*/ 399 h 438"/>
                  <a:gd name="T8" fmla="*/ 78 w 258"/>
                  <a:gd name="T9" fmla="*/ 219 h 438"/>
                  <a:gd name="T10" fmla="*/ 258 w 258"/>
                  <a:gd name="T11" fmla="*/ 39 h 438"/>
                  <a:gd name="T12" fmla="*/ 219 w 258"/>
                  <a:gd name="T13" fmla="*/ 0 h 4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8" h="438">
                    <a:moveTo>
                      <a:pt x="219" y="0"/>
                    </a:moveTo>
                    <a:lnTo>
                      <a:pt x="0" y="219"/>
                    </a:lnTo>
                    <a:lnTo>
                      <a:pt x="219" y="438"/>
                    </a:lnTo>
                    <a:lnTo>
                      <a:pt x="258" y="399"/>
                    </a:lnTo>
                    <a:lnTo>
                      <a:pt x="78" y="219"/>
                    </a:lnTo>
                    <a:lnTo>
                      <a:pt x="258" y="39"/>
                    </a:lnTo>
                    <a:lnTo>
                      <a:pt x="219" y="0"/>
                    </a:ln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4" name="组合 3"/>
            <p:cNvGrpSpPr/>
            <p:nvPr/>
          </p:nvGrpSpPr>
          <p:grpSpPr>
            <a:xfrm>
              <a:off x="10167937" y="1885950"/>
              <a:ext cx="1354138" cy="2708275"/>
              <a:chOff x="10237788" y="1897063"/>
              <a:chExt cx="1354138" cy="2708275"/>
            </a:xfrm>
          </p:grpSpPr>
          <p:sp>
            <p:nvSpPr>
              <p:cNvPr id="5" name="Freeform 19"/>
              <p:cNvSpPr/>
              <p:nvPr/>
            </p:nvSpPr>
            <p:spPr bwMode="auto">
              <a:xfrm>
                <a:off x="10237788" y="1897063"/>
                <a:ext cx="1354138" cy="2708275"/>
              </a:xfrm>
              <a:custGeom>
                <a:avLst/>
                <a:gdLst>
                  <a:gd name="T0" fmla="*/ 3744 w 3744"/>
                  <a:gd name="T1" fmla="*/ 0 h 7488"/>
                  <a:gd name="T2" fmla="*/ 0 w 3744"/>
                  <a:gd name="T3" fmla="*/ 3744 h 7488"/>
                  <a:gd name="T4" fmla="*/ 3744 w 3744"/>
                  <a:gd name="T5" fmla="*/ 7488 h 7488"/>
                  <a:gd name="T6" fmla="*/ 3744 w 3744"/>
                  <a:gd name="T7" fmla="*/ 0 h 7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44" h="7488">
                    <a:moveTo>
                      <a:pt x="3744" y="0"/>
                    </a:moveTo>
                    <a:cubicBezTo>
                      <a:pt x="1676" y="0"/>
                      <a:pt x="0" y="1676"/>
                      <a:pt x="0" y="3744"/>
                    </a:cubicBezTo>
                    <a:cubicBezTo>
                      <a:pt x="0" y="5812"/>
                      <a:pt x="1676" y="7488"/>
                      <a:pt x="3744" y="7488"/>
                    </a:cubicBezTo>
                    <a:lnTo>
                      <a:pt x="3744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" name="Freeform 20"/>
              <p:cNvSpPr/>
              <p:nvPr/>
            </p:nvSpPr>
            <p:spPr bwMode="auto">
              <a:xfrm>
                <a:off x="10271126" y="1930400"/>
                <a:ext cx="1320800" cy="2641600"/>
              </a:xfrm>
              <a:custGeom>
                <a:avLst/>
                <a:gdLst>
                  <a:gd name="T0" fmla="*/ 3651 w 3651"/>
                  <a:gd name="T1" fmla="*/ 0 h 7302"/>
                  <a:gd name="T2" fmla="*/ 0 w 3651"/>
                  <a:gd name="T3" fmla="*/ 3651 h 7302"/>
                  <a:gd name="T4" fmla="*/ 3651 w 3651"/>
                  <a:gd name="T5" fmla="*/ 7302 h 7302"/>
                  <a:gd name="T6" fmla="*/ 3651 w 3651"/>
                  <a:gd name="T7" fmla="*/ 0 h 7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51" h="7302">
                    <a:moveTo>
                      <a:pt x="3651" y="0"/>
                    </a:moveTo>
                    <a:cubicBezTo>
                      <a:pt x="1635" y="0"/>
                      <a:pt x="0" y="1634"/>
                      <a:pt x="0" y="3651"/>
                    </a:cubicBezTo>
                    <a:cubicBezTo>
                      <a:pt x="0" y="5668"/>
                      <a:pt x="1635" y="7302"/>
                      <a:pt x="3651" y="7302"/>
                    </a:cubicBezTo>
                    <a:lnTo>
                      <a:pt x="3651" y="0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" name="Freeform 21"/>
              <p:cNvSpPr/>
              <p:nvPr/>
            </p:nvSpPr>
            <p:spPr bwMode="auto">
              <a:xfrm>
                <a:off x="10966451" y="3171825"/>
                <a:ext cx="93663" cy="158750"/>
              </a:xfrm>
              <a:custGeom>
                <a:avLst/>
                <a:gdLst>
                  <a:gd name="T0" fmla="*/ 39 w 259"/>
                  <a:gd name="T1" fmla="*/ 0 h 438"/>
                  <a:gd name="T2" fmla="*/ 259 w 259"/>
                  <a:gd name="T3" fmla="*/ 219 h 438"/>
                  <a:gd name="T4" fmla="*/ 39 w 259"/>
                  <a:gd name="T5" fmla="*/ 438 h 438"/>
                  <a:gd name="T6" fmla="*/ 0 w 259"/>
                  <a:gd name="T7" fmla="*/ 399 h 438"/>
                  <a:gd name="T8" fmla="*/ 181 w 259"/>
                  <a:gd name="T9" fmla="*/ 219 h 438"/>
                  <a:gd name="T10" fmla="*/ 0 w 259"/>
                  <a:gd name="T11" fmla="*/ 39 h 438"/>
                  <a:gd name="T12" fmla="*/ 39 w 259"/>
                  <a:gd name="T13" fmla="*/ 0 h 4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9" h="438">
                    <a:moveTo>
                      <a:pt x="39" y="0"/>
                    </a:moveTo>
                    <a:lnTo>
                      <a:pt x="259" y="219"/>
                    </a:lnTo>
                    <a:lnTo>
                      <a:pt x="39" y="438"/>
                    </a:lnTo>
                    <a:lnTo>
                      <a:pt x="0" y="399"/>
                    </a:lnTo>
                    <a:lnTo>
                      <a:pt x="181" y="219"/>
                    </a:lnTo>
                    <a:lnTo>
                      <a:pt x="0" y="39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7" name="组合 16"/>
          <p:cNvGrpSpPr/>
          <p:nvPr/>
        </p:nvGrpSpPr>
        <p:grpSpPr>
          <a:xfrm>
            <a:off x="4848544" y="809937"/>
            <a:ext cx="4219575" cy="568960"/>
            <a:chOff x="6481129" y="1439857"/>
            <a:chExt cx="4219575" cy="568960"/>
          </a:xfrm>
        </p:grpSpPr>
        <p:sp>
          <p:nvSpPr>
            <p:cNvPr id="11" name="TextBox 10"/>
            <p:cNvSpPr txBox="1"/>
            <p:nvPr/>
          </p:nvSpPr>
          <p:spPr>
            <a:xfrm>
              <a:off x="6505249" y="1509633"/>
              <a:ext cx="4176395" cy="3987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MCC1.2-6单侧曲轨侧卸式矿车</a:t>
              </a:r>
              <a:r>
                <a:rPr lang="zh-CN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特点</a:t>
              </a:r>
              <a:endParaRPr lang="zh-CN" altLang="en-US" sz="1300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6481129" y="1439857"/>
              <a:ext cx="4219575" cy="568960"/>
            </a:xfrm>
            <a:prstGeom prst="rect">
              <a:avLst/>
            </a:prstGeom>
            <a:noFill/>
            <a:ln w="285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266283" y="1339694"/>
            <a:ext cx="1792997" cy="1879438"/>
            <a:chOff x="2985103" y="1339694"/>
            <a:chExt cx="1792997" cy="1879438"/>
          </a:xfrm>
        </p:grpSpPr>
        <p:sp>
          <p:nvSpPr>
            <p:cNvPr id="25" name="Freeform 8"/>
            <p:cNvSpPr/>
            <p:nvPr/>
          </p:nvSpPr>
          <p:spPr bwMode="auto">
            <a:xfrm>
              <a:off x="2985103" y="1339694"/>
              <a:ext cx="1792997" cy="1879438"/>
            </a:xfrm>
            <a:custGeom>
              <a:avLst/>
              <a:gdLst>
                <a:gd name="T0" fmla="*/ 609600 w 2336800"/>
                <a:gd name="T1" fmla="*/ 136525 h 2447925"/>
                <a:gd name="T2" fmla="*/ 609600 w 2336800"/>
                <a:gd name="T3" fmla="*/ 1563688 h 2447925"/>
                <a:gd name="T4" fmla="*/ 1727200 w 2336800"/>
                <a:gd name="T5" fmla="*/ 1563688 h 2447925"/>
                <a:gd name="T6" fmla="*/ 1727200 w 2336800"/>
                <a:gd name="T7" fmla="*/ 136525 h 2447925"/>
                <a:gd name="T8" fmla="*/ 609600 w 2336800"/>
                <a:gd name="T9" fmla="*/ 136525 h 2447925"/>
                <a:gd name="T10" fmla="*/ 469616 w 2336800"/>
                <a:gd name="T11" fmla="*/ 0 h 2447925"/>
                <a:gd name="T12" fmla="*/ 1867185 w 2336800"/>
                <a:gd name="T13" fmla="*/ 0 h 2447925"/>
                <a:gd name="T14" fmla="*/ 1867185 w 2336800"/>
                <a:gd name="T15" fmla="*/ 1279945 h 2447925"/>
                <a:gd name="T16" fmla="*/ 2336800 w 2336800"/>
                <a:gd name="T17" fmla="*/ 1279945 h 2447925"/>
                <a:gd name="T18" fmla="*/ 1167997 w 2336800"/>
                <a:gd name="T19" fmla="*/ 2447925 h 2447925"/>
                <a:gd name="T20" fmla="*/ 0 w 2336800"/>
                <a:gd name="T21" fmla="*/ 1279945 h 2447925"/>
                <a:gd name="T22" fmla="*/ 469616 w 2336800"/>
                <a:gd name="T23" fmla="*/ 1279945 h 2447925"/>
                <a:gd name="T24" fmla="*/ 469616 w 2336800"/>
                <a:gd name="T25" fmla="*/ 0 h 24479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36800" h="2447925">
                  <a:moveTo>
                    <a:pt x="609600" y="136525"/>
                  </a:moveTo>
                  <a:lnTo>
                    <a:pt x="609600" y="1563688"/>
                  </a:lnTo>
                  <a:lnTo>
                    <a:pt x="1727200" y="1563688"/>
                  </a:lnTo>
                  <a:lnTo>
                    <a:pt x="1727200" y="136525"/>
                  </a:lnTo>
                  <a:lnTo>
                    <a:pt x="609600" y="136525"/>
                  </a:lnTo>
                  <a:close/>
                  <a:moveTo>
                    <a:pt x="469616" y="0"/>
                  </a:moveTo>
                  <a:lnTo>
                    <a:pt x="1867185" y="0"/>
                  </a:lnTo>
                  <a:lnTo>
                    <a:pt x="1867185" y="1279945"/>
                  </a:lnTo>
                  <a:lnTo>
                    <a:pt x="2336800" y="1279945"/>
                  </a:lnTo>
                  <a:lnTo>
                    <a:pt x="1167997" y="2447925"/>
                  </a:lnTo>
                  <a:lnTo>
                    <a:pt x="0" y="1279945"/>
                  </a:lnTo>
                  <a:lnTo>
                    <a:pt x="469616" y="1279945"/>
                  </a:lnTo>
                  <a:lnTo>
                    <a:pt x="469616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721942" y="2615637"/>
              <a:ext cx="3273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578736" y="1780787"/>
              <a:ext cx="487680" cy="2755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单侧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2266283" y="3261043"/>
            <a:ext cx="1792997" cy="1879437"/>
            <a:chOff x="2985103" y="3261043"/>
            <a:chExt cx="1792997" cy="1879437"/>
          </a:xfrm>
        </p:grpSpPr>
        <p:sp>
          <p:nvSpPr>
            <p:cNvPr id="23" name="Freeform 6"/>
            <p:cNvSpPr/>
            <p:nvPr/>
          </p:nvSpPr>
          <p:spPr bwMode="auto">
            <a:xfrm>
              <a:off x="2985103" y="3261043"/>
              <a:ext cx="1792997" cy="1879437"/>
            </a:xfrm>
            <a:custGeom>
              <a:avLst/>
              <a:gdLst>
                <a:gd name="T0" fmla="*/ 609600 w 2336800"/>
                <a:gd name="T1" fmla="*/ 901700 h 2449513"/>
                <a:gd name="T2" fmla="*/ 609600 w 2336800"/>
                <a:gd name="T3" fmla="*/ 2328863 h 2449513"/>
                <a:gd name="T4" fmla="*/ 1727200 w 2336800"/>
                <a:gd name="T5" fmla="*/ 2328863 h 2449513"/>
                <a:gd name="T6" fmla="*/ 1727200 w 2336800"/>
                <a:gd name="T7" fmla="*/ 901700 h 2449513"/>
                <a:gd name="T8" fmla="*/ 609600 w 2336800"/>
                <a:gd name="T9" fmla="*/ 901700 h 2449513"/>
                <a:gd name="T10" fmla="*/ 1167997 w 2336800"/>
                <a:gd name="T11" fmla="*/ 0 h 2449513"/>
                <a:gd name="T12" fmla="*/ 2336800 w 2336800"/>
                <a:gd name="T13" fmla="*/ 1168738 h 2449513"/>
                <a:gd name="T14" fmla="*/ 1867185 w 2336800"/>
                <a:gd name="T15" fmla="*/ 1168738 h 2449513"/>
                <a:gd name="T16" fmla="*/ 1867185 w 2336800"/>
                <a:gd name="T17" fmla="*/ 2449513 h 2449513"/>
                <a:gd name="T18" fmla="*/ 469616 w 2336800"/>
                <a:gd name="T19" fmla="*/ 2449513 h 2449513"/>
                <a:gd name="T20" fmla="*/ 469616 w 2336800"/>
                <a:gd name="T21" fmla="*/ 1168738 h 2449513"/>
                <a:gd name="T22" fmla="*/ 0 w 2336800"/>
                <a:gd name="T23" fmla="*/ 1168738 h 2449513"/>
                <a:gd name="T24" fmla="*/ 1167997 w 2336800"/>
                <a:gd name="T25" fmla="*/ 0 h 2449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36800" h="2449513">
                  <a:moveTo>
                    <a:pt x="609600" y="901700"/>
                  </a:moveTo>
                  <a:lnTo>
                    <a:pt x="609600" y="2328863"/>
                  </a:lnTo>
                  <a:lnTo>
                    <a:pt x="1727200" y="2328863"/>
                  </a:lnTo>
                  <a:lnTo>
                    <a:pt x="1727200" y="901700"/>
                  </a:lnTo>
                  <a:lnTo>
                    <a:pt x="609600" y="901700"/>
                  </a:lnTo>
                  <a:close/>
                  <a:moveTo>
                    <a:pt x="1167997" y="0"/>
                  </a:moveTo>
                  <a:lnTo>
                    <a:pt x="2336800" y="1168738"/>
                  </a:lnTo>
                  <a:lnTo>
                    <a:pt x="1867185" y="1168738"/>
                  </a:lnTo>
                  <a:lnTo>
                    <a:pt x="1867185" y="2449513"/>
                  </a:lnTo>
                  <a:lnTo>
                    <a:pt x="469616" y="2449513"/>
                  </a:lnTo>
                  <a:lnTo>
                    <a:pt x="469616" y="1168738"/>
                  </a:lnTo>
                  <a:lnTo>
                    <a:pt x="0" y="1168738"/>
                  </a:lnTo>
                  <a:lnTo>
                    <a:pt x="1167997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721942" y="3476943"/>
              <a:ext cx="3273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578736" y="4422387"/>
              <a:ext cx="487680" cy="2755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矿车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183082" y="2344244"/>
            <a:ext cx="1879438" cy="1792996"/>
            <a:chOff x="3901902" y="2344244"/>
            <a:chExt cx="1879438" cy="1792996"/>
          </a:xfrm>
        </p:grpSpPr>
        <p:sp>
          <p:nvSpPr>
            <p:cNvPr id="24" name="Freeform 7"/>
            <p:cNvSpPr/>
            <p:nvPr/>
          </p:nvSpPr>
          <p:spPr bwMode="auto">
            <a:xfrm>
              <a:off x="3901902" y="2344244"/>
              <a:ext cx="1879438" cy="1792996"/>
            </a:xfrm>
            <a:custGeom>
              <a:avLst/>
              <a:gdLst>
                <a:gd name="T0" fmla="*/ 893762 w 2449513"/>
                <a:gd name="T1" fmla="*/ 617538 h 2336800"/>
                <a:gd name="T2" fmla="*/ 893762 w 2449513"/>
                <a:gd name="T3" fmla="*/ 1735138 h 2336800"/>
                <a:gd name="T4" fmla="*/ 2320925 w 2449513"/>
                <a:gd name="T5" fmla="*/ 1735138 h 2336800"/>
                <a:gd name="T6" fmla="*/ 2320925 w 2449513"/>
                <a:gd name="T7" fmla="*/ 617538 h 2336800"/>
                <a:gd name="T8" fmla="*/ 893762 w 2449513"/>
                <a:gd name="T9" fmla="*/ 617538 h 2336800"/>
                <a:gd name="T10" fmla="*/ 1168738 w 2449513"/>
                <a:gd name="T11" fmla="*/ 0 h 2336800"/>
                <a:gd name="T12" fmla="*/ 1168738 w 2449513"/>
                <a:gd name="T13" fmla="*/ 469616 h 2336800"/>
                <a:gd name="T14" fmla="*/ 2449513 w 2449513"/>
                <a:gd name="T15" fmla="*/ 469616 h 2336800"/>
                <a:gd name="T16" fmla="*/ 2449513 w 2449513"/>
                <a:gd name="T17" fmla="*/ 1867185 h 2336800"/>
                <a:gd name="T18" fmla="*/ 1168738 w 2449513"/>
                <a:gd name="T19" fmla="*/ 1867185 h 2336800"/>
                <a:gd name="T20" fmla="*/ 1168738 w 2449513"/>
                <a:gd name="T21" fmla="*/ 2336800 h 2336800"/>
                <a:gd name="T22" fmla="*/ 0 w 2449513"/>
                <a:gd name="T23" fmla="*/ 1167997 h 2336800"/>
                <a:gd name="T24" fmla="*/ 1168738 w 2449513"/>
                <a:gd name="T25" fmla="*/ 0 h 2336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9513" h="2336800">
                  <a:moveTo>
                    <a:pt x="893762" y="617538"/>
                  </a:moveTo>
                  <a:lnTo>
                    <a:pt x="893762" y="1735138"/>
                  </a:lnTo>
                  <a:lnTo>
                    <a:pt x="2320925" y="1735138"/>
                  </a:lnTo>
                  <a:lnTo>
                    <a:pt x="2320925" y="617538"/>
                  </a:lnTo>
                  <a:lnTo>
                    <a:pt x="893762" y="617538"/>
                  </a:lnTo>
                  <a:close/>
                  <a:moveTo>
                    <a:pt x="1168738" y="0"/>
                  </a:moveTo>
                  <a:lnTo>
                    <a:pt x="1168738" y="469616"/>
                  </a:lnTo>
                  <a:lnTo>
                    <a:pt x="2449513" y="469616"/>
                  </a:lnTo>
                  <a:lnTo>
                    <a:pt x="2449513" y="1867185"/>
                  </a:lnTo>
                  <a:lnTo>
                    <a:pt x="1168738" y="1867185"/>
                  </a:lnTo>
                  <a:lnTo>
                    <a:pt x="1168738" y="2336800"/>
                  </a:lnTo>
                  <a:lnTo>
                    <a:pt x="0" y="1167997"/>
                  </a:lnTo>
                  <a:lnTo>
                    <a:pt x="1168738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140830" y="3034466"/>
              <a:ext cx="3273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4844791" y="3080632"/>
              <a:ext cx="640080" cy="2755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侧卸式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261734" y="2344244"/>
            <a:ext cx="1878128" cy="1792996"/>
            <a:chOff x="1980554" y="2344244"/>
            <a:chExt cx="1878128" cy="1792996"/>
          </a:xfrm>
        </p:grpSpPr>
        <p:sp>
          <p:nvSpPr>
            <p:cNvPr id="22" name="Freeform 5"/>
            <p:cNvSpPr/>
            <p:nvPr/>
          </p:nvSpPr>
          <p:spPr bwMode="auto">
            <a:xfrm>
              <a:off x="1980554" y="2344244"/>
              <a:ext cx="1878128" cy="1792996"/>
            </a:xfrm>
            <a:custGeom>
              <a:avLst/>
              <a:gdLst>
                <a:gd name="T0" fmla="*/ 128588 w 2447925"/>
                <a:gd name="T1" fmla="*/ 617538 h 2336800"/>
                <a:gd name="T2" fmla="*/ 128588 w 2447925"/>
                <a:gd name="T3" fmla="*/ 1735138 h 2336800"/>
                <a:gd name="T4" fmla="*/ 1555751 w 2447925"/>
                <a:gd name="T5" fmla="*/ 1735138 h 2336800"/>
                <a:gd name="T6" fmla="*/ 1555751 w 2447925"/>
                <a:gd name="T7" fmla="*/ 617538 h 2336800"/>
                <a:gd name="T8" fmla="*/ 128588 w 2447925"/>
                <a:gd name="T9" fmla="*/ 617538 h 2336800"/>
                <a:gd name="T10" fmla="*/ 1279945 w 2447925"/>
                <a:gd name="T11" fmla="*/ 0 h 2336800"/>
                <a:gd name="T12" fmla="*/ 2447925 w 2447925"/>
                <a:gd name="T13" fmla="*/ 1167997 h 2336800"/>
                <a:gd name="T14" fmla="*/ 1279945 w 2447925"/>
                <a:gd name="T15" fmla="*/ 2336800 h 2336800"/>
                <a:gd name="T16" fmla="*/ 1279945 w 2447925"/>
                <a:gd name="T17" fmla="*/ 1867185 h 2336800"/>
                <a:gd name="T18" fmla="*/ 0 w 2447925"/>
                <a:gd name="T19" fmla="*/ 1867185 h 2336800"/>
                <a:gd name="T20" fmla="*/ 0 w 2447925"/>
                <a:gd name="T21" fmla="*/ 469616 h 2336800"/>
                <a:gd name="T22" fmla="*/ 1279945 w 2447925"/>
                <a:gd name="T23" fmla="*/ 469616 h 2336800"/>
                <a:gd name="T24" fmla="*/ 1279945 w 2447925"/>
                <a:gd name="T25" fmla="*/ 0 h 2336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7925" h="2336800">
                  <a:moveTo>
                    <a:pt x="128588" y="617538"/>
                  </a:moveTo>
                  <a:lnTo>
                    <a:pt x="128588" y="1735138"/>
                  </a:lnTo>
                  <a:lnTo>
                    <a:pt x="1555751" y="1735138"/>
                  </a:lnTo>
                  <a:lnTo>
                    <a:pt x="1555751" y="617538"/>
                  </a:lnTo>
                  <a:lnTo>
                    <a:pt x="128588" y="617538"/>
                  </a:lnTo>
                  <a:close/>
                  <a:moveTo>
                    <a:pt x="1279945" y="0"/>
                  </a:moveTo>
                  <a:lnTo>
                    <a:pt x="2447925" y="1167997"/>
                  </a:lnTo>
                  <a:lnTo>
                    <a:pt x="1279945" y="2336800"/>
                  </a:lnTo>
                  <a:lnTo>
                    <a:pt x="1279945" y="1867185"/>
                  </a:lnTo>
                  <a:lnTo>
                    <a:pt x="0" y="1867185"/>
                  </a:lnTo>
                  <a:lnTo>
                    <a:pt x="0" y="469616"/>
                  </a:lnTo>
                  <a:lnTo>
                    <a:pt x="1279945" y="469616"/>
                  </a:lnTo>
                  <a:lnTo>
                    <a:pt x="1279945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273427" y="3034466"/>
              <a:ext cx="3273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314323" y="3080632"/>
              <a:ext cx="487680" cy="2755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曲轨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>
            <p:custDataLst>
              <p:tags r:id="rId1"/>
            </p:custDataLst>
          </p:nvPr>
        </p:nvGrpSpPr>
        <p:grpSpPr>
          <a:xfrm>
            <a:off x="5301242" y="1980513"/>
            <a:ext cx="5330825" cy="3712210"/>
            <a:chOff x="6421382" y="1998928"/>
            <a:chExt cx="5330825" cy="3712210"/>
          </a:xfrm>
        </p:grpSpPr>
        <p:sp>
          <p:nvSpPr>
            <p:cNvPr id="36" name="TextBox 35"/>
            <p:cNvSpPr txBox="1"/>
            <p:nvPr>
              <p:custDataLst>
                <p:tags r:id="rId2"/>
              </p:custDataLst>
            </p:nvPr>
          </p:nvSpPr>
          <p:spPr>
            <a:xfrm>
              <a:off x="6421382" y="1998928"/>
              <a:ext cx="4661535" cy="829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altLang="zh-CN" sz="1600" b="1" dirty="0" smtClean="0">
                  <a:solidFill>
                    <a:schemeClr val="bg1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</a:rPr>
                <a:t>1</a:t>
              </a:r>
              <a:r>
                <a:rPr lang="zh-CN" altLang="en-US" sz="1600" b="1" dirty="0" smtClean="0">
                  <a:solidFill>
                    <a:schemeClr val="bg1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</a:rPr>
                <a:t>、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</a:rPr>
                <a:t>MCC1.2-6单侧曲轨侧卸式矿车比翻斗式矿车和固定式矿车容积更大，自动平稳卸载。</a:t>
              </a:r>
              <a:endParaRPr lang="zh-CN" altLang="en-US" sz="1600" dirty="0" smtClean="0">
                <a:solidFill>
                  <a:schemeClr val="bg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endParaRPr>
            </a:p>
          </p:txBody>
        </p:sp>
        <p:sp>
          <p:nvSpPr>
            <p:cNvPr id="38" name="TextBox 37"/>
            <p:cNvSpPr txBox="1"/>
            <p:nvPr>
              <p:custDataLst>
                <p:tags r:id="rId3"/>
              </p:custDataLst>
            </p:nvPr>
          </p:nvSpPr>
          <p:spPr>
            <a:xfrm>
              <a:off x="6421382" y="2936823"/>
              <a:ext cx="4794250" cy="11988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altLang="zh-CN" sz="1600" b="1" dirty="0" smtClean="0">
                  <a:solidFill>
                    <a:schemeClr val="bg1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</a:rPr>
                <a:t>2</a:t>
              </a:r>
              <a:r>
                <a:rPr lang="zh-CN" altLang="en-US" sz="1600" b="1" dirty="0" smtClean="0">
                  <a:solidFill>
                    <a:schemeClr val="bg1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</a:rPr>
                <a:t>、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</a:rPr>
                <a:t>MCC1.2-6单侧曲轨侧卸式矿车卸载kate005空间小，一般只要5.2米长，卸载倾角仍可达到55度，有效的节省了井巷的开拓空间和缩小了硐室尺寸。</a:t>
              </a:r>
              <a:endParaRPr lang="zh-CN" altLang="en-US" sz="1600" dirty="0" smtClean="0">
                <a:solidFill>
                  <a:schemeClr val="bg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endParaRPr>
            </a:p>
          </p:txBody>
        </p:sp>
        <p:sp>
          <p:nvSpPr>
            <p:cNvPr id="40" name="TextBox 39"/>
            <p:cNvSpPr txBox="1"/>
            <p:nvPr>
              <p:custDataLst>
                <p:tags r:id="rId4"/>
              </p:custDataLst>
            </p:nvPr>
          </p:nvSpPr>
          <p:spPr>
            <a:xfrm>
              <a:off x="6421382" y="4369383"/>
              <a:ext cx="5330825" cy="829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 sz="1600" b="1" dirty="0" smtClean="0">
                  <a:solidFill>
                    <a:schemeClr val="bg1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</a:rPr>
                <a:t>3</a:t>
              </a:r>
              <a:r>
                <a:rPr lang="zh-CN" altLang="en-US" sz="1600" b="1" dirty="0" smtClean="0">
                  <a:solidFill>
                    <a:schemeClr val="bg1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</a:rPr>
                <a:t>、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</a:rPr>
                <a:t>卸载距离短，肆零零捌捌陆零伍叁柒</a:t>
              </a:r>
              <a:r>
                <a:rPr lang="en-US" altLang="zh-CN" sz="1600" dirty="0" smtClean="0">
                  <a:solidFill>
                    <a:schemeClr val="bg1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</a:rPr>
                <a:t>,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</a:rPr>
                <a:t>煤仓和车场的掘进体积只有其它矿车的三分之一；</a:t>
              </a:r>
              <a:endParaRPr lang="zh-CN" altLang="en-US" sz="1600" dirty="0" smtClean="0">
                <a:solidFill>
                  <a:schemeClr val="bg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endParaRPr>
            </a:p>
            <a:p>
              <a:pPr algn="l"/>
              <a:endParaRPr lang="zh-CN" altLang="en-US" sz="1600" dirty="0" smtClean="0">
                <a:solidFill>
                  <a:schemeClr val="bg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endParaRPr>
            </a:p>
          </p:txBody>
        </p:sp>
        <p:sp>
          <p:nvSpPr>
            <p:cNvPr id="42" name="TextBox 41"/>
            <p:cNvSpPr txBox="1"/>
            <p:nvPr>
              <p:custDataLst>
                <p:tags r:id="rId5"/>
              </p:custDataLst>
            </p:nvPr>
          </p:nvSpPr>
          <p:spPr>
            <a:xfrm>
              <a:off x="6421382" y="5127573"/>
              <a:ext cx="5330825" cy="5835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 sz="1600" b="1" dirty="0" smtClean="0">
                  <a:solidFill>
                    <a:schemeClr val="bg1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</a:rPr>
                <a:t>4</a:t>
              </a:r>
              <a:r>
                <a:rPr lang="zh-CN" altLang="en-US" sz="1600" b="1" dirty="0" smtClean="0">
                  <a:solidFill>
                    <a:schemeClr val="bg1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</a:rPr>
                <a:t>、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ea"/>
                </a:rPr>
                <a:t>由于卸载曲轨是对称的，可实现侧卸式矿车的双向进行卸载。</a:t>
              </a:r>
              <a:r>
                <a:rPr lang="zh-CN" altLang="en-US" sz="1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 </a:t>
              </a:r>
              <a:endPara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sh/>
      </p:transition>
    </mc:Choice>
    <mc:Fallback>
      <p:transition spd="slow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070409" y="1709892"/>
            <a:ext cx="7380943" cy="3060391"/>
          </a:xfrm>
          <a:prstGeom prst="rect">
            <a:avLst/>
          </a:prstGeom>
          <a:noFill/>
          <a:ln w="44450" cap="sq">
            <a:solidFill>
              <a:srgbClr val="5F5F5F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3780790" y="899795"/>
            <a:ext cx="366839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MCC1.2-6单侧曲轨侧卸式矿车</a:t>
            </a:r>
            <a:endParaRPr lang="zh-CN" altLang="en-US" sz="2000" spc="600" dirty="0"/>
          </a:p>
        </p:txBody>
      </p:sp>
      <p:pic>
        <p:nvPicPr>
          <p:cNvPr id="5" name="图片 4" descr="曲轨侧卸式矿车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01105" y="1979930"/>
            <a:ext cx="2364740" cy="2364740"/>
          </a:xfrm>
          <a:prstGeom prst="rect">
            <a:avLst/>
          </a:prstGeom>
        </p:spPr>
      </p:pic>
      <p:pic>
        <p:nvPicPr>
          <p:cNvPr id="12" name="图片 11" descr="曲轨侧卸式矿车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5935" y="1979930"/>
            <a:ext cx="2364740" cy="23647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sh/>
      </p:transition>
    </mc:Choice>
    <mc:Fallback>
      <p:transition spd="slow">
        <p:push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5876" y="1885950"/>
            <a:ext cx="11506199" cy="2708275"/>
            <a:chOff x="15876" y="1885950"/>
            <a:chExt cx="11506199" cy="2708275"/>
          </a:xfrm>
        </p:grpSpPr>
        <p:grpSp>
          <p:nvGrpSpPr>
            <p:cNvPr id="3" name="组合 2"/>
            <p:cNvGrpSpPr/>
            <p:nvPr/>
          </p:nvGrpSpPr>
          <p:grpSpPr>
            <a:xfrm>
              <a:off x="15876" y="1885950"/>
              <a:ext cx="1354138" cy="2708275"/>
              <a:chOff x="15876" y="1897063"/>
              <a:chExt cx="1354138" cy="2708275"/>
            </a:xfrm>
          </p:grpSpPr>
          <p:sp>
            <p:nvSpPr>
              <p:cNvPr id="8" name="Freeform 16"/>
              <p:cNvSpPr/>
              <p:nvPr/>
            </p:nvSpPr>
            <p:spPr bwMode="auto">
              <a:xfrm>
                <a:off x="15876" y="1897063"/>
                <a:ext cx="1354138" cy="2708275"/>
              </a:xfrm>
              <a:custGeom>
                <a:avLst/>
                <a:gdLst>
                  <a:gd name="T0" fmla="*/ 0 w 3744"/>
                  <a:gd name="T1" fmla="*/ 0 h 7488"/>
                  <a:gd name="T2" fmla="*/ 3744 w 3744"/>
                  <a:gd name="T3" fmla="*/ 3744 h 7488"/>
                  <a:gd name="T4" fmla="*/ 0 w 3744"/>
                  <a:gd name="T5" fmla="*/ 7488 h 7488"/>
                  <a:gd name="T6" fmla="*/ 0 w 3744"/>
                  <a:gd name="T7" fmla="*/ 0 h 7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44" h="7488">
                    <a:moveTo>
                      <a:pt x="0" y="0"/>
                    </a:moveTo>
                    <a:cubicBezTo>
                      <a:pt x="2068" y="0"/>
                      <a:pt x="3744" y="1676"/>
                      <a:pt x="3744" y="3744"/>
                    </a:cubicBezTo>
                    <a:cubicBezTo>
                      <a:pt x="3744" y="5812"/>
                      <a:pt x="2068" y="7488"/>
                      <a:pt x="0" y="748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" name="Freeform 17"/>
              <p:cNvSpPr/>
              <p:nvPr/>
            </p:nvSpPr>
            <p:spPr bwMode="auto">
              <a:xfrm>
                <a:off x="15876" y="1930400"/>
                <a:ext cx="1320800" cy="2641600"/>
              </a:xfrm>
              <a:custGeom>
                <a:avLst/>
                <a:gdLst>
                  <a:gd name="T0" fmla="*/ 0 w 3651"/>
                  <a:gd name="T1" fmla="*/ 0 h 7302"/>
                  <a:gd name="T2" fmla="*/ 3651 w 3651"/>
                  <a:gd name="T3" fmla="*/ 3651 h 7302"/>
                  <a:gd name="T4" fmla="*/ 0 w 3651"/>
                  <a:gd name="T5" fmla="*/ 7302 h 7302"/>
                  <a:gd name="T6" fmla="*/ 0 w 3651"/>
                  <a:gd name="T7" fmla="*/ 0 h 7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51" h="7302">
                    <a:moveTo>
                      <a:pt x="0" y="0"/>
                    </a:moveTo>
                    <a:cubicBezTo>
                      <a:pt x="2017" y="0"/>
                      <a:pt x="3651" y="1634"/>
                      <a:pt x="3651" y="3651"/>
                    </a:cubicBezTo>
                    <a:cubicBezTo>
                      <a:pt x="3651" y="5668"/>
                      <a:pt x="2017" y="7302"/>
                      <a:pt x="0" y="730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" name="Freeform 18"/>
              <p:cNvSpPr/>
              <p:nvPr/>
            </p:nvSpPr>
            <p:spPr bwMode="auto">
              <a:xfrm>
                <a:off x="547688" y="3171825"/>
                <a:ext cx="93663" cy="158750"/>
              </a:xfrm>
              <a:custGeom>
                <a:avLst/>
                <a:gdLst>
                  <a:gd name="T0" fmla="*/ 219 w 258"/>
                  <a:gd name="T1" fmla="*/ 0 h 438"/>
                  <a:gd name="T2" fmla="*/ 0 w 258"/>
                  <a:gd name="T3" fmla="*/ 219 h 438"/>
                  <a:gd name="T4" fmla="*/ 219 w 258"/>
                  <a:gd name="T5" fmla="*/ 438 h 438"/>
                  <a:gd name="T6" fmla="*/ 258 w 258"/>
                  <a:gd name="T7" fmla="*/ 399 h 438"/>
                  <a:gd name="T8" fmla="*/ 78 w 258"/>
                  <a:gd name="T9" fmla="*/ 219 h 438"/>
                  <a:gd name="T10" fmla="*/ 258 w 258"/>
                  <a:gd name="T11" fmla="*/ 39 h 438"/>
                  <a:gd name="T12" fmla="*/ 219 w 258"/>
                  <a:gd name="T13" fmla="*/ 0 h 4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8" h="438">
                    <a:moveTo>
                      <a:pt x="219" y="0"/>
                    </a:moveTo>
                    <a:lnTo>
                      <a:pt x="0" y="219"/>
                    </a:lnTo>
                    <a:lnTo>
                      <a:pt x="219" y="438"/>
                    </a:lnTo>
                    <a:lnTo>
                      <a:pt x="258" y="399"/>
                    </a:lnTo>
                    <a:lnTo>
                      <a:pt x="78" y="219"/>
                    </a:lnTo>
                    <a:lnTo>
                      <a:pt x="258" y="39"/>
                    </a:lnTo>
                    <a:lnTo>
                      <a:pt x="219" y="0"/>
                    </a:ln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4" name="组合 3"/>
            <p:cNvGrpSpPr/>
            <p:nvPr/>
          </p:nvGrpSpPr>
          <p:grpSpPr>
            <a:xfrm>
              <a:off x="10167937" y="1885950"/>
              <a:ext cx="1354138" cy="2708275"/>
              <a:chOff x="10237788" y="1897063"/>
              <a:chExt cx="1354138" cy="2708275"/>
            </a:xfrm>
          </p:grpSpPr>
          <p:sp>
            <p:nvSpPr>
              <p:cNvPr id="5" name="Freeform 19"/>
              <p:cNvSpPr/>
              <p:nvPr/>
            </p:nvSpPr>
            <p:spPr bwMode="auto">
              <a:xfrm>
                <a:off x="10237788" y="1897063"/>
                <a:ext cx="1354138" cy="2708275"/>
              </a:xfrm>
              <a:custGeom>
                <a:avLst/>
                <a:gdLst>
                  <a:gd name="T0" fmla="*/ 3744 w 3744"/>
                  <a:gd name="T1" fmla="*/ 0 h 7488"/>
                  <a:gd name="T2" fmla="*/ 0 w 3744"/>
                  <a:gd name="T3" fmla="*/ 3744 h 7488"/>
                  <a:gd name="T4" fmla="*/ 3744 w 3744"/>
                  <a:gd name="T5" fmla="*/ 7488 h 7488"/>
                  <a:gd name="T6" fmla="*/ 3744 w 3744"/>
                  <a:gd name="T7" fmla="*/ 0 h 7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44" h="7488">
                    <a:moveTo>
                      <a:pt x="3744" y="0"/>
                    </a:moveTo>
                    <a:cubicBezTo>
                      <a:pt x="1676" y="0"/>
                      <a:pt x="0" y="1676"/>
                      <a:pt x="0" y="3744"/>
                    </a:cubicBezTo>
                    <a:cubicBezTo>
                      <a:pt x="0" y="5812"/>
                      <a:pt x="1676" y="7488"/>
                      <a:pt x="3744" y="7488"/>
                    </a:cubicBezTo>
                    <a:lnTo>
                      <a:pt x="3744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" name="Freeform 20"/>
              <p:cNvSpPr/>
              <p:nvPr/>
            </p:nvSpPr>
            <p:spPr bwMode="auto">
              <a:xfrm>
                <a:off x="10271126" y="1930400"/>
                <a:ext cx="1320800" cy="2641600"/>
              </a:xfrm>
              <a:custGeom>
                <a:avLst/>
                <a:gdLst>
                  <a:gd name="T0" fmla="*/ 3651 w 3651"/>
                  <a:gd name="T1" fmla="*/ 0 h 7302"/>
                  <a:gd name="T2" fmla="*/ 0 w 3651"/>
                  <a:gd name="T3" fmla="*/ 3651 h 7302"/>
                  <a:gd name="T4" fmla="*/ 3651 w 3651"/>
                  <a:gd name="T5" fmla="*/ 7302 h 7302"/>
                  <a:gd name="T6" fmla="*/ 3651 w 3651"/>
                  <a:gd name="T7" fmla="*/ 0 h 7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51" h="7302">
                    <a:moveTo>
                      <a:pt x="3651" y="0"/>
                    </a:moveTo>
                    <a:cubicBezTo>
                      <a:pt x="1635" y="0"/>
                      <a:pt x="0" y="1634"/>
                      <a:pt x="0" y="3651"/>
                    </a:cubicBezTo>
                    <a:cubicBezTo>
                      <a:pt x="0" y="5668"/>
                      <a:pt x="1635" y="7302"/>
                      <a:pt x="3651" y="7302"/>
                    </a:cubicBezTo>
                    <a:lnTo>
                      <a:pt x="3651" y="0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" name="Freeform 21"/>
              <p:cNvSpPr/>
              <p:nvPr/>
            </p:nvSpPr>
            <p:spPr bwMode="auto">
              <a:xfrm>
                <a:off x="10966451" y="3171825"/>
                <a:ext cx="93663" cy="158750"/>
              </a:xfrm>
              <a:custGeom>
                <a:avLst/>
                <a:gdLst>
                  <a:gd name="T0" fmla="*/ 39 w 259"/>
                  <a:gd name="T1" fmla="*/ 0 h 438"/>
                  <a:gd name="T2" fmla="*/ 259 w 259"/>
                  <a:gd name="T3" fmla="*/ 219 h 438"/>
                  <a:gd name="T4" fmla="*/ 39 w 259"/>
                  <a:gd name="T5" fmla="*/ 438 h 438"/>
                  <a:gd name="T6" fmla="*/ 0 w 259"/>
                  <a:gd name="T7" fmla="*/ 399 h 438"/>
                  <a:gd name="T8" fmla="*/ 181 w 259"/>
                  <a:gd name="T9" fmla="*/ 219 h 438"/>
                  <a:gd name="T10" fmla="*/ 0 w 259"/>
                  <a:gd name="T11" fmla="*/ 39 h 438"/>
                  <a:gd name="T12" fmla="*/ 39 w 259"/>
                  <a:gd name="T13" fmla="*/ 0 h 4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9" h="438">
                    <a:moveTo>
                      <a:pt x="39" y="0"/>
                    </a:moveTo>
                    <a:lnTo>
                      <a:pt x="259" y="219"/>
                    </a:lnTo>
                    <a:lnTo>
                      <a:pt x="39" y="438"/>
                    </a:lnTo>
                    <a:lnTo>
                      <a:pt x="0" y="399"/>
                    </a:lnTo>
                    <a:lnTo>
                      <a:pt x="181" y="219"/>
                    </a:lnTo>
                    <a:lnTo>
                      <a:pt x="0" y="39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3361276" y="719578"/>
            <a:ext cx="4885422" cy="568960"/>
            <a:chOff x="1611851" y="5167753"/>
            <a:chExt cx="4885422" cy="568960"/>
          </a:xfrm>
        </p:grpSpPr>
        <p:sp>
          <p:nvSpPr>
            <p:cNvPr id="20" name="TextBox 19"/>
            <p:cNvSpPr txBox="1"/>
            <p:nvPr/>
          </p:nvSpPr>
          <p:spPr>
            <a:xfrm>
              <a:off x="1611851" y="5252769"/>
              <a:ext cx="4684395" cy="3987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MCC1.2-6单侧曲轨侧卸式矿车技术参数</a:t>
              </a:r>
              <a:endPara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623648" y="5167753"/>
              <a:ext cx="4873625" cy="568960"/>
            </a:xfrm>
            <a:prstGeom prst="rect">
              <a:avLst/>
            </a:prstGeom>
            <a:noFill/>
            <a:ln w="285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>
            <p:custDataLst>
              <p:tags r:id="rId1"/>
            </p:custDataLst>
          </p:nvPr>
        </p:nvGrpSpPr>
        <p:grpSpPr>
          <a:xfrm>
            <a:off x="1870710" y="2408555"/>
            <a:ext cx="7745952" cy="2743835"/>
            <a:chOff x="2215566" y="1439857"/>
            <a:chExt cx="7170964" cy="2470489"/>
          </a:xfrm>
        </p:grpSpPr>
        <p:sp>
          <p:nvSpPr>
            <p:cNvPr id="25" name="Shape 78"/>
            <p:cNvSpPr/>
            <p:nvPr>
              <p:custDataLst>
                <p:tags r:id="rId2"/>
              </p:custDataLst>
            </p:nvPr>
          </p:nvSpPr>
          <p:spPr bwMode="auto">
            <a:xfrm>
              <a:off x="6900008" y="2143993"/>
              <a:ext cx="1765016" cy="1766353"/>
            </a:xfrm>
            <a:custGeom>
              <a:avLst/>
              <a:gdLst>
                <a:gd name="T0" fmla="*/ 190945 w 2098179"/>
                <a:gd name="T1" fmla="*/ 1536729 h 2098179"/>
                <a:gd name="T2" fmla="*/ 272202 w 2098179"/>
                <a:gd name="T3" fmla="*/ 1490548 h 2098179"/>
                <a:gd name="T4" fmla="*/ 971283 w 2098179"/>
                <a:gd name="T5" fmla="*/ 1939454 h 2098179"/>
                <a:gd name="T6" fmla="*/ 1737238 w 2098179"/>
                <a:gd name="T7" fmla="*/ 1617905 h 2098179"/>
                <a:gd name="T8" fmla="*/ 1683646 w 2098179"/>
                <a:gd name="T9" fmla="*/ 1587448 h 2098179"/>
                <a:gd name="T10" fmla="*/ 1865514 w 2098179"/>
                <a:gd name="T11" fmla="*/ 1513639 h 2098179"/>
                <a:gd name="T12" fmla="*/ 1873259 w 2098179"/>
                <a:gd name="T13" fmla="*/ 1695210 h 2098179"/>
                <a:gd name="T14" fmla="*/ 1819611 w 2098179"/>
                <a:gd name="T15" fmla="*/ 1664720 h 2098179"/>
                <a:gd name="T16" fmla="*/ 971335 w 2098179"/>
                <a:gd name="T17" fmla="*/ 2033295 h 2098179"/>
                <a:gd name="T18" fmla="*/ 190944 w 2098179"/>
                <a:gd name="T19" fmla="*/ 1536729 h 2098179"/>
                <a:gd name="T20" fmla="*/ 190945 w 2098179"/>
                <a:gd name="T21" fmla="*/ 1536729 h 209817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098179" h="2098179">
                  <a:moveTo>
                    <a:pt x="191044" y="1536366"/>
                  </a:moveTo>
                  <a:lnTo>
                    <a:pt x="272344" y="1490196"/>
                  </a:lnTo>
                  <a:cubicBezTo>
                    <a:pt x="417469" y="1745746"/>
                    <a:pt x="679008" y="1913563"/>
                    <a:pt x="971788" y="1938996"/>
                  </a:cubicBezTo>
                  <a:cubicBezTo>
                    <a:pt x="1264568" y="1964428"/>
                    <a:pt x="1551127" y="1844222"/>
                    <a:pt x="1738142" y="1617523"/>
                  </a:cubicBezTo>
                  <a:lnTo>
                    <a:pt x="1684522" y="1587073"/>
                  </a:lnTo>
                  <a:lnTo>
                    <a:pt x="1866485" y="1513281"/>
                  </a:lnTo>
                  <a:lnTo>
                    <a:pt x="1874234" y="1694809"/>
                  </a:lnTo>
                  <a:lnTo>
                    <a:pt x="1820558" y="1664327"/>
                  </a:lnTo>
                  <a:cubicBezTo>
                    <a:pt x="1616341" y="1920402"/>
                    <a:pt x="1298369" y="2058455"/>
                    <a:pt x="971840" y="2032814"/>
                  </a:cubicBezTo>
                  <a:cubicBezTo>
                    <a:pt x="645311" y="2007173"/>
                    <a:pt x="352785" y="1821178"/>
                    <a:pt x="191043" y="1536366"/>
                  </a:cubicBezTo>
                  <a:lnTo>
                    <a:pt x="191044" y="1536366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" name="Shape 69"/>
            <p:cNvSpPr/>
            <p:nvPr>
              <p:custDataLst>
                <p:tags r:id="rId3"/>
              </p:custDataLst>
            </p:nvPr>
          </p:nvSpPr>
          <p:spPr bwMode="auto">
            <a:xfrm>
              <a:off x="2953105" y="2143993"/>
              <a:ext cx="1766353" cy="1766353"/>
            </a:xfrm>
            <a:custGeom>
              <a:avLst/>
              <a:gdLst>
                <a:gd name="T0" fmla="*/ 191089 w 2098179"/>
                <a:gd name="T1" fmla="*/ 1536729 h 2098179"/>
                <a:gd name="T2" fmla="*/ 272408 w 2098179"/>
                <a:gd name="T3" fmla="*/ 1490548 h 2098179"/>
                <a:gd name="T4" fmla="*/ 972018 w 2098179"/>
                <a:gd name="T5" fmla="*/ 1939454 h 2098179"/>
                <a:gd name="T6" fmla="*/ 1738553 w 2098179"/>
                <a:gd name="T7" fmla="*/ 1617905 h 2098179"/>
                <a:gd name="T8" fmla="*/ 1684920 w 2098179"/>
                <a:gd name="T9" fmla="*/ 1587448 h 2098179"/>
                <a:gd name="T10" fmla="*/ 1866926 w 2098179"/>
                <a:gd name="T11" fmla="*/ 1513639 h 2098179"/>
                <a:gd name="T12" fmla="*/ 1874677 w 2098179"/>
                <a:gd name="T13" fmla="*/ 1695210 h 2098179"/>
                <a:gd name="T14" fmla="*/ 1820988 w 2098179"/>
                <a:gd name="T15" fmla="*/ 1664720 h 2098179"/>
                <a:gd name="T16" fmla="*/ 972070 w 2098179"/>
                <a:gd name="T17" fmla="*/ 2033295 h 2098179"/>
                <a:gd name="T18" fmla="*/ 191088 w 2098179"/>
                <a:gd name="T19" fmla="*/ 1536729 h 2098179"/>
                <a:gd name="T20" fmla="*/ 191089 w 2098179"/>
                <a:gd name="T21" fmla="*/ 1536729 h 209817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098179" h="2098179">
                  <a:moveTo>
                    <a:pt x="191044" y="1536366"/>
                  </a:moveTo>
                  <a:lnTo>
                    <a:pt x="272344" y="1490196"/>
                  </a:lnTo>
                  <a:cubicBezTo>
                    <a:pt x="417469" y="1745746"/>
                    <a:pt x="679008" y="1913563"/>
                    <a:pt x="971788" y="1938996"/>
                  </a:cubicBezTo>
                  <a:cubicBezTo>
                    <a:pt x="1264568" y="1964428"/>
                    <a:pt x="1551127" y="1844222"/>
                    <a:pt x="1738142" y="1617523"/>
                  </a:cubicBezTo>
                  <a:lnTo>
                    <a:pt x="1684522" y="1587073"/>
                  </a:lnTo>
                  <a:lnTo>
                    <a:pt x="1866485" y="1513281"/>
                  </a:lnTo>
                  <a:lnTo>
                    <a:pt x="1874234" y="1694809"/>
                  </a:lnTo>
                  <a:lnTo>
                    <a:pt x="1820558" y="1664327"/>
                  </a:lnTo>
                  <a:cubicBezTo>
                    <a:pt x="1616341" y="1920402"/>
                    <a:pt x="1298369" y="2058455"/>
                    <a:pt x="971840" y="2032814"/>
                  </a:cubicBezTo>
                  <a:cubicBezTo>
                    <a:pt x="645311" y="2007173"/>
                    <a:pt x="352785" y="1821178"/>
                    <a:pt x="191043" y="1536366"/>
                  </a:cubicBezTo>
                  <a:lnTo>
                    <a:pt x="191044" y="1536366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Freeform 68"/>
            <p:cNvSpPr/>
            <p:nvPr>
              <p:custDataLst>
                <p:tags r:id="rId4"/>
              </p:custDataLst>
            </p:nvPr>
          </p:nvSpPr>
          <p:spPr bwMode="auto">
            <a:xfrm>
              <a:off x="2215566" y="2106582"/>
              <a:ext cx="1390903" cy="1147728"/>
            </a:xfrm>
            <a:custGeom>
              <a:avLst/>
              <a:gdLst>
                <a:gd name="T0" fmla="*/ 0 w 1368949"/>
                <a:gd name="T1" fmla="*/ 136367 h 1129097"/>
                <a:gd name="T2" fmla="*/ 39923 w 1368949"/>
                <a:gd name="T3" fmla="*/ 39941 h 1129097"/>
                <a:gd name="T4" fmla="*/ 136306 w 1368949"/>
                <a:gd name="T5" fmla="*/ 1 h 1129097"/>
                <a:gd name="T6" fmla="*/ 1516284 w 1368949"/>
                <a:gd name="T7" fmla="*/ 0 h 1129097"/>
                <a:gd name="T8" fmla="*/ 1612665 w 1368949"/>
                <a:gd name="T9" fmla="*/ 39941 h 1129097"/>
                <a:gd name="T10" fmla="*/ 1652587 w 1368949"/>
                <a:gd name="T11" fmla="*/ 136368 h 1129097"/>
                <a:gd name="T12" fmla="*/ 1652588 w 1368949"/>
                <a:gd name="T13" fmla="*/ 1227295 h 1129097"/>
                <a:gd name="T14" fmla="*/ 1612665 w 1368949"/>
                <a:gd name="T15" fmla="*/ 1323721 h 1129097"/>
                <a:gd name="T16" fmla="*/ 1516284 w 1368949"/>
                <a:gd name="T17" fmla="*/ 1363662 h 1129097"/>
                <a:gd name="T18" fmla="*/ 136304 w 1368949"/>
                <a:gd name="T19" fmla="*/ 1363662 h 1129097"/>
                <a:gd name="T20" fmla="*/ 39923 w 1368949"/>
                <a:gd name="T21" fmla="*/ 1323721 h 1129097"/>
                <a:gd name="T22" fmla="*/ 0 w 1368949"/>
                <a:gd name="T23" fmla="*/ 1227295 h 1129097"/>
                <a:gd name="T24" fmla="*/ 0 w 1368949"/>
                <a:gd name="T25" fmla="*/ 136367 h 112909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368949" h="1129097">
                  <a:moveTo>
                    <a:pt x="0" y="112910"/>
                  </a:moveTo>
                  <a:cubicBezTo>
                    <a:pt x="0" y="82964"/>
                    <a:pt x="11896" y="54245"/>
                    <a:pt x="33071" y="33071"/>
                  </a:cubicBezTo>
                  <a:cubicBezTo>
                    <a:pt x="54246" y="11896"/>
                    <a:pt x="82965" y="0"/>
                    <a:pt x="112911" y="1"/>
                  </a:cubicBezTo>
                  <a:lnTo>
                    <a:pt x="1256039" y="0"/>
                  </a:lnTo>
                  <a:cubicBezTo>
                    <a:pt x="1285985" y="0"/>
                    <a:pt x="1314704" y="11896"/>
                    <a:pt x="1335878" y="33071"/>
                  </a:cubicBezTo>
                  <a:cubicBezTo>
                    <a:pt x="1357053" y="54246"/>
                    <a:pt x="1368949" y="82965"/>
                    <a:pt x="1368948" y="112911"/>
                  </a:cubicBezTo>
                  <a:cubicBezTo>
                    <a:pt x="1368948" y="414003"/>
                    <a:pt x="1368949" y="715095"/>
                    <a:pt x="1368949" y="1016187"/>
                  </a:cubicBezTo>
                  <a:cubicBezTo>
                    <a:pt x="1368949" y="1046133"/>
                    <a:pt x="1357053" y="1074852"/>
                    <a:pt x="1335878" y="1096026"/>
                  </a:cubicBezTo>
                  <a:cubicBezTo>
                    <a:pt x="1314703" y="1117201"/>
                    <a:pt x="1285984" y="1129097"/>
                    <a:pt x="1256039" y="1129097"/>
                  </a:cubicBezTo>
                  <a:lnTo>
                    <a:pt x="112910" y="1129097"/>
                  </a:lnTo>
                  <a:cubicBezTo>
                    <a:pt x="82964" y="1129097"/>
                    <a:pt x="54245" y="1117201"/>
                    <a:pt x="33071" y="1096026"/>
                  </a:cubicBezTo>
                  <a:cubicBezTo>
                    <a:pt x="11896" y="1074851"/>
                    <a:pt x="0" y="1046132"/>
                    <a:pt x="0" y="1016187"/>
                  </a:cubicBezTo>
                  <a:lnTo>
                    <a:pt x="0" y="112910"/>
                  </a:lnTo>
                  <a:close/>
                </a:path>
              </a:pathLst>
            </a:custGeom>
            <a:noFill/>
            <a:ln w="12700" cap="flat" cmpd="sng">
              <a:solidFill>
                <a:schemeClr val="bg1">
                  <a:lumMod val="65000"/>
                </a:schemeClr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5605" tIns="95605" rIns="95605" bIns="418205"/>
            <a:lstStyle/>
            <a:p>
              <a:endParaRPr lang="zh-CN" altLang="en-US"/>
            </a:p>
          </p:txBody>
        </p:sp>
        <p:sp>
          <p:nvSpPr>
            <p:cNvPr id="29" name="Circular Arrow 72"/>
            <p:cNvSpPr/>
            <p:nvPr>
              <p:custDataLst>
                <p:tags r:id="rId5"/>
              </p:custDataLst>
            </p:nvPr>
          </p:nvSpPr>
          <p:spPr bwMode="auto">
            <a:xfrm>
              <a:off x="4862422" y="1439857"/>
              <a:ext cx="1944056" cy="1942720"/>
            </a:xfrm>
            <a:custGeom>
              <a:avLst/>
              <a:gdLst>
                <a:gd name="T0" fmla="*/ 204840 w 2309415"/>
                <a:gd name="T1" fmla="*/ 614949 h 2309415"/>
                <a:gd name="T2" fmla="*/ 1077572 w 2309415"/>
                <a:gd name="T3" fmla="*/ 65025 h 2309415"/>
                <a:gd name="T4" fmla="*/ 2019266 w 2309415"/>
                <a:gd name="T5" fmla="*/ 486287 h 2309415"/>
                <a:gd name="T6" fmla="*/ 2073036 w 2309415"/>
                <a:gd name="T7" fmla="*/ 455773 h 2309415"/>
                <a:gd name="T8" fmla="*/ 2064309 w 2309415"/>
                <a:gd name="T9" fmla="*/ 638026 h 2309415"/>
                <a:gd name="T10" fmla="*/ 1883310 w 2309415"/>
                <a:gd name="T11" fmla="*/ 563443 h 2309415"/>
                <a:gd name="T12" fmla="*/ 1937039 w 2309415"/>
                <a:gd name="T13" fmla="*/ 532951 h 2309415"/>
                <a:gd name="T14" fmla="*/ 1077533 w 2309415"/>
                <a:gd name="T15" fmla="*/ 158746 h 2309415"/>
                <a:gd name="T16" fmla="*/ 286165 w 2309415"/>
                <a:gd name="T17" fmla="*/ 661102 h 2309415"/>
                <a:gd name="T18" fmla="*/ 204840 w 2309415"/>
                <a:gd name="T19" fmla="*/ 614949 h 230941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309415" h="2309415">
                  <a:moveTo>
                    <a:pt x="204805" y="615266"/>
                  </a:moveTo>
                  <a:cubicBezTo>
                    <a:pt x="385300" y="297432"/>
                    <a:pt x="712794" y="90930"/>
                    <a:pt x="1077387" y="65059"/>
                  </a:cubicBezTo>
                  <a:cubicBezTo>
                    <a:pt x="1441979" y="39188"/>
                    <a:pt x="1795352" y="197376"/>
                    <a:pt x="2018919" y="486538"/>
                  </a:cubicBezTo>
                  <a:lnTo>
                    <a:pt x="2072680" y="456008"/>
                  </a:lnTo>
                  <a:lnTo>
                    <a:pt x="2063954" y="638355"/>
                  </a:lnTo>
                  <a:lnTo>
                    <a:pt x="1882986" y="563733"/>
                  </a:lnTo>
                  <a:lnTo>
                    <a:pt x="1936706" y="533226"/>
                  </a:lnTo>
                  <a:cubicBezTo>
                    <a:pt x="1730231" y="273423"/>
                    <a:pt x="1408209" y="133127"/>
                    <a:pt x="1077348" y="158828"/>
                  </a:cubicBezTo>
                  <a:cubicBezTo>
                    <a:pt x="746487" y="184529"/>
                    <a:pt x="449993" y="372871"/>
                    <a:pt x="286116" y="661443"/>
                  </a:cubicBezTo>
                  <a:lnTo>
                    <a:pt x="204805" y="615266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Freeform 71"/>
            <p:cNvSpPr/>
            <p:nvPr>
              <p:custDataLst>
                <p:tags r:id="rId6"/>
              </p:custDataLst>
            </p:nvPr>
          </p:nvSpPr>
          <p:spPr bwMode="auto">
            <a:xfrm>
              <a:off x="4135573" y="2106582"/>
              <a:ext cx="1392238" cy="1147728"/>
            </a:xfrm>
            <a:custGeom>
              <a:avLst/>
              <a:gdLst>
                <a:gd name="T0" fmla="*/ 0 w 1368949"/>
                <a:gd name="T1" fmla="*/ 164676 h 1129097"/>
                <a:gd name="T2" fmla="*/ 48258 w 1368949"/>
                <a:gd name="T3" fmla="*/ 48234 h 1129097"/>
                <a:gd name="T4" fmla="*/ 164761 w 1368949"/>
                <a:gd name="T5" fmla="*/ 1 h 1129097"/>
                <a:gd name="T6" fmla="*/ 1832828 w 1368949"/>
                <a:gd name="T7" fmla="*/ 0 h 1129097"/>
                <a:gd name="T8" fmla="*/ 1949329 w 1368949"/>
                <a:gd name="T9" fmla="*/ 48234 h 1129097"/>
                <a:gd name="T10" fmla="*/ 1997586 w 1368949"/>
                <a:gd name="T11" fmla="*/ 164679 h 1129097"/>
                <a:gd name="T12" fmla="*/ 1997587 w 1368949"/>
                <a:gd name="T13" fmla="*/ 1482086 h 1129097"/>
                <a:gd name="T14" fmla="*/ 1949329 w 1368949"/>
                <a:gd name="T15" fmla="*/ 1598529 h 1129097"/>
                <a:gd name="T16" fmla="*/ 1832828 w 1368949"/>
                <a:gd name="T17" fmla="*/ 1646762 h 1129097"/>
                <a:gd name="T18" fmla="*/ 164759 w 1368949"/>
                <a:gd name="T19" fmla="*/ 1646762 h 1129097"/>
                <a:gd name="T20" fmla="*/ 48258 w 1368949"/>
                <a:gd name="T21" fmla="*/ 1598529 h 1129097"/>
                <a:gd name="T22" fmla="*/ 0 w 1368949"/>
                <a:gd name="T23" fmla="*/ 1482086 h 1129097"/>
                <a:gd name="T24" fmla="*/ 0 w 1368949"/>
                <a:gd name="T25" fmla="*/ 164676 h 112909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368949"/>
                <a:gd name="T40" fmla="*/ 0 h 1129097"/>
                <a:gd name="T41" fmla="*/ 1368949 w 1368949"/>
                <a:gd name="T42" fmla="*/ 1129097 h 112909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368949" h="1129097">
                  <a:moveTo>
                    <a:pt x="0" y="112910"/>
                  </a:moveTo>
                  <a:cubicBezTo>
                    <a:pt x="0" y="82964"/>
                    <a:pt x="11896" y="54245"/>
                    <a:pt x="33071" y="33071"/>
                  </a:cubicBezTo>
                  <a:cubicBezTo>
                    <a:pt x="54246" y="11896"/>
                    <a:pt x="82965" y="0"/>
                    <a:pt x="112911" y="1"/>
                  </a:cubicBezTo>
                  <a:lnTo>
                    <a:pt x="1256039" y="0"/>
                  </a:lnTo>
                  <a:cubicBezTo>
                    <a:pt x="1285985" y="0"/>
                    <a:pt x="1314704" y="11896"/>
                    <a:pt x="1335878" y="33071"/>
                  </a:cubicBezTo>
                  <a:cubicBezTo>
                    <a:pt x="1357053" y="54246"/>
                    <a:pt x="1368949" y="82965"/>
                    <a:pt x="1368948" y="112911"/>
                  </a:cubicBezTo>
                  <a:cubicBezTo>
                    <a:pt x="1368948" y="414003"/>
                    <a:pt x="1368949" y="715095"/>
                    <a:pt x="1368949" y="1016187"/>
                  </a:cubicBezTo>
                  <a:cubicBezTo>
                    <a:pt x="1368949" y="1046133"/>
                    <a:pt x="1357053" y="1074852"/>
                    <a:pt x="1335878" y="1096026"/>
                  </a:cubicBezTo>
                  <a:cubicBezTo>
                    <a:pt x="1314703" y="1117201"/>
                    <a:pt x="1285984" y="1129097"/>
                    <a:pt x="1256039" y="1129097"/>
                  </a:cubicBezTo>
                  <a:lnTo>
                    <a:pt x="112910" y="1129097"/>
                  </a:lnTo>
                  <a:cubicBezTo>
                    <a:pt x="82964" y="1129097"/>
                    <a:pt x="54245" y="1117201"/>
                    <a:pt x="33071" y="1096026"/>
                  </a:cubicBezTo>
                  <a:cubicBezTo>
                    <a:pt x="11896" y="1074851"/>
                    <a:pt x="0" y="1046132"/>
                    <a:pt x="0" y="1016187"/>
                  </a:cubicBezTo>
                  <a:lnTo>
                    <a:pt x="0" y="112910"/>
                  </a:lnTo>
                  <a:close/>
                </a:path>
              </a:pathLst>
            </a:custGeom>
            <a:noFill/>
            <a:ln w="12700">
              <a:solidFill>
                <a:schemeClr val="tx1">
                  <a:lumMod val="65000"/>
                  <a:lumOff val="35000"/>
                </a:schemeClr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5605" tIns="418204" rIns="95605" bIns="95607"/>
            <a:lstStyle/>
            <a:p>
              <a:pPr marL="303530" lvl="1" indent="-303530" defTabSz="1421130" eaLnBrk="1" hangingPunct="1">
                <a:lnSpc>
                  <a:spcPct val="90000"/>
                </a:lnSpc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endParaRPr lang="en-US" altLang="zh-CN" sz="3200">
                <a:solidFill>
                  <a:srgbClr val="0E5A8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marL="303530" lvl="1" indent="-303530" defTabSz="1421130" eaLnBrk="1" hangingPunct="1">
                <a:lnSpc>
                  <a:spcPct val="90000"/>
                </a:lnSpc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endParaRPr lang="en-US" altLang="zh-CN" sz="3200">
                <a:solidFill>
                  <a:srgbClr val="0E5A8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Freeform 74"/>
            <p:cNvSpPr/>
            <p:nvPr>
              <p:custDataLst>
                <p:tags r:id="rId7"/>
              </p:custDataLst>
            </p:nvPr>
          </p:nvSpPr>
          <p:spPr bwMode="auto">
            <a:xfrm>
              <a:off x="6056916" y="2106582"/>
              <a:ext cx="1390902" cy="1147728"/>
            </a:xfrm>
            <a:custGeom>
              <a:avLst/>
              <a:gdLst>
                <a:gd name="T0" fmla="*/ 0 w 1368949"/>
                <a:gd name="T1" fmla="*/ 164676 h 1129097"/>
                <a:gd name="T2" fmla="*/ 48212 w 1368949"/>
                <a:gd name="T3" fmla="*/ 48234 h 1129097"/>
                <a:gd name="T4" fmla="*/ 164603 w 1368949"/>
                <a:gd name="T5" fmla="*/ 1 h 1129097"/>
                <a:gd name="T6" fmla="*/ 1831068 w 1368949"/>
                <a:gd name="T7" fmla="*/ 0 h 1129097"/>
                <a:gd name="T8" fmla="*/ 1947457 w 1368949"/>
                <a:gd name="T9" fmla="*/ 48234 h 1129097"/>
                <a:gd name="T10" fmla="*/ 1995668 w 1368949"/>
                <a:gd name="T11" fmla="*/ 164679 h 1129097"/>
                <a:gd name="T12" fmla="*/ 1995669 w 1368949"/>
                <a:gd name="T13" fmla="*/ 1482086 h 1129097"/>
                <a:gd name="T14" fmla="*/ 1947457 w 1368949"/>
                <a:gd name="T15" fmla="*/ 1598529 h 1129097"/>
                <a:gd name="T16" fmla="*/ 1831068 w 1368949"/>
                <a:gd name="T17" fmla="*/ 1646762 h 1129097"/>
                <a:gd name="T18" fmla="*/ 164601 w 1368949"/>
                <a:gd name="T19" fmla="*/ 1646762 h 1129097"/>
                <a:gd name="T20" fmla="*/ 48212 w 1368949"/>
                <a:gd name="T21" fmla="*/ 1598529 h 1129097"/>
                <a:gd name="T22" fmla="*/ 0 w 1368949"/>
                <a:gd name="T23" fmla="*/ 1482086 h 1129097"/>
                <a:gd name="T24" fmla="*/ 0 w 1368949"/>
                <a:gd name="T25" fmla="*/ 164676 h 112909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368949"/>
                <a:gd name="T40" fmla="*/ 0 h 1129097"/>
                <a:gd name="T41" fmla="*/ 1368949 w 1368949"/>
                <a:gd name="T42" fmla="*/ 1129097 h 112909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368949" h="1129097">
                  <a:moveTo>
                    <a:pt x="0" y="112910"/>
                  </a:moveTo>
                  <a:cubicBezTo>
                    <a:pt x="0" y="82964"/>
                    <a:pt x="11896" y="54245"/>
                    <a:pt x="33071" y="33071"/>
                  </a:cubicBezTo>
                  <a:cubicBezTo>
                    <a:pt x="54246" y="11896"/>
                    <a:pt x="82965" y="0"/>
                    <a:pt x="112911" y="1"/>
                  </a:cubicBezTo>
                  <a:lnTo>
                    <a:pt x="1256039" y="0"/>
                  </a:lnTo>
                  <a:cubicBezTo>
                    <a:pt x="1285985" y="0"/>
                    <a:pt x="1314704" y="11896"/>
                    <a:pt x="1335878" y="33071"/>
                  </a:cubicBezTo>
                  <a:cubicBezTo>
                    <a:pt x="1357053" y="54246"/>
                    <a:pt x="1368949" y="82965"/>
                    <a:pt x="1368948" y="112911"/>
                  </a:cubicBezTo>
                  <a:cubicBezTo>
                    <a:pt x="1368948" y="414003"/>
                    <a:pt x="1368949" y="715095"/>
                    <a:pt x="1368949" y="1016187"/>
                  </a:cubicBezTo>
                  <a:cubicBezTo>
                    <a:pt x="1368949" y="1046133"/>
                    <a:pt x="1357053" y="1074852"/>
                    <a:pt x="1335878" y="1096026"/>
                  </a:cubicBezTo>
                  <a:cubicBezTo>
                    <a:pt x="1314703" y="1117201"/>
                    <a:pt x="1285984" y="1129097"/>
                    <a:pt x="1256039" y="1129097"/>
                  </a:cubicBezTo>
                  <a:lnTo>
                    <a:pt x="112910" y="1129097"/>
                  </a:lnTo>
                  <a:cubicBezTo>
                    <a:pt x="82964" y="1129097"/>
                    <a:pt x="54245" y="1117201"/>
                    <a:pt x="33071" y="1096026"/>
                  </a:cubicBezTo>
                  <a:cubicBezTo>
                    <a:pt x="11896" y="1074851"/>
                    <a:pt x="0" y="1046132"/>
                    <a:pt x="0" y="1016187"/>
                  </a:cubicBezTo>
                  <a:lnTo>
                    <a:pt x="0" y="112910"/>
                  </a:lnTo>
                  <a:close/>
                </a:path>
              </a:pathLst>
            </a:custGeom>
            <a:noFill/>
            <a:ln w="12700">
              <a:solidFill>
                <a:schemeClr val="bg1">
                  <a:lumMod val="65000"/>
                </a:schemeClr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5605" tIns="95605" rIns="95605" bIns="418205"/>
            <a:lstStyle/>
            <a:p>
              <a:pPr marL="303530" lvl="1" indent="-303530" defTabSz="1421130" eaLnBrk="1" hangingPunct="1">
                <a:lnSpc>
                  <a:spcPct val="90000"/>
                </a:lnSpc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endParaRPr lang="en-US" altLang="zh-CN" sz="3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marL="303530" lvl="1" indent="-303530" defTabSz="1421130" eaLnBrk="1" hangingPunct="1">
                <a:lnSpc>
                  <a:spcPct val="90000"/>
                </a:lnSpc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endParaRPr lang="en-US" altLang="zh-CN" sz="3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Freeform 76"/>
            <p:cNvSpPr/>
            <p:nvPr>
              <p:custDataLst>
                <p:tags r:id="rId8"/>
              </p:custDataLst>
            </p:nvPr>
          </p:nvSpPr>
          <p:spPr bwMode="auto">
            <a:xfrm>
              <a:off x="7995627" y="2106582"/>
              <a:ext cx="1390903" cy="1147728"/>
            </a:xfrm>
            <a:custGeom>
              <a:avLst/>
              <a:gdLst>
                <a:gd name="T0" fmla="*/ 0 w 1368949"/>
                <a:gd name="T1" fmla="*/ 164676 h 1129097"/>
                <a:gd name="T2" fmla="*/ 48212 w 1368949"/>
                <a:gd name="T3" fmla="*/ 48234 h 1129097"/>
                <a:gd name="T4" fmla="*/ 164603 w 1368949"/>
                <a:gd name="T5" fmla="*/ 1 h 1129097"/>
                <a:gd name="T6" fmla="*/ 1831069 w 1368949"/>
                <a:gd name="T7" fmla="*/ 0 h 1129097"/>
                <a:gd name="T8" fmla="*/ 1947459 w 1368949"/>
                <a:gd name="T9" fmla="*/ 48234 h 1129097"/>
                <a:gd name="T10" fmla="*/ 1995669 w 1368949"/>
                <a:gd name="T11" fmla="*/ 164679 h 1129097"/>
                <a:gd name="T12" fmla="*/ 1995670 w 1368949"/>
                <a:gd name="T13" fmla="*/ 1482086 h 1129097"/>
                <a:gd name="T14" fmla="*/ 1947459 w 1368949"/>
                <a:gd name="T15" fmla="*/ 1598529 h 1129097"/>
                <a:gd name="T16" fmla="*/ 1831069 w 1368949"/>
                <a:gd name="T17" fmla="*/ 1646762 h 1129097"/>
                <a:gd name="T18" fmla="*/ 164601 w 1368949"/>
                <a:gd name="T19" fmla="*/ 1646762 h 1129097"/>
                <a:gd name="T20" fmla="*/ 48212 w 1368949"/>
                <a:gd name="T21" fmla="*/ 1598529 h 1129097"/>
                <a:gd name="T22" fmla="*/ 0 w 1368949"/>
                <a:gd name="T23" fmla="*/ 1482086 h 1129097"/>
                <a:gd name="T24" fmla="*/ 0 w 1368949"/>
                <a:gd name="T25" fmla="*/ 164676 h 112909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368949"/>
                <a:gd name="T40" fmla="*/ 0 h 1129097"/>
                <a:gd name="T41" fmla="*/ 1368949 w 1368949"/>
                <a:gd name="T42" fmla="*/ 1129097 h 112909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368949" h="1129097">
                  <a:moveTo>
                    <a:pt x="0" y="112910"/>
                  </a:moveTo>
                  <a:cubicBezTo>
                    <a:pt x="0" y="82964"/>
                    <a:pt x="11896" y="54245"/>
                    <a:pt x="33071" y="33071"/>
                  </a:cubicBezTo>
                  <a:cubicBezTo>
                    <a:pt x="54246" y="11896"/>
                    <a:pt x="82965" y="0"/>
                    <a:pt x="112911" y="1"/>
                  </a:cubicBezTo>
                  <a:lnTo>
                    <a:pt x="1256039" y="0"/>
                  </a:lnTo>
                  <a:cubicBezTo>
                    <a:pt x="1285985" y="0"/>
                    <a:pt x="1314704" y="11896"/>
                    <a:pt x="1335878" y="33071"/>
                  </a:cubicBezTo>
                  <a:cubicBezTo>
                    <a:pt x="1357053" y="54246"/>
                    <a:pt x="1368949" y="82965"/>
                    <a:pt x="1368948" y="112911"/>
                  </a:cubicBezTo>
                  <a:cubicBezTo>
                    <a:pt x="1368948" y="414003"/>
                    <a:pt x="1368949" y="715095"/>
                    <a:pt x="1368949" y="1016187"/>
                  </a:cubicBezTo>
                  <a:cubicBezTo>
                    <a:pt x="1368949" y="1046133"/>
                    <a:pt x="1357053" y="1074852"/>
                    <a:pt x="1335878" y="1096026"/>
                  </a:cubicBezTo>
                  <a:cubicBezTo>
                    <a:pt x="1314703" y="1117201"/>
                    <a:pt x="1285984" y="1129097"/>
                    <a:pt x="1256039" y="1129097"/>
                  </a:cubicBezTo>
                  <a:lnTo>
                    <a:pt x="112910" y="1129097"/>
                  </a:lnTo>
                  <a:cubicBezTo>
                    <a:pt x="82964" y="1129097"/>
                    <a:pt x="54245" y="1117201"/>
                    <a:pt x="33071" y="1096026"/>
                  </a:cubicBezTo>
                  <a:cubicBezTo>
                    <a:pt x="11896" y="1074851"/>
                    <a:pt x="0" y="1046132"/>
                    <a:pt x="0" y="1016187"/>
                  </a:cubicBezTo>
                  <a:lnTo>
                    <a:pt x="0" y="112910"/>
                  </a:lnTo>
                  <a:close/>
                </a:path>
              </a:pathLst>
            </a:custGeom>
            <a:noFill/>
            <a:ln w="12700">
              <a:solidFill>
                <a:schemeClr val="tx1">
                  <a:lumMod val="65000"/>
                  <a:lumOff val="35000"/>
                </a:schemeClr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5605" tIns="418204" rIns="95605" bIns="95607"/>
            <a:lstStyle/>
            <a:p>
              <a:pPr marL="303530" lvl="1" indent="-303530" defTabSz="1421130" eaLnBrk="1" hangingPunct="1">
                <a:lnSpc>
                  <a:spcPct val="90000"/>
                </a:lnSpc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endParaRPr lang="en-US" altLang="zh-CN" sz="3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marL="303530" lvl="1" indent="-303530" defTabSz="1421130" eaLnBrk="1" hangingPunct="1">
                <a:lnSpc>
                  <a:spcPct val="90000"/>
                </a:lnSpc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endParaRPr lang="en-US" altLang="zh-CN" sz="3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TextBox 40"/>
            <p:cNvSpPr txBox="1"/>
            <p:nvPr>
              <p:custDataLst>
                <p:tags r:id="rId9"/>
              </p:custDataLst>
            </p:nvPr>
          </p:nvSpPr>
          <p:spPr>
            <a:xfrm>
              <a:off x="2248486" y="2144240"/>
              <a:ext cx="1347383" cy="10520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spc="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型号：MCC1.2-6</a:t>
              </a:r>
              <a:endParaRPr lang="zh-CN" altLang="en-US" sz="1400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400" spc="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容积 ：2.5</a:t>
              </a:r>
              <a:endParaRPr lang="zh-CN" altLang="en-US" sz="1400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TextBox 41"/>
            <p:cNvSpPr txBox="1"/>
            <p:nvPr>
              <p:custDataLst>
                <p:tags r:id="rId10"/>
              </p:custDataLst>
            </p:nvPr>
          </p:nvSpPr>
          <p:spPr>
            <a:xfrm>
              <a:off x="4145522" y="2259732"/>
              <a:ext cx="1361492" cy="858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spc="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装载量：6250</a:t>
              </a:r>
              <a:endParaRPr lang="zh-CN" altLang="en-US" sz="1400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400" spc="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轨距：600</a:t>
              </a:r>
              <a:endParaRPr lang="zh-CN" altLang="en-US" sz="1400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TextBox 42"/>
            <p:cNvSpPr txBox="1"/>
            <p:nvPr>
              <p:custDataLst>
                <p:tags r:id="rId11"/>
              </p:custDataLst>
            </p:nvPr>
          </p:nvSpPr>
          <p:spPr>
            <a:xfrm>
              <a:off x="6084296" y="2259733"/>
              <a:ext cx="1353849" cy="6637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spc="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长*宽*高：3000*1250*1300</a:t>
              </a:r>
              <a:endParaRPr lang="zh-CN" altLang="en-US" sz="1400" spc="600" dirty="0"/>
            </a:p>
          </p:txBody>
        </p:sp>
        <p:sp>
          <p:nvSpPr>
            <p:cNvPr id="44" name="TextBox 43"/>
            <p:cNvSpPr txBox="1"/>
            <p:nvPr>
              <p:custDataLst>
                <p:tags r:id="rId12"/>
              </p:custDataLst>
            </p:nvPr>
          </p:nvSpPr>
          <p:spPr>
            <a:xfrm>
              <a:off x="8073037" y="2259732"/>
              <a:ext cx="1275076" cy="858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spc="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轴距：1000</a:t>
              </a:r>
              <a:endParaRPr lang="zh-CN" altLang="en-US" sz="1400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400" spc="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轮径：400</a:t>
              </a:r>
              <a:endParaRPr lang="zh-CN" altLang="en-US" sz="1400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sh/>
      </p:transition>
    </mc:Choice>
    <mc:Fallback>
      <p:transition spd="slow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5876" y="1885950"/>
            <a:ext cx="1354138" cy="2708275"/>
            <a:chOff x="15876" y="1897063"/>
            <a:chExt cx="1354138" cy="2708275"/>
          </a:xfrm>
        </p:grpSpPr>
        <p:sp>
          <p:nvSpPr>
            <p:cNvPr id="8" name="Freeform 16"/>
            <p:cNvSpPr/>
            <p:nvPr/>
          </p:nvSpPr>
          <p:spPr bwMode="auto">
            <a:xfrm>
              <a:off x="15876" y="1897063"/>
              <a:ext cx="1354138" cy="2708275"/>
            </a:xfrm>
            <a:custGeom>
              <a:avLst/>
              <a:gdLst>
                <a:gd name="T0" fmla="*/ 0 w 3744"/>
                <a:gd name="T1" fmla="*/ 0 h 7488"/>
                <a:gd name="T2" fmla="*/ 3744 w 3744"/>
                <a:gd name="T3" fmla="*/ 3744 h 7488"/>
                <a:gd name="T4" fmla="*/ 0 w 3744"/>
                <a:gd name="T5" fmla="*/ 7488 h 7488"/>
                <a:gd name="T6" fmla="*/ 0 w 3744"/>
                <a:gd name="T7" fmla="*/ 0 h 7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44" h="7488">
                  <a:moveTo>
                    <a:pt x="0" y="0"/>
                  </a:moveTo>
                  <a:cubicBezTo>
                    <a:pt x="2068" y="0"/>
                    <a:pt x="3744" y="1676"/>
                    <a:pt x="3744" y="3744"/>
                  </a:cubicBezTo>
                  <a:cubicBezTo>
                    <a:pt x="3744" y="5812"/>
                    <a:pt x="2068" y="7488"/>
                    <a:pt x="0" y="748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17"/>
            <p:cNvSpPr/>
            <p:nvPr/>
          </p:nvSpPr>
          <p:spPr bwMode="auto">
            <a:xfrm>
              <a:off x="15876" y="1930400"/>
              <a:ext cx="1320800" cy="2641600"/>
            </a:xfrm>
            <a:custGeom>
              <a:avLst/>
              <a:gdLst>
                <a:gd name="T0" fmla="*/ 0 w 3651"/>
                <a:gd name="T1" fmla="*/ 0 h 7302"/>
                <a:gd name="T2" fmla="*/ 3651 w 3651"/>
                <a:gd name="T3" fmla="*/ 3651 h 7302"/>
                <a:gd name="T4" fmla="*/ 0 w 3651"/>
                <a:gd name="T5" fmla="*/ 7302 h 7302"/>
                <a:gd name="T6" fmla="*/ 0 w 3651"/>
                <a:gd name="T7" fmla="*/ 0 h 7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51" h="7302">
                  <a:moveTo>
                    <a:pt x="0" y="0"/>
                  </a:moveTo>
                  <a:cubicBezTo>
                    <a:pt x="2017" y="0"/>
                    <a:pt x="3651" y="1634"/>
                    <a:pt x="3651" y="3651"/>
                  </a:cubicBezTo>
                  <a:cubicBezTo>
                    <a:pt x="3651" y="5668"/>
                    <a:pt x="2017" y="7302"/>
                    <a:pt x="0" y="730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18"/>
            <p:cNvSpPr/>
            <p:nvPr/>
          </p:nvSpPr>
          <p:spPr bwMode="auto">
            <a:xfrm>
              <a:off x="547688" y="3171825"/>
              <a:ext cx="93663" cy="158750"/>
            </a:xfrm>
            <a:custGeom>
              <a:avLst/>
              <a:gdLst>
                <a:gd name="T0" fmla="*/ 219 w 258"/>
                <a:gd name="T1" fmla="*/ 0 h 438"/>
                <a:gd name="T2" fmla="*/ 0 w 258"/>
                <a:gd name="T3" fmla="*/ 219 h 438"/>
                <a:gd name="T4" fmla="*/ 219 w 258"/>
                <a:gd name="T5" fmla="*/ 438 h 438"/>
                <a:gd name="T6" fmla="*/ 258 w 258"/>
                <a:gd name="T7" fmla="*/ 399 h 438"/>
                <a:gd name="T8" fmla="*/ 78 w 258"/>
                <a:gd name="T9" fmla="*/ 219 h 438"/>
                <a:gd name="T10" fmla="*/ 258 w 258"/>
                <a:gd name="T11" fmla="*/ 39 h 438"/>
                <a:gd name="T12" fmla="*/ 219 w 258"/>
                <a:gd name="T13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8" h="438">
                  <a:moveTo>
                    <a:pt x="219" y="0"/>
                  </a:moveTo>
                  <a:lnTo>
                    <a:pt x="0" y="219"/>
                  </a:lnTo>
                  <a:lnTo>
                    <a:pt x="219" y="438"/>
                  </a:lnTo>
                  <a:lnTo>
                    <a:pt x="258" y="399"/>
                  </a:lnTo>
                  <a:lnTo>
                    <a:pt x="78" y="219"/>
                  </a:lnTo>
                  <a:lnTo>
                    <a:pt x="258" y="39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900430" y="1316990"/>
            <a:ext cx="3761105" cy="568960"/>
            <a:chOff x="900381" y="1317301"/>
            <a:chExt cx="3931920" cy="568960"/>
          </a:xfrm>
        </p:grpSpPr>
        <p:sp>
          <p:nvSpPr>
            <p:cNvPr id="11" name="TextBox 10"/>
            <p:cNvSpPr txBox="1"/>
            <p:nvPr/>
          </p:nvSpPr>
          <p:spPr>
            <a:xfrm>
              <a:off x="900381" y="1402391"/>
              <a:ext cx="3931920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MCC1.2-6单侧曲轨侧卸式矿车</a:t>
              </a:r>
              <a:endParaRPr lang="zh-CN" altLang="en-US" sz="1300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900381" y="1317301"/>
              <a:ext cx="3821723" cy="568960"/>
            </a:xfrm>
            <a:prstGeom prst="rect">
              <a:avLst/>
            </a:prstGeom>
            <a:noFill/>
            <a:ln w="285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3512030" y="3698404"/>
            <a:ext cx="6193187" cy="1658335"/>
            <a:chOff x="3512030" y="3698404"/>
            <a:chExt cx="6193187" cy="1658335"/>
          </a:xfrm>
        </p:grpSpPr>
        <p:sp>
          <p:nvSpPr>
            <p:cNvPr id="13" name="平行四边形 2"/>
            <p:cNvSpPr>
              <a:spLocks noChangeArrowheads="1"/>
            </p:cNvSpPr>
            <p:nvPr/>
          </p:nvSpPr>
          <p:spPr bwMode="auto">
            <a:xfrm rot="747658">
              <a:off x="3512030" y="3807147"/>
              <a:ext cx="6193187" cy="1549592"/>
            </a:xfrm>
            <a:custGeom>
              <a:avLst/>
              <a:gdLst>
                <a:gd name="T0" fmla="*/ 0 w 7595382"/>
                <a:gd name="T1" fmla="*/ 1901232 h 1901232"/>
                <a:gd name="T2" fmla="*/ 5150373 w 7595382"/>
                <a:gd name="T3" fmla="*/ 217677 h 1901232"/>
                <a:gd name="T4" fmla="*/ 7595382 w 7595382"/>
                <a:gd name="T5" fmla="*/ 0 h 1901232"/>
                <a:gd name="T6" fmla="*/ 4968279 w 7595382"/>
                <a:gd name="T7" fmla="*/ 1901232 h 1901232"/>
                <a:gd name="T8" fmla="*/ 0 w 7595382"/>
                <a:gd name="T9" fmla="*/ 1901232 h 19012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595382"/>
                <a:gd name="T16" fmla="*/ 0 h 1901232"/>
                <a:gd name="T17" fmla="*/ 7595382 w 7595382"/>
                <a:gd name="T18" fmla="*/ 1901232 h 19012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595382" h="1901232">
                  <a:moveTo>
                    <a:pt x="0" y="1901232"/>
                  </a:moveTo>
                  <a:lnTo>
                    <a:pt x="5150373" y="217677"/>
                  </a:lnTo>
                  <a:lnTo>
                    <a:pt x="7595382" y="0"/>
                  </a:lnTo>
                  <a:lnTo>
                    <a:pt x="4968279" y="1901232"/>
                  </a:lnTo>
                  <a:lnTo>
                    <a:pt x="0" y="1901232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</a:endParaRPr>
            </a:p>
          </p:txBody>
        </p:sp>
        <p:sp>
          <p:nvSpPr>
            <p:cNvPr id="14" name="平行四边形 2"/>
            <p:cNvSpPr>
              <a:spLocks noChangeArrowheads="1"/>
            </p:cNvSpPr>
            <p:nvPr/>
          </p:nvSpPr>
          <p:spPr bwMode="auto">
            <a:xfrm rot="747658">
              <a:off x="3512030" y="3698404"/>
              <a:ext cx="6193187" cy="1550886"/>
            </a:xfrm>
            <a:custGeom>
              <a:avLst/>
              <a:gdLst>
                <a:gd name="T0" fmla="*/ 0 w 7595382"/>
                <a:gd name="T1" fmla="*/ 1901232 h 1901232"/>
                <a:gd name="T2" fmla="*/ 5150373 w 7595382"/>
                <a:gd name="T3" fmla="*/ 217677 h 1901232"/>
                <a:gd name="T4" fmla="*/ 7595382 w 7595382"/>
                <a:gd name="T5" fmla="*/ 0 h 1901232"/>
                <a:gd name="T6" fmla="*/ 4968279 w 7595382"/>
                <a:gd name="T7" fmla="*/ 1901232 h 1901232"/>
                <a:gd name="T8" fmla="*/ 0 w 7595382"/>
                <a:gd name="T9" fmla="*/ 1901232 h 19012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595382"/>
                <a:gd name="T16" fmla="*/ 0 h 1901232"/>
                <a:gd name="T17" fmla="*/ 7595382 w 7595382"/>
                <a:gd name="T18" fmla="*/ 1901232 h 19012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595382" h="1901232">
                  <a:moveTo>
                    <a:pt x="0" y="1901232"/>
                  </a:moveTo>
                  <a:lnTo>
                    <a:pt x="5150373" y="217677"/>
                  </a:lnTo>
                  <a:lnTo>
                    <a:pt x="7595382" y="0"/>
                  </a:lnTo>
                  <a:lnTo>
                    <a:pt x="4968279" y="1901232"/>
                  </a:lnTo>
                  <a:lnTo>
                    <a:pt x="0" y="190123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304504" y="4318451"/>
            <a:ext cx="4683411" cy="723729"/>
            <a:chOff x="2629231" y="4527471"/>
            <a:chExt cx="7657583" cy="1183329"/>
          </a:xfrm>
          <a:solidFill>
            <a:schemeClr val="bg1">
              <a:lumMod val="50000"/>
            </a:schemeClr>
          </a:solidFill>
        </p:grpSpPr>
        <p:grpSp>
          <p:nvGrpSpPr>
            <p:cNvPr id="16" name="Group 8"/>
            <p:cNvGrpSpPr/>
            <p:nvPr/>
          </p:nvGrpSpPr>
          <p:grpSpPr bwMode="auto">
            <a:xfrm>
              <a:off x="2629231" y="4952820"/>
              <a:ext cx="584140" cy="152448"/>
              <a:chOff x="0" y="0"/>
              <a:chExt cx="438150" cy="114300"/>
            </a:xfrm>
            <a:grpFill/>
          </p:grpSpPr>
          <p:sp>
            <p:nvSpPr>
              <p:cNvPr id="43" name="同心圆 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anchor="ctr"/>
              <a:lstStyle/>
              <a:p>
                <a:pPr algn="ctr"/>
                <a:endParaRPr lang="zh-CN" altLang="zh-CN" sz="2400"/>
              </a:p>
            </p:txBody>
          </p:sp>
          <p:sp>
            <p:nvSpPr>
              <p:cNvPr id="44" name="椭圆 5"/>
              <p:cNvSpPr>
                <a:spLocks noChangeArrowheads="1"/>
              </p:cNvSpPr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anchor="ctr"/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7" name="Group 11"/>
            <p:cNvGrpSpPr/>
            <p:nvPr/>
          </p:nvGrpSpPr>
          <p:grpSpPr bwMode="auto">
            <a:xfrm>
              <a:off x="4191170" y="4900604"/>
              <a:ext cx="584140" cy="152448"/>
              <a:chOff x="0" y="0"/>
              <a:chExt cx="438150" cy="114300"/>
            </a:xfrm>
            <a:grpFill/>
          </p:grpSpPr>
          <p:sp>
            <p:nvSpPr>
              <p:cNvPr id="41" name="同心圆 6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anchor="ctr"/>
              <a:lstStyle/>
              <a:p>
                <a:pPr algn="ctr"/>
                <a:endParaRPr lang="zh-CN" altLang="zh-CN" sz="2400"/>
              </a:p>
            </p:txBody>
          </p:sp>
          <p:sp>
            <p:nvSpPr>
              <p:cNvPr id="42" name="椭圆 61"/>
              <p:cNvSpPr>
                <a:spLocks noChangeArrowheads="1"/>
              </p:cNvSpPr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anchor="ctr"/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8" name="Group 14"/>
            <p:cNvGrpSpPr/>
            <p:nvPr/>
          </p:nvGrpSpPr>
          <p:grpSpPr bwMode="auto">
            <a:xfrm>
              <a:off x="5130872" y="5245014"/>
              <a:ext cx="681502" cy="177857"/>
              <a:chOff x="0" y="0"/>
              <a:chExt cx="438150" cy="114300"/>
            </a:xfrm>
            <a:grpFill/>
          </p:grpSpPr>
          <p:sp>
            <p:nvSpPr>
              <p:cNvPr id="39" name="同心圆 6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anchor="ctr"/>
              <a:lstStyle/>
              <a:p>
                <a:pPr algn="ctr"/>
                <a:endParaRPr lang="zh-CN" altLang="zh-CN" sz="2400"/>
              </a:p>
            </p:txBody>
          </p:sp>
          <p:sp>
            <p:nvSpPr>
              <p:cNvPr id="40" name="椭圆 66"/>
              <p:cNvSpPr>
                <a:spLocks noChangeArrowheads="1"/>
              </p:cNvSpPr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anchor="ctr"/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9" name="Group 17"/>
            <p:cNvGrpSpPr/>
            <p:nvPr/>
          </p:nvGrpSpPr>
          <p:grpSpPr bwMode="auto">
            <a:xfrm>
              <a:off x="6364920" y="4996586"/>
              <a:ext cx="584140" cy="152448"/>
              <a:chOff x="0" y="0"/>
              <a:chExt cx="438150" cy="114300"/>
            </a:xfrm>
            <a:grpFill/>
          </p:grpSpPr>
          <p:sp>
            <p:nvSpPr>
              <p:cNvPr id="37" name="同心圆 6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anchor="ctr"/>
              <a:lstStyle/>
              <a:p>
                <a:pPr algn="ctr"/>
                <a:endParaRPr lang="zh-CN" altLang="zh-CN" sz="2400"/>
              </a:p>
            </p:txBody>
          </p:sp>
          <p:sp>
            <p:nvSpPr>
              <p:cNvPr id="38" name="椭圆 73"/>
              <p:cNvSpPr>
                <a:spLocks noChangeArrowheads="1"/>
              </p:cNvSpPr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anchor="ctr"/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20" name="Group 20"/>
            <p:cNvGrpSpPr/>
            <p:nvPr/>
          </p:nvGrpSpPr>
          <p:grpSpPr bwMode="auto">
            <a:xfrm>
              <a:off x="7437571" y="5480723"/>
              <a:ext cx="881596" cy="230077"/>
              <a:chOff x="0" y="0"/>
              <a:chExt cx="438150" cy="114300"/>
            </a:xfrm>
            <a:grpFill/>
          </p:grpSpPr>
          <p:sp>
            <p:nvSpPr>
              <p:cNvPr id="35" name="同心圆 7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anchor="ctr"/>
              <a:lstStyle/>
              <a:p>
                <a:pPr algn="ctr"/>
                <a:endParaRPr lang="zh-CN" altLang="zh-CN" sz="2400"/>
              </a:p>
            </p:txBody>
          </p:sp>
          <p:sp>
            <p:nvSpPr>
              <p:cNvPr id="36" name="椭圆 77"/>
              <p:cNvSpPr>
                <a:spLocks noChangeArrowheads="1"/>
              </p:cNvSpPr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anchor="ctr"/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21" name="Group 23"/>
            <p:cNvGrpSpPr/>
            <p:nvPr/>
          </p:nvGrpSpPr>
          <p:grpSpPr bwMode="auto">
            <a:xfrm>
              <a:off x="8591539" y="4527471"/>
              <a:ext cx="584140" cy="152448"/>
              <a:chOff x="0" y="0"/>
              <a:chExt cx="438150" cy="114300"/>
            </a:xfrm>
            <a:grpFill/>
          </p:grpSpPr>
          <p:sp>
            <p:nvSpPr>
              <p:cNvPr id="33" name="同心圆 7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anchor="ctr"/>
              <a:lstStyle/>
              <a:p>
                <a:pPr algn="ctr"/>
                <a:endParaRPr lang="zh-CN" altLang="zh-CN" sz="2400"/>
              </a:p>
            </p:txBody>
          </p:sp>
          <p:sp>
            <p:nvSpPr>
              <p:cNvPr id="34" name="椭圆 80"/>
              <p:cNvSpPr>
                <a:spLocks noChangeArrowheads="1"/>
              </p:cNvSpPr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anchor="ctr"/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22" name="Group 26"/>
            <p:cNvGrpSpPr/>
            <p:nvPr/>
          </p:nvGrpSpPr>
          <p:grpSpPr bwMode="auto">
            <a:xfrm>
              <a:off x="9702674" y="4818257"/>
              <a:ext cx="584140" cy="152448"/>
              <a:chOff x="0" y="0"/>
              <a:chExt cx="438150" cy="114300"/>
            </a:xfrm>
            <a:grpFill/>
          </p:grpSpPr>
          <p:sp>
            <p:nvSpPr>
              <p:cNvPr id="31" name="同心圆 8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anchor="ctr"/>
              <a:lstStyle/>
              <a:p>
                <a:pPr algn="ctr"/>
                <a:endParaRPr lang="zh-CN" altLang="zh-CN" sz="2400"/>
              </a:p>
            </p:txBody>
          </p:sp>
          <p:sp>
            <p:nvSpPr>
              <p:cNvPr id="32" name="椭圆 83"/>
              <p:cNvSpPr>
                <a:spLocks noChangeArrowheads="1"/>
              </p:cNvSpPr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anchor="ctr"/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</a:endParaRPr>
              </a:p>
            </p:txBody>
          </p:sp>
        </p:grpSp>
        <p:cxnSp>
          <p:nvCxnSpPr>
            <p:cNvPr id="23" name="直接连接符 15"/>
            <p:cNvCxnSpPr>
              <a:cxnSpLocks noChangeShapeType="1"/>
              <a:stCxn id="43" idx="6"/>
              <a:endCxn id="41" idx="2"/>
            </p:cNvCxnSpPr>
            <p:nvPr/>
          </p:nvCxnSpPr>
          <p:spPr bwMode="auto">
            <a:xfrm flipV="1">
              <a:off x="3213370" y="4976827"/>
              <a:ext cx="977799" cy="52216"/>
            </a:xfrm>
            <a:prstGeom prst="line">
              <a:avLst/>
            </a:prstGeom>
            <a:grpFill/>
            <a:ln w="12700" cap="flat" cmpd="sng">
              <a:solidFill>
                <a:schemeClr val="bg1">
                  <a:lumMod val="65000"/>
                </a:schemeClr>
              </a:solidFill>
              <a:miter lim="800000"/>
            </a:ln>
          </p:spPr>
        </p:cxnSp>
        <p:cxnSp>
          <p:nvCxnSpPr>
            <p:cNvPr id="24" name="直接连接符 19"/>
            <p:cNvCxnSpPr>
              <a:cxnSpLocks noChangeShapeType="1"/>
              <a:stCxn id="41" idx="5"/>
              <a:endCxn id="39" idx="1"/>
            </p:cNvCxnSpPr>
            <p:nvPr/>
          </p:nvCxnSpPr>
          <p:spPr bwMode="auto">
            <a:xfrm>
              <a:off x="4689764" y="5030726"/>
              <a:ext cx="540911" cy="240335"/>
            </a:xfrm>
            <a:prstGeom prst="line">
              <a:avLst/>
            </a:prstGeom>
            <a:grpFill/>
            <a:ln w="12700" cap="flat" cmpd="sng">
              <a:solidFill>
                <a:schemeClr val="bg1">
                  <a:lumMod val="65000"/>
                </a:schemeClr>
              </a:solidFill>
              <a:miter lim="800000"/>
            </a:ln>
          </p:spPr>
        </p:cxnSp>
        <p:sp>
          <p:nvSpPr>
            <p:cNvPr id="25" name="直接连接符 24"/>
            <p:cNvSpPr>
              <a:spLocks noChangeShapeType="1"/>
            </p:cNvSpPr>
            <p:nvPr/>
          </p:nvSpPr>
          <p:spPr bwMode="auto">
            <a:xfrm flipV="1">
              <a:off x="5708664" y="5126708"/>
              <a:ext cx="741802" cy="144353"/>
            </a:xfrm>
            <a:prstGeom prst="line">
              <a:avLst/>
            </a:prstGeom>
            <a:grpFill/>
            <a:ln w="12700" cap="flat" cmpd="sng">
              <a:solidFill>
                <a:schemeClr val="bg1">
                  <a:lumMod val="65000"/>
                </a:schemeClr>
              </a:solidFill>
              <a:miter lim="800000"/>
            </a:ln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" name="直接连接符 26"/>
            <p:cNvSpPr>
              <a:spLocks noChangeShapeType="1"/>
            </p:cNvSpPr>
            <p:nvPr/>
          </p:nvSpPr>
          <p:spPr bwMode="auto">
            <a:xfrm>
              <a:off x="6863514" y="5126708"/>
              <a:ext cx="851363" cy="409566"/>
            </a:xfrm>
            <a:prstGeom prst="line">
              <a:avLst/>
            </a:prstGeom>
            <a:grpFill/>
            <a:ln w="12700" cap="flat" cmpd="sng">
              <a:solidFill>
                <a:schemeClr val="bg1">
                  <a:lumMod val="65000"/>
                </a:schemeClr>
              </a:solidFill>
              <a:miter lim="800000"/>
            </a:ln>
          </p:spPr>
          <p:txBody>
            <a:bodyPr/>
            <a:lstStyle/>
            <a:p>
              <a:endParaRPr lang="zh-CN" altLang="en-US" sz="2400"/>
            </a:p>
          </p:txBody>
        </p:sp>
        <p:cxnSp>
          <p:nvCxnSpPr>
            <p:cNvPr id="27" name="直接连接符 29"/>
            <p:cNvCxnSpPr>
              <a:cxnSpLocks noChangeShapeType="1"/>
              <a:stCxn id="35" idx="7"/>
              <a:endCxn id="31" idx="3"/>
            </p:cNvCxnSpPr>
            <p:nvPr/>
          </p:nvCxnSpPr>
          <p:spPr bwMode="auto">
            <a:xfrm flipV="1">
              <a:off x="8190060" y="4948379"/>
              <a:ext cx="1598159" cy="566039"/>
            </a:xfrm>
            <a:prstGeom prst="line">
              <a:avLst/>
            </a:prstGeom>
            <a:grpFill/>
            <a:ln w="12700" cap="flat" cmpd="sng">
              <a:solidFill>
                <a:schemeClr val="bg1">
                  <a:lumMod val="65000"/>
                </a:schemeClr>
              </a:solidFill>
              <a:miter lim="800000"/>
            </a:ln>
          </p:spPr>
        </p:cxnSp>
        <p:cxnSp>
          <p:nvCxnSpPr>
            <p:cNvPr id="28" name="直接连接符 32"/>
            <p:cNvCxnSpPr>
              <a:cxnSpLocks noChangeShapeType="1"/>
              <a:stCxn id="31" idx="1"/>
              <a:endCxn id="33" idx="5"/>
            </p:cNvCxnSpPr>
            <p:nvPr/>
          </p:nvCxnSpPr>
          <p:spPr bwMode="auto">
            <a:xfrm flipH="1" flipV="1">
              <a:off x="9090133" y="4657593"/>
              <a:ext cx="698087" cy="182989"/>
            </a:xfrm>
            <a:prstGeom prst="line">
              <a:avLst/>
            </a:prstGeom>
            <a:grpFill/>
            <a:ln w="12700" cap="flat" cmpd="sng">
              <a:solidFill>
                <a:schemeClr val="bg1">
                  <a:lumMod val="65000"/>
                </a:schemeClr>
              </a:solidFill>
              <a:miter lim="800000"/>
            </a:ln>
          </p:spPr>
        </p:cxnSp>
        <p:cxnSp>
          <p:nvCxnSpPr>
            <p:cNvPr id="29" name="直接连接符 34"/>
            <p:cNvCxnSpPr>
              <a:cxnSpLocks noChangeShapeType="1"/>
              <a:stCxn id="37" idx="6"/>
              <a:endCxn id="31" idx="2"/>
            </p:cNvCxnSpPr>
            <p:nvPr/>
          </p:nvCxnSpPr>
          <p:spPr bwMode="auto">
            <a:xfrm flipV="1">
              <a:off x="6949060" y="4894480"/>
              <a:ext cx="2753614" cy="178329"/>
            </a:xfrm>
            <a:prstGeom prst="line">
              <a:avLst/>
            </a:prstGeom>
            <a:grpFill/>
            <a:ln w="12700" cap="flat" cmpd="sng">
              <a:solidFill>
                <a:schemeClr val="bg1">
                  <a:lumMod val="65000"/>
                </a:schemeClr>
              </a:solidFill>
              <a:miter lim="800000"/>
            </a:ln>
          </p:spPr>
        </p:cxnSp>
        <p:sp>
          <p:nvSpPr>
            <p:cNvPr id="30" name="直接连接符 43"/>
            <p:cNvSpPr>
              <a:spLocks noChangeShapeType="1"/>
            </p:cNvSpPr>
            <p:nvPr/>
          </p:nvSpPr>
          <p:spPr bwMode="auto">
            <a:xfrm flipV="1">
              <a:off x="8023072" y="4672547"/>
              <a:ext cx="798715" cy="823130"/>
            </a:xfrm>
            <a:prstGeom prst="line">
              <a:avLst/>
            </a:prstGeom>
            <a:grpFill/>
            <a:ln w="12700" cap="flat" cmpd="sng">
              <a:solidFill>
                <a:schemeClr val="bg1">
                  <a:lumMod val="65000"/>
                </a:schemeClr>
              </a:solidFill>
              <a:miter lim="800000"/>
            </a:ln>
          </p:spPr>
          <p:txBody>
            <a:bodyPr/>
            <a:lstStyle/>
            <a:p>
              <a:endParaRPr lang="zh-CN" altLang="en-US" sz="2400"/>
            </a:p>
          </p:txBody>
        </p:sp>
      </p:grpSp>
      <p:pic>
        <p:nvPicPr>
          <p:cNvPr id="4" name="图片 3" descr="曲轨侧卸式矿车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99050" y="1157605"/>
            <a:ext cx="3636645" cy="3636645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sh/>
      </p:transition>
    </mc:Choice>
    <mc:Fallback>
      <p:transition spd="slow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 flipH="1">
            <a:off x="2171535" y="1709892"/>
            <a:ext cx="7380943" cy="3060391"/>
          </a:xfrm>
          <a:prstGeom prst="rect">
            <a:avLst/>
          </a:prstGeom>
          <a:noFill/>
          <a:ln w="44450" cap="sq">
            <a:solidFill>
              <a:srgbClr val="5F5F5F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-1801184" y="899788"/>
            <a:ext cx="4680598" cy="4680598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444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3391535" y="2266315"/>
            <a:ext cx="540448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200000"/>
              </a:lnSpc>
            </a:pPr>
            <a:r>
              <a:rPr dirty="0">
                <a:solidFill>
                  <a:schemeClr val="bg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ea"/>
              </a:rPr>
              <a:t>MCC1.2-6单侧曲轨侧卸式矿车</a:t>
            </a:r>
            <a:r>
              <a:rPr lang="zh-CN" altLang="en-US" dirty="0">
                <a:solidFill>
                  <a:schemeClr val="bg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主要适用于冶金、矿山、煤矿、铁路、山东矿安机电有限公司 </a:t>
            </a:r>
            <a:r>
              <a:rPr lang="en-US" altLang="zh-CN" dirty="0">
                <a:solidFill>
                  <a:schemeClr val="bg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,</a:t>
            </a:r>
            <a:r>
              <a:rPr lang="zh-CN" altLang="en-US" dirty="0">
                <a:solidFill>
                  <a:schemeClr val="bg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公路遂道、水工涵洞、地下矿平巷和军事涵洞等工程掘进、施工等。</a:t>
            </a:r>
            <a:endParaRPr lang="zh-CN" altLang="en-US" dirty="0">
              <a:solidFill>
                <a:schemeClr val="bg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35" y="3060065"/>
            <a:ext cx="2879090" cy="7188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MCC1.2-6单侧曲轨侧卸式</a:t>
            </a:r>
            <a:endParaRPr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    </a:t>
            </a:r>
            <a:r>
              <a:rPr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矿车</a:t>
            </a:r>
            <a:r>
              <a:rPr 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用途</a:t>
            </a:r>
            <a:endParaRPr 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sh/>
      </p:transition>
    </mc:Choice>
    <mc:Fallback>
      <p:transition spd="slow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960807" y="1439857"/>
            <a:ext cx="3600460" cy="3600460"/>
            <a:chOff x="3960807" y="1439857"/>
            <a:chExt cx="3600460" cy="3600460"/>
          </a:xfrm>
        </p:grpSpPr>
        <p:sp>
          <p:nvSpPr>
            <p:cNvPr id="16" name="椭圆 15"/>
            <p:cNvSpPr/>
            <p:nvPr/>
          </p:nvSpPr>
          <p:spPr>
            <a:xfrm>
              <a:off x="3960807" y="1439857"/>
              <a:ext cx="3600460" cy="360046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4501195" y="2524328"/>
              <a:ext cx="2605405" cy="1431519"/>
              <a:chOff x="4603038" y="2329297"/>
              <a:chExt cx="2605405" cy="1431519"/>
            </a:xfrm>
          </p:grpSpPr>
          <p:grpSp>
            <p:nvGrpSpPr>
              <p:cNvPr id="5" name="组合 4"/>
              <p:cNvGrpSpPr/>
              <p:nvPr/>
            </p:nvGrpSpPr>
            <p:grpSpPr>
              <a:xfrm>
                <a:off x="4603038" y="2329297"/>
                <a:ext cx="2605405" cy="987808"/>
                <a:chOff x="4603038" y="2329297"/>
                <a:chExt cx="2605405" cy="987808"/>
              </a:xfrm>
            </p:grpSpPr>
            <p:sp>
              <p:nvSpPr>
                <p:cNvPr id="2" name="TextBox 1"/>
                <p:cNvSpPr txBox="1"/>
                <p:nvPr/>
              </p:nvSpPr>
              <p:spPr>
                <a:xfrm>
                  <a:off x="4603038" y="2329297"/>
                  <a:ext cx="2605405" cy="52197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dist"/>
                  <a:r>
                    <a:rPr lang="zh-CN" altLang="en-US" sz="2800" spc="600" dirty="0" smtClean="0">
                      <a:solidFill>
                        <a:schemeClr val="bg1">
                          <a:lumMod val="6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感谢观赏</a:t>
                  </a:r>
                  <a:endParaRPr lang="zh-CN" altLang="en-US" sz="2800" spc="600" dirty="0">
                    <a:solidFill>
                      <a:schemeClr val="bg1">
                        <a:lumMod val="6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" name="TextBox 2"/>
                <p:cNvSpPr txBox="1"/>
                <p:nvPr/>
              </p:nvSpPr>
              <p:spPr>
                <a:xfrm>
                  <a:off x="5310605" y="2947773"/>
                  <a:ext cx="112402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dirty="0" smtClean="0">
                      <a:solidFill>
                        <a:schemeClr val="bg1">
                          <a:lumMod val="6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THANKS</a:t>
                  </a:r>
                  <a:endParaRPr lang="zh-CN" altLang="en-US" dirty="0">
                    <a:solidFill>
                      <a:schemeClr val="bg1">
                        <a:lumMod val="6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4" name="Freeform 77"/>
              <p:cNvSpPr/>
              <p:nvPr/>
            </p:nvSpPr>
            <p:spPr bwMode="auto">
              <a:xfrm>
                <a:off x="5746618" y="3472816"/>
                <a:ext cx="252000" cy="288000"/>
              </a:xfrm>
              <a:custGeom>
                <a:avLst/>
                <a:gdLst>
                  <a:gd name="T0" fmla="*/ 22400 w 44"/>
                  <a:gd name="T1" fmla="*/ 759 h 49"/>
                  <a:gd name="T2" fmla="*/ 23166 w 44"/>
                  <a:gd name="T3" fmla="*/ 3125 h 49"/>
                  <a:gd name="T4" fmla="*/ 29638 w 44"/>
                  <a:gd name="T5" fmla="*/ 26154 h 49"/>
                  <a:gd name="T6" fmla="*/ 24831 w 44"/>
                  <a:gd name="T7" fmla="*/ 30181 h 49"/>
                  <a:gd name="T8" fmla="*/ 25570 w 44"/>
                  <a:gd name="T9" fmla="*/ 26886 h 49"/>
                  <a:gd name="T10" fmla="*/ 23166 w 44"/>
                  <a:gd name="T11" fmla="*/ 12698 h 49"/>
                  <a:gd name="T12" fmla="*/ 20762 w 44"/>
                  <a:gd name="T13" fmla="*/ 11063 h 49"/>
                  <a:gd name="T14" fmla="*/ 19996 w 44"/>
                  <a:gd name="T15" fmla="*/ 16582 h 49"/>
                  <a:gd name="T16" fmla="*/ 17593 w 44"/>
                  <a:gd name="T17" fmla="*/ 28520 h 49"/>
                  <a:gd name="T18" fmla="*/ 15949 w 44"/>
                  <a:gd name="T19" fmla="*/ 35700 h 49"/>
                  <a:gd name="T20" fmla="*/ 5573 w 44"/>
                  <a:gd name="T21" fmla="*/ 38093 h 49"/>
                  <a:gd name="T22" fmla="*/ 1670 w 44"/>
                  <a:gd name="T23" fmla="*/ 34065 h 49"/>
                  <a:gd name="T24" fmla="*/ 7211 w 44"/>
                  <a:gd name="T25" fmla="*/ 24493 h 49"/>
                  <a:gd name="T26" fmla="*/ 12785 w 44"/>
                  <a:gd name="T27" fmla="*/ 26886 h 49"/>
                  <a:gd name="T28" fmla="*/ 14455 w 44"/>
                  <a:gd name="T29" fmla="*/ 27788 h 49"/>
                  <a:gd name="T30" fmla="*/ 15189 w 44"/>
                  <a:gd name="T31" fmla="*/ 24493 h 49"/>
                  <a:gd name="T32" fmla="*/ 19262 w 44"/>
                  <a:gd name="T33" fmla="*/ 4027 h 49"/>
                  <a:gd name="T34" fmla="*/ 19996 w 44"/>
                  <a:gd name="T35" fmla="*/ 759 h 49"/>
                  <a:gd name="T36" fmla="*/ 22400 w 44"/>
                  <a:gd name="T37" fmla="*/ 759 h 49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44" h="49">
                    <a:moveTo>
                      <a:pt x="28" y="1"/>
                    </a:moveTo>
                    <a:cubicBezTo>
                      <a:pt x="29" y="2"/>
                      <a:pt x="29" y="3"/>
                      <a:pt x="29" y="4"/>
                    </a:cubicBezTo>
                    <a:cubicBezTo>
                      <a:pt x="33" y="13"/>
                      <a:pt x="44" y="21"/>
                      <a:pt x="37" y="33"/>
                    </a:cubicBezTo>
                    <a:cubicBezTo>
                      <a:pt x="36" y="34"/>
                      <a:pt x="32" y="39"/>
                      <a:pt x="31" y="38"/>
                    </a:cubicBezTo>
                    <a:cubicBezTo>
                      <a:pt x="30" y="37"/>
                      <a:pt x="32" y="36"/>
                      <a:pt x="32" y="34"/>
                    </a:cubicBezTo>
                    <a:cubicBezTo>
                      <a:pt x="36" y="28"/>
                      <a:pt x="33" y="21"/>
                      <a:pt x="29" y="16"/>
                    </a:cubicBezTo>
                    <a:cubicBezTo>
                      <a:pt x="28" y="16"/>
                      <a:pt x="27" y="14"/>
                      <a:pt x="26" y="14"/>
                    </a:cubicBezTo>
                    <a:cubicBezTo>
                      <a:pt x="26" y="14"/>
                      <a:pt x="25" y="21"/>
                      <a:pt x="25" y="21"/>
                    </a:cubicBezTo>
                    <a:cubicBezTo>
                      <a:pt x="24" y="26"/>
                      <a:pt x="23" y="30"/>
                      <a:pt x="22" y="36"/>
                    </a:cubicBezTo>
                    <a:cubicBezTo>
                      <a:pt x="22" y="39"/>
                      <a:pt x="22" y="42"/>
                      <a:pt x="20" y="45"/>
                    </a:cubicBezTo>
                    <a:cubicBezTo>
                      <a:pt x="17" y="48"/>
                      <a:pt x="10" y="49"/>
                      <a:pt x="7" y="48"/>
                    </a:cubicBezTo>
                    <a:cubicBezTo>
                      <a:pt x="4" y="47"/>
                      <a:pt x="2" y="45"/>
                      <a:pt x="2" y="43"/>
                    </a:cubicBezTo>
                    <a:cubicBezTo>
                      <a:pt x="0" y="38"/>
                      <a:pt x="4" y="32"/>
                      <a:pt x="9" y="31"/>
                    </a:cubicBezTo>
                    <a:cubicBezTo>
                      <a:pt x="12" y="31"/>
                      <a:pt x="14" y="32"/>
                      <a:pt x="16" y="34"/>
                    </a:cubicBezTo>
                    <a:cubicBezTo>
                      <a:pt x="17" y="34"/>
                      <a:pt x="18" y="35"/>
                      <a:pt x="18" y="35"/>
                    </a:cubicBezTo>
                    <a:cubicBezTo>
                      <a:pt x="19" y="35"/>
                      <a:pt x="19" y="31"/>
                      <a:pt x="19" y="31"/>
                    </a:cubicBezTo>
                    <a:cubicBezTo>
                      <a:pt x="20" y="22"/>
                      <a:pt x="22" y="14"/>
                      <a:pt x="24" y="5"/>
                    </a:cubicBezTo>
                    <a:cubicBezTo>
                      <a:pt x="24" y="4"/>
                      <a:pt x="25" y="1"/>
                      <a:pt x="25" y="1"/>
                    </a:cubicBezTo>
                    <a:cubicBezTo>
                      <a:pt x="25" y="0"/>
                      <a:pt x="28" y="1"/>
                      <a:pt x="28" y="1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/>
              <a:lstStyle/>
              <a:p>
                <a:endParaRPr lang="zh-CN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sh/>
      </p:transition>
    </mc:Choice>
    <mc:Fallback>
      <p:transition spd="slow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KSO_WM_DIAGRAM_VIRTUALLY_FRAME" val="{&quot;height&quot;:242.93921259842517,&quot;left&quot;:409.1359842519685,&quot;top&quot;:146.23094488188977,&quot;width&quot;:387.82995250854185}"/>
</p:tagLst>
</file>

<file path=ppt/tags/tag2.xml><?xml version="1.0" encoding="utf-8"?>
<p:tagLst xmlns:p="http://schemas.openxmlformats.org/presentationml/2006/main">
  <p:tag name="KSO_WM_DIAGRAM_VIRTUALLY_FRAME" val="{&quot;height&quot;:242.93921259842517,&quot;left&quot;:409.1359842519685,&quot;top&quot;:146.23094488188977,&quot;width&quot;:387.82995250854185}"/>
</p:tagLst>
</file>

<file path=ppt/tags/tag3.xml><?xml version="1.0" encoding="utf-8"?>
<p:tagLst xmlns:p="http://schemas.openxmlformats.org/presentationml/2006/main">
  <p:tag name="KSO_WM_DIAGRAM_VIRTUALLY_FRAME" val="{&quot;height&quot;:242.93921259842517,&quot;left&quot;:409.1359842519685,&quot;top&quot;:146.23094488188977,&quot;width&quot;:387.82995250854185}"/>
</p:tagLst>
</file>

<file path=ppt/tags/tag4.xml><?xml version="1.0" encoding="utf-8"?>
<p:tagLst xmlns:p="http://schemas.openxmlformats.org/presentationml/2006/main">
  <p:tag name="KSO_WM_DIAGRAM_VIRTUALLY_FRAME" val="{&quot;height&quot;:242.93921259842517,&quot;left&quot;:409.1359842519685,&quot;top&quot;:146.23094488188977,&quot;width&quot;:387.82995250854185}"/>
</p:tagLst>
</file>

<file path=ppt/tags/tag5.xml><?xml version="1.0" encoding="utf-8"?>
<p:tagLst xmlns:p="http://schemas.openxmlformats.org/presentationml/2006/main">
  <p:tag name="KSO_WM_DIAGRAM_VIRTUALLY_FRAME" val="{&quot;height&quot;:242.93921259842517,&quot;left&quot;:409.1359842519685,&quot;top&quot;:146.23094488188977,&quot;width&quot;:387.82995250854185}"/>
</p:tagLst>
</file>

<file path=ppt/tags/tag6.xml><?xml version="1.0" encoding="utf-8"?>
<p:tagLst xmlns:p="http://schemas.openxmlformats.org/presentationml/2006/main">
  <p:tag name="KSO_WM_DIAGRAM_VIRTUALLY_FRAME" val="{&quot;height&quot;:242.93921259842517,&quot;left&quot;:409.1359842519685,&quot;top&quot;:146.23094488188977,&quot;width&quot;:387.82995250854185}"/>
</p:tagLst>
</file>

<file path=ppt/tags/tag7.xml><?xml version="1.0" encoding="utf-8"?>
<p:tagLst xmlns:p="http://schemas.openxmlformats.org/presentationml/2006/main">
  <p:tag name="KSO_WM_DIAGRAM_VIRTUALLY_FRAME" val="{&quot;height&quot;:242.93921259842517,&quot;left&quot;:409.1359842519685,&quot;top&quot;:146.23094488188977,&quot;width&quot;:387.82995250854185}"/>
</p:tagLst>
</file>

<file path=ppt/tags/tag8.xml><?xml version="1.0" encoding="utf-8"?>
<p:tagLst xmlns:p="http://schemas.openxmlformats.org/presentationml/2006/main">
  <p:tag name="KSO_WM_DIAGRAM_VIRTUALLY_FRAME" val="{&quot;height&quot;:242.93921259842517,&quot;left&quot;:409.1359842519685,&quot;top&quot;:146.23094488188977,&quot;width&quot;:387.82995250854185}"/>
</p:tagLst>
</file>

<file path=ppt/tags/tag9.xml><?xml version="1.0" encoding="utf-8"?>
<p:tagLst xmlns:p="http://schemas.openxmlformats.org/presentationml/2006/main">
  <p:tag name="KSO_WM_DIAGRAM_VIRTUALLY_FRAME" val="{&quot;height&quot;:242.93921259842517,&quot;left&quot;:409.1359842519685,&quot;top&quot;:146.23094488188977,&quot;width&quot;:387.82995250854185}"/>
</p:tagLst>
</file>

<file path=ppt/tags/tag10.xml><?xml version="1.0" encoding="utf-8"?>
<p:tagLst xmlns:p="http://schemas.openxmlformats.org/presentationml/2006/main">
  <p:tag name="KSO_WM_DIAGRAM_VIRTUALLY_FRAME" val="{&quot;height&quot;:242.93921259842517,&quot;left&quot;:409.1359842519685,&quot;top&quot;:146.23094488188977,&quot;width&quot;:387.82995250854185}"/>
</p:tagLst>
</file>

<file path=ppt/tags/tag11.xml><?xml version="1.0" encoding="utf-8"?>
<p:tagLst xmlns:p="http://schemas.openxmlformats.org/presentationml/2006/main">
  <p:tag name="KSO_WM_DIAGRAM_VIRTUALLY_FRAME" val="{&quot;height&quot;:242.93921259842517,&quot;left&quot;:409.1359842519685,&quot;top&quot;:146.23094488188977,&quot;width&quot;:387.82995250854185}"/>
</p:tagLst>
</file>

<file path=ppt/tags/tag12.xml><?xml version="1.0" encoding="utf-8"?>
<p:tagLst xmlns:p="http://schemas.openxmlformats.org/presentationml/2006/main">
  <p:tag name="KSO_WM_DIAGRAM_VIRTUALLY_FRAME" val="{&quot;height&quot;:242.93921259842517,&quot;left&quot;:409.1359842519685,&quot;top&quot;:146.23094488188977,&quot;width&quot;:387.82995250854185}"/>
</p:tagLst>
</file>

<file path=ppt/tags/tag13.xml><?xml version="1.0" encoding="utf-8"?>
<p:tagLst xmlns:p="http://schemas.openxmlformats.org/presentationml/2006/main">
  <p:tag name="KSO_WM_DIAGRAM_VIRTUALLY_FRAME" val="{&quot;height&quot;:242.93921259842517,&quot;left&quot;:409.1359842519685,&quot;top&quot;:146.23094488188977,&quot;width&quot;:387.82995250854185}"/>
</p:tagLst>
</file>

<file path=ppt/tags/tag14.xml><?xml version="1.0" encoding="utf-8"?>
<p:tagLst xmlns:p="http://schemas.openxmlformats.org/presentationml/2006/main">
  <p:tag name="KSO_WM_DIAGRAM_VIRTUALLY_FRAME" val="{&quot;height&quot;:242.93921259842517,&quot;left&quot;:409.1359842519685,&quot;top&quot;:146.23094488188977,&quot;width&quot;:387.82995250854185}"/>
</p:tagLst>
</file>

<file path=ppt/tags/tag15.xml><?xml version="1.0" encoding="utf-8"?>
<p:tagLst xmlns:p="http://schemas.openxmlformats.org/presentationml/2006/main">
  <p:tag name="KSO_WM_DIAGRAM_VIRTUALLY_FRAME" val="{&quot;height&quot;:242.93921259842517,&quot;left&quot;:409.1359842519685,&quot;top&quot;:146.23094488188977,&quot;width&quot;:387.82995250854185}"/>
</p:tagLst>
</file>

<file path=ppt/tags/tag16.xml><?xml version="1.0" encoding="utf-8"?>
<p:tagLst xmlns:p="http://schemas.openxmlformats.org/presentationml/2006/main">
  <p:tag name="KSO_WM_DIAGRAM_VIRTUALLY_FRAME" val="{&quot;height&quot;:242.93921259842517,&quot;left&quot;:409.1359842519685,&quot;top&quot;:146.23094488188977,&quot;width&quot;:387.82995250854185}"/>
</p:tagLst>
</file>

<file path=ppt/tags/tag17.xml><?xml version="1.0" encoding="utf-8"?>
<p:tagLst xmlns:p="http://schemas.openxmlformats.org/presentationml/2006/main">
  <p:tag name="KSO_WM_DIAGRAM_VIRTUALLY_FRAME" val="{&quot;height&quot;:242.93921259842517,&quot;left&quot;:409.1359842519685,&quot;top&quot;:146.23094488188977,&quot;width&quot;:387.82995250854185}"/>
</p:tagLst>
</file>

<file path=ppt/tags/tag18.xml><?xml version="1.0" encoding="utf-8"?>
<p:tagLst xmlns:p="http://schemas.openxmlformats.org/presentationml/2006/main">
  <p:tag name="KSO_WM_DIAGRAM_VIRTUALLY_FRAME" val="{&quot;height&quot;:242.93921259842517,&quot;left&quot;:409.1359842519685,&quot;top&quot;:146.23094488188977,&quot;width&quot;:387.82995250854185}"/>
</p:tagLst>
</file>

<file path=ppt/tags/tag19.xml><?xml version="1.0" encoding="utf-8"?>
<p:tagLst xmlns:p="http://schemas.openxmlformats.org/presentationml/2006/main">
  <p:tag name="KSO_WM_DIAGRAM_VIRTUALLY_FRAME" val="{&quot;height&quot;:242.93921259842517,&quot;left&quot;:409.1359842519685,&quot;top&quot;:146.23094488188977,&quot;width&quot;:387.82995250854185}"/>
</p:tagLst>
</file>

<file path=ppt/tags/tag20.xml><?xml version="1.0" encoding="utf-8"?>
<p:tagLst xmlns:p="http://schemas.openxmlformats.org/presentationml/2006/main">
  <p:tag name="KSO_WM_DIAGRAM_VIRTUALLY_FRAME" val="{&quot;height&quot;:242.93921259842517,&quot;left&quot;:409.1359842519685,&quot;top&quot;:146.23094488188977,&quot;width&quot;:387.82995250854185}"/>
</p:tagLst>
</file>

<file path=ppt/tags/tag21.xml><?xml version="1.0" encoding="utf-8"?>
<p:tagLst xmlns:p="http://schemas.openxmlformats.org/presentationml/2006/main">
  <p:tag name="KSO_WM_DIAGRAM_VIRTUALLY_FRAME" val="{&quot;height&quot;:292.3,&quot;left&quot;:417.4206299212598,&quot;top&quot;:155.945905511811,&quot;width&quot;:979.45}"/>
</p:tagLst>
</file>

<file path=ppt/tags/tag22.xml><?xml version="1.0" encoding="utf-8"?>
<p:tagLst xmlns:p="http://schemas.openxmlformats.org/presentationml/2006/main">
  <p:tag name="KSO_WM_DIAGRAM_VIRTUALLY_FRAME" val="{&quot;height&quot;:292.3,&quot;left&quot;:417.4206299212598,&quot;top&quot;:155.945905511811,&quot;width&quot;:979.45}"/>
</p:tagLst>
</file>

<file path=ppt/tags/tag23.xml><?xml version="1.0" encoding="utf-8"?>
<p:tagLst xmlns:p="http://schemas.openxmlformats.org/presentationml/2006/main">
  <p:tag name="KSO_WM_DIAGRAM_VIRTUALLY_FRAME" val="{&quot;height&quot;:292.3,&quot;left&quot;:417.4206299212598,&quot;top&quot;:155.945905511811,&quot;width&quot;:979.45}"/>
</p:tagLst>
</file>

<file path=ppt/tags/tag24.xml><?xml version="1.0" encoding="utf-8"?>
<p:tagLst xmlns:p="http://schemas.openxmlformats.org/presentationml/2006/main">
  <p:tag name="KSO_WM_DIAGRAM_VIRTUALLY_FRAME" val="{&quot;height&quot;:292.3,&quot;left&quot;:417.4206299212598,&quot;top&quot;:155.945905511811,&quot;width&quot;:979.45}"/>
</p:tagLst>
</file>

<file path=ppt/tags/tag25.xml><?xml version="1.0" encoding="utf-8"?>
<p:tagLst xmlns:p="http://schemas.openxmlformats.org/presentationml/2006/main">
  <p:tag name="KSO_WM_DIAGRAM_VIRTUALLY_FRAME" val="{&quot;height&quot;:292.3,&quot;left&quot;:417.4206299212598,&quot;top&quot;:155.945905511811,&quot;width&quot;:979.45}"/>
</p:tagLst>
</file>

<file path=ppt/tags/tag26.xml><?xml version="1.0" encoding="utf-8"?>
<p:tagLst xmlns:p="http://schemas.openxmlformats.org/presentationml/2006/main">
  <p:tag name="KSO_WM_DIAGRAM_VIRTUALLY_FRAME" val="{&quot;height&quot;:216.05,&quot;left&quot;:147.3,&quot;top&quot;:189.65,&quot;width&quot;:623.1}"/>
</p:tagLst>
</file>

<file path=ppt/tags/tag27.xml><?xml version="1.0" encoding="utf-8"?>
<p:tagLst xmlns:p="http://schemas.openxmlformats.org/presentationml/2006/main">
  <p:tag name="KSO_WM_DIAGRAM_VIRTUALLY_FRAME" val="{&quot;height&quot;:216.05,&quot;left&quot;:147.3,&quot;top&quot;:189.65,&quot;width&quot;:623.1}"/>
</p:tagLst>
</file>

<file path=ppt/tags/tag28.xml><?xml version="1.0" encoding="utf-8"?>
<p:tagLst xmlns:p="http://schemas.openxmlformats.org/presentationml/2006/main">
  <p:tag name="KSO_WM_DIAGRAM_VIRTUALLY_FRAME" val="{&quot;height&quot;:216.05,&quot;left&quot;:147.3,&quot;top&quot;:189.65,&quot;width&quot;:623.1}"/>
</p:tagLst>
</file>

<file path=ppt/tags/tag29.xml><?xml version="1.0" encoding="utf-8"?>
<p:tagLst xmlns:p="http://schemas.openxmlformats.org/presentationml/2006/main">
  <p:tag name="KSO_WM_DIAGRAM_VIRTUALLY_FRAME" val="{&quot;height&quot;:216.05,&quot;left&quot;:147.3,&quot;top&quot;:189.65,&quot;width&quot;:623.1}"/>
</p:tagLst>
</file>

<file path=ppt/tags/tag30.xml><?xml version="1.0" encoding="utf-8"?>
<p:tagLst xmlns:p="http://schemas.openxmlformats.org/presentationml/2006/main">
  <p:tag name="KSO_WM_DIAGRAM_VIRTUALLY_FRAME" val="{&quot;height&quot;:216.05,&quot;left&quot;:147.3,&quot;top&quot;:189.65,&quot;width&quot;:623.1}"/>
</p:tagLst>
</file>

<file path=ppt/tags/tag31.xml><?xml version="1.0" encoding="utf-8"?>
<p:tagLst xmlns:p="http://schemas.openxmlformats.org/presentationml/2006/main">
  <p:tag name="KSO_WM_DIAGRAM_VIRTUALLY_FRAME" val="{&quot;height&quot;:216.05,&quot;left&quot;:147.3,&quot;top&quot;:189.65,&quot;width&quot;:623.1}"/>
</p:tagLst>
</file>

<file path=ppt/tags/tag32.xml><?xml version="1.0" encoding="utf-8"?>
<p:tagLst xmlns:p="http://schemas.openxmlformats.org/presentationml/2006/main">
  <p:tag name="KSO_WM_DIAGRAM_VIRTUALLY_FRAME" val="{&quot;height&quot;:216.05,&quot;left&quot;:147.3,&quot;top&quot;:189.65,&quot;width&quot;:623.1}"/>
</p:tagLst>
</file>

<file path=ppt/tags/tag33.xml><?xml version="1.0" encoding="utf-8"?>
<p:tagLst xmlns:p="http://schemas.openxmlformats.org/presentationml/2006/main">
  <p:tag name="KSO_WM_DIAGRAM_VIRTUALLY_FRAME" val="{&quot;height&quot;:216.05,&quot;left&quot;:147.3,&quot;top&quot;:189.65,&quot;width&quot;:623.1}"/>
</p:tagLst>
</file>

<file path=ppt/tags/tag34.xml><?xml version="1.0" encoding="utf-8"?>
<p:tagLst xmlns:p="http://schemas.openxmlformats.org/presentationml/2006/main">
  <p:tag name="KSO_WM_DIAGRAM_VIRTUALLY_FRAME" val="{&quot;height&quot;:216.05,&quot;left&quot;:147.3,&quot;top&quot;:189.65,&quot;width&quot;:623.1}"/>
</p:tagLst>
</file>

<file path=ppt/tags/tag35.xml><?xml version="1.0" encoding="utf-8"?>
<p:tagLst xmlns:p="http://schemas.openxmlformats.org/presentationml/2006/main">
  <p:tag name="KSO_WM_DIAGRAM_VIRTUALLY_FRAME" val="{&quot;height&quot;:216.05,&quot;left&quot;:147.3,&quot;top&quot;:189.65,&quot;width&quot;:623.1}"/>
</p:tagLst>
</file>

<file path=ppt/tags/tag36.xml><?xml version="1.0" encoding="utf-8"?>
<p:tagLst xmlns:p="http://schemas.openxmlformats.org/presentationml/2006/main">
  <p:tag name="KSO_WM_DIAGRAM_VIRTUALLY_FRAME" val="{&quot;height&quot;:216.05,&quot;left&quot;:147.3,&quot;top&quot;:189.65,&quot;width&quot;:623.1}"/>
</p:tagLst>
</file>

<file path=ppt/tags/tag37.xml><?xml version="1.0" encoding="utf-8"?>
<p:tagLst xmlns:p="http://schemas.openxmlformats.org/presentationml/2006/main">
  <p:tag name="KSO_WM_DIAGRAM_VIRTUALLY_FRAME" val="{&quot;height&quot;:216.05,&quot;left&quot;:147.3,&quot;top&quot;:189.65,&quot;width&quot;:623.1}"/>
</p:tagLst>
</file>

<file path=ppt/tags/tag38.xml><?xml version="1.0" encoding="utf-8"?>
<p:tagLst xmlns:p="http://schemas.openxmlformats.org/presentationml/2006/main">
  <p:tag name="commondata" val="eyJoZGlkIjoiMTQwZjNlNzQwMGE1YWNjNTM4MzRhMTNjNzk5MDQyOGIifQ==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暗香扑面">
      <a:fillStyleLst>
        <a:solidFill>
          <a:schemeClr val="phClr"/>
        </a:solidFill>
        <a:gradFill rotWithShape="1">
          <a:gsLst>
            <a:gs pos="0">
              <a:schemeClr val="phClr">
                <a:tint val="98000"/>
                <a:satMod val="220000"/>
              </a:schemeClr>
            </a:gs>
            <a:gs pos="31000">
              <a:schemeClr val="phClr">
                <a:tint val="30000"/>
                <a:satMod val="150000"/>
              </a:schemeClr>
            </a:gs>
            <a:gs pos="91000">
              <a:schemeClr val="phClr">
                <a:tint val="96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28000"/>
                <a:satMod val="100000"/>
              </a:schemeClr>
              <a:schemeClr val="phClr">
                <a:tint val="100000"/>
                <a:satMod val="200000"/>
              </a:schemeClr>
            </a:duotone>
          </a:blip>
          <a:tile tx="0" ty="0" sx="80000" sy="8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10000"/>
              </a:schemeClr>
            </a:glow>
          </a:effectLst>
        </a:effectStyle>
        <a:effectStyle>
          <a:effectLst>
            <a:outerShdw blurRad="34925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9525" prstMaterial="dkEdge">
            <a:bevelT w="12000" h="24150"/>
            <a:contourClr>
              <a:schemeClr val="phClr">
                <a:satMod val="110000"/>
              </a:schemeClr>
            </a:contourClr>
          </a:sp3d>
        </a:effectStyle>
        <a:effectStyle>
          <a:effectLst>
            <a:outerShdw blurRad="50800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18700" prstMaterial="dkEdge">
            <a:bevelT w="44450" h="80600"/>
            <a:contourClr>
              <a:schemeClr val="phClr"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1021</Words>
  <Application>WPS 演示</Application>
  <PresentationFormat>自定义</PresentationFormat>
  <Paragraphs>99</Paragraphs>
  <Slides>11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22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34" baseType="lpstr">
      <vt:lpstr>Arial</vt:lpstr>
      <vt:lpstr>宋体</vt:lpstr>
      <vt:lpstr>Wingdings</vt:lpstr>
      <vt:lpstr>微软雅黑</vt:lpstr>
      <vt:lpstr>方正清刻本悦宋简体</vt:lpstr>
      <vt:lpstr>Calibri</vt:lpstr>
      <vt:lpstr>Arial Unicode MS</vt:lpstr>
      <vt:lpstr>方正兰亭细黑_GBK</vt:lpstr>
      <vt:lpstr>造字工房悦黑体验版常规体</vt:lpstr>
      <vt:lpstr>Arial</vt:lpstr>
      <vt:lpstr>黑体</vt:lpstr>
      <vt:lpstr>全新硬笔楷书简</vt:lpstr>
      <vt:lpstr>方正卡通简体</vt:lpstr>
      <vt:lpstr>方正隶书_GBK</vt:lpstr>
      <vt:lpstr>叶根友毛笔行书2.0版</vt:lpstr>
      <vt:lpstr>书体坊向佳红毛笔行书</vt:lpstr>
      <vt:lpstr>南廱明體</vt:lpstr>
      <vt:lpstr>冬青黑体简体中文 W3</vt:lpstr>
      <vt:lpstr>华文中宋</vt:lpstr>
      <vt:lpstr>中山行书百年纪念版</vt:lpstr>
      <vt:lpstr>书体坊硬笔行书3500</vt:lpstr>
      <vt:lpstr>全新硬笔隶书简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www.1ppt.com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个人简历</dc:title>
  <dc:creator>第一PPT</dc:creator>
  <cp:keywords>www.1ppt.com</cp:keywords>
  <dc:description>www.1ppt.com</dc:description>
  <cp:lastModifiedBy>Administrator</cp:lastModifiedBy>
  <cp:revision>125</cp:revision>
  <dcterms:created xsi:type="dcterms:W3CDTF">2017-02-16T02:06:00Z</dcterms:created>
  <dcterms:modified xsi:type="dcterms:W3CDTF">2024-05-22T07:29:58Z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412994E8929E44C1AF4C4234396A56CB_13</vt:lpwstr>
  </property>
  <property fmtid="{D5CDD505-2E9C-101B-9397-08002B2CF9AE}" pid="3" name="KSOProductBuildVer">
    <vt:lpwstr>2052-12.1.0.16729</vt:lpwstr>
  </property>
</Properties>
</file>