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392" r:id="rId1"/>
    <p:sldMasterId id="2147488429" r:id="rId2"/>
  </p:sldMasterIdLst>
  <p:notesMasterIdLst>
    <p:notesMasterId r:id="rId3"/>
  </p:notesMasterIdLst>
  <p:sldIdLst>
    <p:sldId id="2393" r:id="rId4"/>
    <p:sldId id="2398" r:id="rId5"/>
    <p:sldId id="2403" r:id="rId6"/>
    <p:sldId id="2407" r:id="rId7"/>
    <p:sldId id="2410" r:id="rId8"/>
    <p:sldId id="2413" r:id="rId9"/>
    <p:sldId id="2417" r:id="rId10"/>
    <p:sldId id="2421" r:id="rId11"/>
    <p:sldId id="2424" r:id="rId12"/>
    <p:sldId id="2427" r:id="rId13"/>
    <p:sldId id="2430" r:id="rId14"/>
    <p:sldId id="2434" r:id="rId15"/>
    <p:sldId id="2438" r:id="rId16"/>
    <p:sldId id="2441" r:id="rId17"/>
    <p:sldId id="2444" r:id="rId18"/>
    <p:sldId id="2447" r:id="rId19"/>
    <p:sldId id="2451" r:id="rId20"/>
    <p:sldId id="2455" r:id="rId21"/>
    <p:sldId id="2458" r:id="rId22"/>
    <p:sldId id="2461" r:id="rId23"/>
    <p:sldId id="2464" r:id="rId24"/>
    <p:sldId id="2468" r:id="rId25"/>
    <p:sldId id="2472" r:id="rId26"/>
    <p:sldId id="2475" r:id="rId27"/>
    <p:sldId id="2478" r:id="rId28"/>
    <p:sldId id="2481" r:id="rId29"/>
    <p:sldId id="2485" r:id="rId30"/>
    <p:sldId id="2489" r:id="rId31"/>
    <p:sldId id="2492" r:id="rId32"/>
    <p:sldId id="2495" r:id="rId33"/>
    <p:sldId id="2498" r:id="rId34"/>
    <p:sldId id="2502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393" r:id="rId1"/>
    <p:sldLayoutId id="2147488394" r:id="rId2"/>
    <p:sldLayoutId id="2147488395" r:id="rId3"/>
    <p:sldLayoutId id="2147488396" r:id="rId4"/>
    <p:sldLayoutId id="2147488397" r:id="rId5"/>
    <p:sldLayoutId id="2147488398" r:id="rId6"/>
    <p:sldLayoutId id="2147488399" r:id="rId7"/>
    <p:sldLayoutId id="2147488400" r:id="rId8"/>
    <p:sldLayoutId id="2147488401" r:id="rId9"/>
    <p:sldLayoutId id="2147488402" r:id="rId10"/>
    <p:sldLayoutId id="214748840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430" r:id="rId1"/>
    <p:sldLayoutId id="2147488431" r:id="rId2"/>
    <p:sldLayoutId id="2147488432" r:id="rId3"/>
    <p:sldLayoutId id="2147488433" r:id="rId4"/>
    <p:sldLayoutId id="2147488434" r:id="rId5"/>
    <p:sldLayoutId id="2147488435" r:id="rId6"/>
    <p:sldLayoutId id="2147488436" r:id="rId7"/>
    <p:sldLayoutId id="2147488437" r:id="rId8"/>
    <p:sldLayoutId id="2147488438" r:id="rId9"/>
    <p:sldLayoutId id="2147488439" r:id="rId10"/>
    <p:sldLayoutId id="214748844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tags" Target="../tags/tag206.xml"/><Relationship Id="rId22" Type="http://schemas.openxmlformats.org/officeDocument/2006/relationships/tags" Target="../tags/tag207.xml"/><Relationship Id="rId23" Type="http://schemas.openxmlformats.org/officeDocument/2006/relationships/tags" Target="../tags/tag208.xml"/><Relationship Id="rId24" Type="http://schemas.openxmlformats.org/officeDocument/2006/relationships/tags" Target="../tags/tag209.xml"/><Relationship Id="rId25" Type="http://schemas.openxmlformats.org/officeDocument/2006/relationships/tags" Target="../tags/tag210.xml"/><Relationship Id="rId26" Type="http://schemas.openxmlformats.org/officeDocument/2006/relationships/tags" Target="../tags/tag211.xml"/><Relationship Id="rId27" Type="http://schemas.openxmlformats.org/officeDocument/2006/relationships/tags" Target="../tags/tag212.xml"/><Relationship Id="rId28" Type="http://schemas.openxmlformats.org/officeDocument/2006/relationships/tags" Target="../tags/tag213.xml"/><Relationship Id="rId29" Type="http://schemas.openxmlformats.org/officeDocument/2006/relationships/tags" Target="../tags/tag214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tags" Target="../tags/tag364.xml"/><Relationship Id="rId14" Type="http://schemas.openxmlformats.org/officeDocument/2006/relationships/tags" Target="../tags/tag365.xml"/><Relationship Id="rId15" Type="http://schemas.openxmlformats.org/officeDocument/2006/relationships/tags" Target="../tags/tag366.xml"/><Relationship Id="rId16" Type="http://schemas.openxmlformats.org/officeDocument/2006/relationships/tags" Target="../tags/tag367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tags" Target="../tags/tag395.xml"/><Relationship Id="rId14" Type="http://schemas.openxmlformats.org/officeDocument/2006/relationships/tags" Target="../tags/tag396.xml"/><Relationship Id="rId15" Type="http://schemas.openxmlformats.org/officeDocument/2006/relationships/tags" Target="../tags/tag397.xml"/><Relationship Id="rId16" Type="http://schemas.openxmlformats.org/officeDocument/2006/relationships/tags" Target="../tags/tag398.xml"/><Relationship Id="rId17" Type="http://schemas.openxmlformats.org/officeDocument/2006/relationships/tags" Target="../tags/tag399.xml"/><Relationship Id="rId18" Type="http://schemas.openxmlformats.org/officeDocument/2006/relationships/tags" Target="../tags/tag400.xml"/><Relationship Id="rId19" Type="http://schemas.openxmlformats.org/officeDocument/2006/relationships/tags" Target="../tags/tag401.xml"/><Relationship Id="rId20" Type="http://schemas.openxmlformats.org/officeDocument/2006/relationships/tags" Target="../tags/tag402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tags" Target="../tags/tag420.xml"/><Relationship Id="rId7" Type="http://schemas.openxmlformats.org/officeDocument/2006/relationships/tags" Target="../tags/tag421.xml"/><Relationship Id="rId8" Type="http://schemas.openxmlformats.org/officeDocument/2006/relationships/tags" Target="../tags/tag422.xml"/><Relationship Id="rId9" Type="http://schemas.openxmlformats.org/officeDocument/2006/relationships/tags" Target="../tags/tag423.xml"/><Relationship Id="rId10" Type="http://schemas.openxmlformats.org/officeDocument/2006/relationships/tags" Target="../tags/tag424.xml"/><Relationship Id="rId11" Type="http://schemas.openxmlformats.org/officeDocument/2006/relationships/tags" Target="../tags/tag425.xml"/><Relationship Id="rId12" Type="http://schemas.openxmlformats.org/officeDocument/2006/relationships/tags" Target="../tags/tag426.xml"/><Relationship Id="rId13" Type="http://schemas.openxmlformats.org/officeDocument/2006/relationships/tags" Target="../tags/tag427.xml"/><Relationship Id="rId14" Type="http://schemas.openxmlformats.org/officeDocument/2006/relationships/tags" Target="../tags/tag428.xml"/><Relationship Id="rId15" Type="http://schemas.openxmlformats.org/officeDocument/2006/relationships/tags" Target="../tags/tag429.xml"/><Relationship Id="rId16" Type="http://schemas.openxmlformats.org/officeDocument/2006/relationships/tags" Target="../tags/tag430.xml"/><Relationship Id="rId17" Type="http://schemas.openxmlformats.org/officeDocument/2006/relationships/tags" Target="../tags/tag431.xml"/><Relationship Id="rId18" Type="http://schemas.openxmlformats.org/officeDocument/2006/relationships/tags" Target="../tags/tag432.xml"/><Relationship Id="rId19" Type="http://schemas.openxmlformats.org/officeDocument/2006/relationships/tags" Target="../tags/tag433.xml"/><Relationship Id="rId20" Type="http://schemas.openxmlformats.org/officeDocument/2006/relationships/tags" Target="../tags/tag434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tags" Target="../tags/tag439.xml"/><Relationship Id="rId6" Type="http://schemas.openxmlformats.org/officeDocument/2006/relationships/tags" Target="../tags/tag440.xml"/><Relationship Id="rId7" Type="http://schemas.openxmlformats.org/officeDocument/2006/relationships/tags" Target="../tags/tag441.xml"/><Relationship Id="rId8" Type="http://schemas.openxmlformats.org/officeDocument/2006/relationships/tags" Target="../tags/tag442.xml"/><Relationship Id="rId9" Type="http://schemas.openxmlformats.org/officeDocument/2006/relationships/tags" Target="../tags/tag443.xml"/><Relationship Id="rId10" Type="http://schemas.openxmlformats.org/officeDocument/2006/relationships/tags" Target="../tags/tag444.xml"/><Relationship Id="rId11" Type="http://schemas.openxmlformats.org/officeDocument/2006/relationships/tags" Target="../tags/tag445.xml"/><Relationship Id="rId12" Type="http://schemas.openxmlformats.org/officeDocument/2006/relationships/tags" Target="../tags/tag446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初中教育发展的热点话题分析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34200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28498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初中教育的现状与问题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53427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47725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初中教育的改革与创新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34200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28498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初中教育与家庭、社会的互动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53427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47725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初中教育资源的优化与配置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34200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28498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初中教育与高等教育的衔接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12"/>
            </p:custDataLst>
          </p:nvPr>
        </p:nvSpPr>
        <p:spPr>
          <a:xfrm>
            <a:off x="753427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06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2" name="标题"/>
          <p:cNvSpPr txBox="1"/>
          <p:nvPr>
            <p:custDataLst>
              <p:tags r:id="rId13"/>
            </p:custDataLst>
          </p:nvPr>
        </p:nvSpPr>
        <p:spPr>
          <a:xfrm>
            <a:off x="847725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国际视野下的初中教育发展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初中教育的现状与问题</a:t>
            </a:r>
            <a:endParaRPr altLang="en-US" dirty="0" lang="zh-CN"/>
          </a:p>
        </p:txBody>
      </p:sp>
      <p:sp>
        <p:nvSpPr>
          <p:cNvPr id="10488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初中教育的重要性</a:t>
            </a:r>
            <a:endParaRPr altLang="en-US" lang="zh-CN"/>
          </a:p>
        </p:txBody>
      </p:sp>
      <p:sp>
        <p:nvSpPr>
          <p:cNvPr id="104892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8889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初中教育是学生形成正确的人生观、价值观和世界观的重要时期，对于学生的未来成长和发展至关重要。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初中教育是培养学生综合素质的重要阶段，对于学生的成长和发展至关重要。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初中教育是衔接小学和高中的关键阶段，对于学生顺利过渡到高中阶段的学习至关重要。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初中教育的发展水平直接关系到国家未来的发展，对于国家未来的竞争力至关重要。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当前初中教育存在的问题</a:t>
            </a:r>
            <a:endParaRPr altLang="en-US" lang="zh-CN"/>
          </a:p>
        </p:txBody>
      </p:sp>
      <p:sp>
        <p:nvSpPr>
          <p:cNvPr id="104898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学生学习动力不足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课程设置与实际需求脱节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教师资源匮乏且素质参差不齐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教育资源分配不均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初中教育发展面临的挑战</a:t>
            </a:r>
            <a:endParaRPr altLang="en-US" lang="zh-CN"/>
          </a:p>
        </p:txBody>
      </p:sp>
      <p:sp>
        <p:nvSpPr>
          <p:cNvPr id="1049046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升学压力大：初中教育阶段是升学的重要阶段，学生和家长面临较大的升学压力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教育资源不均衡：城乡之间、地区之间的教育资源存在较大差异，影响了教育的公平性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教育质量问题：部分学校教学质量不高，影响了学生的综合素质和未来的发展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学生心理健康问题：初中生处于身心发展的关键期，部分学生存在心理健康问题，如焦虑、抑郁等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初中教育的改革与创新</a:t>
            </a:r>
            <a:endParaRPr altLang="en-US" dirty="0" lang="zh-CN"/>
          </a:p>
        </p:txBody>
      </p:sp>
      <p:sp>
        <p:nvSpPr>
          <p:cNvPr id="104908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课程设置与教学改革</a:t>
            </a:r>
            <a:endParaRPr altLang="en-US" lang="zh-CN"/>
          </a:p>
        </p:txBody>
      </p:sp>
      <p:sp>
        <p:nvSpPr>
          <p:cNvPr id="1049136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课程设置多元化，注重学生个性化发展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增加实践课程，提高学生动手能力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引入信息技术，改进教学方式和方法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强化德育课程，培养学生良好品德素养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教师队伍建设与培训</a:t>
            </a:r>
            <a:endParaRPr altLang="en-US" lang="zh-CN"/>
          </a:p>
        </p:txBody>
      </p:sp>
      <p:sp>
        <p:nvSpPr>
          <p:cNvPr id="1049194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6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8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0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创新教师培训模式，采用线上+线下的混合式培训方式，提高教师信息技术应用能力和教育教学水平。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初中教育改革中教师队伍的建设是关键，需要提高教师的专业素养和教学能力。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加强教师职业道德建设，培养教师的责任心和使命感，提高教师的师德师风水平。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建立完善的教师评价体系，从多个维度对教师进行评价，激发教师的工作热情和创造力。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素质教育与创新人才培养</a:t>
            </a:r>
            <a:endParaRPr altLang="en-US" lang="zh-CN"/>
          </a:p>
        </p:txBody>
      </p:sp>
      <p:sp>
        <p:nvSpPr>
          <p:cNvPr id="1049244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素质教育强调学生的全面发展，注重培养学生的学习能力、创新精神和实践能力。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创新人才培养是素质教育的核心目标，通过创新教育模式、课程设置和评价体系等手段，培养学生的创新思维和创新能力。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初中教育应加强对学生个性和兴趣的关注，提供多样化的课程和学习方式，激发学生的创造力和想象力。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学校应积极开展课外拓展活动，鼓励学生参与科技创新、文化创意等方面的实践活动，提高学生的综合素质。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教育信息化与数字化转型</a:t>
            </a:r>
            <a:endParaRPr altLang="en-US" lang="zh-CN"/>
          </a:p>
        </p:txBody>
      </p:sp>
      <p:sp>
        <p:nvSpPr>
          <p:cNvPr id="1049302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8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2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4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8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信息技术在初中教育中的应用，如在线课程、数字化资源等。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未来初中教育信息化与数字化转型的趋势与展望。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初中教育信息化建设的现状与挑战，如资金投入、技术培训等。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数字化转型对初中教育的影响，如提高教学质量、促进教育公平等。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初中教育与家庭、社会的互动</a:t>
            </a:r>
            <a:endParaRPr altLang="en-US" dirty="0" lang="zh-CN"/>
          </a:p>
        </p:txBody>
      </p:sp>
      <p:sp>
        <p:nvSpPr>
          <p:cNvPr id="10493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家庭教育对初中教育的影响</a:t>
            </a:r>
            <a:endParaRPr altLang="en-US" lang="zh-CN"/>
          </a:p>
        </p:txBody>
      </p:sp>
      <p:sp>
        <p:nvSpPr>
          <p:cNvPr id="1049428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家庭教育是初中教育的重要组成部分，对学生的成长和发展具有重要影响。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良好的家庭教育可以帮助学生树立正确的人生观、价值观和世界观，提高学习成绩和综合素质。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不良的家庭教育可能导致学生出现心理问题、行为问题和学习困难，影响其未来的发展。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家长应该积极参与孩子的教育过程，与学校、老师保持密切联系，了解孩子的学习情况和心理状态，为其提供必要的帮助和支持。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社会环境对初中教育的影响</a:t>
            </a:r>
            <a:endParaRPr altLang="en-US" lang="zh-CN"/>
          </a:p>
        </p:txBody>
      </p:sp>
      <p:sp>
        <p:nvSpPr>
          <p:cNvPr id="104948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社会经济发展对初中教育的影响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2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家庭教育对初中教育的影响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8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社会文化对初中教育的影响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4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政策法规对初中教育的影响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初中教育与职业发展的衔接</a:t>
            </a:r>
            <a:endParaRPr altLang="en-US" lang="zh-CN"/>
          </a:p>
        </p:txBody>
      </p:sp>
      <p:sp>
        <p:nvSpPr>
          <p:cNvPr id="104954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促进初中教育与职业发展衔接的有效措施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成功案例分享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初中教育在职业发展中的重要性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当前初中教育与职业发展的衔接问题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社区资源在初中教育中的利用</a:t>
            </a:r>
            <a:endParaRPr altLang="en-US" lang="zh-CN"/>
          </a:p>
        </p:txBody>
      </p:sp>
      <p:sp>
        <p:nvSpPr>
          <p:cNvPr id="10496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4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社区图书馆：提供阅读材料和场所，丰富学生课余生活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0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社区活动：组织各类活动，增强学生社会实践能力和团队协作精神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6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社区师资：聘请专业人士授课，拓宽学生知识面和视野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8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2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社区资金：筹措资金，资助贫困学生和改善学校设施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初中教育资源的优化与配置</a:t>
            </a:r>
            <a:endParaRPr altLang="en-US" dirty="0" lang="zh-CN"/>
          </a:p>
        </p:txBody>
      </p:sp>
      <p:sp>
        <p:nvSpPr>
          <p:cNvPr id="104966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师资力量的均衡分配</a:t>
            </a:r>
            <a:endParaRPr altLang="en-US" lang="zh-CN"/>
          </a:p>
        </p:txBody>
      </p:sp>
      <p:sp>
        <p:nvSpPr>
          <p:cNvPr id="104970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优化教师资源配置，提高教师整体素质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加强教师培训和交流，促进教师专业发展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建立健全教师评价机制，激励教师工作积极性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保障教师待遇，吸引优秀人才从事教育工作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教育经费的合理使用</a:t>
            </a:r>
            <a:endParaRPr altLang="en-US" lang="zh-CN"/>
          </a:p>
        </p:txBody>
      </p:sp>
      <p:sp>
        <p:nvSpPr>
          <p:cNvPr id="10497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确保教育经费的充足投入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建立健全教育经费监管机制，防止浪费和滥用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鼓励社会力量参与教育投入，拓宽经费来源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优化教育资源配置，提高使用效率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教育设施的完善与更新</a:t>
            </a:r>
            <a:endParaRPr altLang="en-US" lang="zh-CN"/>
          </a:p>
        </p:txBody>
      </p:sp>
      <p:sp>
        <p:nvSpPr>
          <p:cNvPr id="10498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初中学校设施的更新与改造，提高教育质量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建设现代化教育设施，满足学生的学习需求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优化教育资源配置，实现教育公平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推进数字化教育建设，提升教育现代化水平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教育资源的共享与共建</a:t>
            </a:r>
            <a:endParaRPr altLang="en-US" lang="zh-CN"/>
          </a:p>
        </p:txBody>
      </p:sp>
      <p:sp>
        <p:nvSpPr>
          <p:cNvPr id="104989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共享教育资源：通过互联网平台，实现优质教育资源的共享，提高教育质量。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共建教育资源：鼓励社会各界共同参与教育资源的建设，促进教育公平。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跨区域资源共享：加强不同地区之间的教育资源共享，缩小区域教育差距。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校企合作共建：通过学校与企业合作，共同建设实践性强、符合市场需求的教育资源。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初中教育与高等教育的衔接</a:t>
            </a:r>
            <a:endParaRPr altLang="en-US" dirty="0" lang="zh-CN"/>
          </a:p>
        </p:txBody>
      </p:sp>
      <p:sp>
        <p:nvSpPr>
          <p:cNvPr id="104995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高等教育对初中教育的引导与支持</a:t>
            </a:r>
            <a:endParaRPr altLang="en-US" lang="zh-CN"/>
          </a:p>
        </p:txBody>
      </p:sp>
      <p:sp>
        <p:nvSpPr>
          <p:cNvPr id="1050004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高等教育机构与初中建立合作关系，提供教育资源和技术支持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高等教育教师参与初中教学活动，分享教学经验和教学方法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高等教育开设衔接课程，帮助学生顺利过渡到高等教育阶段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高等教育为初中学生提供实习机会，促进理论与实践的结合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初中生升学规划与指导</a:t>
            </a:r>
            <a:endParaRPr altLang="en-US" lang="zh-CN"/>
          </a:p>
        </p:txBody>
      </p:sp>
      <p:sp>
        <p:nvSpPr>
          <p:cNvPr id="105006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指导方式：开展职业规划课程，邀请专家进行讲座，提供心理咨询等。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实施建议：学校、家庭、社会共同参与，加强与高等教育的衔接。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升学规划的意义：帮助学生明确未来发展方向，提高升学率。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规划内容：根据学生兴趣和特长，制定个性化的升学计划。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高等教育与初中教育的课程衔接</a:t>
            </a:r>
            <a:endParaRPr altLang="en-US" lang="zh-CN"/>
          </a:p>
        </p:txBody>
      </p:sp>
      <p:sp>
        <p:nvSpPr>
          <p:cNvPr id="1050120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教学方法：高等教育和初中教育的教学方法应相互借鉴，以培养学生的自主学习和创新能力。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课程设置：高等教育与初中教育在课程设置上应保持连贯性和衔接性，确保学生能够顺利过渡。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教学内容：高等教育和初中教育的教学内容应相互补充，避免重复，以提高学生的学习效率。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8889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实践教学：高等教育和初中教育应加强实践教学，通过实验、实践等方式提高学生的实践能力和综合素质。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高等教育与初中教育的评价标准对接</a:t>
            </a:r>
            <a:endParaRPr altLang="en-US" lang="zh-CN"/>
          </a:p>
        </p:txBody>
      </p:sp>
      <p:sp>
        <p:nvSpPr>
          <p:cNvPr id="105018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评价标准对接的意义：促进教育体系的连贯性和有效性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2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评价标准对接的方法：制定统一的课程标准和评价体系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8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评价标准对接的实践：实施素质教育，注重学生的综合素质评价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04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评价标准对接的挑战：平衡不同教育阶段的差异和需求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国际视野下的初中教育发展</a:t>
            </a:r>
            <a:endParaRPr altLang="en-US" dirty="0" lang="zh-CN"/>
          </a:p>
        </p:txBody>
      </p:sp>
      <p:sp>
        <p:nvSpPr>
          <p:cNvPr id="10502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国际初中教育的现状与趋势</a:t>
            </a:r>
            <a:endParaRPr altLang="en-US" lang="zh-CN"/>
          </a:p>
        </p:txBody>
      </p:sp>
      <p:sp>
        <p:nvSpPr>
          <p:cNvPr id="10502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全球范围内对初中教育的重视程度不断提高，投资持续增长。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科技在初中教育中的应用成为新的发展趋势，如在线教育、虚拟现实等。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关注学生个性化发展，注重培养学生的创新能力和批判性思维。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国际化趋势明显，跨国教育合作和交流日益频繁。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国际初中教育的成功经验与启示</a:t>
            </a:r>
            <a:endParaRPr altLang="en-US" lang="zh-CN"/>
          </a:p>
        </p:txBody>
      </p:sp>
      <p:sp>
        <p:nvSpPr>
          <p:cNvPr id="1050366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0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重视基础教育：许多国家将初中教育作为提高国民素质和竞争力的关键阶段，注重培养学生的基础知识和技能。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多元化教育方式：一些国家在初中教育中采用多元化的教育方式，如项目式学习、合作学习等，以培养学生的创新能力和合作精神。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2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关注学生个性化发展：许多国家在初中教育中注重学生的个性化发展，提供丰富的课程和活动，让学生可以根据自己的兴趣和特长进行选择。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6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8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加强师资培训：为了提高初中教育质量，许多国家重视师资培训，提高教师的专业素养和教育教学方法。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国际合作与交流在初中教育中的实践与探索</a:t>
            </a:r>
            <a:endParaRPr altLang="en-US" lang="zh-CN"/>
          </a:p>
        </p:txBody>
      </p:sp>
      <p:sp>
        <p:nvSpPr>
          <p:cNvPr id="10504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8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6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合作办学：引进优质教育资源，提高初中教育质量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国际化课程：开设国际课程，培养学生全球意识和跨文化交流能力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国际教育评估：参与国际教育评估体系，提升初中教育的国际竞争力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交流项目：促进学生和教师之间的互动，拓宽视野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国际视野下我国初中教育发展的思考与展望</a:t>
            </a:r>
            <a:endParaRPr altLang="en-US" lang="zh-CN"/>
          </a:p>
        </p:txBody>
      </p:sp>
      <p:sp>
        <p:nvSpPr>
          <p:cNvPr id="105049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加强国际交流与合作，提升教育质量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1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关注全球教育发展趋势，培养具有国际竞争力的学生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1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借鉴国际先进教育理念和经验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2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推进国际化课程和师资队伍建设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505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6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6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6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6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6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6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0_6*l_h_i*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6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28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17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6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27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82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49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2023-12-31T13:45:44Z</dcterms:created>
  <dcterms:modified xsi:type="dcterms:W3CDTF">2023-12-31T13:45:44Z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6c69d04c0ac0438888f8937713999ce1_21</vt:lpwstr>
  </property>
</Properties>
</file>