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11" r:id="rId1"/>
    <p:sldMasterId id="2147495948" r:id="rId2"/>
  </p:sldMasterIdLst>
  <p:notesMasterIdLst>
    <p:notesMasterId r:id="rId3"/>
  </p:notesMasterIdLst>
  <p:sldIdLst>
    <p:sldId id="5754" r:id="rId4"/>
    <p:sldId id="5757" r:id="rId5"/>
    <p:sldId id="5760" r:id="rId6"/>
    <p:sldId id="5763" r:id="rId7"/>
    <p:sldId id="5766" r:id="rId8"/>
    <p:sldId id="5769" r:id="rId9"/>
    <p:sldId id="5772" r:id="rId10"/>
    <p:sldId id="5775" r:id="rId11"/>
    <p:sldId id="5778" r:id="rId12"/>
    <p:sldId id="5781" r:id="rId13"/>
    <p:sldId id="5784" r:id="rId14"/>
    <p:sldId id="5787" r:id="rId15"/>
    <p:sldId id="5790" r:id="rId16"/>
    <p:sldId id="5793" r:id="rId17"/>
    <p:sldId id="5796" r:id="rId18"/>
    <p:sldId id="5799" r:id="rId19"/>
    <p:sldId id="5802" r:id="rId20"/>
    <p:sldId id="5805" r:id="rId21"/>
    <p:sldId id="5808" r:id="rId22"/>
    <p:sldId id="5811" r:id="rId23"/>
    <p:sldId id="5814" r:id="rId24"/>
    <p:sldId id="5817" r:id="rId25"/>
    <p:sldId id="5820" r:id="rId26"/>
    <p:sldId id="5823" r:id="rId27"/>
    <p:sldId id="5826" r:id="rId28"/>
    <p:sldId id="5829" r:id="rId29"/>
    <p:sldId id="5832" r:id="rId30"/>
    <p:sldId id="5835" r:id="rId31"/>
    <p:sldId id="5838" r:id="rId32"/>
    <p:sldId id="5841" r:id="rId33"/>
    <p:sldId id="5844" r:id="rId34"/>
    <p:sldId id="5847" r:id="rId35"/>
    <p:sldId id="585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12" r:id="rId1"/>
    <p:sldLayoutId id="2147495913" r:id="rId2"/>
    <p:sldLayoutId id="2147495914" r:id="rId3"/>
    <p:sldLayoutId id="2147495915" r:id="rId4"/>
    <p:sldLayoutId id="2147495916" r:id="rId5"/>
    <p:sldLayoutId id="2147495917" r:id="rId6"/>
    <p:sldLayoutId id="2147495918" r:id="rId7"/>
    <p:sldLayoutId id="2147495919" r:id="rId8"/>
    <p:sldLayoutId id="2147495920" r:id="rId9"/>
    <p:sldLayoutId id="2147495921" r:id="rId10"/>
    <p:sldLayoutId id="21474959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49" r:id="rId1"/>
    <p:sldLayoutId id="2147495950" r:id="rId2"/>
    <p:sldLayoutId id="2147495951" r:id="rId3"/>
    <p:sldLayoutId id="2147495952" r:id="rId4"/>
    <p:sldLayoutId id="2147495953" r:id="rId5"/>
    <p:sldLayoutId id="2147495954" r:id="rId6"/>
    <p:sldLayoutId id="2147495955" r:id="rId7"/>
    <p:sldLayoutId id="2147495956" r:id="rId8"/>
    <p:sldLayoutId id="2147495957" r:id="rId9"/>
    <p:sldLayoutId id="2147495958" r:id="rId10"/>
    <p:sldLayoutId id="214749595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tags" Target="../tags/tag387.xml"/><Relationship Id="rId22" Type="http://schemas.openxmlformats.org/officeDocument/2006/relationships/tags" Target="../tags/tag388.xml"/><Relationship Id="rId23" Type="http://schemas.openxmlformats.org/officeDocument/2006/relationships/tags" Target="../tags/tag389.xml"/><Relationship Id="rId24" Type="http://schemas.openxmlformats.org/officeDocument/2006/relationships/tags" Target="../tags/tag390.xml"/><Relationship Id="rId25" Type="http://schemas.openxmlformats.org/officeDocument/2006/relationships/tags" Target="../tags/tag391.xml"/><Relationship Id="rId26" Type="http://schemas.openxmlformats.org/officeDocument/2006/relationships/tags" Target="../tags/tag392.xml"/><Relationship Id="rId27" Type="http://schemas.openxmlformats.org/officeDocument/2006/relationships/tags" Target="../tags/tag393.xml"/><Relationship Id="rId28" Type="http://schemas.openxmlformats.org/officeDocument/2006/relationships/tags" Target="../tags/tag394.xml"/><Relationship Id="rId29" Type="http://schemas.openxmlformats.org/officeDocument/2006/relationships/tags" Target="../tags/tag39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tags" Target="../tags/tag437.xml"/><Relationship Id="rId14" Type="http://schemas.openxmlformats.org/officeDocument/2006/relationships/tags" Target="../tags/tag438.xml"/><Relationship Id="rId15" Type="http://schemas.openxmlformats.org/officeDocument/2006/relationships/tags" Target="../tags/tag439.xml"/><Relationship Id="rId16" Type="http://schemas.openxmlformats.org/officeDocument/2006/relationships/tags" Target="../tags/tag440.xml"/><Relationship Id="rId17" Type="http://schemas.openxmlformats.org/officeDocument/2006/relationships/tags" Target="../tags/tag441.xml"/><Relationship Id="rId18" Type="http://schemas.openxmlformats.org/officeDocument/2006/relationships/tags" Target="../tags/tag442.xml"/><Relationship Id="rId19" Type="http://schemas.openxmlformats.org/officeDocument/2006/relationships/tags" Target="../tags/tag443.xml"/><Relationship Id="rId20" Type="http://schemas.openxmlformats.org/officeDocument/2006/relationships/tags" Target="../tags/tag444.xml"/><Relationship Id="rId21" Type="http://schemas.openxmlformats.org/officeDocument/2006/relationships/tags" Target="../tags/tag445.xml"/><Relationship Id="rId22" Type="http://schemas.openxmlformats.org/officeDocument/2006/relationships/tags" Target="../tags/tag446.xml"/><Relationship Id="rId23" Type="http://schemas.openxmlformats.org/officeDocument/2006/relationships/tags" Target="../tags/tag447.xml"/><Relationship Id="rId24" Type="http://schemas.openxmlformats.org/officeDocument/2006/relationships/tags" Target="../tags/tag448.xml"/><Relationship Id="rId25" Type="http://schemas.openxmlformats.org/officeDocument/2006/relationships/tags" Target="../tags/tag449.xml"/><Relationship Id="rId26" Type="http://schemas.openxmlformats.org/officeDocument/2006/relationships/tags" Target="../tags/tag450.xml"/><Relationship Id="rId27" Type="http://schemas.openxmlformats.org/officeDocument/2006/relationships/tags" Target="../tags/tag451.xml"/><Relationship Id="rId28" Type="http://schemas.openxmlformats.org/officeDocument/2006/relationships/tags" Target="../tags/tag452.xml"/><Relationship Id="rId29" Type="http://schemas.openxmlformats.org/officeDocument/2006/relationships/tags" Target="../tags/tag45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tags" Target="../tags/tag469.xml"/><Relationship Id="rId14" Type="http://schemas.openxmlformats.org/officeDocument/2006/relationships/tags" Target="../tags/tag470.xml"/><Relationship Id="rId15" Type="http://schemas.openxmlformats.org/officeDocument/2006/relationships/tags" Target="../tags/tag471.xml"/><Relationship Id="rId16" Type="http://schemas.openxmlformats.org/officeDocument/2006/relationships/tags" Target="../tags/tag472.xml"/><Relationship Id="rId17" Type="http://schemas.openxmlformats.org/officeDocument/2006/relationships/tags" Target="../tags/tag473.xml"/><Relationship Id="rId18" Type="http://schemas.openxmlformats.org/officeDocument/2006/relationships/tags" Target="../tags/tag474.xml"/><Relationship Id="rId19" Type="http://schemas.openxmlformats.org/officeDocument/2006/relationships/tags" Target="../tags/tag475.xml"/><Relationship Id="rId20" Type="http://schemas.openxmlformats.org/officeDocument/2006/relationships/tags" Target="../tags/tag476.xml"/><Relationship Id="rId21" Type="http://schemas.openxmlformats.org/officeDocument/2006/relationships/tags" Target="../tags/tag477.xml"/><Relationship Id="rId22" Type="http://schemas.openxmlformats.org/officeDocument/2006/relationships/tags" Target="../tags/tag478.xml"/><Relationship Id="rId23" Type="http://schemas.openxmlformats.org/officeDocument/2006/relationships/tags" Target="../tags/tag479.xml"/><Relationship Id="rId24" Type="http://schemas.openxmlformats.org/officeDocument/2006/relationships/tags" Target="../tags/tag480.xml"/><Relationship Id="rId25" Type="http://schemas.openxmlformats.org/officeDocument/2006/relationships/tags" Target="../tags/tag481.xml"/><Relationship Id="rId26" Type="http://schemas.openxmlformats.org/officeDocument/2006/relationships/tags" Target="../tags/tag482.xml"/><Relationship Id="rId27" Type="http://schemas.openxmlformats.org/officeDocument/2006/relationships/tags" Target="../tags/tag483.xml"/><Relationship Id="rId28" Type="http://schemas.openxmlformats.org/officeDocument/2006/relationships/tags" Target="../tags/tag484.xml"/><Relationship Id="rId29" Type="http://schemas.openxmlformats.org/officeDocument/2006/relationships/tags" Target="../tags/tag485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86.xml"/><Relationship Id="rId2" Type="http://schemas.openxmlformats.org/officeDocument/2006/relationships/tags" Target="../tags/tag487.xml"/><Relationship Id="rId3" Type="http://schemas.openxmlformats.org/officeDocument/2006/relationships/tags" Target="../tags/tag488.xml"/><Relationship Id="rId4" Type="http://schemas.openxmlformats.org/officeDocument/2006/relationships/tags" Target="../tags/tag489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90.xml"/><Relationship Id="rId2" Type="http://schemas.openxmlformats.org/officeDocument/2006/relationships/tags" Target="../tags/tag491.xml"/><Relationship Id="rId3" Type="http://schemas.openxmlformats.org/officeDocument/2006/relationships/tags" Target="../tags/tag492.xml"/><Relationship Id="rId4" Type="http://schemas.openxmlformats.org/officeDocument/2006/relationships/tags" Target="../tags/tag493.xml"/><Relationship Id="rId5" Type="http://schemas.openxmlformats.org/officeDocument/2006/relationships/tags" Target="../tags/tag494.xml"/><Relationship Id="rId6" Type="http://schemas.openxmlformats.org/officeDocument/2006/relationships/tags" Target="../tags/tag495.xml"/><Relationship Id="rId7" Type="http://schemas.openxmlformats.org/officeDocument/2006/relationships/tags" Target="../tags/tag496.xml"/><Relationship Id="rId8" Type="http://schemas.openxmlformats.org/officeDocument/2006/relationships/tags" Target="../tags/tag497.xml"/><Relationship Id="rId9" Type="http://schemas.openxmlformats.org/officeDocument/2006/relationships/tags" Target="../tags/tag498.xml"/><Relationship Id="rId10" Type="http://schemas.openxmlformats.org/officeDocument/2006/relationships/tags" Target="../tags/tag499.xml"/><Relationship Id="rId11" Type="http://schemas.openxmlformats.org/officeDocument/2006/relationships/tags" Target="../tags/tag500.xml"/><Relationship Id="rId12" Type="http://schemas.openxmlformats.org/officeDocument/2006/relationships/tags" Target="../tags/tag50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tags" Target="../tags/tag505.xml"/><Relationship Id="rId5" Type="http://schemas.openxmlformats.org/officeDocument/2006/relationships/tags" Target="../tags/tag506.xml"/><Relationship Id="rId6" Type="http://schemas.openxmlformats.org/officeDocument/2006/relationships/tags" Target="../tags/tag507.xml"/><Relationship Id="rId7" Type="http://schemas.openxmlformats.org/officeDocument/2006/relationships/tags" Target="../tags/tag508.xml"/><Relationship Id="rId8" Type="http://schemas.openxmlformats.org/officeDocument/2006/relationships/tags" Target="../tags/tag509.xml"/><Relationship Id="rId9" Type="http://schemas.openxmlformats.org/officeDocument/2006/relationships/tags" Target="../tags/tag510.xml"/><Relationship Id="rId10" Type="http://schemas.openxmlformats.org/officeDocument/2006/relationships/tags" Target="../tags/tag511.xml"/><Relationship Id="rId11" Type="http://schemas.openxmlformats.org/officeDocument/2006/relationships/tags" Target="../tags/tag512.xml"/><Relationship Id="rId12" Type="http://schemas.openxmlformats.org/officeDocument/2006/relationships/tags" Target="../tags/tag51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514.xml"/><Relationship Id="rId2" Type="http://schemas.openxmlformats.org/officeDocument/2006/relationships/tags" Target="../tags/tag515.xml"/><Relationship Id="rId3" Type="http://schemas.openxmlformats.org/officeDocument/2006/relationships/tags" Target="../tags/tag516.xml"/><Relationship Id="rId4" Type="http://schemas.openxmlformats.org/officeDocument/2006/relationships/tags" Target="../tags/tag517.xml"/><Relationship Id="rId5" Type="http://schemas.openxmlformats.org/officeDocument/2006/relationships/tags" Target="../tags/tag51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2024年初中教育的创新与变革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74104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accent4"/>
                </a:solidFill>
                <a:latin typeface="+mj-ea"/>
                <a:ea typeface="+mj-ea"/>
              </a:rPr>
              <a:t>初中教育的发展历程</a:t>
            </a:r>
            <a:endParaRPr altLang="en-US" b="1" dirty="0" sz="25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71513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2024年初中教育的创新实践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268922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9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初中教育变革中的教师角色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366331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9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初中教育变革中的学生发展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9305" y="463740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9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初中教育变革中的学校管理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3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4"/>
            </p:custDataLst>
          </p:nvPr>
        </p:nvSpPr>
        <p:spPr>
          <a:xfrm>
            <a:off x="7138670" y="5610860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accent4"/>
                </a:solidFill>
                <a:latin typeface="+mj-ea"/>
                <a:ea typeface="+mj-ea"/>
              </a:rPr>
              <a:t>初中教育变革的未来展望</a:t>
            </a:r>
            <a:endParaRPr altLang="en-US" b="1" dirty="0" sz="25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初中教育的发展历程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传统教育模式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传统教育模式以教师为中心，注重知识的传授和灌输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传统教育模式强调纪律和规范，对学生的个性发展有所限制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传统教育模式缺乏对学生实际应用能力的培养，导致学生难以适应社会需求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传统教育模式的评价方式单一，主要依赖于考试成绩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教育改革背景</a:t>
            </a:r>
            <a:endParaRPr altLang="en-US" lang="zh-CN"/>
          </a:p>
        </p:txBody>
      </p:sp>
      <p:sp>
        <p:nvSpPr>
          <p:cNvPr id="10492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社会经济发展对教育提出的新要求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教育政策法规的推动和引导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初中教育发展历程中存在的问题和挑战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国内外教育改革趋势的影响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近年来的教育创新</a:t>
            </a:r>
            <a:endParaRPr altLang="en-US" lang="zh-CN"/>
          </a:p>
        </p:txBody>
      </p:sp>
      <p:sp>
        <p:nvSpPr>
          <p:cNvPr id="10493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数字化教育：利用信息技术手段，提高教育质量和效率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个性化教育：关注学生个性发展，提供定制化教育服务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合作学习：培养学生团队协作和沟通能力，提高学习效果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混合式学习：结合线上和线下教育优势，打破传统教育模式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2024年的教育改革重点</a:t>
            </a:r>
            <a:endParaRPr altLang="en-US" lang="zh-CN"/>
          </a:p>
        </p:txBody>
      </p:sp>
      <p:sp>
        <p:nvSpPr>
          <p:cNvPr id="10493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数字化教育：推动教育信息化，提高教学质量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家校共育：加强家校合作，共同促进孩子成长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职业教育：加强职业教育，培养专业技能人才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个性化教育：关注学生个性化发展，因材施教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2024年初中教育的创新实践</a:t>
            </a:r>
            <a:endParaRPr altLang="en-US" dirty="0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个性化教育模式</a:t>
            </a:r>
            <a:endParaRPr altLang="en-US" lang="zh-CN"/>
          </a:p>
        </p:txBody>
      </p:sp>
      <p:sp>
        <p:nvSpPr>
          <p:cNvPr id="10495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优势：提高学生的学习效果，培养学生的综合素质和创新能力。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未来发展：随着技术的不断进步，个性化教育模式将更加完善和普及。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定义：根据学生的个性、兴趣和能力，提供定制化的教育资源和教学方法。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实施方式：利用大数据、人工智能等技术，分析学生的学习情况，为每个学生制定个性化的学习计划。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信息技术在教育中的应用</a:t>
            </a:r>
            <a:endParaRPr altLang="en-US" lang="zh-CN"/>
          </a:p>
        </p:txBody>
      </p:sp>
      <p:sp>
        <p:nvSpPr>
          <p:cNvPr id="1049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云计算技术：提供灵活的教学和学习资源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虚拟现实：创新教学方式，提高学习体验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在线学习平台：突破时间和空间限制，促进自主学习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人工智能：个性化教学和自适应学习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跨学科教育模式</a:t>
            </a:r>
            <a:endParaRPr altLang="en-US" lang="zh-CN"/>
          </a:p>
        </p:txBody>
      </p:sp>
      <p:sp>
        <p:nvSpPr>
          <p:cNvPr id="10496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定义：将不同学科的知识和技能融合在一起，以实际问题为中心进行教学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目的：提高学生的综合素质和创新能力，培养跨学科的人才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实施方式：开设跨学科课程、组织跨学科项目、开展跨学科活动等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优势：增强学生的实践能力、培养学生的团队合作精神、促进教师之间的交流与合作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创新课程与教材体系</a:t>
            </a:r>
            <a:endParaRPr altLang="en-US" lang="zh-CN"/>
          </a:p>
        </p:txBody>
      </p:sp>
      <p:sp>
        <p:nvSpPr>
          <p:cNvPr id="10497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数字化教材：利用信息技术手段，丰富教学资源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个性化学习：满足学生不同需求，激发学习兴趣和动力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课程设置：注重跨学科整合，培养学生综合素质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教材编写：结合实际，注重实践性和创新性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初中教育变革中的教师角色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教师角色的转变</a:t>
            </a:r>
            <a:endParaRPr altLang="en-US" lang="zh-CN"/>
          </a:p>
        </p:txBody>
      </p:sp>
      <p:sp>
        <p:nvSpPr>
          <p:cNvPr id="10498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从传统的知识传授者转变为学生学习和成长的引导者和促进者。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注重与家长、社区的合作，成为学校与家庭、社区的桥梁和纽带。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积极参与课程开发和教育改革，成为教育教学的研究者和实践者。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适应教育信息化趋势，成为教育技术的使用者、创新者和评价者。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教师专业发展与创新</a:t>
            </a:r>
            <a:endParaRPr altLang="en-US" lang="zh-CN"/>
          </a:p>
        </p:txBody>
      </p:sp>
      <p:sp>
        <p:nvSpPr>
          <p:cNvPr id="10499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提升自身专业素养，掌握现代教育技术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教师需要不断更新教育理念，关注学生全面发展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创新教学方式方法，激发学生的学习兴趣和创造力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积极参与教育改革，与学校、学生共同成长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教师评价与激励机制</a:t>
            </a:r>
            <a:endParaRPr altLang="en-US" lang="zh-CN"/>
          </a:p>
        </p:txBody>
      </p:sp>
      <p:sp>
        <p:nvSpPr>
          <p:cNvPr id="10499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评价与激励相结合：建立科学的评价机制，为教师提供有针对性的反馈和建议，促进教师的专业成长和发展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评价结果应用：将评价结果作为教师聘任、晋升、奖励等的重要依据，促进教师队伍的整体优化和提高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评价方式：以学生成绩为主要评价标准，兼顾教师专业素养和教学能力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激励机制：提供晋升机会、奖金、培训等激励措施，激发教师的工作积极性和创新精神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教师团队建设与合作</a:t>
            </a:r>
            <a:endParaRPr altLang="en-US" lang="zh-CN"/>
          </a:p>
        </p:txBody>
      </p:sp>
      <p:sp>
        <p:nvSpPr>
          <p:cNvPr id="10500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团队合作：教师之间应加强合作，共同提升教学质量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交流与分享：教师之间应积极交流教学经验和教学方法，共同成长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分工与协作：根据教师特长进行分工，发挥各自优势，提升教学效果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团队文化：建立积极向上的团队文化，增强教师之间的凝聚力和归属感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初中教育变革中的学生发展</a:t>
            </a:r>
            <a:endParaRPr altLang="en-US" dirty="0" lang="zh-CN"/>
          </a:p>
        </p:txBody>
      </p:sp>
      <p:sp>
        <p:nvSpPr>
          <p:cNvPr id="1050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学生个性化发展需求</a:t>
            </a:r>
            <a:endParaRPr altLang="en-US" lang="zh-CN"/>
          </a:p>
        </p:txBody>
      </p:sp>
      <p:sp>
        <p:nvSpPr>
          <p:cNvPr id="10501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关注学生的兴趣和特长，提供多样化的课程和活动，满足学生的个性化需求。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注重学生的心理健康和情感关怀，提供心理咨询和支持，帮助学生建立积极的心态和价值观。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培养学生的创新能力和实践能力，通过项目式学习和实践活动，提高学生的综合素质和竞争力。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关注学生的职业规划和未来发展，提供职业指导和就业服务，帮助学生实现自我价值和人生目标。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学生综合素质评价</a:t>
            </a:r>
            <a:endParaRPr altLang="en-US" lang="zh-CN"/>
          </a:p>
        </p:txBody>
      </p:sp>
      <p:sp>
        <p:nvSpPr>
          <p:cNvPr id="10502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评价内容：包括知识技能、思维能力、实践能力、人格品质等多个方面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评价方式：采用过程性评价和终结性评价相结合的方式，注重学生的实际表现和进步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评价主体：多元化评价主体，包括教师、学生、家长和社会等，以全面客观地反映学生的综合素质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评价结果：评价结果以等级或评语形式呈现，旨在激励学生全面发展，提高综合素质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学生心理健康与支持</a:t>
            </a:r>
            <a:endParaRPr altLang="en-US" lang="zh-CN"/>
          </a:p>
        </p:txBody>
      </p:sp>
      <p:sp>
        <p:nvSpPr>
          <p:cNvPr id="10502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关注学生心理健康，提供心理辅导 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开展心理健康教育，提高学生心理素质和自我调节能力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建立心理档案，定期评估学生心理健康状况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强化家校合作，共同关注学生心理健康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学生家庭教育协同发展</a:t>
            </a:r>
            <a:endParaRPr altLang="en-US" lang="zh-CN"/>
          </a:p>
        </p:txBody>
      </p:sp>
      <p:sp>
        <p:nvSpPr>
          <p:cNvPr id="10503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家庭教育的重要性：培养学生良好的学习习惯和道德品质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家庭教育协同发展的成功案例：分享成功经验，为其他家庭提供借鉴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家庭教育协同发展的途径：加强家校沟通，共同制定教育计划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家校合作的意义：共同关注学生的成长，提高教育质量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初中教育变革中的学校管理</a:t>
            </a:r>
            <a:endParaRPr altLang="en-US" dirty="0" lang="zh-CN"/>
          </a:p>
        </p:txBody>
      </p:sp>
      <p:sp>
        <p:nvSpPr>
          <p:cNvPr id="1050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学校组织结构与管理模式</a:t>
            </a:r>
            <a:endParaRPr altLang="en-US" lang="zh-CN"/>
          </a:p>
        </p:txBody>
      </p:sp>
      <p:sp>
        <p:nvSpPr>
          <p:cNvPr id="10505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学校组织结构：包括管理层、教师层和学生层，各层级职责明确，协同工作。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管理模式：采用精细化、科学化管理，注重目标管理、质量管理、流程管理。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领导力：强调领导力的重要性，培养具有创新精神、团队协作能力的领导者。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教师队伍建设：注重教师专业发展，提高教师教育教学水平，加强教师团队凝聚力。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学校文化建设与创新</a:t>
            </a:r>
            <a:endParaRPr altLang="en-US" lang="zh-CN"/>
          </a:p>
        </p:txBody>
      </p:sp>
      <p:sp>
        <p:nvSpPr>
          <p:cNvPr id="10505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推进学校文化创新，营造开放、包容、创新的学校文化氛围。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强调学校文化的核心价值，引导学生树立正确的价值观。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注重学校文化传承，将传统文化与现代教育相结合，提升学生文化素养。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加强学校文化品牌建设，提升学校的社会声誉和影响力。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学校资源整合与利用</a:t>
            </a:r>
            <a:endParaRPr altLang="en-US" lang="zh-CN"/>
          </a:p>
        </p:txBody>
      </p:sp>
      <p:sp>
        <p:nvSpPr>
          <p:cNvPr id="10505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注重教师队伍的建设和培训，提升教师专业素养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完善学校内部管理机制，提高管理效率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加强学校与社区、企业等外部资源的合作与共享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优化学校资源配置，提高资源利用效率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学校安全与风险管理</a:t>
            </a:r>
            <a:endParaRPr altLang="en-US" lang="zh-CN"/>
          </a:p>
        </p:txBody>
      </p:sp>
      <p:sp>
        <p:nvSpPr>
          <p:cNvPr id="10506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建立健全学校安全管理制度，提高师生安全意识。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完善学校风险管理机制，降低突发事件对学校的影响。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加强校园安全巡查，及时发现和排除安全隐患。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定期开展安全演练和培训，提高师生应急处置能力。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初中教育变革的未来展望</a:t>
            </a:r>
            <a:endParaRPr altLang="en-US" dirty="0" lang="zh-CN"/>
          </a:p>
        </p:txBody>
      </p:sp>
      <p:sp>
        <p:nvSpPr>
          <p:cNvPr id="10507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SIX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教育信息化发展趋势</a:t>
            </a:r>
            <a:endParaRPr altLang="en-US" lang="zh-CN"/>
          </a:p>
        </p:txBody>
      </p:sp>
      <p:sp>
        <p:nvSpPr>
          <p:cNvPr id="10508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人工智能技术：提升个性化教学和自适应学习的能力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移动学习：打破时间和空间限制，提高学习效率和便捷性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大数据分析：精准分析学生学习需求，优化教学策略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云计算技术：实现教育资源的共享和按需分配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教育国际化与交流合作</a:t>
            </a:r>
            <a:endParaRPr altLang="en-US" lang="zh-CN"/>
          </a:p>
        </p:txBody>
      </p:sp>
      <p:sp>
        <p:nvSpPr>
          <p:cNvPr id="10508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初中教育将更加注重国际化交流与合作，以提升教育质量和培养具有全球视野的人才。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随着科技的发展，远程教育和在线交流将成为教育国际化的重要手段，为初中生提供更广阔的学习空间和资源。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未来，初中教育将更加注重跨文化交流和语言能力的培养，以增强学生的跨文化沟通和表达能力。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教育国际化将促进各国教育理念和教学方法的相互借鉴和创新，为初中教育的改革和发展提供新的思路和方向。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教育政策与法规的完善与创新</a:t>
            </a:r>
            <a:endParaRPr altLang="en-US" lang="zh-CN"/>
          </a:p>
        </p:txBody>
      </p:sp>
      <p:sp>
        <p:nvSpPr>
          <p:cNvPr id="10509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创新实践：鼓励学校开展教育创新实践，探索适应未来发展的教育模式。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合作共赢：加强学校、家庭和社会的合作，共同推动初中教育的创新与变革。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政策引导：政府出台相关政策，鼓励初中教育的创新与变革。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法规保障：完善教育法规，为初中教育的创新与变革提供法律保障。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教育科技与未来教育形态</a:t>
            </a:r>
            <a:endParaRPr altLang="en-US" lang="zh-CN"/>
          </a:p>
        </p:txBody>
      </p:sp>
      <p:sp>
        <p:nvSpPr>
          <p:cNvPr id="10509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虚拟现实和增强现实技术应用于教育领域，提升学习体验和效果。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未来教育形态将更加多元化和个性化，满足不同学生的需求。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人工智能在教育中的应用，如个性化学习、智能辅导等。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在线教育的进一步发展，突破时间和空间的限制，提供更多学习机会。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10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10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10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6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6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6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6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6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6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6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6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6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6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79_6*l_h_i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6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9_6*l_h_a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97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21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74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33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39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4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SIX"/>
</p:tagLst>
</file>

<file path=ppt/tags/tag456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518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2024-01-01T07:33:50Z</dcterms:created>
  <dcterms:modified xsi:type="dcterms:W3CDTF">2024-01-01T07:33:50Z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a3bb50d8edae45c692389526c8365ed4_21</vt:lpwstr>
  </property>
</Properties>
</file>