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113" r:id="rId1"/>
    <p:sldMasterId id="2147484150" r:id="rId2"/>
  </p:sldMasterIdLst>
  <p:notesMasterIdLst>
    <p:notesMasterId r:id="rId3"/>
  </p:notesMasterIdLst>
  <p:sldIdLst>
    <p:sldId id="477" r:id="rId4"/>
    <p:sldId id="480" r:id="rId5"/>
    <p:sldId id="483" r:id="rId6"/>
    <p:sldId id="486" r:id="rId7"/>
    <p:sldId id="492" r:id="rId9"/>
    <p:sldId id="495" r:id="rId10"/>
    <p:sldId id="498" r:id="rId11"/>
    <p:sldId id="501" r:id="rId12"/>
    <p:sldId id="507" r:id="rId14"/>
    <p:sldId id="510" r:id="rId15"/>
    <p:sldId id="513" r:id="rId16"/>
    <p:sldId id="516" r:id="rId17"/>
    <p:sldId id="519" r:id="rId18"/>
    <p:sldId id="525" r:id="rId20"/>
    <p:sldId id="528" r:id="rId21"/>
    <p:sldId id="531" r:id="rId22"/>
    <p:sldId id="534" r:id="rId23"/>
    <p:sldId id="537" r:id="rId24"/>
    <p:sldId id="543" r:id="rId26"/>
    <p:sldId id="546" r:id="rId27"/>
    <p:sldId id="549" r:id="rId28"/>
    <p:sldId id="552" r:id="rId29"/>
    <p:sldId id="555" r:id="rId30"/>
    <p:sldId id="561" r:id="rId32"/>
    <p:sldId id="564" r:id="rId33"/>
    <p:sldId id="567"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114" r:id="rId1"/>
    <p:sldLayoutId id="2147484115" r:id="rId2"/>
    <p:sldLayoutId id="2147484116" r:id="rId3"/>
    <p:sldLayoutId id="2147484117" r:id="rId4"/>
    <p:sldLayoutId id="2147484118" r:id="rId5"/>
    <p:sldLayoutId id="2147484119" r:id="rId6"/>
    <p:sldLayoutId id="2147484120" r:id="rId7"/>
    <p:sldLayoutId id="2147484121" r:id="rId8"/>
    <p:sldLayoutId id="2147484122" r:id="rId9"/>
    <p:sldLayoutId id="2147484123" r:id="rId10"/>
    <p:sldLayoutId id="214748412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151"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tags" Target="../tags/tag293.xml"/><Relationship Id="rId14" Type="http://schemas.openxmlformats.org/officeDocument/2006/relationships/tags" Target="../tags/tag294.xml"/><Relationship Id="rId15" Type="http://schemas.openxmlformats.org/officeDocument/2006/relationships/tags" Target="../tags/tag295.xml"/><Relationship Id="rId16" Type="http://schemas.openxmlformats.org/officeDocument/2006/relationships/tags" Target="../tags/tag296.xml"/><Relationship Id="rId17" Type="http://schemas.openxmlformats.org/officeDocument/2006/relationships/tags" Target="../tags/tag297.xml"/><Relationship Id="rId18" Type="http://schemas.openxmlformats.org/officeDocument/2006/relationships/tags" Target="../tags/tag298.xml"/><Relationship Id="rId19" Type="http://schemas.openxmlformats.org/officeDocument/2006/relationships/tags" Target="../tags/tag299.xml"/><Relationship Id="rId20" Type="http://schemas.openxmlformats.org/officeDocument/2006/relationships/tags" Target="../tags/tag300.xml"/><Relationship Id="rId21" Type="http://schemas.openxmlformats.org/officeDocument/2006/relationships/tags" Target="../tags/tag301.xml"/><Relationship Id="rId22" Type="http://schemas.openxmlformats.org/officeDocument/2006/relationships/tags" Target="../tags/tag302.xml"/><Relationship Id="rId23" Type="http://schemas.openxmlformats.org/officeDocument/2006/relationships/tags" Target="../tags/tag303.xml"/><Relationship Id="rId24" Type="http://schemas.openxmlformats.org/officeDocument/2006/relationships/tags" Target="../tags/tag304.xml"/><Relationship Id="rId25" Type="http://schemas.openxmlformats.org/officeDocument/2006/relationships/tags" Target="../tags/tag305.xml"/><Relationship Id="rId26" Type="http://schemas.openxmlformats.org/officeDocument/2006/relationships/tags" Target="../tags/tag306.xml"/><Relationship Id="rId27" Type="http://schemas.openxmlformats.org/officeDocument/2006/relationships/tags" Target="../tags/tag307.xml"/><Relationship Id="rId28" Type="http://schemas.openxmlformats.org/officeDocument/2006/relationships/tags" Target="../tags/tag308.xml"/><Relationship Id="rId29" Type="http://schemas.openxmlformats.org/officeDocument/2006/relationships/tags" Target="../tags/tag309.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tags" Target="../tags/tag348.xml"/><Relationship Id="rId5" Type="http://schemas.openxmlformats.org/officeDocument/2006/relationships/tags" Target="../tags/tag349.xml"/><Relationship Id="rId6" Type="http://schemas.openxmlformats.org/officeDocument/2006/relationships/tags" Target="../tags/tag350.xml"/><Relationship Id="rId7" Type="http://schemas.openxmlformats.org/officeDocument/2006/relationships/tags" Target="../tags/tag351.xml"/><Relationship Id="rId8" Type="http://schemas.openxmlformats.org/officeDocument/2006/relationships/tags" Target="../tags/tag352.xml"/><Relationship Id="rId9" Type="http://schemas.openxmlformats.org/officeDocument/2006/relationships/tags" Target="../tags/tag353.xml"/><Relationship Id="rId10" Type="http://schemas.openxmlformats.org/officeDocument/2006/relationships/tags" Target="../tags/tag354.xml"/><Relationship Id="rId11" Type="http://schemas.openxmlformats.org/officeDocument/2006/relationships/tags" Target="../tags/tag355.xml"/><Relationship Id="rId12" Type="http://schemas.openxmlformats.org/officeDocument/2006/relationships/tags" Target="../tags/tag35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tags" Target="../tags/tag369.xml"/><Relationship Id="rId14" Type="http://schemas.openxmlformats.org/officeDocument/2006/relationships/tags" Target="../tags/tag370.xml"/><Relationship Id="rId1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xxx</a:t>
            </a:r>
            <a:endParaRPr altLang="en-US" lang="zh-CN"/>
          </a:p>
        </p:txBody>
      </p:sp>
      <p:sp>
        <p:nvSpPr>
          <p:cNvPr id="1048650" name="文本占位符 13"/>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构建创新的组织决策机制</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fontScale="96000"/>
          </a:bodyPr>
          <a:p>
            <a:r>
              <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组织决策机制的重要性</a:t>
            </a:r>
            <a:endPar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fontScale="100000" lnSpcReduction="10000"/>
          </a:bodyPr>
          <a:p>
            <a:r>
              <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创新组织决策机制的实践</a:t>
            </a:r>
            <a:endPar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fontScale="86429"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创新组织决策机制的挑战与应对</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fontScale="86429"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创新组织决策机制的未来展望</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a:bodyPr>
          <a:p>
            <a:r>
              <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总结与建议</a:t>
            </a:r>
            <a:endParaRPr altLang="en-US" dirty="0" sz="25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组织决策机制的重要性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0000"/>
          </a:bodyPr>
          <a:p>
            <a:r>
              <a:rPr altLang="en-US" lang="zh-CN"/>
              <a:t>决策机制对企业发展的影响</a:t>
            </a:r>
            <a:endParaRPr altLang="en-US" lang="zh-CN"/>
          </a:p>
        </p:txBody>
      </p:sp>
      <p:sp>
        <p:nvSpPr>
          <p:cNvPr id="104914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创新能力：决策机制的灵活性可以激发企业的创新能力，推动企业不断推出新产品、新服务和新市场。</a:t>
            </a:r>
            <a:endParaRPr altLang="zh-CN" dirty="0" lang="en-US">
              <a:solidFill>
                <a:schemeClr val="dk1">
                  <a:lumMod val="80000"/>
                  <a:lumOff val="20000"/>
                </a:schemeClr>
              </a:solidFill>
              <a:latin typeface="+mn-ea"/>
              <a:sym typeface="+mn-ea"/>
            </a:endParaRPr>
          </a:p>
        </p:txBody>
      </p:sp>
      <p:sp>
        <p:nvSpPr>
          <p:cNvPr id="104915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决策效率：决策机制的优化可以提高企业的决策效率，减少决策时间，降低决策成本。</a:t>
            </a:r>
            <a:endParaRPr altLang="en-US" dirty="0" lang="zh-CN">
              <a:solidFill>
                <a:schemeClr val="dk1">
                  <a:lumMod val="80000"/>
                  <a:lumOff val="20000"/>
                </a:schemeClr>
              </a:solidFill>
              <a:latin typeface="+mn-ea"/>
              <a:sym typeface="+mn-ea"/>
            </a:endParaRPr>
          </a:p>
        </p:txBody>
      </p:sp>
      <p:sp>
        <p:nvSpPr>
          <p:cNvPr id="104916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决策质量：科学的决策机制可以提高决策的质量，减少决策失误，避免企业遭受不必要的损失。</a:t>
            </a:r>
            <a:endParaRPr altLang="en-US" dirty="0" lang="zh-CN">
              <a:solidFill>
                <a:schemeClr val="dk1">
                  <a:lumMod val="80000"/>
                  <a:lumOff val="20000"/>
                </a:schemeClr>
              </a:solidFill>
              <a:latin typeface="+mn-ea"/>
              <a:sym typeface="+mn-ea"/>
            </a:endParaRPr>
          </a:p>
        </p:txBody>
      </p:sp>
      <p:sp>
        <p:nvSpPr>
          <p:cNvPr id="104917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竞争力：有效的决策机制可以提高企业的竞争力，使企业在激烈的市场竞争中立于不败之地。</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30" name="标题 2"/>
          <p:cNvSpPr>
            <a:spLocks noGrp="1"/>
          </p:cNvSpPr>
          <p:nvPr>
            <p:ph type="title" idx="5"/>
          </p:nvPr>
        </p:nvSpPr>
        <p:spPr/>
        <p:txBody>
          <a:bodyPr>
            <a:normAutofit fontScale="91667"/>
          </a:bodyPr>
          <a:p>
            <a:r>
              <a:rPr altLang="en-US" lang="zh-CN"/>
              <a:t>传统决策机制的局限性</a:t>
            </a:r>
            <a:endParaRPr altLang="en-US" lang="zh-CN"/>
          </a:p>
        </p:txBody>
      </p:sp>
      <p:sp>
        <p:nvSpPr>
          <p:cNvPr id="104923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缺乏创新性：传统决策机制往往依赖于经验和传统，缺乏对新的、不同的想法的探索和尝试</a:t>
            </a:r>
            <a:endParaRPr altLang="en-US" dirty="0" sz="1200" lang="zh-CN" spc="150">
              <a:solidFill>
                <a:schemeClr val="tx1">
                  <a:lumMod val="65000"/>
                  <a:lumOff val="35000"/>
                </a:schemeClr>
              </a:solidFill>
              <a:latin typeface="+mn-ea"/>
              <a:sym typeface="+mn-ea"/>
            </a:endParaRPr>
          </a:p>
        </p:txBody>
      </p:sp>
      <p:sp>
        <p:nvSpPr>
          <p:cNvPr id="104923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决策效率低下：传统决策机制往往需要经过多层级的审批和讨论，导致决策过程缓慢，效率低下</a:t>
            </a:r>
            <a:endParaRPr altLang="en-US" dirty="0" sz="1200" lang="zh-CN" spc="150">
              <a:solidFill>
                <a:schemeClr val="tx1">
                  <a:lumMod val="65000"/>
                  <a:lumOff val="35000"/>
                </a:schemeClr>
              </a:solidFill>
              <a:latin typeface="+mn-ea"/>
              <a:sym typeface="+mn-ea"/>
            </a:endParaRPr>
          </a:p>
        </p:txBody>
      </p:sp>
      <p:sp>
        <p:nvSpPr>
          <p:cNvPr id="104923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难以应对快速变化的环境：传统决策机制往往难以应对快速变化的市场环境和技术发展，无法及时做出调整和改变</a:t>
            </a:r>
            <a:endParaRPr altLang="en-US" dirty="0" sz="1200" lang="zh-CN" spc="150">
              <a:solidFill>
                <a:schemeClr val="tx1">
                  <a:lumMod val="65000"/>
                  <a:lumOff val="35000"/>
                </a:schemeClr>
              </a:solidFill>
              <a:latin typeface="+mn-ea"/>
              <a:sym typeface="+mn-ea"/>
            </a:endParaRPr>
          </a:p>
        </p:txBody>
      </p:sp>
      <p:sp>
        <p:nvSpPr>
          <p:cNvPr id="104923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容易产生官僚主义：传统决策机制往往容易导致官僚主义，因为决策过程需要经过多个层级和部门的审批和签字，容易产生推诿和扯皮现象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90" name="标题 2"/>
          <p:cNvSpPr>
            <a:spLocks noGrp="1"/>
          </p:cNvSpPr>
          <p:nvPr>
            <p:ph type="title" idx="5"/>
          </p:nvPr>
        </p:nvSpPr>
        <p:spPr/>
        <p:txBody>
          <a:bodyPr>
            <a:normAutofit fontScale="91667"/>
          </a:bodyPr>
          <a:p>
            <a:r>
              <a:rPr altLang="en-US" lang="zh-CN"/>
              <a:t>创新决策机制的必要性</a:t>
            </a:r>
            <a:endParaRPr altLang="en-US" lang="zh-CN"/>
          </a:p>
        </p:txBody>
      </p:sp>
      <p:sp>
        <p:nvSpPr>
          <p:cNvPr id="104929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激发组织成员的创造力和参与度</a:t>
            </a:r>
            <a:endParaRPr altLang="zh-CN" dirty="0" lang="en-US">
              <a:solidFill>
                <a:schemeClr val="dk1">
                  <a:lumMod val="80000"/>
                  <a:lumOff val="20000"/>
                </a:schemeClr>
              </a:solidFill>
              <a:latin typeface="+mn-ea"/>
              <a:sym typeface="+mn-ea"/>
            </a:endParaRPr>
          </a:p>
        </p:txBody>
      </p:sp>
      <p:sp>
        <p:nvSpPr>
          <p:cNvPr id="104930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适应快速变化的市场环境</a:t>
            </a:r>
            <a:endParaRPr altLang="en-US" dirty="0" lang="zh-CN">
              <a:solidFill>
                <a:schemeClr val="dk1">
                  <a:lumMod val="80000"/>
                  <a:lumOff val="20000"/>
                </a:schemeClr>
              </a:solidFill>
              <a:latin typeface="+mn-ea"/>
              <a:sym typeface="+mn-ea"/>
            </a:endParaRPr>
          </a:p>
        </p:txBody>
      </p:sp>
      <p:sp>
        <p:nvSpPr>
          <p:cNvPr id="104930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提高决策效率和准确性</a:t>
            </a:r>
            <a:endParaRPr altLang="en-US" dirty="0" lang="zh-CN">
              <a:solidFill>
                <a:schemeClr val="dk1">
                  <a:lumMod val="80000"/>
                  <a:lumOff val="20000"/>
                </a:schemeClr>
              </a:solidFill>
              <a:latin typeface="+mn-ea"/>
              <a:sym typeface="+mn-ea"/>
            </a:endParaRPr>
          </a:p>
        </p:txBody>
      </p:sp>
      <p:sp>
        <p:nvSpPr>
          <p:cNvPr id="104931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增强组织的竞争力和可持续发展能力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74"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76" name="标题 6"/>
          <p:cNvSpPr>
            <a:spLocks noGrp="1"/>
          </p:cNvSpPr>
          <p:nvPr>
            <p:ph type="title" idx="1"/>
            <p:custDataLst>
              <p:tags r:id="rId2"/>
            </p:custDataLst>
          </p:nvPr>
        </p:nvSpPr>
        <p:spPr/>
        <p:txBody>
          <a:bodyPr>
            <a:normAutofit fontScale="93333"/>
          </a:bodyPr>
          <a:p>
            <a:r>
              <a:rPr altLang="en-US" lang="zh-CN"/>
              <a:t>创新组织决策机制的实践</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90" name="标题 2"/>
          <p:cNvSpPr>
            <a:spLocks noGrp="1"/>
          </p:cNvSpPr>
          <p:nvPr>
            <p:ph type="title" idx="5"/>
          </p:nvPr>
        </p:nvSpPr>
        <p:spPr/>
        <p:txBody>
          <a:bodyPr>
            <a:normAutofit fontScale="91667"/>
          </a:bodyPr>
          <a:p>
            <a:r>
              <a:rPr altLang="en-US" lang="zh-CN"/>
              <a:t>建立多元参与的决策团队</a:t>
            </a:r>
            <a:endParaRPr altLang="en-US" lang="zh-CN"/>
          </a:p>
        </p:txBody>
      </p:sp>
      <p:sp>
        <p:nvSpPr>
          <p:cNvPr id="104949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0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0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0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引入外部合作伙伴或顾问</a:t>
            </a:r>
            <a:endParaRPr altLang="en-US" dirty="0" sz="2400" lang="zh-CN">
              <a:latin typeface="+mn-ea"/>
              <a:ea typeface="+mn-ea"/>
            </a:endParaRPr>
          </a:p>
        </p:txBody>
      </p:sp>
      <p:sp>
        <p:nvSpPr>
          <p:cNvPr id="104951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建立有效的沟通机制和协作平台</a:t>
            </a:r>
            <a:endParaRPr altLang="en-US" dirty="0" sz="2400" lang="zh-CN">
              <a:latin typeface="+mn-ea"/>
              <a:ea typeface="+mn-ea"/>
            </a:endParaRPr>
          </a:p>
        </p:txBody>
      </p:sp>
      <p:sp>
        <p:nvSpPr>
          <p:cNvPr id="104951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跨部门、跨领域的专家参与</a:t>
            </a:r>
            <a:endParaRPr altLang="en-US" dirty="0" sz="2400" lang="zh-CN">
              <a:latin typeface="+mn-ea"/>
              <a:ea typeface="+mn-ea"/>
            </a:endParaRPr>
          </a:p>
        </p:txBody>
      </p:sp>
      <p:sp>
        <p:nvSpPr>
          <p:cNvPr id="104951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鼓励员工提出创新意见和建议</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66" name="标题 2"/>
          <p:cNvSpPr>
            <a:spLocks noGrp="1"/>
          </p:cNvSpPr>
          <p:nvPr>
            <p:ph type="title" idx="5"/>
          </p:nvPr>
        </p:nvSpPr>
        <p:spPr/>
        <p:txBody>
          <a:bodyPr>
            <a:normAutofit fontScale="91667"/>
          </a:bodyPr>
          <a:p>
            <a:r>
              <a:rPr altLang="en-US" lang="zh-CN"/>
              <a:t>引入大数据和人工智能辅助决策</a:t>
            </a:r>
            <a:endParaRPr altLang="en-US" lang="zh-CN"/>
          </a:p>
        </p:txBody>
      </p:sp>
      <p:sp>
        <p:nvSpPr>
          <p:cNvPr id="104956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大数据在决策中的应用：通过数据挖掘和分析，为决策提供更准确、全面的信息支持</a:t>
            </a:r>
            <a:endParaRPr altLang="en-US" dirty="0" sz="2000" lang="zh-CN" spc="150">
              <a:solidFill>
                <a:schemeClr val="tx1">
                  <a:lumMod val="85000"/>
                  <a:lumOff val="15000"/>
                </a:schemeClr>
              </a:solidFill>
              <a:latin typeface="+mn-ea"/>
              <a:sym typeface="+mn-ea"/>
            </a:endParaRPr>
          </a:p>
        </p:txBody>
      </p:sp>
      <p:sp>
        <p:nvSpPr>
          <p:cNvPr id="104957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人工智能在决策中的应用：利用机器学习和深度学习等技术，提高决策的智能化水平和效率</a:t>
            </a:r>
            <a:endParaRPr altLang="en-US" dirty="0" sz="2000" lang="zh-CN" spc="150">
              <a:solidFill>
                <a:schemeClr val="tx1">
                  <a:lumMod val="85000"/>
                  <a:lumOff val="15000"/>
                </a:schemeClr>
              </a:solidFill>
              <a:latin typeface="+mn-ea"/>
              <a:sym typeface="+mn-ea"/>
            </a:endParaRPr>
          </a:p>
        </p:txBody>
      </p:sp>
      <p:sp>
        <p:nvSpPr>
          <p:cNvPr id="104958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大数据和人工智能的结合：将大数据和人工智能技术相结合，实现更高效、精准的决策支持</a:t>
            </a:r>
            <a:endParaRPr altLang="en-US" dirty="0" sz="2000" lang="zh-CN" spc="150">
              <a:solidFill>
                <a:schemeClr val="tx1">
                  <a:lumMod val="85000"/>
                  <a:lumOff val="15000"/>
                </a:schemeClr>
              </a:solidFill>
              <a:latin typeface="+mn-ea"/>
              <a:sym typeface="+mn-ea"/>
            </a:endParaRPr>
          </a:p>
        </p:txBody>
      </p:sp>
      <p:sp>
        <p:nvSpPr>
          <p:cNvPr id="104958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实践案例分享：介绍一些企业或组织在引入大数据和人工智能辅助决策方面的实践经验</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42" name="标题 2"/>
          <p:cNvSpPr>
            <a:spLocks noGrp="1"/>
          </p:cNvSpPr>
          <p:nvPr>
            <p:ph type="title" idx="5"/>
          </p:nvPr>
        </p:nvSpPr>
        <p:spPr/>
        <p:txBody>
          <a:bodyPr>
            <a:normAutofit fontScale="91667"/>
          </a:bodyPr>
          <a:p>
            <a:r>
              <a:rPr altLang="en-US" lang="zh-CN"/>
              <a:t>实施敏捷决策流程</a:t>
            </a:r>
            <a:endParaRPr altLang="en-US" lang="zh-CN"/>
          </a:p>
        </p:txBody>
      </p:sp>
      <p:sp>
        <p:nvSpPr>
          <p:cNvPr id="104964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敏捷决策流程的定义和特点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5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敏捷决策流程的实践方法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5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敏捷决策流程的优点和局限性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6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实施敏捷决策流程的挑战和应对策略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18" name="标题 2"/>
          <p:cNvSpPr>
            <a:spLocks noGrp="1"/>
          </p:cNvSpPr>
          <p:nvPr>
            <p:ph type="title" idx="5"/>
          </p:nvPr>
        </p:nvSpPr>
        <p:spPr/>
        <p:txBody>
          <a:bodyPr>
            <a:normAutofit fontScale="91667"/>
          </a:bodyPr>
          <a:p>
            <a:r>
              <a:rPr altLang="en-US" lang="zh-CN"/>
              <a:t>鼓励员工提出创新意见和建议</a:t>
            </a:r>
            <a:endParaRPr altLang="en-US" lang="zh-CN"/>
          </a:p>
        </p:txBody>
      </p:sp>
      <p:sp>
        <p:nvSpPr>
          <p:cNvPr id="104972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建立开放和包容的组织文化，鼓励员工敢于表达自己的想法和意见</a:t>
            </a:r>
            <a:endParaRPr altLang="en-US" dirty="0" sz="1200" lang="zh-CN" spc="150">
              <a:solidFill>
                <a:schemeClr val="tx1">
                  <a:lumMod val="65000"/>
                  <a:lumOff val="35000"/>
                </a:schemeClr>
              </a:solidFill>
              <a:latin typeface="+mn-ea"/>
              <a:sym typeface="+mn-ea"/>
            </a:endParaRPr>
          </a:p>
        </p:txBody>
      </p:sp>
      <p:sp>
        <p:nvSpPr>
          <p:cNvPr id="104972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提供多样化的沟通渠道，让员工能够方便地提出自己的建议和意见</a:t>
            </a:r>
            <a:endParaRPr altLang="en-US" dirty="0" sz="1200" lang="zh-CN" spc="150">
              <a:solidFill>
                <a:schemeClr val="tx1">
                  <a:lumMod val="65000"/>
                  <a:lumOff val="35000"/>
                </a:schemeClr>
              </a:solidFill>
              <a:latin typeface="+mn-ea"/>
              <a:sym typeface="+mn-ea"/>
            </a:endParaRPr>
          </a:p>
        </p:txBody>
      </p:sp>
      <p:sp>
        <p:nvSpPr>
          <p:cNvPr id="104972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设立奖励机制，表彰那些提出创新意见和建议的员工，激发员工的创新热情</a:t>
            </a:r>
            <a:endParaRPr altLang="en-US" dirty="0" sz="1200" lang="zh-CN" spc="150">
              <a:solidFill>
                <a:schemeClr val="tx1">
                  <a:lumMod val="65000"/>
                  <a:lumOff val="35000"/>
                </a:schemeClr>
              </a:solidFill>
              <a:latin typeface="+mn-ea"/>
              <a:sym typeface="+mn-ea"/>
            </a:endParaRPr>
          </a:p>
        </p:txBody>
      </p:sp>
      <p:sp>
        <p:nvSpPr>
          <p:cNvPr id="104972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定期组织员工培训和交流活动，提高员工的创新能力和参与度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78"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780" name="标题 6"/>
          <p:cNvSpPr>
            <a:spLocks noGrp="1"/>
          </p:cNvSpPr>
          <p:nvPr>
            <p:ph type="title" idx="1"/>
            <p:custDataLst>
              <p:tags r:id="rId2"/>
            </p:custDataLst>
          </p:nvPr>
        </p:nvSpPr>
        <p:spPr/>
        <p:txBody>
          <a:bodyPr>
            <a:normAutofit fontScale="93333"/>
          </a:bodyPr>
          <a:p>
            <a:r>
              <a:rPr altLang="en-US" lang="zh-CN"/>
              <a:t>创新组织决策机制的挑战与应对</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94" name="标题 2"/>
          <p:cNvSpPr>
            <a:spLocks noGrp="1"/>
          </p:cNvSpPr>
          <p:nvPr>
            <p:ph type="title" idx="5"/>
          </p:nvPr>
        </p:nvSpPr>
        <p:spPr/>
        <p:txBody>
          <a:bodyPr>
            <a:normAutofit fontScale="91667"/>
          </a:bodyPr>
          <a:p>
            <a:r>
              <a:rPr altLang="en-US" lang="zh-CN"/>
              <a:t>应对不确定性因素</a:t>
            </a:r>
            <a:endParaRPr altLang="en-US" lang="zh-CN"/>
          </a:p>
        </p:txBody>
      </p:sp>
      <p:sp>
        <p:nvSpPr>
          <p:cNvPr id="104989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培养组织内的创新能力和学习能力</a:t>
            </a:r>
            <a:endParaRPr altLang="en-US" dirty="0" sz="2400" lang="zh-CN">
              <a:latin typeface="+mn-ea"/>
              <a:ea typeface="+mn-ea"/>
            </a:endParaRPr>
          </a:p>
        </p:txBody>
      </p:sp>
      <p:sp>
        <p:nvSpPr>
          <p:cNvPr id="104991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建立有效的信息共享和沟通机制</a:t>
            </a:r>
            <a:endParaRPr altLang="en-US" dirty="0" sz="2400" lang="zh-CN">
              <a:latin typeface="+mn-ea"/>
              <a:ea typeface="+mn-ea"/>
            </a:endParaRPr>
          </a:p>
        </p:txBody>
      </p:sp>
      <p:sp>
        <p:nvSpPr>
          <p:cNvPr id="104991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识别并预测不确定性因素</a:t>
            </a:r>
            <a:endParaRPr altLang="en-US" dirty="0" sz="2400" lang="zh-CN">
              <a:latin typeface="+mn-ea"/>
              <a:ea typeface="+mn-ea"/>
            </a:endParaRPr>
          </a:p>
        </p:txBody>
      </p:sp>
      <p:sp>
        <p:nvSpPr>
          <p:cNvPr id="104991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建立灵活的组织结构和决策流程</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70" name="标题 2"/>
          <p:cNvSpPr>
            <a:spLocks noGrp="1"/>
          </p:cNvSpPr>
          <p:nvPr>
            <p:ph type="title" idx="5"/>
          </p:nvPr>
        </p:nvSpPr>
        <p:spPr/>
        <p:txBody>
          <a:bodyPr>
            <a:normAutofit fontScale="91667"/>
          </a:bodyPr>
          <a:p>
            <a:r>
              <a:rPr altLang="en-US" lang="zh-CN"/>
              <a:t>平衡各方利益诉求</a:t>
            </a:r>
            <a:endParaRPr altLang="en-US" lang="zh-CN"/>
          </a:p>
        </p:txBody>
      </p:sp>
      <p:sp>
        <p:nvSpPr>
          <p:cNvPr id="104997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7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7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7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8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8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8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8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8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促进跨部门和跨层级的合作与沟通</a:t>
            </a:r>
            <a:endParaRPr altLang="en-US" dirty="0" sz="2400" lang="zh-CN">
              <a:latin typeface="+mn-ea"/>
              <a:ea typeface="+mn-ea"/>
            </a:endParaRPr>
          </a:p>
        </p:txBody>
      </p:sp>
      <p:sp>
        <p:nvSpPr>
          <p:cNvPr id="104999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培养组织内的创新文化和意识</a:t>
            </a:r>
            <a:endParaRPr altLang="en-US" dirty="0" sz="2400" lang="zh-CN">
              <a:latin typeface="+mn-ea"/>
              <a:ea typeface="+mn-ea"/>
            </a:endParaRPr>
          </a:p>
        </p:txBody>
      </p:sp>
      <p:sp>
        <p:nvSpPr>
          <p:cNvPr id="104999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识别并平衡不同利益相关者的需求</a:t>
            </a:r>
            <a:endParaRPr altLang="en-US" dirty="0" sz="2400" lang="zh-CN">
              <a:latin typeface="+mn-ea"/>
              <a:ea typeface="+mn-ea"/>
            </a:endParaRPr>
          </a:p>
        </p:txBody>
      </p:sp>
      <p:sp>
        <p:nvSpPr>
          <p:cNvPr id="104999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建立透明和公正的决策过程</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46" name="标题 2"/>
          <p:cNvSpPr>
            <a:spLocks noGrp="1"/>
          </p:cNvSpPr>
          <p:nvPr>
            <p:ph type="title" idx="5"/>
          </p:nvPr>
        </p:nvSpPr>
        <p:spPr/>
        <p:txBody>
          <a:bodyPr>
            <a:normAutofit fontScale="91667"/>
          </a:bodyPr>
          <a:p>
            <a:r>
              <a:rPr altLang="en-US" lang="zh-CN"/>
              <a:t>提高决策效率和准确性</a:t>
            </a:r>
            <a:endParaRPr altLang="en-US" lang="zh-CN"/>
          </a:p>
        </p:txBody>
      </p:sp>
      <p:sp>
        <p:nvSpPr>
          <p:cNvPr id="105004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6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引入大数据和人工智能技术辅助决策</a:t>
            </a:r>
            <a:endParaRPr altLang="en-US" dirty="0" sz="2400" lang="zh-CN">
              <a:latin typeface="+mn-ea"/>
              <a:ea typeface="+mn-ea"/>
            </a:endParaRPr>
          </a:p>
        </p:txBody>
      </p:sp>
      <p:sp>
        <p:nvSpPr>
          <p:cNvPr id="105006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建立有效的反馈机制，及时调整决策方向</a:t>
            </a:r>
            <a:endParaRPr altLang="en-US" dirty="0" sz="2400" lang="zh-CN">
              <a:latin typeface="+mn-ea"/>
              <a:ea typeface="+mn-ea"/>
            </a:endParaRPr>
          </a:p>
        </p:txBody>
      </p:sp>
      <p:sp>
        <p:nvSpPr>
          <p:cNvPr id="105006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减少决策过程中的信息不对称</a:t>
            </a:r>
            <a:endParaRPr altLang="en-US" dirty="0" sz="2400" lang="zh-CN">
              <a:latin typeface="+mn-ea"/>
              <a:ea typeface="+mn-ea"/>
            </a:endParaRPr>
          </a:p>
        </p:txBody>
      </p:sp>
      <p:sp>
        <p:nvSpPr>
          <p:cNvPr id="105007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优化决策流程，提高决策效率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22" name="标题 2"/>
          <p:cNvSpPr>
            <a:spLocks noGrp="1"/>
          </p:cNvSpPr>
          <p:nvPr>
            <p:ph type="title" idx="5"/>
          </p:nvPr>
        </p:nvSpPr>
        <p:spPr/>
        <p:txBody>
          <a:bodyPr>
            <a:normAutofit fontScale="91667"/>
          </a:bodyPr>
          <a:p>
            <a:r>
              <a:rPr altLang="en-US" lang="zh-CN"/>
              <a:t>培养组织内的创新文化</a:t>
            </a:r>
            <a:endParaRPr altLang="en-US" lang="zh-CN"/>
          </a:p>
        </p:txBody>
      </p:sp>
      <p:sp>
        <p:nvSpPr>
          <p:cNvPr id="105012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2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3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3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4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提供培训和发展机会，提高员工创新能力</a:t>
            </a:r>
            <a:endParaRPr altLang="en-US" dirty="0" sz="2400" lang="zh-CN">
              <a:latin typeface="+mn-ea"/>
              <a:ea typeface="+mn-ea"/>
            </a:endParaRPr>
          </a:p>
        </p:txBody>
      </p:sp>
      <p:sp>
        <p:nvSpPr>
          <p:cNvPr id="105014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奖励创新成果，激发员工创新热情</a:t>
            </a:r>
            <a:endParaRPr altLang="en-US" dirty="0" sz="2400" lang="zh-CN">
              <a:latin typeface="+mn-ea"/>
              <a:ea typeface="+mn-ea"/>
            </a:endParaRPr>
          </a:p>
        </p:txBody>
      </p:sp>
      <p:sp>
        <p:nvSpPr>
          <p:cNvPr id="105014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鼓励员工提出新想法和意见</a:t>
            </a:r>
            <a:endParaRPr altLang="en-US" dirty="0" sz="2400" lang="zh-CN">
              <a:latin typeface="+mn-ea"/>
              <a:ea typeface="+mn-ea"/>
            </a:endParaRPr>
          </a:p>
        </p:txBody>
      </p:sp>
      <p:sp>
        <p:nvSpPr>
          <p:cNvPr id="105014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建立开放和包容的工作环境</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98"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200" name="标题 6"/>
          <p:cNvSpPr>
            <a:spLocks noGrp="1"/>
          </p:cNvSpPr>
          <p:nvPr>
            <p:ph type="title" idx="1"/>
            <p:custDataLst>
              <p:tags r:id="rId2"/>
            </p:custDataLst>
          </p:nvPr>
        </p:nvSpPr>
        <p:spPr/>
        <p:txBody>
          <a:bodyPr>
            <a:normAutofit fontScale="93333"/>
          </a:bodyPr>
          <a:p>
            <a:r>
              <a:rPr altLang="en-US" lang="zh-CN"/>
              <a:t>创新组织决策机制的未来展望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14" name="标题 2"/>
          <p:cNvSpPr>
            <a:spLocks noGrp="1"/>
          </p:cNvSpPr>
          <p:nvPr>
            <p:ph type="title" idx="5"/>
          </p:nvPr>
        </p:nvSpPr>
        <p:spPr/>
        <p:txBody>
          <a:bodyPr>
            <a:normAutofit fontScale="91667"/>
          </a:bodyPr>
          <a:p>
            <a:r>
              <a:rPr altLang="en-US" lang="zh-CN"/>
              <a:t>持续改进和创新发展</a:t>
            </a:r>
            <a:endParaRPr altLang="en-US" lang="zh-CN"/>
          </a:p>
        </p:txBody>
      </p:sp>
      <p:sp>
        <p:nvSpPr>
          <p:cNvPr id="105031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8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5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52"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持续改进：不断优化组织决策机制，提高决策效率和准确性</a:t>
            </a:r>
            <a:endParaRPr altLang="en-US" dirty="0" sz="1200" lang="zh-CN" spc="150">
              <a:solidFill>
                <a:schemeClr val="tx1">
                  <a:lumMod val="65000"/>
                  <a:lumOff val="35000"/>
                </a:schemeClr>
              </a:solidFill>
              <a:latin typeface="+mn-ea"/>
              <a:sym typeface="+mn-ea"/>
            </a:endParaRPr>
          </a:p>
        </p:txBody>
      </p:sp>
      <p:sp>
        <p:nvSpPr>
          <p:cNvPr id="1050354"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培养创新人才：加强人才培养和引进，为组织决策机制的创新发展提供有力支持</a:t>
            </a:r>
            <a:endParaRPr altLang="en-US" dirty="0" sz="1200" lang="zh-CN" spc="150">
              <a:solidFill>
                <a:schemeClr val="tx1">
                  <a:lumMod val="65000"/>
                  <a:lumOff val="35000"/>
                </a:schemeClr>
              </a:solidFill>
              <a:latin typeface="+mn-ea"/>
              <a:sym typeface="+mn-ea"/>
            </a:endParaRPr>
          </a:p>
        </p:txBody>
      </p:sp>
      <p:sp>
        <p:nvSpPr>
          <p:cNvPr id="1050356"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适应未来变化：组织决策机制需要不断适应外部环境的变化和挑战</a:t>
            </a:r>
            <a:endParaRPr altLang="en-US" dirty="0" sz="1200" lang="zh-CN" spc="150">
              <a:solidFill>
                <a:schemeClr val="tx1">
                  <a:lumMod val="65000"/>
                  <a:lumOff val="35000"/>
                </a:schemeClr>
              </a:solidFill>
              <a:latin typeface="+mn-ea"/>
              <a:sym typeface="+mn-ea"/>
            </a:endParaRPr>
          </a:p>
        </p:txBody>
      </p:sp>
      <p:sp>
        <p:nvSpPr>
          <p:cNvPr id="1050358"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创新发展：探索新的组织决策模式和方法，推动组织不断进步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10" name="标题 2"/>
          <p:cNvSpPr>
            <a:spLocks noGrp="1"/>
          </p:cNvSpPr>
          <p:nvPr>
            <p:ph type="title" idx="5"/>
          </p:nvPr>
        </p:nvSpPr>
        <p:spPr/>
        <p:txBody>
          <a:bodyPr>
            <a:normAutofit fontScale="91667"/>
          </a:bodyPr>
          <a:p>
            <a:r>
              <a:rPr altLang="en-US" lang="zh-CN"/>
              <a:t>借助科技手段提升决策水平</a:t>
            </a:r>
            <a:endParaRPr altLang="en-US" lang="zh-CN"/>
          </a:p>
        </p:txBody>
      </p:sp>
      <p:sp>
        <p:nvSpPr>
          <p:cNvPr id="105041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利用大数据和人工智能技术进行决策分析</a:t>
            </a:r>
            <a:endParaRPr altLang="en-US" dirty="0" sz="2000" lang="zh-CN" spc="150">
              <a:solidFill>
                <a:schemeClr val="tx1">
                  <a:lumMod val="85000"/>
                  <a:lumOff val="15000"/>
                </a:schemeClr>
              </a:solidFill>
              <a:latin typeface="+mn-ea"/>
              <a:sym typeface="+mn-ea"/>
            </a:endParaRPr>
          </a:p>
        </p:txBody>
      </p:sp>
      <p:sp>
        <p:nvSpPr>
          <p:cNvPr id="105041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建立基于云计算的决策支持系统</a:t>
            </a:r>
            <a:endParaRPr altLang="en-US" dirty="0" sz="2000" lang="zh-CN" spc="150">
              <a:solidFill>
                <a:schemeClr val="tx1">
                  <a:lumMod val="85000"/>
                  <a:lumOff val="15000"/>
                </a:schemeClr>
              </a:solidFill>
              <a:latin typeface="+mn-ea"/>
              <a:sym typeface="+mn-ea"/>
            </a:endParaRPr>
          </a:p>
        </p:txBody>
      </p:sp>
      <p:sp>
        <p:nvSpPr>
          <p:cNvPr id="105042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利用区块链技术提高决策透明度和可信度</a:t>
            </a:r>
            <a:endParaRPr altLang="en-US" dirty="0" sz="2000" lang="zh-CN" spc="150">
              <a:solidFill>
                <a:schemeClr val="tx1">
                  <a:lumMod val="85000"/>
                  <a:lumOff val="15000"/>
                </a:schemeClr>
              </a:solidFill>
              <a:latin typeface="+mn-ea"/>
              <a:sym typeface="+mn-ea"/>
            </a:endParaRPr>
          </a:p>
        </p:txBody>
      </p:sp>
      <p:sp>
        <p:nvSpPr>
          <p:cNvPr id="105043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借助物联网技术实现实时数据采集和决策调整</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86" name="标题 2"/>
          <p:cNvSpPr>
            <a:spLocks noGrp="1"/>
          </p:cNvSpPr>
          <p:nvPr>
            <p:ph type="title" idx="5"/>
          </p:nvPr>
        </p:nvSpPr>
        <p:spPr/>
        <p:txBody>
          <a:bodyPr>
            <a:normAutofit fontScale="91667"/>
          </a:bodyPr>
          <a:p>
            <a:r>
              <a:rPr altLang="en-US" lang="zh-CN"/>
              <a:t>培养更多具有创新思维的人才</a:t>
            </a:r>
            <a:endParaRPr altLang="en-US" lang="zh-CN"/>
          </a:p>
        </p:txBody>
      </p:sp>
      <p:sp>
        <p:nvSpPr>
          <p:cNvPr id="105048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9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92" name="文本框 31"/>
          <p:cNvSpPr txBox="1"/>
          <p:nvPr>
            <p:custDataLst>
              <p:tags r:id="rId3"/>
            </p:custDataLst>
          </p:nvPr>
        </p:nvSpPr>
        <p:spPr>
          <a:xfrm>
            <a:off x="763379" y="2290359"/>
            <a:ext cx="2282900" cy="3405176"/>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建立创新教育体系：培养具有创新思维的人才需要从教育体系入手，注重培养学生的创新能力和独立思考能力。</a:t>
            </a:r>
            <a:endParaRPr altLang="en-US" dirty="0" sz="2000" lang="zh-CN" spc="200">
              <a:solidFill>
                <a:schemeClr val="tx1">
                  <a:lumMod val="85000"/>
                  <a:lumOff val="15000"/>
                </a:schemeClr>
              </a:solidFill>
              <a:latin typeface="+mn-ea"/>
              <a:sym typeface="+mn-ea"/>
            </a:endParaRPr>
          </a:p>
        </p:txBody>
      </p:sp>
      <p:sp>
        <p:nvSpPr>
          <p:cNvPr id="105049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9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9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鼓励跨界合作：通过跨界合作，可以促进不同领域之间的交流和碰撞，激发创新思维。</a:t>
            </a:r>
            <a:endParaRPr altLang="en-US" dirty="0" sz="2000" lang="zh-CN" spc="200">
              <a:solidFill>
                <a:schemeClr val="tx1">
                  <a:lumMod val="85000"/>
                  <a:lumOff val="15000"/>
                </a:schemeClr>
              </a:solidFill>
              <a:latin typeface="+mn-ea"/>
              <a:sym typeface="+mn-ea"/>
            </a:endParaRPr>
          </a:p>
        </p:txBody>
      </p:sp>
      <p:sp>
        <p:nvSpPr>
          <p:cNvPr id="105050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0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04"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营造开放包容的文化氛围：鼓励员工提出新想法和尝试新的方法，营造开放包容的文化氛围，让员工敢于创新。</a:t>
            </a:r>
            <a:endParaRPr altLang="en-US" dirty="0" sz="2000" lang="zh-CN" spc="200">
              <a:solidFill>
                <a:schemeClr val="tx1">
                  <a:lumMod val="85000"/>
                  <a:lumOff val="15000"/>
                </a:schemeClr>
              </a:solidFill>
              <a:latin typeface="+mn-ea"/>
              <a:sym typeface="+mn-ea"/>
            </a:endParaRPr>
          </a:p>
        </p:txBody>
      </p:sp>
      <p:sp>
        <p:nvSpPr>
          <p:cNvPr id="105050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0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1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提供实践机会：通过提供实践机会，让员工在实践中锻炼自己的创新思维和创新能力。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62" name="标题 2"/>
          <p:cNvSpPr>
            <a:spLocks noGrp="1"/>
          </p:cNvSpPr>
          <p:nvPr>
            <p:ph type="title" idx="5"/>
          </p:nvPr>
        </p:nvSpPr>
        <p:spPr/>
        <p:txBody>
          <a:bodyPr>
            <a:normAutofit fontScale="91667"/>
          </a:bodyPr>
          <a:p>
            <a:r>
              <a:rPr altLang="en-US" lang="zh-CN"/>
              <a:t>推动企业可持续发展</a:t>
            </a:r>
            <a:endParaRPr altLang="en-US" lang="zh-CN"/>
          </a:p>
        </p:txBody>
      </p:sp>
      <p:sp>
        <p:nvSpPr>
          <p:cNvPr id="105056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6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6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7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7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未来展望：构建更加科学、民主、高效的决策机制</a:t>
            </a:r>
            <a:endParaRPr altLang="en-US" sz="1400" lang="zh-CN" spc="150">
              <a:solidFill>
                <a:schemeClr val="tx1"/>
              </a:solidFill>
              <a:effectLst/>
              <a:latin typeface="+mn-ea"/>
              <a:sym typeface="+mn-ea"/>
            </a:endParaRPr>
          </a:p>
        </p:txBody>
      </p:sp>
      <p:sp>
        <p:nvSpPr>
          <p:cNvPr id="105057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创新组织决策机制是企业可持续发展的关键</a:t>
            </a:r>
            <a:endParaRPr altLang="en-US" dirty="0" sz="1400" lang="zh-CN" spc="150">
              <a:solidFill>
                <a:schemeClr val="tx1"/>
              </a:solidFill>
              <a:effectLst/>
              <a:latin typeface="+mn-ea"/>
              <a:sym typeface="+mn-ea"/>
            </a:endParaRPr>
          </a:p>
        </p:txBody>
      </p:sp>
      <p:sp>
        <p:nvSpPr>
          <p:cNvPr id="105057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实现可持续发展目标，需要企业不断创新和改进</a:t>
            </a:r>
            <a:endParaRPr altLang="en-US" sz="1400" lang="zh-CN" spc="150">
              <a:solidFill>
                <a:schemeClr val="tx1"/>
              </a:solidFill>
              <a:effectLst/>
              <a:latin typeface="+mn-ea"/>
              <a:sym typeface="+mn-ea"/>
            </a:endParaRPr>
          </a:p>
        </p:txBody>
      </p:sp>
      <p:sp>
        <p:nvSpPr>
          <p:cNvPr id="105057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创新组织决策机制有助于提高企业竞争力和适应能力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30"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632" name="标题 6"/>
          <p:cNvSpPr>
            <a:spLocks noGrp="1"/>
          </p:cNvSpPr>
          <p:nvPr>
            <p:ph type="title" idx="1"/>
            <p:custDataLst>
              <p:tags r:id="rId2"/>
            </p:custDataLst>
          </p:nvPr>
        </p:nvSpPr>
        <p:spPr/>
        <p:txBody>
          <a:bodyPr/>
          <a:p>
            <a:r>
              <a:rPr altLang="en-US" lang="zh-CN"/>
              <a:t>总结与建议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746" name="标题 2"/>
          <p:cNvSpPr>
            <a:spLocks noGrp="1"/>
          </p:cNvSpPr>
          <p:nvPr>
            <p:ph type="title" idx="5"/>
          </p:nvPr>
        </p:nvSpPr>
        <p:spPr/>
        <p:txBody>
          <a:bodyPr>
            <a:normAutofit fontScale="91667"/>
          </a:bodyPr>
          <a:p>
            <a:r>
              <a:rPr altLang="en-US" lang="zh-CN"/>
              <a:t>总结创新组织决策机制的重要性和实践经验</a:t>
            </a:r>
            <a:endParaRPr altLang="en-US" lang="zh-CN"/>
          </a:p>
        </p:txBody>
      </p:sp>
      <p:sp>
        <p:nvSpPr>
          <p:cNvPr id="105074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创新组织决策机制的重要性</a:t>
            </a:r>
            <a:endParaRPr altLang="en-US" dirty="0" sz="1200" lang="zh-CN" spc="150">
              <a:solidFill>
                <a:schemeClr val="tx1">
                  <a:lumMod val="85000"/>
                  <a:lumOff val="15000"/>
                </a:schemeClr>
              </a:solidFill>
              <a:latin typeface="+mn-ea"/>
              <a:sym typeface="+mn-ea"/>
            </a:endParaRPr>
          </a:p>
        </p:txBody>
      </p:sp>
      <p:sp>
        <p:nvSpPr>
          <p:cNvPr id="105075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实践经验分享</a:t>
            </a:r>
            <a:endParaRPr altLang="en-US" dirty="0" sz="1200" lang="zh-CN" spc="150">
              <a:solidFill>
                <a:schemeClr val="tx1">
                  <a:lumMod val="85000"/>
                  <a:lumOff val="15000"/>
                </a:schemeClr>
              </a:solidFill>
              <a:latin typeface="+mn-ea"/>
              <a:sym typeface="+mn-ea"/>
            </a:endParaRPr>
          </a:p>
        </p:txBody>
      </p:sp>
      <p:sp>
        <p:nvSpPr>
          <p:cNvPr id="105075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6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未来展望与建议</a:t>
            </a:r>
            <a:endParaRPr altLang="en-US" dirty="0" sz="1200" lang="zh-CN" spc="150">
              <a:solidFill>
                <a:schemeClr val="tx1">
                  <a:lumMod val="85000"/>
                  <a:lumOff val="15000"/>
                </a:schemeClr>
              </a:solidFill>
              <a:latin typeface="+mn-ea"/>
              <a:sym typeface="+mn-ea"/>
            </a:endParaRPr>
          </a:p>
        </p:txBody>
      </p:sp>
      <p:sp>
        <p:nvSpPr>
          <p:cNvPr id="105076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6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6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总结与反思</a:t>
            </a:r>
            <a:endParaRPr altLang="en-US" dirty="0" sz="1200" lang="zh-CN" spc="150">
              <a:solidFill>
                <a:schemeClr val="tx1">
                  <a:lumMod val="85000"/>
                  <a:lumOff val="15000"/>
                </a:schemeClr>
              </a:solidFill>
              <a:latin typeface="+mn-ea"/>
              <a:sym typeface="+mn-ea"/>
            </a:endParaRPr>
          </a:p>
        </p:txBody>
      </p:sp>
      <p:sp>
        <p:nvSpPr>
          <p:cNvPr id="105076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7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822" name="标题 2"/>
          <p:cNvSpPr>
            <a:spLocks noGrp="1"/>
          </p:cNvSpPr>
          <p:nvPr>
            <p:ph type="title" idx="5"/>
          </p:nvPr>
        </p:nvSpPr>
        <p:spPr/>
        <p:txBody>
          <a:bodyPr>
            <a:normAutofit fontScale="90000"/>
          </a:bodyPr>
          <a:p>
            <a:r>
              <a:rPr altLang="en-US" lang="zh-CN"/>
              <a:t>对未来构建更加完善的创新组织决策机制提出建议。</a:t>
            </a:r>
            <a:endParaRPr altLang="en-US" lang="zh-CN"/>
          </a:p>
        </p:txBody>
      </p:sp>
      <p:sp>
        <p:nvSpPr>
          <p:cNvPr id="105082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82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82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引入先进的技术和工具支持决策</a:t>
            </a:r>
            <a:endParaRPr altLang="en-US" dirty="0" sz="1200" lang="zh-CN" spc="150">
              <a:solidFill>
                <a:srgbClr val="FFFFFF"/>
              </a:solidFill>
              <a:latin typeface="+mn-ea"/>
              <a:sym typeface="+mn-ea"/>
            </a:endParaRPr>
          </a:p>
        </p:txBody>
      </p:sp>
      <p:sp>
        <p:nvSpPr>
          <p:cNvPr id="105083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培养创新思维和解决问题的能力</a:t>
            </a:r>
            <a:endParaRPr altLang="en-US" dirty="0" sz="1200" lang="zh-CN" spc="150">
              <a:solidFill>
                <a:schemeClr val="tx1">
                  <a:lumMod val="65000"/>
                  <a:lumOff val="35000"/>
                </a:schemeClr>
              </a:solidFill>
              <a:latin typeface="+mn-ea"/>
              <a:sym typeface="+mn-ea"/>
            </a:endParaRPr>
          </a:p>
        </p:txBody>
      </p:sp>
      <p:sp>
        <p:nvSpPr>
          <p:cNvPr id="105084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4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4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加强团队沟通和协作能力</a:t>
            </a:r>
            <a:endParaRPr altLang="en-US" dirty="0" sz="1200" lang="zh-CN" spc="150">
              <a:solidFill>
                <a:srgbClr val="FFFFFF"/>
              </a:solidFill>
              <a:latin typeface="+mn-ea"/>
              <a:sym typeface="+mn-ea"/>
            </a:endParaRPr>
          </a:p>
        </p:txBody>
      </p:sp>
      <p:sp>
        <p:nvSpPr>
          <p:cNvPr id="105084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4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5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建立科学合理的决策流程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902"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xxx</a:t>
            </a:r>
            <a:endParaRPr altLang="en-US" lang="zh-CN"/>
          </a:p>
        </p:txBody>
      </p:sp>
      <p:sp>
        <p:nvSpPr>
          <p:cNvPr id="1050904"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86.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29.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80.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73.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2023-12-19T10:52:19Z</dcterms:created>
  <dcterms:modified xsi:type="dcterms:W3CDTF">2023-12-19T10:52:19Z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4c545183ae814dab940e4d6ae0a21278_21</vt:lpwstr>
  </property>
</Properties>
</file>