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441" r:id="rId1"/>
    <p:sldMasterId id="2147493478" r:id="rId2"/>
  </p:sldMasterIdLst>
  <p:notesMasterIdLst>
    <p:notesMasterId r:id="rId3"/>
  </p:notesMasterIdLst>
  <p:sldIdLst>
    <p:sldId id="4501" r:id="rId4"/>
    <p:sldId id="4504" r:id="rId5"/>
    <p:sldId id="4507" r:id="rId6"/>
    <p:sldId id="4510" r:id="rId7"/>
    <p:sldId id="4513" r:id="rId8"/>
    <p:sldId id="4516" r:id="rId9"/>
    <p:sldId id="4519" r:id="rId10"/>
    <p:sldId id="4522" r:id="rId11"/>
    <p:sldId id="4525" r:id="rId12"/>
    <p:sldId id="4528" r:id="rId13"/>
    <p:sldId id="4531" r:id="rId14"/>
    <p:sldId id="4534" r:id="rId15"/>
    <p:sldId id="4537" r:id="rId16"/>
    <p:sldId id="4540" r:id="rId17"/>
    <p:sldId id="4543" r:id="rId18"/>
    <p:sldId id="4546" r:id="rId19"/>
    <p:sldId id="4549" r:id="rId20"/>
    <p:sldId id="4552" r:id="rId21"/>
    <p:sldId id="4555" r:id="rId22"/>
    <p:sldId id="4558" r:id="rId23"/>
    <p:sldId id="4561" r:id="rId24"/>
    <p:sldId id="4564" r:id="rId25"/>
    <p:sldId id="4567" r:id="rId26"/>
    <p:sldId id="4570" r:id="rId27"/>
    <p:sldId id="4573" r:id="rId28"/>
    <p:sldId id="4576" r:id="rId29"/>
    <p:sldId id="457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42" r:id="rId1"/>
    <p:sldLayoutId id="2147493443" r:id="rId2"/>
    <p:sldLayoutId id="2147493444" r:id="rId3"/>
    <p:sldLayoutId id="2147493445" r:id="rId4"/>
    <p:sldLayoutId id="2147493446" r:id="rId5"/>
    <p:sldLayoutId id="2147493447" r:id="rId6"/>
    <p:sldLayoutId id="2147493448" r:id="rId7"/>
    <p:sldLayoutId id="2147493449" r:id="rId8"/>
    <p:sldLayoutId id="2147493450" r:id="rId9"/>
    <p:sldLayoutId id="2147493451" r:id="rId10"/>
    <p:sldLayoutId id="21474934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79" r:id="rId1"/>
    <p:sldLayoutId id="2147493480" r:id="rId2"/>
    <p:sldLayoutId id="2147493481" r:id="rId3"/>
    <p:sldLayoutId id="2147493482" r:id="rId4"/>
    <p:sldLayoutId id="2147493483" r:id="rId5"/>
    <p:sldLayoutId id="2147493484" r:id="rId6"/>
    <p:sldLayoutId id="2147493485" r:id="rId7"/>
    <p:sldLayoutId id="2147493486" r:id="rId8"/>
    <p:sldLayoutId id="2147493487" r:id="rId9"/>
    <p:sldLayoutId id="2147493488" r:id="rId10"/>
    <p:sldLayoutId id="21474934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初中教育中的反欺凌教育实践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反欺凌教育实践的背景和意义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反欺凌教育实践的理论基础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反欺凌教育实践的方法和策略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反欺凌教育实践的案例分析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反欺凌教育实践的评估和改进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反欺凌教育实践的背景和意义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欺凌现象的普遍性和严重性</a:t>
            </a:r>
            <a:endParaRPr altLang="en-US" lang="zh-CN"/>
          </a:p>
        </p:txBody>
      </p:sp>
      <p:sp>
        <p:nvSpPr>
          <p:cNvPr id="10488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欺凌现象在初中生中普遍存在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欺凌行为对受害者造成严重心理和生理伤害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欺凌行为严重影响受害者的学习和人际关系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欺凌行为可能导致长期心理创伤和社会适应困难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反欺凌教育实践的必要性和紧迫性</a:t>
            </a:r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欺凌现象的普遍性和严重性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对个体和社会的影响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预防和解决欺凌问题的必要性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反欺凌教育实践的重要性和紧迫性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反欺凌教育实践的目标和意义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目标：提高学生自我保护意识和能力，减少校园欺凌事件的发生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意义：促进学生的身心健康，营造安全和谐的校园环境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目的：培养学生的道德品质和社会责任感，树立正确的价值观和人生观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价值：提高教育质量，促进学校与家庭、社会的协同育人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反欺凌教育实践的理论基础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心理学理论在反欺凌教育实践中的应用</a:t>
            </a:r>
            <a:endParaRPr altLang="en-US" lang="zh-CN"/>
          </a:p>
        </p:txBody>
      </p:sp>
      <p:sp>
        <p:nvSpPr>
          <p:cNvPr id="10491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欺凌行为的定义和类型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欺凌行为的心理机制和影响因素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心理学理论在反欺凌教育实践中的应用方法和策略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心理学理论在反欺凌教育实践中的成功案例和效果评估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社会学理论在反欺凌教育实践中的应用</a:t>
            </a:r>
            <a:endParaRPr altLang="en-US" lang="zh-CN"/>
          </a:p>
        </p:txBody>
      </p:sp>
      <p:sp>
        <p:nvSpPr>
          <p:cNvPr id="1049176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78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0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2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4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86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8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90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欺凌行为的社会学定义：指个体或群体在权力不平等的状态下，对弱者进行反复、恶意、公开的侮辱、排挤或伤害的行为。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4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6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社会学理论对反欺凌教育实践的指导意义：强调社会规范、角色定位、社会互动等对欺凌行为的影响，指导教育实践者从社会学角度分析欺凌行为，制定有效的干预措施。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社会学理论在反欺凌教育实践中的应用案例：例如，通过角色扮演、小组讨论等形式，帮助学生树立正确的价值观和行为准则，提高他们的社会适应能力和同理心。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结论：社会学理论为反欺凌教育实践提供了重要的理论支持和实践指导，有助于提高教育实践的效果，减少校园欺凌事件的发生。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6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教育学理论在反欺凌教育实践中的应用</a:t>
            </a:r>
            <a:endParaRPr altLang="en-US" lang="zh-CN"/>
          </a:p>
        </p:txBody>
      </p:sp>
      <p:sp>
        <p:nvSpPr>
          <p:cNvPr id="10492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理论指导：教育学理论为反欺凌教育实践提供了理论指导，帮助教育者更好地理解学生的心理需求和行为特点，从而制定更加科学合理的教育方案。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实践意义：通过将教育学理论应用于反欺凌教育实践，可以提高教育实践的科学性和有效性，为培养学生的道德素质和人际交往能力提供更加有力的支持。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理论基础：教育学理论强调教育的目的在于培养全面发展的人，反欺凌教育实践旨在提高学生的道德素质和人际交往能力。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2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实践应用：根据教育学理论，反欺凌教育实践应注重培养学生的道德意识、自我认知和人际交往能力，通过多种形式的教育活动，引导学生树立正确的价值观和行为准则。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跨学科理论在反欺凌教育实践中的应用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应用领域：校园欺凌的预防、干预和治理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理论基础：社会学、心理学、教育学等多学科的融合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实践方法：基于跨学科理论，制定针对性的教育方案和措施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实践效果：提高学生对欺凌的认识，增强自我保护能力，减少校园欺凌事件的发生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反欺凌教育实践的方法和策略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预防欺凌的方法和策略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建立良好的师生关系：教师应与学生建立良好的关系，关注学生的情感和需求，增强学生的信任感和安全感。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开展反欺凌教育：学校应开展反欺凌教育，让学生了解欺凌的危害和后果，增强学生的自我保护意识和能力。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建立家长参与机制：学校应与家长建立良好的合作关系，让家长参与到反欺凌教育中来，共同关注学生的成长和发展。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建立完善的监控机制：学校应建立完善的监控机制，及时发现和处理欺凌事件，防止事态扩大和恶化。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发现和应对欺凌的方法和策略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建立有效的沟通渠道，鼓励学生举报欺凌行为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建立学校、家庭、社会共同参与的反欺凌教育机制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对欺凌者进行适当的惩罚和教育，对受害者提供心理支持和帮助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提高教师的识别能力，及时发现欺凌行为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强化反欺凌意识的方法和策略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制定明确的反欺凌规章制度，明确欺凌行为的定义、范围和惩罚措施。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开展反欺凌教育课程，让学生了解欺凌行为的危害性和不良后果。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组织反欺凌主题活动，如讲座、展览、模拟法庭等，提高学生的反欺凌意识。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建立反欺凌举报机制，鼓励学生积极举报欺凌行为，及时处理和解决欺凌事件。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建立和谐校园文化的方法和策略</a:t>
            </a:r>
            <a:endParaRPr altLang="en-US" lang="zh-CN"/>
          </a:p>
        </p:txBody>
      </p:sp>
      <p:sp>
        <p:nvSpPr>
          <p:cNvPr id="10496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开展反欺凌教育活动，增强学生的反欺凌意识。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制定明确的规章制度，明确欺凌行为的定义和惩罚措施。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建立学生互助小组，鼓励学生之间互相支持和帮助。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加强师生沟通，建立良好的师生关系，及时发现和解决欺凌问题。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反欺凌教育实践的案例分析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成功案例介绍和分析</a:t>
            </a:r>
            <a:endParaRPr altLang="en-US" lang="zh-CN"/>
          </a:p>
        </p:txBody>
      </p:sp>
      <p:sp>
        <p:nvSpPr>
          <p:cNvPr id="10497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案例名称：某初中学校的反欺凌教育实践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案例背景：学校内欺凌现象严重，影响学生身心健康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实践措施：开展反欺凌教育课程，建立学生互助小组，加强师生沟通等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实践效果：有效减少校园欺凌事件，增强学生自我保护意识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典型案例介绍和分析</a:t>
            </a:r>
            <a:endParaRPr altLang="en-US" lang="zh-CN"/>
          </a:p>
        </p:txBody>
      </p:sp>
      <p:sp>
        <p:nvSpPr>
          <p:cNvPr id="10497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案例四：某校长的反欺凌教育理念与实践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案例三：某班级的反欺凌教育活动组织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案例二：某初中的反欺凌教育课程设置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案例一：某中学的反欺凌教育实践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失败案例介绍和分析</a:t>
            </a:r>
            <a:endParaRPr altLang="en-US" lang="zh-CN"/>
          </a:p>
        </p:txBody>
      </p:sp>
      <p:sp>
        <p:nvSpPr>
          <p:cNvPr id="10498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案例名称：某初中学校反欺凌教育实践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案例背景：学校在反欺凌教育方面存在不足，学生之间存在欺凌现象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案例经过：学校开展了一系列反欺凌教育活动，但效果不佳，欺凌现象依然存在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案例分析：活动策划不够科学，未能有效解决欺凌问题，需要进一步改进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案例的启示和建议</a:t>
            </a:r>
            <a:endParaRPr altLang="en-US" lang="zh-CN"/>
          </a:p>
        </p:txBody>
      </p:sp>
      <p:sp>
        <p:nvSpPr>
          <p:cNvPr id="10499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建议：根据案例分析提出针对性的建议，为初中教育工作者提供参考和借鉴。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案例分析：介绍具体的反欺凌教育实践案例，包括实施过程、效果评估等。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启示：从案例中提炼出反欺凌教育的核心理念、有效方法和实践经验。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改进措施：针对案例中存在的问题，提出具体的改进措施和优化方案。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反欺凌教育实践的评估和改进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反欺凌教育实践的评估方法</a:t>
            </a:r>
            <a:endParaRPr altLang="en-US" lang="zh-CN"/>
          </a:p>
        </p:txBody>
      </p:sp>
      <p:sp>
        <p:nvSpPr>
          <p:cNvPr id="1050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观察法：观察学生在反欺凌教育实践中的表现和变化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问卷调查法：通过问卷了解学生对反欺凌教育的认知和感受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访谈法：与学生进行深入交流，了解他们对反欺凌教育的看法和建议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案例分析法：对反欺凌教育实践中的典型案例进行分析和评估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反欺凌教育实践的评估结果分析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评估结果：学生对反欺凌知识掌握程度提高，校园欺凌事件发生率下降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评估方法：问卷调查、课堂观察、学生访谈等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改进措施：加强宣传教育、完善规章制度、加强监督等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未来展望：进一步完善反欺凌教育体系，提高教育效果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反欺凌教育实践的改进建议和措施</a:t>
            </a:r>
            <a:endParaRPr altLang="en-US" lang="zh-CN"/>
          </a:p>
        </p:txBody>
      </p:sp>
      <p:sp>
        <p:nvSpPr>
          <p:cNvPr id="10501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建立完善的评估机制：定期对反欺凌教育实践进行评估，及时发现问题并采取措施。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创新教育方式：采用多种形式的教学手段，如情景模拟、角色扮演等，增强学生的参与感和体验感。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强化家校合作：加强与家长的沟通和合作，共同关注学生的成长，提高反欺凌教育的效果。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加强师资培训：提高教师对反欺凌教育的认识和教学能力，确保教学质量。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反欺凌教育实践的未来发展方向和趋势</a:t>
            </a:r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完善评估体系：建立科学、全面的评估指标，定期对反欺凌教育实践进行评估，及时发现问题并进行改进。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创新教育方式：结合科技手段，如利用大数据、人工智能等，开发更具针对性的教育方法和工具。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强化家校合作：加强与家长的沟通与合作，共同营造良好的教育环境，提高反欺凌教育的效果。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推广成功经验：总结和推广各地在反欺凌教育实践中的成功案例和经验，促进整体水平的提升。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7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2024-01-01T09:29:57Z</dcterms:created>
  <dcterms:modified xsi:type="dcterms:W3CDTF">2024-01-01T09:29:57Z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7efca3b27dbe42449c968bec1c3fdbed_21</vt:lpwstr>
  </property>
</Properties>
</file>