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389" r:id="rId1"/>
    <p:sldMasterId id="2147489426" r:id="rId2"/>
  </p:sldMasterIdLst>
  <p:notesMasterIdLst>
    <p:notesMasterId r:id="rId3"/>
  </p:notesMasterIdLst>
  <p:sldIdLst>
    <p:sldId id="2804" r:id="rId4"/>
    <p:sldId id="2807" r:id="rId5"/>
    <p:sldId id="2810" r:id="rId6"/>
    <p:sldId id="2813" r:id="rId7"/>
    <p:sldId id="2816" r:id="rId8"/>
    <p:sldId id="2819" r:id="rId9"/>
    <p:sldId id="2822" r:id="rId10"/>
    <p:sldId id="2825" r:id="rId11"/>
    <p:sldId id="2828" r:id="rId12"/>
    <p:sldId id="2831" r:id="rId13"/>
    <p:sldId id="2834" r:id="rId14"/>
    <p:sldId id="2837" r:id="rId15"/>
    <p:sldId id="2840" r:id="rId16"/>
    <p:sldId id="2843" r:id="rId17"/>
    <p:sldId id="2846" r:id="rId18"/>
    <p:sldId id="2849" r:id="rId19"/>
    <p:sldId id="2852" r:id="rId20"/>
    <p:sldId id="2855" r:id="rId21"/>
    <p:sldId id="2858" r:id="rId22"/>
    <p:sldId id="2861" r:id="rId23"/>
    <p:sldId id="2864" r:id="rId24"/>
    <p:sldId id="2867" r:id="rId25"/>
    <p:sldId id="2870" r:id="rId26"/>
    <p:sldId id="2873" r:id="rId27"/>
    <p:sldId id="2876" r:id="rId28"/>
    <p:sldId id="2879" r:id="rId29"/>
    <p:sldId id="2882" r:id="rId30"/>
    <p:sldId id="2885" r:id="rId31"/>
    <p:sldId id="2888" r:id="rId32"/>
    <p:sldId id="2891" r:id="rId33"/>
    <p:sldId id="2894" r:id="rId34"/>
    <p:sldId id="2897" r:id="rId35"/>
    <p:sldId id="290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390" r:id="rId1"/>
    <p:sldLayoutId id="2147489391" r:id="rId2"/>
    <p:sldLayoutId id="2147489392" r:id="rId3"/>
    <p:sldLayoutId id="2147489393" r:id="rId4"/>
    <p:sldLayoutId id="2147489394" r:id="rId5"/>
    <p:sldLayoutId id="2147489395" r:id="rId6"/>
    <p:sldLayoutId id="2147489396" r:id="rId7"/>
    <p:sldLayoutId id="2147489397" r:id="rId8"/>
    <p:sldLayoutId id="2147489398" r:id="rId9"/>
    <p:sldLayoutId id="2147489399" r:id="rId10"/>
    <p:sldLayoutId id="214748940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427" r:id="rId1"/>
    <p:sldLayoutId id="2147489428" r:id="rId2"/>
    <p:sldLayoutId id="2147489429" r:id="rId3"/>
    <p:sldLayoutId id="2147489430" r:id="rId4"/>
    <p:sldLayoutId id="2147489431" r:id="rId5"/>
    <p:sldLayoutId id="2147489432" r:id="rId6"/>
    <p:sldLayoutId id="2147489433" r:id="rId7"/>
    <p:sldLayoutId id="2147489434" r:id="rId8"/>
    <p:sldLayoutId id="2147489435" r:id="rId9"/>
    <p:sldLayoutId id="2147489436" r:id="rId10"/>
    <p:sldLayoutId id="214748943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tags" Target="../tags/tag124.xml"/><Relationship Id="rId14" Type="http://schemas.openxmlformats.org/officeDocument/2006/relationships/tags" Target="../tags/tag125.xml"/><Relationship Id="rId15" Type="http://schemas.openxmlformats.org/officeDocument/2006/relationships/tags" Target="../tags/tag126.xml"/><Relationship Id="rId16" Type="http://schemas.openxmlformats.org/officeDocument/2006/relationships/tags" Target="../tags/tag127.xml"/><Relationship Id="rId17" Type="http://schemas.openxmlformats.org/officeDocument/2006/relationships/tags" Target="../tags/tag128.xml"/><Relationship Id="rId18" Type="http://schemas.openxmlformats.org/officeDocument/2006/relationships/tags" Target="../tags/tag129.xml"/><Relationship Id="rId19" Type="http://schemas.openxmlformats.org/officeDocument/2006/relationships/tags" Target="../tags/tag130.xml"/><Relationship Id="rId20" Type="http://schemas.openxmlformats.org/officeDocument/2006/relationships/tags" Target="../tags/tag131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tags" Target="../tags/tag150.xml"/><Relationship Id="rId20" Type="http://schemas.openxmlformats.org/officeDocument/2006/relationships/tags" Target="../tags/tag151.xml"/><Relationship Id="rId21" Type="http://schemas.openxmlformats.org/officeDocument/2006/relationships/tags" Target="../tags/tag152.xml"/><Relationship Id="rId22" Type="http://schemas.openxmlformats.org/officeDocument/2006/relationships/tags" Target="../tags/tag153.xml"/><Relationship Id="rId23" Type="http://schemas.openxmlformats.org/officeDocument/2006/relationships/tags" Target="../tags/tag154.xml"/><Relationship Id="rId24" Type="http://schemas.openxmlformats.org/officeDocument/2006/relationships/tags" Target="../tags/tag155.xml"/><Relationship Id="rId25" Type="http://schemas.openxmlformats.org/officeDocument/2006/relationships/tags" Target="../tags/tag156.xml"/><Relationship Id="rId26" Type="http://schemas.openxmlformats.org/officeDocument/2006/relationships/tags" Target="../tags/tag157.xml"/><Relationship Id="rId27" Type="http://schemas.openxmlformats.org/officeDocument/2006/relationships/tags" Target="../tags/tag158.xml"/><Relationship Id="rId28" Type="http://schemas.openxmlformats.org/officeDocument/2006/relationships/tags" Target="../tags/tag159.xml"/><Relationship Id="rId29" Type="http://schemas.openxmlformats.org/officeDocument/2006/relationships/tags" Target="../tags/tag160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tags" Target="../tags/tag367.xml"/><Relationship Id="rId14" Type="http://schemas.openxmlformats.org/officeDocument/2006/relationships/tags" Target="../tags/tag368.xml"/><Relationship Id="rId15" Type="http://schemas.openxmlformats.org/officeDocument/2006/relationships/tags" Target="../tags/tag369.xml"/><Relationship Id="rId16" Type="http://schemas.openxmlformats.org/officeDocument/2006/relationships/tags" Target="../tags/tag370.xml"/><Relationship Id="rId17" Type="http://schemas.openxmlformats.org/officeDocument/2006/relationships/tags" Target="../tags/tag371.xml"/><Relationship Id="rId18" Type="http://schemas.openxmlformats.org/officeDocument/2006/relationships/tags" Target="../tags/tag372.xml"/><Relationship Id="rId19" Type="http://schemas.openxmlformats.org/officeDocument/2006/relationships/tags" Target="../tags/tag373.xml"/><Relationship Id="rId20" Type="http://schemas.openxmlformats.org/officeDocument/2006/relationships/tags" Target="../tags/tag374.xml"/><Relationship Id="rId21" Type="http://schemas.openxmlformats.org/officeDocument/2006/relationships/tags" Target="../tags/tag375.xml"/><Relationship Id="rId22" Type="http://schemas.openxmlformats.org/officeDocument/2006/relationships/tags" Target="../tags/tag376.xml"/><Relationship Id="rId23" Type="http://schemas.openxmlformats.org/officeDocument/2006/relationships/tags" Target="../tags/tag377.xml"/><Relationship Id="rId24" Type="http://schemas.openxmlformats.org/officeDocument/2006/relationships/tags" Target="../tags/tag378.xml"/><Relationship Id="rId25" Type="http://schemas.openxmlformats.org/officeDocument/2006/relationships/tags" Target="../tags/tag379.xml"/><Relationship Id="rId26" Type="http://schemas.openxmlformats.org/officeDocument/2006/relationships/tags" Target="../tags/tag380.xml"/><Relationship Id="rId27" Type="http://schemas.openxmlformats.org/officeDocument/2006/relationships/tags" Target="../tags/tag381.xml"/><Relationship Id="rId28" Type="http://schemas.openxmlformats.org/officeDocument/2006/relationships/tags" Target="../tags/tag382.xml"/><Relationship Id="rId29" Type="http://schemas.openxmlformats.org/officeDocument/2006/relationships/tags" Target="../tags/tag383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tags" Target="../tags/tag412.xml"/><Relationship Id="rId7" Type="http://schemas.openxmlformats.org/officeDocument/2006/relationships/tags" Target="../tags/tag413.xml"/><Relationship Id="rId8" Type="http://schemas.openxmlformats.org/officeDocument/2006/relationships/tags" Target="../tags/tag414.xml"/><Relationship Id="rId9" Type="http://schemas.openxmlformats.org/officeDocument/2006/relationships/tags" Target="../tags/tag415.xml"/><Relationship Id="rId10" Type="http://schemas.openxmlformats.org/officeDocument/2006/relationships/tags" Target="../tags/tag416.xml"/><Relationship Id="rId11" Type="http://schemas.openxmlformats.org/officeDocument/2006/relationships/tags" Target="../tags/tag417.xml"/><Relationship Id="rId12" Type="http://schemas.openxmlformats.org/officeDocument/2006/relationships/tags" Target="../tags/tag418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tags" Target="../tags/tag422.xml"/><Relationship Id="rId5" Type="http://schemas.openxmlformats.org/officeDocument/2006/relationships/tags" Target="../tags/tag423.xml"/><Relationship Id="rId6" Type="http://schemas.openxmlformats.org/officeDocument/2006/relationships/tags" Target="../tags/tag424.xml"/><Relationship Id="rId7" Type="http://schemas.openxmlformats.org/officeDocument/2006/relationships/tags" Target="../tags/tag425.xml"/><Relationship Id="rId8" Type="http://schemas.openxmlformats.org/officeDocument/2006/relationships/tags" Target="../tags/tag426.xml"/><Relationship Id="rId9" Type="http://schemas.openxmlformats.org/officeDocument/2006/relationships/tags" Target="../tags/tag427.xml"/><Relationship Id="rId10" Type="http://schemas.openxmlformats.org/officeDocument/2006/relationships/tags" Target="../tags/tag428.xml"/><Relationship Id="rId11" Type="http://schemas.openxmlformats.org/officeDocument/2006/relationships/tags" Target="../tags/tag429.xml"/><Relationship Id="rId12" Type="http://schemas.openxmlformats.org/officeDocument/2006/relationships/tags" Target="../tags/tag430.xml"/><Relationship Id="rId13" Type="http://schemas.openxmlformats.org/officeDocument/2006/relationships/tags" Target="../tags/tag431.xml"/><Relationship Id="rId14" Type="http://schemas.openxmlformats.org/officeDocument/2006/relationships/tags" Target="../tags/tag432.xml"/><Relationship Id="rId15" Type="http://schemas.openxmlformats.org/officeDocument/2006/relationships/tags" Target="../tags/tag433.xml"/><Relationship Id="rId16" Type="http://schemas.openxmlformats.org/officeDocument/2006/relationships/tags" Target="../tags/tag434.xml"/><Relationship Id="rId17" Type="http://schemas.openxmlformats.org/officeDocument/2006/relationships/tags" Target="../tags/tag435.xml"/><Relationship Id="rId18" Type="http://schemas.openxmlformats.org/officeDocument/2006/relationships/tags" Target="../tags/tag436.xml"/><Relationship Id="rId19" Type="http://schemas.openxmlformats.org/officeDocument/2006/relationships/tags" Target="../tags/tag437.xml"/><Relationship Id="rId20" Type="http://schemas.openxmlformats.org/officeDocument/2006/relationships/tags" Target="../tags/tag438.xml"/><Relationship Id="rId2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9.xml"/><Relationship Id="rId2" Type="http://schemas.openxmlformats.org/officeDocument/2006/relationships/tags" Target="../tags/tag440.xml"/><Relationship Id="rId3" Type="http://schemas.openxmlformats.org/officeDocument/2006/relationships/tags" Target="../tags/tag441.xml"/><Relationship Id="rId4" Type="http://schemas.openxmlformats.org/officeDocument/2006/relationships/tags" Target="../tags/tag442.xml"/><Relationship Id="rId5" Type="http://schemas.openxmlformats.org/officeDocument/2006/relationships/tags" Target="../tags/tag443.xml"/><Relationship Id="rId6" Type="http://schemas.openxmlformats.org/officeDocument/2006/relationships/tags" Target="../tags/tag444.xml"/><Relationship Id="rId7" Type="http://schemas.openxmlformats.org/officeDocument/2006/relationships/tags" Target="../tags/tag445.xml"/><Relationship Id="rId8" Type="http://schemas.openxmlformats.org/officeDocument/2006/relationships/tags" Target="../tags/tag446.xml"/><Relationship Id="rId9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47.xml"/><Relationship Id="rId2" Type="http://schemas.openxmlformats.org/officeDocument/2006/relationships/tags" Target="../tags/tag448.xml"/><Relationship Id="rId3" Type="http://schemas.openxmlformats.org/officeDocument/2006/relationships/tags" Target="../tags/tag44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营造教育环境促进初中学生良好行为习惯养成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079625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营造积极向上的校园文化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813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完善学校规章制度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609330" y="334454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加强德育教育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343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2079625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提高教师素质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813275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5344160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营造良好的家庭教育环境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078242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7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8"/>
            </p:custDataLst>
          </p:nvPr>
        </p:nvSpPr>
        <p:spPr>
          <a:xfrm>
            <a:off x="8609330" y="531114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利用社会资源开展教育活动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343209" y="480781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营造积极向上的校园文化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强化校风、学风建设</a:t>
            </a:r>
            <a:endParaRPr altLang="en-US" lang="zh-CN"/>
          </a:p>
        </p:txBody>
      </p:sp>
      <p:sp>
        <p:nvSpPr>
          <p:cNvPr id="10489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制定校规校纪，规范学生行为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营造积极向上的校园文化氛围，树立正确的价值观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建立师生互动平台，促进师生交流与合作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开展学风建设活动，鼓励学生积极参与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开展丰富多彩的校园文化活动</a:t>
            </a:r>
            <a:endParaRPr altLang="en-US" lang="zh-CN"/>
          </a:p>
        </p:txBody>
      </p:sp>
      <p:sp>
        <p:nvSpPr>
          <p:cNvPr id="104898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举办各种文艺比赛，激发学生的创造力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推广校园体育运动，提高学生的身体素质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开展学术讲座和论坛，拓宽学生的知识面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组织学生参加社会实践，增强社会责任感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建立良好的师生关系</a:t>
            </a:r>
            <a:endParaRPr altLang="en-US" lang="zh-CN"/>
          </a:p>
        </p:txBody>
      </p:sp>
      <p:sp>
        <p:nvSpPr>
          <p:cNvPr id="104906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鼓励互动，促进教学相长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关注情感，营造温暖的学习氛围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尊重学生，关注个性发展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加强沟通，增进理解与信任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注重学校与家庭的沟通</a:t>
            </a:r>
            <a:endParaRPr altLang="en-US" lang="zh-CN"/>
          </a:p>
        </p:txBody>
      </p:sp>
      <p:sp>
        <p:nvSpPr>
          <p:cNvPr id="10491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建立定期沟通机制，及时了解学生在家庭和学校的表现。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组织家长会，让家长参与到学校的教育管理中。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鼓励家长参与学校活动，增强家校之间的联系和互动。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建立家长反馈机制，及时了解家长的意见和建议，促进家校共同成长。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完善学校规章制度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制定明确的校规校纪</a:t>
            </a:r>
            <a:endParaRPr altLang="en-US" lang="zh-CN"/>
          </a:p>
        </p:txBody>
      </p:sp>
      <p:sp>
        <p:nvSpPr>
          <p:cNvPr id="10492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制定校规校纪的目的：规范学生行为，促进良好行为习惯的养成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校规校纪的执行：严格执行，确保规定得到有效执行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校规校纪的修订：根据实际情况及时修订，确保校规校纪的时效性和适用性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校规校纪的内容：包括学习、生活、礼仪等方面的规定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建立健全学生管理制度</a:t>
            </a:r>
            <a:endParaRPr altLang="en-US" lang="zh-CN"/>
          </a:p>
        </p:txBody>
      </p:sp>
      <p:sp>
        <p:nvSpPr>
          <p:cNvPr id="10493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制定学生日常行为规范，明确学生行为标准。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建立学生奖惩制度，激励学生积极向上。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完善学生请假制度，确保学生安全。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定期开展学生纪律教育，提高学生纪律意识。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强化学生日常行为规范教育</a:t>
            </a:r>
            <a:endParaRPr altLang="en-US" lang="zh-CN"/>
          </a:p>
        </p:txBody>
      </p:sp>
      <p:sp>
        <p:nvSpPr>
          <p:cNvPr id="104937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定期开展行为规范教育活动，提高学生的认知度和执行力。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制定具体的日常行为规范，包括学习、生活等方面。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加强宣传和教育，确保学生明确行为规范的内容和要求。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建立有效的监督和评价机制，及时反馈学生行为规范的执行情况。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建立学生行为表现评价体系</a:t>
            </a:r>
            <a:endParaRPr altLang="en-US" lang="zh-CN"/>
          </a:p>
        </p:txBody>
      </p:sp>
      <p:sp>
        <p:nvSpPr>
          <p:cNvPr id="10494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目的：激励学生形成良好行为习惯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内容：包括课堂表现、作业完成情况、出勤率等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评价方式：老师评价、学生自评、同学互评相结合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反馈机制：定期公布评价结果，及时给予学生鼓励或提醒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51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加强德育教育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注重爱国主义教育</a:t>
            </a:r>
            <a:endParaRPr altLang="en-US" lang="zh-CN"/>
          </a:p>
        </p:txBody>
      </p:sp>
      <p:sp>
        <p:nvSpPr>
          <p:cNvPr id="10495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爱国主义教育应该与学科教育相结合，让学生在各个学科的学习中不断深化对祖国的认识和了解，增强对祖国的热爱和拥护。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除了学校教育，家庭教育和社会教育也应该注重爱国主义教育，共同营造良好的教育环境，促进初中学生良好行为习惯的养成。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爱国主义教育是德育教育的重要组成部分，旨在培养学生的爱国情怀和社会责任感。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在初中阶段，学校应该注重爱国主义教育，通过课堂教育、校园文化活动等形式，引导学生树立正确的国家意识和民族自豪感。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加强社会主义核心价值观教育</a:t>
            </a:r>
            <a:endParaRPr altLang="en-US" lang="zh-CN"/>
          </a:p>
        </p:txBody>
      </p:sp>
      <p:sp>
        <p:nvSpPr>
          <p:cNvPr id="104961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内容：通过课堂教学、校园文化活动等多种形式，加强学生对社会主义核心价值观的理解和认同。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目的：引导学生树立正确的世界观、人生观和价值观，培养良好的道德品质和行为习惯。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实施途径：开展主题班会、组织志愿服务活动、举办文艺比赛等。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效果评估：通过学生自评、互评和教师评价等多种方式，对教育效果进行评估和反馈。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开展诚信教育和责任感教育</a:t>
            </a:r>
            <a:endParaRPr altLang="en-US" lang="zh-CN"/>
          </a:p>
        </p:txBody>
      </p:sp>
      <p:sp>
        <p:nvSpPr>
          <p:cNvPr id="1049678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73802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0" name="矩形 48"/>
          <p:cNvSpPr/>
          <p:nvPr>
            <p:custDataLst>
              <p:tags r:id="rId2"/>
            </p:custDataLst>
          </p:nvPr>
        </p:nvSpPr>
        <p:spPr>
          <a:xfrm>
            <a:off x="608400" y="2583916"/>
            <a:ext cx="259159" cy="2611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文本框 52"/>
          <p:cNvSpPr txBox="1"/>
          <p:nvPr>
            <p:custDataLst>
              <p:tags r:id="rId3"/>
            </p:custDataLst>
          </p:nvPr>
        </p:nvSpPr>
        <p:spPr>
          <a:xfrm>
            <a:off x="110720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诚信教育：培养学生诚实守信的品质，树立正确的价值观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4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7774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6" name="矩形 20"/>
          <p:cNvSpPr/>
          <p:nvPr>
            <p:custDataLst>
              <p:tags r:id="rId5"/>
            </p:custDataLst>
          </p:nvPr>
        </p:nvSpPr>
        <p:spPr>
          <a:xfrm>
            <a:off x="6348120" y="2583916"/>
            <a:ext cx="259159" cy="2611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文本框 3"/>
          <p:cNvSpPr txBox="1"/>
          <p:nvPr>
            <p:custDataLst>
              <p:tags r:id="rId6"/>
            </p:custDataLst>
          </p:nvPr>
        </p:nvSpPr>
        <p:spPr>
          <a:xfrm>
            <a:off x="684692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责任感教育：引导学生树立责任意识，积极参与社会实践和公益活动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培养学生的团队协作精神</a:t>
            </a:r>
            <a:endParaRPr altLang="en-US" lang="zh-CN"/>
          </a:p>
        </p:txBody>
      </p:sp>
      <p:sp>
        <p:nvSpPr>
          <p:cNvPr id="104973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团队协作精神是德育教育的重要组成部分，有助于培养学生的集体意识和合作精神。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初中学生正处于个性形成和行为习惯养成的关键时期，德育教育对于其未来的发展具有重要意义。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在初中教育中，可以通过组织各种团队活动和集体项目，提高学生的团队协作能力。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此外，教师还可以通过课堂教学、课外拓展等方式，引导学生树立正确的价值观和行为准则，促进其良好行为习惯的养成。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8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提高教师素质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加强师德师风建设</a:t>
            </a:r>
            <a:endParaRPr altLang="en-US" lang="zh-CN"/>
          </a:p>
        </p:txBody>
      </p:sp>
      <p:sp>
        <p:nvSpPr>
          <p:cNvPr id="10498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培养教师的道德品质和职业素养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强化教师的教育理念和责任意识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提高教师的教育教学能力和管理水平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建立完善的教师评价机制和激励机制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提高教师教育教学能力</a:t>
            </a:r>
            <a:endParaRPr altLang="en-US" lang="zh-CN"/>
          </a:p>
        </p:txBody>
      </p:sp>
      <p:sp>
        <p:nvSpPr>
          <p:cNvPr id="104988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定期开展教师培训，提高教师的专业素养和教学水平。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9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鼓励教师参加学术交流活动，了解最新的教育理念和方法。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0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建立完善的教师评价机制，激励教师不断改进自己的教学。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0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加强教师对学科知识的研究，提高教师的学科素养和教学能力。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强化教师对学生行为的引导作用</a:t>
            </a:r>
            <a:endParaRPr altLang="en-US" lang="zh-CN"/>
          </a:p>
        </p:txBody>
      </p:sp>
      <p:sp>
        <p:nvSpPr>
          <p:cNvPr id="10499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教师应对学生的不良行为进行纠正和引导，帮助学生树立正确的价值观和行为准则。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教师可以通过开展主题班会等形式，引导学生自主思考和讨论，提高学生的自我约束和自我管理能力。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教师应树立良好的榜样，成为学生的楷模。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教师应对学生的行为进行及时、准确的评价和反馈。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鼓励教师创新教学方法和手段</a:t>
            </a:r>
            <a:endParaRPr altLang="en-US" lang="zh-CN"/>
          </a:p>
        </p:txBody>
      </p:sp>
      <p:sp>
        <p:nvSpPr>
          <p:cNvPr id="10500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鼓励教师探索新的教学方法，如项目式学习、翻转课堂等，以激发学生的学习兴趣和主动性。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培训教师使用现代教学工具和手段，如多媒体、网络等，提高教学效果和学生的学习体验。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建立激励机制，鼓励教师进行教学创新，并对优秀教师给予表彰和奖励。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加强教师之间的交流与合作，促进教学经验和资源的共享，共同提高教学质量。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8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营造良好的家庭教育环境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加强家长教育观念的引导</a:t>
            </a:r>
            <a:endParaRPr altLang="en-US" lang="zh-CN"/>
          </a:p>
        </p:txBody>
      </p:sp>
      <p:sp>
        <p:nvSpPr>
          <p:cNvPr id="10501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定期组织家长教育讲座，引导家长树立正确的教育观念。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开展家庭教育咨询活动，为家长提供个性化教育指导。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鼓励家长积极参与学校教育活动，增强家校合作意识。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加强对家长的教育培训，提高家长的教育水平和能力。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提高家长家庭教育能力</a:t>
            </a:r>
            <a:endParaRPr altLang="en-US" lang="zh-CN"/>
          </a:p>
        </p:txBody>
      </p:sp>
      <p:sp>
        <p:nvSpPr>
          <p:cNvPr id="105018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定期组织家长培训，传授正确的教育理念和方法。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引导家长关注孩子心理健康，及时发现并解决问题。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建立家长交流平台，分享教育心得，共同成长。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鼓励家长参与学校活动，增进亲子关系，促进家庭和谐。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加强家校合作，共同关注学生成长</a:t>
            </a:r>
            <a:endParaRPr altLang="en-US" lang="zh-CN"/>
          </a:p>
        </p:txBody>
      </p:sp>
      <p:sp>
        <p:nvSpPr>
          <p:cNvPr id="105026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建立有效的沟通机制，让家长及时了解学生在校表现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定期组织家长会，分享教育经验，共同探讨学生成长问题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加强家校互动，鼓励家长参与学校活动，增进彼此了解和信任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建立家校合作平台，整合资源，为学生提供更全面的教育支持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鼓励家长积极参与学校教育活动</a:t>
            </a:r>
            <a:endParaRPr altLang="en-US" lang="zh-CN"/>
          </a:p>
        </p:txBody>
      </p:sp>
      <p:sp>
        <p:nvSpPr>
          <p:cNvPr id="10503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家长参与学校教育活动，可以增强家校之间的联系与沟通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家长通过参与学校教育活动，可以更好地了解孩子在学校的情况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家长参与学校教育活动，可以促进学校与家庭之间的合作，共同为孩子的成长创造良好的环境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家长参与学校教育活动，可以给孩子树立榜样，培养孩子的责任感和担当精神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37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利用社会资源开展教育活动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利用社区资源丰富学生校外生活</a:t>
            </a:r>
            <a:endParaRPr altLang="en-US" lang="zh-CN"/>
          </a:p>
        </p:txBody>
      </p:sp>
      <p:sp>
        <p:nvSpPr>
          <p:cNvPr id="105041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组织学生参与社区活动，如志愿服务、文化交流等，增强社会责任感和团队协作能力。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利用社区图书馆、博物馆等资源，开展校外拓展学习，丰富学生的知识面和视野。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邀请社区专业人士走进校园，为学生提供职业规划、人生指导等方面的帮助。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借助社区力量，组织学生参与社会实践和考察，了解社会现状和问题，提高解决问题的能力。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加强与企事业单位的合作，为学生提供实践机会</a:t>
            </a:r>
            <a:endParaRPr altLang="en-US" lang="zh-CN"/>
          </a:p>
        </p:txBody>
      </p:sp>
      <p:sp>
        <p:nvSpPr>
          <p:cNvPr id="10504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6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合作目的：为学生提供实践机会，增强动手能力和实践能力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7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合作方式：与企事业单位建立合作关系，共同开展教育活动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7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实践内容：学生可以参与到企事业单位的实际工作中，了解职业要求和行业发展趋势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8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8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实践效果：通过实践，学生可以更好地了解社会需求和职业发展，提高自身综合素质和就业竞争力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利用网络资源开展线上教育活动</a:t>
            </a:r>
            <a:endParaRPr altLang="en-US" lang="zh-CN"/>
          </a:p>
        </p:txBody>
      </p:sp>
      <p:sp>
        <p:nvSpPr>
          <p:cNvPr id="1050528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530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65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32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内容：网络资源的丰富性为线上教育活动提供了广阔的平台，可以充分利用网络资源开展各种形式的线上教育活动，如在线课程、网络讲座、互动讨论等。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53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536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538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67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40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优势：线上教育活动不受时间和地点的限制，可以随时随地参与学习，同时网络资源的共享性也能够扩大教育活动的覆盖面，提高教育效果。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54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544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546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69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48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应用：在初中学生的教育活动中，可以利用网络资源开展主题班会、心理健康教育、科普知识普及等线上教育活动，引导学生树立正确的价值观和行为习惯。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55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552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554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71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56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注意事项：在开展线上教育活动时，需要注意网络资源的真实性和可靠性，同时也要关注学生的网络行为规范，避免不良信息对学生的影响。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55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引导学生正确使用网络资源</a:t>
            </a:r>
            <a:endParaRPr altLang="en-US" lang="zh-CN"/>
          </a:p>
        </p:txBody>
      </p:sp>
      <p:sp>
        <p:nvSpPr>
          <p:cNvPr id="105060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培养学生的信息素养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建立健康的网络环境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引导学生合理安排上网时间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增强学生的网络安全意识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4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65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6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6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6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6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6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6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7_6*l_h_i*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6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SLIDE_ID" val="custom202302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4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0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44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49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2024-01-01T07:50:07Z</dcterms:created>
  <dcterms:modified xsi:type="dcterms:W3CDTF">2024-01-01T07:50:07Z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6c7d930ddb5b4d22bc18689d8b03c378_21</vt:lpwstr>
  </property>
</Properties>
</file>