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641" r:id="rId1"/>
    <p:sldMasterId id="2147490678" r:id="rId2"/>
  </p:sldMasterIdLst>
  <p:notesMasterIdLst>
    <p:notesMasterId r:id="rId3"/>
  </p:notesMasterIdLst>
  <p:sldIdLst>
    <p:sldId id="3609" r:id="rId4"/>
    <p:sldId id="3613" r:id="rId5"/>
    <p:sldId id="3618" r:id="rId6"/>
    <p:sldId id="3623" r:id="rId7"/>
    <p:sldId id="3630" r:id="rId9"/>
    <p:sldId id="3633" r:id="rId10"/>
    <p:sldId id="3637" r:id="rId11"/>
    <p:sldId id="3644" r:id="rId13"/>
    <p:sldId id="3647" r:id="rId14"/>
    <p:sldId id="3650" r:id="rId15"/>
    <p:sldId id="3654" r:id="rId16"/>
    <p:sldId id="3661" r:id="rId18"/>
    <p:sldId id="3664" r:id="rId19"/>
    <p:sldId id="3667" r:id="rId20"/>
    <p:sldId id="3671" r:id="rId21"/>
    <p:sldId id="3678" r:id="rId23"/>
    <p:sldId id="3681" r:id="rId24"/>
    <p:sldId id="3684" r:id="rId25"/>
    <p:sldId id="3688" r:id="rId26"/>
    <p:sldId id="3695" r:id="rId28"/>
    <p:sldId id="3698" r:id="rId29"/>
    <p:sldId id="3701" r:id="rId30"/>
    <p:sldId id="3705" r:id="rId31"/>
    <p:sldId id="3709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8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642" r:id="rId1"/>
    <p:sldLayoutId id="2147490643" r:id="rId2"/>
    <p:sldLayoutId id="2147490644" r:id="rId3"/>
    <p:sldLayoutId id="2147490645" r:id="rId4"/>
    <p:sldLayoutId id="2147490646" r:id="rId5"/>
    <p:sldLayoutId id="2147490647" r:id="rId6"/>
    <p:sldLayoutId id="2147490648" r:id="rId7"/>
    <p:sldLayoutId id="2147490649" r:id="rId8"/>
    <p:sldLayoutId id="2147490650" r:id="rId9"/>
    <p:sldLayoutId id="2147490651" r:id="rId10"/>
    <p:sldLayoutId id="214749065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679" r:id="rId1"/>
    <p:sldLayoutId id="2147490680" r:id="rId2"/>
    <p:sldLayoutId id="2147490681" r:id="rId3"/>
    <p:sldLayoutId id="2147490682" r:id="rId4"/>
    <p:sldLayoutId id="2147490683" r:id="rId5"/>
    <p:sldLayoutId id="2147490684" r:id="rId6"/>
    <p:sldLayoutId id="2147490685" r:id="rId7"/>
    <p:sldLayoutId id="2147490686" r:id="rId8"/>
    <p:sldLayoutId id="2147490687" r:id="rId9"/>
    <p:sldLayoutId id="2147490688" r:id="rId10"/>
    <p:sldLayoutId id="214749068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tags" Target="../tags/tag141.xml"/><Relationship Id="rId14" Type="http://schemas.openxmlformats.org/officeDocument/2006/relationships/tags" Target="../tags/tag142.xml"/><Relationship Id="rId15" Type="http://schemas.openxmlformats.org/officeDocument/2006/relationships/tags" Target="../tags/tag143.xml"/><Relationship Id="rId16" Type="http://schemas.openxmlformats.org/officeDocument/2006/relationships/tags" Target="../tags/tag144.xml"/><Relationship Id="rId17" Type="http://schemas.openxmlformats.org/officeDocument/2006/relationships/tags" Target="../tags/tag145.xml"/><Relationship Id="rId18" Type="http://schemas.openxmlformats.org/officeDocument/2006/relationships/tags" Target="../tags/tag146.xml"/><Relationship Id="rId19" Type="http://schemas.openxmlformats.org/officeDocument/2006/relationships/tags" Target="../tags/tag147.xml"/><Relationship Id="rId20" Type="http://schemas.openxmlformats.org/officeDocument/2006/relationships/tags" Target="../tags/tag148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tags" Target="../tags/tag168.xml"/><Relationship Id="rId14" Type="http://schemas.openxmlformats.org/officeDocument/2006/relationships/tags" Target="../tags/tag169.xml"/><Relationship Id="rId15" Type="http://schemas.openxmlformats.org/officeDocument/2006/relationships/tags" Target="../tags/tag170.xml"/><Relationship Id="rId16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tags" Target="../tags/tag229.xml"/><Relationship Id="rId14" Type="http://schemas.openxmlformats.org/officeDocument/2006/relationships/tags" Target="../tags/tag230.xml"/><Relationship Id="rId15" Type="http://schemas.openxmlformats.org/officeDocument/2006/relationships/tags" Target="../tags/tag231.xml"/><Relationship Id="rId16" Type="http://schemas.openxmlformats.org/officeDocument/2006/relationships/tags" Target="../tags/tag232.xml"/><Relationship Id="rId17" Type="http://schemas.openxmlformats.org/officeDocument/2006/relationships/tags" Target="../tags/tag233.xml"/><Relationship Id="rId18" Type="http://schemas.openxmlformats.org/officeDocument/2006/relationships/tags" Target="../tags/tag234.xml"/><Relationship Id="rId19" Type="http://schemas.openxmlformats.org/officeDocument/2006/relationships/tags" Target="../tags/tag235.xml"/><Relationship Id="rId20" Type="http://schemas.openxmlformats.org/officeDocument/2006/relationships/tags" Target="../tags/tag236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tags" Target="../tags/tag249.xml"/><Relationship Id="rId14" Type="http://schemas.openxmlformats.org/officeDocument/2006/relationships/tags" Target="../tags/tag250.xml"/><Relationship Id="rId15" Type="http://schemas.openxmlformats.org/officeDocument/2006/relationships/tags" Target="../tags/tag251.xml"/><Relationship Id="rId16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tags" Target="../tags/tag275.xml"/><Relationship Id="rId14" Type="http://schemas.openxmlformats.org/officeDocument/2006/relationships/tags" Target="../tags/tag276.xml"/><Relationship Id="rId15" Type="http://schemas.openxmlformats.org/officeDocument/2006/relationships/tags" Target="../tags/tag277.xml"/><Relationship Id="rId16" Type="http://schemas.openxmlformats.org/officeDocument/2006/relationships/tags" Target="../tags/tag278.xml"/><Relationship Id="rId17" Type="http://schemas.openxmlformats.org/officeDocument/2006/relationships/tags" Target="../tags/tag279.xml"/><Relationship Id="rId18" Type="http://schemas.openxmlformats.org/officeDocument/2006/relationships/tags" Target="../tags/tag280.xml"/><Relationship Id="rId19" Type="http://schemas.openxmlformats.org/officeDocument/2006/relationships/tags" Target="../tags/tag281.xml"/><Relationship Id="rId20" Type="http://schemas.openxmlformats.org/officeDocument/2006/relationships/tags" Target="../tags/tag282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tags" Target="../tags/tag307.xml"/><Relationship Id="rId14" Type="http://schemas.openxmlformats.org/officeDocument/2006/relationships/tags" Target="../tags/tag308.xml"/><Relationship Id="rId15" Type="http://schemas.openxmlformats.org/officeDocument/2006/relationships/tags" Target="../tags/tag309.xml"/><Relationship Id="rId16" Type="http://schemas.openxmlformats.org/officeDocument/2006/relationships/tags" Target="../tags/tag310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企业管理中的战略布局与市场扩张案例研究报告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引言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战略布局案例分析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市场扩张案例分析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fontScale="8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战略布局与市场扩张的关联性分析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案例研究结论与启示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引言</a:t>
            </a:r>
            <a:endParaRPr altLang="en-US" dirty="0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报告背景</a:t>
            </a:r>
            <a:endParaRPr altLang="en-US" lang="zh-CN"/>
          </a:p>
        </p:txBody>
      </p:sp>
      <p:sp>
        <p:nvSpPr>
          <p:cNvPr id="104899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0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1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案例研究的意义和目的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1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报告的结构和主要内容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1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企业管理中的战略布局与市场扩张的重要性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2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当前市场环境对企业发展的影响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研究目的和意义</a:t>
            </a:r>
            <a:endParaRPr altLang="en-US" lang="zh-CN"/>
          </a:p>
        </p:txBody>
      </p:sp>
      <p:sp>
        <p:nvSpPr>
          <p:cNvPr id="104905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探讨企业管理中的战略布局与市场扩张的案例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总结经验教训，为企业提供参考和借鉴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促进企业管理的理论和实践发展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分析成功企业的战略布局和市场扩张策略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战略布局案例分析</a:t>
            </a:r>
            <a:endParaRPr altLang="en-US" dirty="0" lang="zh-CN"/>
          </a:p>
        </p:txBody>
      </p:sp>
      <p:sp>
        <p:nvSpPr>
          <p:cNvPr id="10491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案例选择及背景介绍</a:t>
            </a:r>
            <a:endParaRPr altLang="en-US" lang="zh-CN"/>
          </a:p>
        </p:txBody>
      </p:sp>
      <p:sp>
        <p:nvSpPr>
          <p:cNvPr id="104920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案例选择：华为、阿里巴巴、腾讯等知名企业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背景介绍：这些企业在不同领域具有代表性，且在战略布局和市场扩张方面具有典型经验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案例分析：针对每个企业，分析其战略布局和市场扩张的背景、过程和结果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案例总结：总结这些企业的成功经验和教训，为其他企业提供参考和借鉴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案例分析：战略布局的制定与实施</a:t>
            </a:r>
            <a:endParaRPr altLang="en-US" lang="zh-CN"/>
          </a:p>
        </p:txBody>
      </p:sp>
      <p:sp>
        <p:nvSpPr>
          <p:cNvPr id="1049244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702202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46" name="矩形 4"/>
          <p:cNvSpPr/>
          <p:nvPr>
            <p:custDataLst>
              <p:tags r:id="rId2"/>
            </p:custDataLst>
          </p:nvPr>
        </p:nvSpPr>
        <p:spPr>
          <a:xfrm>
            <a:off x="2616368" y="4246436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8" name="文本框 5"/>
          <p:cNvSpPr txBox="1"/>
          <p:nvPr>
            <p:custDataLst>
              <p:tags r:id="rId3"/>
            </p:custDataLst>
          </p:nvPr>
        </p:nvSpPr>
        <p:spPr>
          <a:xfrm>
            <a:off x="2902482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3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实施效果：分析战略布局的实施效果，包括市场份额、盈利能力、品牌影响力等方面的变化。</a:t>
            </a:r>
            <a:endParaRPr altLang="en-US" dirty="0" sz="13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250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59755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52" name="矩形 57"/>
          <p:cNvSpPr/>
          <p:nvPr>
            <p:custDataLst>
              <p:tags r:id="rId5"/>
            </p:custDataLst>
          </p:nvPr>
        </p:nvSpPr>
        <p:spPr>
          <a:xfrm>
            <a:off x="6173920" y="4246436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4" name="文本框 58"/>
          <p:cNvSpPr txBox="1"/>
          <p:nvPr>
            <p:custDataLst>
              <p:tags r:id="rId6"/>
            </p:custDataLst>
          </p:nvPr>
        </p:nvSpPr>
        <p:spPr>
          <a:xfrm>
            <a:off x="6460034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3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经验教训：总结战略布局制定与实施过程中的经验教训，为其他企业提供参考和借鉴。</a:t>
            </a:r>
            <a:endParaRPr altLang="en-US" dirty="0" sz="13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256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923425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58" name="矩形 65"/>
          <p:cNvSpPr/>
          <p:nvPr>
            <p:custDataLst>
              <p:tags r:id="rId8"/>
            </p:custDataLst>
          </p:nvPr>
        </p:nvSpPr>
        <p:spPr>
          <a:xfrm>
            <a:off x="838200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0" name="文本框 66"/>
          <p:cNvSpPr txBox="1"/>
          <p:nvPr>
            <p:custDataLst>
              <p:tags r:id="rId9"/>
            </p:custDataLst>
          </p:nvPr>
        </p:nvSpPr>
        <p:spPr>
          <a:xfrm>
            <a:off x="1124314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3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案例背景：介绍战略布局的制定与实施的具体背景，包括企业所处行业、市场环境、竞争态势等。</a:t>
            </a:r>
            <a:endParaRPr altLang="en-US" dirty="0" sz="13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262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80978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64" name="矩形 69"/>
          <p:cNvSpPr/>
          <p:nvPr>
            <p:custDataLst>
              <p:tags r:id="rId11"/>
            </p:custDataLst>
          </p:nvPr>
        </p:nvSpPr>
        <p:spPr>
          <a:xfrm>
            <a:off x="4395144" y="1846123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6" name="文本框 70"/>
          <p:cNvSpPr txBox="1"/>
          <p:nvPr>
            <p:custDataLst>
              <p:tags r:id="rId12"/>
            </p:custDataLst>
          </p:nvPr>
        </p:nvSpPr>
        <p:spPr>
          <a:xfrm>
            <a:off x="4681258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3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制定过程：详细阐述战略布局的制定过程，包括目标设定、市场分析、竞争策略、资源分配等方面的内容。</a:t>
            </a:r>
            <a:endParaRPr altLang="en-US" dirty="0" sz="13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268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038531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70" name="文本框 74"/>
          <p:cNvSpPr txBox="1"/>
          <p:nvPr>
            <p:custDataLst>
              <p:tags r:id="rId14"/>
            </p:custDataLst>
          </p:nvPr>
        </p:nvSpPr>
        <p:spPr>
          <a:xfrm>
            <a:off x="8238811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556"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实施过程：详细阐述战略布局的实施过程，包括组织结构调整、资源配置、营销策略等方面的内容。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272" name="矩形 73"/>
          <p:cNvSpPr/>
          <p:nvPr>
            <p:custDataLst>
              <p:tags r:id="rId15"/>
            </p:custDataLst>
          </p:nvPr>
        </p:nvSpPr>
        <p:spPr>
          <a:xfrm>
            <a:off x="7952697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案例总结：战略布局对企业发展的影响</a:t>
            </a:r>
            <a:endParaRPr altLang="en-US" lang="zh-CN"/>
          </a:p>
        </p:txBody>
      </p:sp>
      <p:sp>
        <p:nvSpPr>
          <p:cNvPr id="1049308" name="正文"/>
          <p:cNvSpPr txBox="1"/>
          <p:nvPr>
            <p:custDataLst>
              <p:tags r:id="rId1"/>
            </p:custDataLst>
          </p:nvPr>
        </p:nvSpPr>
        <p:spPr>
          <a:xfrm>
            <a:off x="2787010" y="1879857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 fontScale="7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明确企业目标和发展方向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优化资源配置，提高资源利用效率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增强企业核心竞争力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标题"/>
          <p:cNvSpPr txBox="1"/>
          <p:nvPr>
            <p:custDataLst>
              <p:tags r:id="rId2"/>
            </p:custDataLst>
          </p:nvPr>
        </p:nvSpPr>
        <p:spPr>
          <a:xfrm>
            <a:off x="2787690" y="1364400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战略布局对企业发展的重要性  * 明确企业目标和发展方向 * 优化资源配置，提高资源利用效率 * 增强企业核心竞争力</a:t>
            </a:r>
            <a:endParaRPr altLang="en-US" b="1" dirty="0" sz="1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12" name="标题"/>
          <p:cNvSpPr txBox="1"/>
          <p:nvPr>
            <p:custDataLst>
              <p:tags r:id="rId3"/>
            </p:custDataLst>
          </p:nvPr>
        </p:nvSpPr>
        <p:spPr>
          <a:xfrm>
            <a:off x="2787690" y="5058283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 fontScale="55000"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总结与启示  * 战略布局是企业发展的关键因素之一 * 企业应根据自身实际情况制定合适的战略布局 * 不断调整和优化战略布局，以适应市场变化和企业发展需求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14" name="正文"/>
          <p:cNvSpPr txBox="1"/>
          <p:nvPr>
            <p:custDataLst>
              <p:tags r:id="rId4"/>
            </p:custDataLst>
          </p:nvPr>
        </p:nvSpPr>
        <p:spPr>
          <a:xfrm>
            <a:off x="2787690" y="5573740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 fontScale="7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战略布局是企业发展的关键因素之一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企业应根据自身实际情况制定合适的战略布局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不断调整和优化战略布局，以适应市场变化和企业发展需求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正文"/>
          <p:cNvSpPr txBox="1"/>
          <p:nvPr>
            <p:custDataLst>
              <p:tags r:id="rId5"/>
            </p:custDataLst>
          </p:nvPr>
        </p:nvSpPr>
        <p:spPr>
          <a:xfrm>
            <a:off x="2787690" y="3110698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 fontScale="7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提高企业市场竞争力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促进企业可持续发展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增强企业创新能力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标题"/>
          <p:cNvSpPr txBox="1"/>
          <p:nvPr>
            <p:custDataLst>
              <p:tags r:id="rId6"/>
            </p:custDataLst>
          </p:nvPr>
        </p:nvSpPr>
        <p:spPr>
          <a:xfrm>
            <a:off x="2788370" y="2595921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战略布局对企业发展的影响  * 提高企业市场竞争力 * 促进企业可持续发展 * 增强企业创新能力</a:t>
            </a:r>
            <a:endParaRPr altLang="en-US" b="1" dirty="0" sz="1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20" name="标题"/>
          <p:cNvSpPr txBox="1"/>
          <p:nvPr>
            <p:custDataLst>
              <p:tags r:id="rId7"/>
            </p:custDataLst>
          </p:nvPr>
        </p:nvSpPr>
        <p:spPr>
          <a:xfrm>
            <a:off x="2788370" y="3826762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战略布局案例分析  * 案例一：某知名互联网公司的战略布局 * 案例二：某传统制造业公司的战略布局</a:t>
            </a:r>
            <a:endParaRPr altLang="en-US" b="1" dirty="0" sz="1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22" name="正文"/>
          <p:cNvSpPr txBox="1"/>
          <p:nvPr>
            <p:custDataLst>
              <p:tags r:id="rId8"/>
            </p:custDataLst>
          </p:nvPr>
        </p:nvSpPr>
        <p:spPr>
          <a:xfrm>
            <a:off x="2787690" y="4342219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案例一：某知名互联网公司的战略布局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案例二：某传统制造业公司的战略布局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市场扩张案例分析</a:t>
            </a:r>
            <a:endParaRPr altLang="en-US" dirty="0" lang="zh-CN"/>
          </a:p>
        </p:txBody>
      </p:sp>
      <p:sp>
        <p:nvSpPr>
          <p:cNvPr id="10493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案例选择及背景介绍</a:t>
            </a:r>
            <a:endParaRPr altLang="en-US" lang="zh-CN"/>
          </a:p>
        </p:txBody>
      </p:sp>
      <p:sp>
        <p:nvSpPr>
          <p:cNvPr id="104943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案例选择：选择具有代表性的企业或行业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背景介绍：简要介绍案例企业的历史、现状和发展前景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案例分析：对案例企业的市场扩张策略、实施过程和效果进行分析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结论与启示：总结案例分析的结论，并提炼对企业管理的启示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案例分析：市场扩张的策略与手段</a:t>
            </a:r>
            <a:endParaRPr altLang="en-US" lang="zh-CN"/>
          </a:p>
        </p:txBody>
      </p:sp>
      <p:sp>
        <p:nvSpPr>
          <p:cNvPr id="1049488" name="正文"/>
          <p:cNvSpPr txBox="1"/>
          <p:nvPr>
            <p:custDataLst>
              <p:tags r:id="rId1"/>
            </p:custDataLst>
          </p:nvPr>
        </p:nvSpPr>
        <p:spPr>
          <a:xfrm>
            <a:off x="3691853" y="1744648"/>
            <a:ext cx="4808294" cy="379021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输入你的智能图形项正文，请尽量言简意赅的阐述观点。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标题"/>
          <p:cNvSpPr txBox="1"/>
          <p:nvPr>
            <p:custDataLst>
              <p:tags r:id="rId2"/>
            </p:custDataLst>
          </p:nvPr>
        </p:nvSpPr>
        <p:spPr>
          <a:xfrm>
            <a:off x="3691853" y="1364400"/>
            <a:ext cx="4808294" cy="378408"/>
          </a:xfrm>
          <a:prstGeom prst="rect"/>
          <a:noFill/>
        </p:spPr>
        <p:txBody>
          <a:bodyPr anchor="b" bIns="0" lIns="0" rIns="0" rtlCol="0" tIns="0" wrap="square">
            <a:normAutofit fontScale="65000"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案例背景介绍：企业名称、行业背景、市场地位等 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492" name="正文"/>
          <p:cNvSpPr txBox="1"/>
          <p:nvPr>
            <p:custDataLst>
              <p:tags r:id="rId3"/>
            </p:custDataLst>
          </p:nvPr>
        </p:nvSpPr>
        <p:spPr>
          <a:xfrm>
            <a:off x="3691853" y="2555434"/>
            <a:ext cx="4808294" cy="379021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输入你的智能图形项正文，请尽量言简意赅的阐述观点。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标题"/>
          <p:cNvSpPr txBox="1"/>
          <p:nvPr>
            <p:custDataLst>
              <p:tags r:id="rId4"/>
            </p:custDataLst>
          </p:nvPr>
        </p:nvSpPr>
        <p:spPr>
          <a:xfrm>
            <a:off x="3691853" y="2175186"/>
            <a:ext cx="4808294" cy="378408"/>
          </a:xfrm>
          <a:prstGeom prst="rect"/>
          <a:noFill/>
        </p:spPr>
        <p:txBody>
          <a:bodyPr anchor="b" bIns="0" lIns="0" rIns="0" rtlCol="0" tIns="0" wrap="square">
            <a:normAutofit fontScale="60000"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扩张策略：多元化战略、纵向一体化战略、横向一体化战略等 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496" name="正文"/>
          <p:cNvSpPr txBox="1"/>
          <p:nvPr>
            <p:custDataLst>
              <p:tags r:id="rId5"/>
            </p:custDataLst>
          </p:nvPr>
        </p:nvSpPr>
        <p:spPr>
          <a:xfrm>
            <a:off x="3691853" y="3366220"/>
            <a:ext cx="4808294" cy="379021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输入你的智能图形项正文，请尽量言简意赅的阐述观点。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标题"/>
          <p:cNvSpPr txBox="1"/>
          <p:nvPr>
            <p:custDataLst>
              <p:tags r:id="rId6"/>
            </p:custDataLst>
          </p:nvPr>
        </p:nvSpPr>
        <p:spPr>
          <a:xfrm>
            <a:off x="3691853" y="2985972"/>
            <a:ext cx="4808294" cy="37840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12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扩张手段：并购、合资、战略联盟等 </a:t>
            </a:r>
            <a:endParaRPr altLang="en-US" b="1" dirty="0" sz="12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500" name="正文"/>
          <p:cNvSpPr txBox="1"/>
          <p:nvPr>
            <p:custDataLst>
              <p:tags r:id="rId7"/>
            </p:custDataLst>
          </p:nvPr>
        </p:nvSpPr>
        <p:spPr>
          <a:xfrm>
            <a:off x="3691853" y="4177006"/>
            <a:ext cx="4808294" cy="379021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输入你的智能图形项正文，请尽量言简意赅的阐述观点。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标题"/>
          <p:cNvSpPr txBox="1"/>
          <p:nvPr>
            <p:custDataLst>
              <p:tags r:id="rId8"/>
            </p:custDataLst>
          </p:nvPr>
        </p:nvSpPr>
        <p:spPr>
          <a:xfrm>
            <a:off x="3691853" y="3796759"/>
            <a:ext cx="4808294" cy="378408"/>
          </a:xfrm>
          <a:prstGeom prst="rect"/>
          <a:noFill/>
        </p:spPr>
        <p:txBody>
          <a:bodyPr anchor="b" bIns="0" lIns="0" rIns="0" rtlCol="0" tIns="0" wrap="square">
            <a:normAutofit fontScale="65000"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实施过程：具体实施步骤、遇到的问题及解决方案等 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504" name="正文"/>
          <p:cNvSpPr txBox="1"/>
          <p:nvPr>
            <p:custDataLst>
              <p:tags r:id="rId9"/>
            </p:custDataLst>
          </p:nvPr>
        </p:nvSpPr>
        <p:spPr>
          <a:xfrm>
            <a:off x="3691853" y="4987793"/>
            <a:ext cx="4808294" cy="379021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输入你的智能图形项正文，请尽量言简意赅的阐述观点。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标题"/>
          <p:cNvSpPr txBox="1"/>
          <p:nvPr>
            <p:custDataLst>
              <p:tags r:id="rId10"/>
            </p:custDataLst>
          </p:nvPr>
        </p:nvSpPr>
        <p:spPr>
          <a:xfrm>
            <a:off x="3691853" y="4607545"/>
            <a:ext cx="4808294" cy="378408"/>
          </a:xfrm>
          <a:prstGeom prst="rect"/>
          <a:noFill/>
        </p:spPr>
        <p:txBody>
          <a:bodyPr anchor="b" bIns="0" lIns="0" rIns="0" rtlCol="0" tIns="0" wrap="square">
            <a:normAutofit fontScale="60000"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效果评估：扩张后的市场份额、盈利能力、品牌影响力等 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508" name="正文"/>
          <p:cNvSpPr txBox="1"/>
          <p:nvPr>
            <p:custDataLst>
              <p:tags r:id="rId11"/>
            </p:custDataLst>
          </p:nvPr>
        </p:nvSpPr>
        <p:spPr>
          <a:xfrm>
            <a:off x="3691853" y="5798579"/>
            <a:ext cx="4808294" cy="379021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输入你的智能图形项正文，请尽量言简意赅的阐述观点。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标题"/>
          <p:cNvSpPr txBox="1"/>
          <p:nvPr>
            <p:custDataLst>
              <p:tags r:id="rId12"/>
            </p:custDataLst>
          </p:nvPr>
        </p:nvSpPr>
        <p:spPr>
          <a:xfrm>
            <a:off x="3691853" y="5418331"/>
            <a:ext cx="4808294" cy="378408"/>
          </a:xfrm>
          <a:prstGeom prst="rect"/>
          <a:noFill/>
        </p:spPr>
        <p:txBody>
          <a:bodyPr anchor="b" bIns="0" lIns="0" rIns="0" rtlCol="0" tIns="0" wrap="square">
            <a:normAutofit fontScale="65000"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经验教训：成功经验、失败教训、未来改进方向等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案例总结：市场扩张对企业发展的作用</a:t>
            </a:r>
            <a:endParaRPr altLang="en-US" lang="zh-CN"/>
          </a:p>
        </p:txBody>
      </p:sp>
      <p:sp>
        <p:nvSpPr>
          <p:cNvPr id="1049546" name="正文"/>
          <p:cNvSpPr txBox="1"/>
          <p:nvPr>
            <p:custDataLst>
              <p:tags r:id="rId1"/>
            </p:custDataLst>
          </p:nvPr>
        </p:nvSpPr>
        <p:spPr>
          <a:xfrm>
            <a:off x="2787010" y="1879857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标题"/>
          <p:cNvSpPr txBox="1"/>
          <p:nvPr>
            <p:custDataLst>
              <p:tags r:id="rId2"/>
            </p:custDataLst>
          </p:nvPr>
        </p:nvSpPr>
        <p:spPr>
          <a:xfrm>
            <a:off x="2787690" y="1364400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 fontScale="75000"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提升品牌知名度：通过市场扩张，企业能够扩大品牌影响力，提高品牌知名度，进而吸引更多潜在客户。 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50" name="标题"/>
          <p:cNvSpPr txBox="1"/>
          <p:nvPr>
            <p:custDataLst>
              <p:tags r:id="rId3"/>
            </p:custDataLst>
          </p:nvPr>
        </p:nvSpPr>
        <p:spPr>
          <a:xfrm>
            <a:off x="2787690" y="5058283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 fontScale="75000"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提升企业形象：通过市场扩张，企业能够提升自身形象，增强社会责任感，从而赢得更多客户的信任和支持。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52" name="正文"/>
          <p:cNvSpPr txBox="1"/>
          <p:nvPr>
            <p:custDataLst>
              <p:tags r:id="rId4"/>
            </p:custDataLst>
          </p:nvPr>
        </p:nvSpPr>
        <p:spPr>
          <a:xfrm>
            <a:off x="2787690" y="5573740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正文"/>
          <p:cNvSpPr txBox="1"/>
          <p:nvPr>
            <p:custDataLst>
              <p:tags r:id="rId5"/>
            </p:custDataLst>
          </p:nvPr>
        </p:nvSpPr>
        <p:spPr>
          <a:xfrm>
            <a:off x="2787690" y="3110698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标题"/>
          <p:cNvSpPr txBox="1"/>
          <p:nvPr>
            <p:custDataLst>
              <p:tags r:id="rId6"/>
            </p:custDataLst>
          </p:nvPr>
        </p:nvSpPr>
        <p:spPr>
          <a:xfrm>
            <a:off x="2788370" y="2595921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 fontScale="75000"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增加市场份额：市场扩张有助于企业扩大市场份额，提高市场占有率，从而增加销售额和利润。 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58" name="标题"/>
          <p:cNvSpPr txBox="1"/>
          <p:nvPr>
            <p:custDataLst>
              <p:tags r:id="rId7"/>
            </p:custDataLst>
          </p:nvPr>
        </p:nvSpPr>
        <p:spPr>
          <a:xfrm>
            <a:off x="2788370" y="3826762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 fontScale="75000"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促进企业创新：为了适应市场扩张的需要，企业需要不断创新，提高产品质量和服务水平，从而增强竞争力。 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60" name="正文"/>
          <p:cNvSpPr txBox="1"/>
          <p:nvPr>
            <p:custDataLst>
              <p:tags r:id="rId8"/>
            </p:custDataLst>
          </p:nvPr>
        </p:nvSpPr>
        <p:spPr>
          <a:xfrm>
            <a:off x="2787690" y="4342219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战略布局与市场扩张的关联性分析</a:t>
            </a:r>
            <a:endParaRPr altLang="en-US" dirty="0" lang="zh-CN"/>
          </a:p>
        </p:txBody>
      </p:sp>
      <p:sp>
        <p:nvSpPr>
          <p:cNvPr id="10495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战略布局对市场扩张的影响</a:t>
            </a:r>
            <a:endParaRPr altLang="en-US" lang="zh-CN"/>
          </a:p>
        </p:txBody>
      </p:sp>
      <p:sp>
        <p:nvSpPr>
          <p:cNvPr id="104966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战略布局是企业市场扩张的基础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战略布局影响企业市场扩张的速度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8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战略布局是企业市场扩张成功的关键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战略布局决定企业市场扩张的方向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市场扩张对战略布局的调整与优化</a:t>
            </a:r>
            <a:endParaRPr altLang="en-US" lang="zh-CN"/>
          </a:p>
        </p:txBody>
      </p:sp>
      <p:cxnSp>
        <p:nvCxnSpPr>
          <p:cNvPr id="3145779" name="直接连接符 5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2552429" y="2488641"/>
            <a:ext cx="7182281" cy="0"/>
          </a:xfrm>
          <a:prstGeom prst="line"/>
          <a:ln w="12700">
            <a:solidFill>
              <a:schemeClr val="accent1">
                <a:alpha val="32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81" name="直接连接符 1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2552429" y="3797800"/>
            <a:ext cx="7182281" cy="0"/>
          </a:xfrm>
          <a:prstGeom prst="line"/>
          <a:ln w="12700">
            <a:solidFill>
              <a:schemeClr val="accent1">
                <a:alpha val="32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83" name="直接连接符 18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552429" y="5106958"/>
            <a:ext cx="7182281" cy="0"/>
          </a:xfrm>
          <a:prstGeom prst="line"/>
          <a:ln w="12700">
            <a:solidFill>
              <a:schemeClr val="accent1">
                <a:alpha val="32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742" name="标题"/>
          <p:cNvSpPr txBox="1"/>
          <p:nvPr>
            <p:custDataLst>
              <p:tags r:id="rId4"/>
            </p:custDataLst>
          </p:nvPr>
        </p:nvSpPr>
        <p:spPr>
          <a:xfrm>
            <a:off x="2998641" y="1364400"/>
            <a:ext cx="6537081" cy="31288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just"/>
            <a:r>
              <a:rPr altLang="en-US" b="1" dirty="0" sz="1000" lang="zh-CN" spc="300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pitchFamily="34" charset="-122"/>
              </a:rPr>
              <a:t>市场扩张对战略布局的调整：随着市场扩张的推进，企业需要不断调整战略布局，以适应市场需求的变化。这包括重新评估市场机会、调整产品组合、优化供应链和销售渠道等。 </a:t>
            </a:r>
            <a:endParaRPr altLang="en-US" b="1" dirty="0" sz="1000" lang="zh-CN" spc="300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9744" name="正文"/>
          <p:cNvSpPr txBox="1"/>
          <p:nvPr>
            <p:custDataLst>
              <p:tags r:id="rId5"/>
            </p:custDataLst>
          </p:nvPr>
        </p:nvSpPr>
        <p:spPr>
          <a:xfrm>
            <a:off x="2457290" y="1771753"/>
            <a:ext cx="7078432" cy="47837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 marL="514985">
              <a:lnSpc>
                <a:spcPct val="130000"/>
              </a:lnSpc>
              <a:spcAft>
                <a:spcPts val="1000"/>
              </a:spcAft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思源黑体 CN Regular" panose="020B0500000000000000" charset="-122"/>
                <a:sym typeface="+mn-ea"/>
              </a:rPr>
              <a:t>单击此处输入你的正文，文字是您思想的提炼，为了最终演示发布的良好效果，请尽量言简意赅的阐述观点；根据需要可酌情增减文字</a:t>
            </a:r>
            <a:endParaRPr altLang="en-US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思源黑体 CN Regular" panose="020B0500000000000000" charset="-122"/>
              <a:sym typeface="+mn-ea"/>
            </a:endParaRPr>
          </a:p>
        </p:txBody>
      </p:sp>
      <p:sp>
        <p:nvSpPr>
          <p:cNvPr id="1049746" name="文本框 53"/>
          <p:cNvSpPr txBox="1"/>
          <p:nvPr>
            <p:custDataLst>
              <p:tags r:id="rId6"/>
            </p:custDataLst>
          </p:nvPr>
        </p:nvSpPr>
        <p:spPr>
          <a:xfrm>
            <a:off x="2458630" y="1424699"/>
            <a:ext cx="539341" cy="312215"/>
          </a:xfrm>
          <a:prstGeom prst="rect"/>
          <a:noFill/>
          <a:ln>
            <a:noFill/>
          </a:ln>
        </p:spPr>
        <p:txBody>
          <a:bodyPr anchor="b" anchorCtr="0" rtlCol="0" wrap="square">
            <a:normAutofit fontScale="80000"/>
          </a:bodyPr>
          <a:p>
            <a:pPr algn="ctr"/>
            <a:r>
              <a:rPr altLang="zh-CN" b="1" lang="en-US">
                <a:solidFill>
                  <a:schemeClr val="accent1"/>
                </a:solidFill>
                <a:latin typeface="+mj-ea"/>
                <a:ea typeface="+mj-ea"/>
              </a:rPr>
              <a:t>01</a:t>
            </a:r>
            <a:endParaRPr altLang="zh-CN" b="1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748" name="标题"/>
          <p:cNvSpPr txBox="1"/>
          <p:nvPr>
            <p:custDataLst>
              <p:tags r:id="rId7"/>
            </p:custDataLst>
          </p:nvPr>
        </p:nvSpPr>
        <p:spPr>
          <a:xfrm>
            <a:off x="2999311" y="2686958"/>
            <a:ext cx="6537081" cy="31288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just"/>
            <a:r>
              <a:rPr altLang="en-US" b="1" dirty="0" sz="1000" lang="zh-CN" spc="300">
                <a:solidFill>
                  <a:schemeClr val="accent2"/>
                </a:solidFill>
                <a:effectLst/>
                <a:latin typeface="+mj-ea"/>
                <a:ea typeface="+mj-ea"/>
                <a:cs typeface="微软雅黑" panose="020B0503020204020204" pitchFamily="34" charset="-122"/>
              </a:rPr>
              <a:t>市场扩张对战略布局的优化：在市场扩张过程中，企业需要不断优化战略布局，以提高效率和降低成本。这包括优化资源配置、提高生产效率、降低库存等。 </a:t>
            </a:r>
            <a:endParaRPr altLang="en-US" b="1" dirty="0" sz="1000" lang="zh-CN" spc="300">
              <a:solidFill>
                <a:schemeClr val="accent2"/>
              </a:solidFill>
              <a:effectLst/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9750" name="正文"/>
          <p:cNvSpPr txBox="1"/>
          <p:nvPr>
            <p:custDataLst>
              <p:tags r:id="rId8"/>
            </p:custDataLst>
          </p:nvPr>
        </p:nvSpPr>
        <p:spPr>
          <a:xfrm>
            <a:off x="2457960" y="3080911"/>
            <a:ext cx="7078432" cy="47837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 marL="514985">
              <a:lnSpc>
                <a:spcPct val="130000"/>
              </a:lnSpc>
              <a:spcAft>
                <a:spcPts val="1000"/>
              </a:spcAft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思源黑体 CN Regular" panose="020B0500000000000000" charset="-122"/>
                <a:sym typeface="+mn-ea"/>
              </a:rPr>
              <a:t>单击此处输入你的正文，文字是您思想的提炼，为了最终演示发布的良好效果，请尽量言简意赅的阐述观点；根据需要可酌情增减文字</a:t>
            </a:r>
            <a:endParaRPr altLang="en-US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思源黑体 CN Regular" panose="020B0500000000000000" charset="-122"/>
              <a:sym typeface="+mn-ea"/>
            </a:endParaRPr>
          </a:p>
        </p:txBody>
      </p:sp>
      <p:sp>
        <p:nvSpPr>
          <p:cNvPr id="1049752" name="文本框 41"/>
          <p:cNvSpPr txBox="1"/>
          <p:nvPr>
            <p:custDataLst>
              <p:tags r:id="rId9"/>
            </p:custDataLst>
          </p:nvPr>
        </p:nvSpPr>
        <p:spPr>
          <a:xfrm>
            <a:off x="2459300" y="2733857"/>
            <a:ext cx="539341" cy="312215"/>
          </a:xfrm>
          <a:prstGeom prst="rect"/>
          <a:noFill/>
          <a:ln>
            <a:noFill/>
          </a:ln>
        </p:spPr>
        <p:txBody>
          <a:bodyPr anchor="ctr" anchorCtr="0" rtlCol="0" wrap="square">
            <a:normAutofit fontScale="80000"/>
          </a:bodyPr>
          <a:p>
            <a:pPr algn="ctr"/>
            <a:r>
              <a:rPr altLang="zh-CN" b="1" lang="en-US">
                <a:solidFill>
                  <a:schemeClr val="accent2"/>
                </a:solidFill>
                <a:latin typeface="+mj-ea"/>
                <a:ea typeface="+mj-ea"/>
              </a:rPr>
              <a:t>02</a:t>
            </a:r>
            <a:endParaRPr altLang="zh-CN" b="1" lang="en-US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754" name="标题"/>
          <p:cNvSpPr txBox="1"/>
          <p:nvPr>
            <p:custDataLst>
              <p:tags r:id="rId10"/>
            </p:custDataLst>
          </p:nvPr>
        </p:nvSpPr>
        <p:spPr>
          <a:xfrm>
            <a:off x="3000651" y="4002816"/>
            <a:ext cx="6537081" cy="312885"/>
          </a:xfrm>
          <a:prstGeom prst="rect"/>
          <a:noFill/>
        </p:spPr>
        <p:txBody>
          <a:bodyPr anchor="ctr" anchorCtr="0" bIns="0" lIns="0" rIns="0" rtlCol="0" tIns="0" wrap="square">
            <a:normAutofit fontScale="80000"/>
          </a:bodyPr>
          <a:p>
            <a:pPr algn="just"/>
            <a:r>
              <a:rPr altLang="en-US" b="1" dirty="0" sz="1000" lang="zh-CN" spc="300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pitchFamily="34" charset="-122"/>
              </a:rPr>
              <a:t>战略布局与市场扩张的协同作用：战略布局与市场扩张之间存在密切的关联性。企业需要制定合理的战略布局，以支持市场扩张的目标。同时，市场扩张也需要不断调整和优化战略布局，以保持竞争优势。 </a:t>
            </a:r>
            <a:endParaRPr altLang="en-US" b="1" dirty="0" sz="1000" lang="zh-CN" spc="300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9756" name="正文"/>
          <p:cNvSpPr txBox="1"/>
          <p:nvPr>
            <p:custDataLst>
              <p:tags r:id="rId11"/>
            </p:custDataLst>
          </p:nvPr>
        </p:nvSpPr>
        <p:spPr>
          <a:xfrm>
            <a:off x="2459300" y="4390070"/>
            <a:ext cx="7078432" cy="47837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 marL="514985">
              <a:lnSpc>
                <a:spcPct val="130000"/>
              </a:lnSpc>
              <a:spcAft>
                <a:spcPts val="1000"/>
              </a:spcAft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思源黑体 CN Regular" panose="020B0500000000000000" charset="-122"/>
                <a:sym typeface="+mn-ea"/>
              </a:rPr>
              <a:t>单击此处输入你的正文，文字是您思想的提炼，为了最终演示发布的良好效果，请尽量言简意赅的阐述观点；根据需要可酌情增减文字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思源黑体 CN Regular" panose="020B0500000000000000" charset="-122"/>
              <a:sym typeface="+mn-ea"/>
            </a:endParaRPr>
          </a:p>
        </p:txBody>
      </p:sp>
      <p:sp>
        <p:nvSpPr>
          <p:cNvPr id="1049758" name="文本框 52"/>
          <p:cNvSpPr txBox="1"/>
          <p:nvPr>
            <p:custDataLst>
              <p:tags r:id="rId12"/>
            </p:custDataLst>
          </p:nvPr>
        </p:nvSpPr>
        <p:spPr>
          <a:xfrm>
            <a:off x="2460640" y="4043015"/>
            <a:ext cx="539341" cy="312215"/>
          </a:xfrm>
          <a:prstGeom prst="rect"/>
          <a:noFill/>
          <a:ln>
            <a:noFill/>
          </a:ln>
        </p:spPr>
        <p:txBody>
          <a:bodyPr anchor="ctr" anchorCtr="0" rtlCol="0" wrap="square">
            <a:normAutofit fontScale="80000"/>
          </a:bodyPr>
          <a:p>
            <a:pPr algn="ctr"/>
            <a:r>
              <a:rPr altLang="zh-CN" b="1" lang="en-US">
                <a:solidFill>
                  <a:schemeClr val="accent1"/>
                </a:solidFill>
                <a:latin typeface="+mj-ea"/>
                <a:ea typeface="+mj-ea"/>
              </a:rPr>
              <a:t>03</a:t>
            </a:r>
            <a:endParaRPr altLang="zh-CN" b="1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760" name="标题"/>
          <p:cNvSpPr txBox="1"/>
          <p:nvPr>
            <p:custDataLst>
              <p:tags r:id="rId13"/>
            </p:custDataLst>
          </p:nvPr>
        </p:nvSpPr>
        <p:spPr>
          <a:xfrm>
            <a:off x="2999981" y="5311974"/>
            <a:ext cx="6537081" cy="31288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just"/>
            <a:r>
              <a:rPr altLang="en-US" b="1" dirty="0" sz="1000" lang="zh-CN" spc="300">
                <a:solidFill>
                  <a:schemeClr val="accent2"/>
                </a:solidFill>
                <a:effectLst/>
                <a:latin typeface="+mj-ea"/>
                <a:ea typeface="+mj-ea"/>
                <a:cs typeface="微软雅黑" panose="020B0503020204020204" pitchFamily="34" charset="-122"/>
              </a:rPr>
              <a:t>案例分析：以某知名企业为例，该企业在市场扩张过程中不断调整和优化战略布局，最终实现了市场份额的快速增长和盈利水平的提升。</a:t>
            </a:r>
            <a:endParaRPr altLang="en-US" b="1" dirty="0" sz="1000" lang="zh-CN" spc="300">
              <a:solidFill>
                <a:schemeClr val="accent2"/>
              </a:solidFill>
              <a:effectLst/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9762" name="正文"/>
          <p:cNvSpPr txBox="1"/>
          <p:nvPr>
            <p:custDataLst>
              <p:tags r:id="rId14"/>
            </p:custDataLst>
          </p:nvPr>
        </p:nvSpPr>
        <p:spPr>
          <a:xfrm>
            <a:off x="2458630" y="5699228"/>
            <a:ext cx="7078432" cy="47837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 marL="514985">
              <a:lnSpc>
                <a:spcPct val="130000"/>
              </a:lnSpc>
              <a:spcAft>
                <a:spcPts val="1000"/>
              </a:spcAft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思源黑体 CN Regular" panose="020B0500000000000000" charset="-122"/>
                <a:sym typeface="+mn-ea"/>
              </a:rPr>
              <a:t>单击此处输入你的正文，文字是您思想的提炼，为了最终演示发布的良好效果，请尽量言简意赅的阐述观点；根据需要可酌情增减文字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思源黑体 CN Regular" panose="020B0500000000000000" charset="-122"/>
              <a:sym typeface="+mn-ea"/>
            </a:endParaRPr>
          </a:p>
        </p:txBody>
      </p:sp>
      <p:sp>
        <p:nvSpPr>
          <p:cNvPr id="1049764" name="文本框 57"/>
          <p:cNvSpPr txBox="1"/>
          <p:nvPr>
            <p:custDataLst>
              <p:tags r:id="rId15"/>
            </p:custDataLst>
          </p:nvPr>
        </p:nvSpPr>
        <p:spPr>
          <a:xfrm>
            <a:off x="2459970" y="5352174"/>
            <a:ext cx="539341" cy="312215"/>
          </a:xfrm>
          <a:prstGeom prst="rect"/>
          <a:noFill/>
          <a:ln>
            <a:noFill/>
          </a:ln>
        </p:spPr>
        <p:txBody>
          <a:bodyPr anchor="ctr" anchorCtr="0" rtlCol="0" wrap="square">
            <a:normAutofit fontScale="80000"/>
          </a:bodyPr>
          <a:p>
            <a:pPr algn="ctr"/>
            <a:r>
              <a:rPr altLang="zh-CN" b="1" lang="en-US">
                <a:solidFill>
                  <a:schemeClr val="accent2"/>
                </a:solidFill>
                <a:latin typeface="+mj-ea"/>
                <a:ea typeface="+mj-ea"/>
              </a:rPr>
              <a:t>04</a:t>
            </a:r>
            <a:endParaRPr altLang="zh-CN" b="1" lang="en-US">
              <a:solidFill>
                <a:schemeClr val="accent2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战略布局与市场扩张的协同作用</a:t>
            </a:r>
            <a:endParaRPr altLang="en-US" lang="zh-CN"/>
          </a:p>
        </p:txBody>
      </p:sp>
      <p:sp>
        <p:nvSpPr>
          <p:cNvPr id="1049800" name="正文"/>
          <p:cNvSpPr txBox="1"/>
          <p:nvPr>
            <p:custDataLst>
              <p:tags r:id="rId1"/>
            </p:custDataLst>
          </p:nvPr>
        </p:nvSpPr>
        <p:spPr>
          <a:xfrm>
            <a:off x="2787010" y="1879857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标题"/>
          <p:cNvSpPr txBox="1"/>
          <p:nvPr>
            <p:custDataLst>
              <p:tags r:id="rId2"/>
            </p:custDataLst>
          </p:nvPr>
        </p:nvSpPr>
        <p:spPr>
          <a:xfrm>
            <a:off x="2787690" y="1364400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战略布局是企业发展的蓝图和规划，为企业指明发展方向和目标。</a:t>
            </a:r>
            <a:endParaRPr altLang="en-US" b="1" dirty="0" sz="1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04" name="标题"/>
          <p:cNvSpPr txBox="1"/>
          <p:nvPr>
            <p:custDataLst>
              <p:tags r:id="rId3"/>
            </p:custDataLst>
          </p:nvPr>
        </p:nvSpPr>
        <p:spPr>
          <a:xfrm>
            <a:off x="2787690" y="5058283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 fontScale="55000"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同时，市场扩张也可以为企业的战略布局提供反馈和调整依据，使企业能够更好地适应市场变化和发展需求。  以上内容仅供参考，您可以根据自身需求进行调整优化。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06" name="正文"/>
          <p:cNvSpPr txBox="1"/>
          <p:nvPr>
            <p:custDataLst>
              <p:tags r:id="rId4"/>
            </p:custDataLst>
          </p:nvPr>
        </p:nvSpPr>
        <p:spPr>
          <a:xfrm>
            <a:off x="2787690" y="5573740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以上内容仅供参考，您可以根据自身需求进行调整优化。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正文"/>
          <p:cNvSpPr txBox="1"/>
          <p:nvPr>
            <p:custDataLst>
              <p:tags r:id="rId5"/>
            </p:custDataLst>
          </p:nvPr>
        </p:nvSpPr>
        <p:spPr>
          <a:xfrm>
            <a:off x="2787690" y="3110698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标题"/>
          <p:cNvSpPr txBox="1"/>
          <p:nvPr>
            <p:custDataLst>
              <p:tags r:id="rId6"/>
            </p:custDataLst>
          </p:nvPr>
        </p:nvSpPr>
        <p:spPr>
          <a:xfrm>
            <a:off x="2788370" y="2595921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市场扩张是企业扩大市场份额、提高品牌知名度和影响力的过程。</a:t>
            </a:r>
            <a:endParaRPr altLang="en-US" b="1" dirty="0" sz="1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12" name="标题"/>
          <p:cNvSpPr txBox="1"/>
          <p:nvPr>
            <p:custDataLst>
              <p:tags r:id="rId7"/>
            </p:custDataLst>
          </p:nvPr>
        </p:nvSpPr>
        <p:spPr>
          <a:xfrm>
            <a:off x="2788370" y="3826762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战略布局与市场扩张的协同作用在于，通过合理的战略布局，企业可以更好地把握市场机遇，制定有针对性的市场扩张策略。</a:t>
            </a:r>
            <a:endParaRPr altLang="en-US" b="1" dirty="0" sz="1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14" name="正文"/>
          <p:cNvSpPr txBox="1"/>
          <p:nvPr>
            <p:custDataLst>
              <p:tags r:id="rId8"/>
            </p:custDataLst>
          </p:nvPr>
        </p:nvSpPr>
        <p:spPr>
          <a:xfrm>
            <a:off x="2787690" y="4342219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案例研究结论与启示</a:t>
            </a:r>
            <a:endParaRPr altLang="en-US" dirty="0" lang="zh-CN"/>
          </a:p>
        </p:txBody>
      </p:sp>
      <p:sp>
        <p:nvSpPr>
          <p:cNvPr id="104985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研究结论</a:t>
            </a:r>
            <a:endParaRPr altLang="en-US" lang="zh-CN"/>
          </a:p>
        </p:txBody>
      </p:sp>
      <p:sp>
        <p:nvSpPr>
          <p:cNvPr id="10499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战略布局与市场扩张对企业发展的重要性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对未来企业发展的启示与建议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案例研究的意义与价值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案例分析中总结出的成功经验与教训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对企业管理的启示与建议</a:t>
            </a:r>
            <a:endParaRPr altLang="en-US" lang="zh-CN"/>
          </a:p>
        </p:txBody>
      </p:sp>
      <p:sp>
        <p:nvSpPr>
          <p:cNvPr id="104999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重视战略布局与市场扩张的协调发展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关注企业内外部环境的动态变化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强化企业核心竞争力，提升品牌影响力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创新管理模式，提高企业运营效率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对未来研究的展望</a:t>
            </a:r>
            <a:endParaRPr altLang="en-US" lang="zh-CN"/>
          </a:p>
        </p:txBody>
      </p:sp>
      <p:sp>
        <p:nvSpPr>
          <p:cNvPr id="105005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关注国内外市场动态，及时调整企业战略布局与市场扩张策略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深入研究企业战略布局与市场扩张的内在联系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探讨不同行业、不同规模企业的战略布局与市场扩张策略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加强企业间的合作与交流，共同推动行业的发展与进步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参考文献</a:t>
            </a:r>
            <a:endParaRPr altLang="en-US" dirty="0" lang="zh-CN"/>
          </a:p>
        </p:txBody>
      </p:sp>
      <p:sp>
        <p:nvSpPr>
          <p:cNvPr id="10501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07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16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166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168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5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1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07_4*l_h_f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07_4*l_h_a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07_4*l_h_a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07_4*l_h_f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07_4*l_h_f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07_4*l_h_a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07_4*l_h_a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07_4*l_h_f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81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5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输入你的智能图形项正文，请尽量言简意赅的阐述观点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5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5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输入你的智能图形项正文，请尽量言简意赅的阐述观点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5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5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输入你的智能图形项正文，请尽量言简意赅的阐述观点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5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5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输入你的智能图形项正文，请尽量言简意赅的阐述观点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5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0930_5*l_h_f*1_5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输入你的智能图形项正文，请尽量言简意赅的阐述观点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0930_5*l_h_a*1_5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0930_5*l_h_f*1_6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输入你的智能图形项正文，请尽量言简意赅的阐述观点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0930_5*l_h_a*1_6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07_4*l_h_f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07_4*l_h_a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07_4*l_h_a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07_4*l_h_f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07_4*l_h_f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07_4*l_h_a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07_4*l_h_a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07_4*l_h_f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1_3*l_h_i*1_2_1"/>
  <p:tag name="KSO_WM_TEMPLATE_CATEGORY" val="diagram"/>
  <p:tag name="KSO_WM_TEMPLATE_INDEX" val="20231101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97.15000000000003,&quot;width&quot;:536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680000007152557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8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1_3*l_h_i*1_3_2"/>
  <p:tag name="KSO_WM_TEMPLATE_CATEGORY" val="diagram"/>
  <p:tag name="KSO_WM_TEMPLATE_INDEX" val="20231101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97.15000000000003,&quot;width&quot;:536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680000007152557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9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1_3*l_h_i*1_4_2"/>
  <p:tag name="KSO_WM_TEMPLATE_CATEGORY" val="diagram"/>
  <p:tag name="KSO_WM_TEMPLATE_INDEX" val="20231101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97.15000000000003,&quot;width&quot;:536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680000007152557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101_3*l_h_a*1_1_1"/>
  <p:tag name="KSO_WM_TEMPLATE_CATEGORY" val="diagram"/>
  <p:tag name="KSO_WM_TEMPLATE_INDEX" val="20231101"/>
  <p:tag name="KSO_WM_UNIT_LAYERLEVEL" val="1_1_1"/>
  <p:tag name="KSO_WM_TAG_VERSION" val="3.0"/>
  <p:tag name="KSO_WM_BEAUTIFY_FLAG" val="#wm#"/>
  <p:tag name="KSO_WM_UNIT_TEXT_FILL_FORE_SCHEMECOLOR_INDEX_BRIGHTNESS" val="0"/>
  <p:tag name="KSO_WM_UNIT_TEXT_FILL_TYPE" val="1"/>
  <p:tag name="KSO_WM_UNIT_TEXT_SHADOW_SCHEMECOLOR_INDEX_BRIGHTNESS" val="0"/>
  <p:tag name="KSO_WM_UNIT_TEXT_SHADOW_SCHEMECOLOR_INDEX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397.15000000000003,&quot;width&quot;:53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101_3*l_h_f*1_1_1"/>
  <p:tag name="KSO_WM_TEMPLATE_CATEGORY" val="diagram"/>
  <p:tag name="KSO_WM_TEMPLATE_INDEX" val="20231101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正文，文字是您思想的提炼，为了最终演示发布的良好效果，请尽量言简意赅的阐述观点；根据需要可酌情增减文字"/>
  <p:tag name="KSO_WM_DIAGRAM_MAX_ITEMCNT" val="6"/>
  <p:tag name="KSO_WM_DIAGRAM_MIN_ITEMCNT" val="2"/>
  <p:tag name="KSO_WM_DIAGRAM_VIRTUALLY_FRAME" val="{&quot;height&quot;:397.15000000000003,&quot;width&quot;:53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101_3*l_h_i*1_1_1"/>
  <p:tag name="KSO_WM_TEMPLATE_CATEGORY" val="diagram"/>
  <p:tag name="KSO_WM_TEMPLATE_INDEX" val="202311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UNIT_PRESET_TEXT" val="01"/>
  <p:tag name="KSO_WM_UNIT_TEXT_FILL_FORE_SCHEMECOLOR_INDEX" val="5"/>
  <p:tag name="KSO_WM_DIAGRAM_MAX_ITEMCNT" val="6"/>
  <p:tag name="KSO_WM_DIAGRAM_MIN_ITEMCNT" val="2"/>
  <p:tag name="KSO_WM_DIAGRAM_VIRTUALLY_FRAME" val="{&quot;height&quot;:397.15000000000003,&quot;width&quot;:53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101_3*l_h_a*1_2_1"/>
  <p:tag name="KSO_WM_TEMPLATE_CATEGORY" val="diagram"/>
  <p:tag name="KSO_WM_TEMPLATE_INDEX" val="20231101"/>
  <p:tag name="KSO_WM_UNIT_LAYERLEVEL" val="1_1_1"/>
  <p:tag name="KSO_WM_TAG_VERSION" val="3.0"/>
  <p:tag name="KSO_WM_BEAUTIFY_FLAG" val="#wm#"/>
  <p:tag name="KSO_WM_UNIT_TEXT_FILL_FORE_SCHEMECOLOR_INDEX_BRIGHTNESS" val="0"/>
  <p:tag name="KSO_WM_UNIT_TEXT_FILL_TYPE" val="1"/>
  <p:tag name="KSO_WM_UNIT_TEXT_SHADOW_SCHEMECOLOR_INDEX_BRIGHTNESS" val="0"/>
  <p:tag name="KSO_WM_UNIT_TEXT_SHADOW_SCHEMECOLOR_INDEX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标题"/>
  <p:tag name="KSO_WM_UNIT_TEXT_FILL_FORE_SCHEMECOLOR_INDEX" val="6"/>
  <p:tag name="KSO_WM_DIAGRAM_MAX_ITEMCNT" val="6"/>
  <p:tag name="KSO_WM_DIAGRAM_MIN_ITEMCNT" val="2"/>
  <p:tag name="KSO_WM_DIAGRAM_VIRTUALLY_FRAME" val="{&quot;height&quot;:397.15000000000003,&quot;width&quot;:53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101_3*l_h_f*1_2_1"/>
  <p:tag name="KSO_WM_TEMPLATE_CATEGORY" val="diagram"/>
  <p:tag name="KSO_WM_TEMPLATE_INDEX" val="20231101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正文，文字是您思想的提炼，为了最终演示发布的良好效果，请尽量言简意赅的阐述观点；根据需要可酌情增减文字"/>
  <p:tag name="KSO_WM_DIAGRAM_MAX_ITEMCNT" val="6"/>
  <p:tag name="KSO_WM_DIAGRAM_MIN_ITEMCNT" val="2"/>
  <p:tag name="KSO_WM_DIAGRAM_VIRTUALLY_FRAME" val="{&quot;height&quot;:397.15000000000003,&quot;width&quot;:53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101_3*l_h_i*1_2_2"/>
  <p:tag name="KSO_WM_TEMPLATE_CATEGORY" val="diagram"/>
  <p:tag name="KSO_WM_TEMPLATE_INDEX" val="202311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SUBTYPE" val="d"/>
  <p:tag name="KSO_WM_UNIT_TYPE" val="l_h_i"/>
  <p:tag name="KSO_WM_UNIT_INDEX" val="1_2_2"/>
  <p:tag name="KSO_WM_UNIT_PRESET_TEXT" val="02"/>
  <p:tag name="KSO_WM_UNIT_TEXT_FILL_FORE_SCHEMECOLOR_INDEX" val="6"/>
  <p:tag name="KSO_WM_DIAGRAM_MAX_ITEMCNT" val="6"/>
  <p:tag name="KSO_WM_DIAGRAM_MIN_ITEMCNT" val="2"/>
  <p:tag name="KSO_WM_DIAGRAM_VIRTUALLY_FRAME" val="{&quot;height&quot;:397.15000000000003,&quot;width&quot;:53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101_3*l_h_a*1_3_1"/>
  <p:tag name="KSO_WM_TEMPLATE_CATEGORY" val="diagram"/>
  <p:tag name="KSO_WM_TEMPLATE_INDEX" val="20231101"/>
  <p:tag name="KSO_WM_UNIT_LAYERLEVEL" val="1_1_1"/>
  <p:tag name="KSO_WM_TAG_VERSION" val="3.0"/>
  <p:tag name="KSO_WM_BEAUTIFY_FLAG" val="#wm#"/>
  <p:tag name="KSO_WM_UNIT_TEXT_FILL_FORE_SCHEMECOLOR_INDEX_BRIGHTNESS" val="0"/>
  <p:tag name="KSO_WM_UNIT_TEXT_FILL_TYPE" val="1"/>
  <p:tag name="KSO_WM_UNIT_TEXT_SHADOW_SCHEMECOLOR_INDEX_BRIGHTNESS" val="0"/>
  <p:tag name="KSO_WM_UNIT_TEXT_SHADOW_SCHEMECOLOR_INDEX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397.15000000000003,&quot;width&quot;:53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101_3*l_h_f*1_3_1"/>
  <p:tag name="KSO_WM_TEMPLATE_CATEGORY" val="diagram"/>
  <p:tag name="KSO_WM_TEMPLATE_INDEX" val="20231101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正文，文字是您思想的提炼，为了最终演示发布的良好效果，请尽量言简意赅的阐述观点；根据需要可酌情增减文字"/>
  <p:tag name="KSO_WM_DIAGRAM_MAX_ITEMCNT" val="6"/>
  <p:tag name="KSO_WM_DIAGRAM_MIN_ITEMCNT" val="2"/>
  <p:tag name="KSO_WM_DIAGRAM_VIRTUALLY_FRAME" val="{&quot;height&quot;:397.15000000000003,&quot;width&quot;:53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101_3*l_h_i*1_3_1"/>
  <p:tag name="KSO_WM_TEMPLATE_CATEGORY" val="diagram"/>
  <p:tag name="KSO_WM_TEMPLATE_INDEX" val="202311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UNIT_PRESET_TEXT" val="03"/>
  <p:tag name="KSO_WM_UNIT_TEXT_FILL_FORE_SCHEMECOLOR_INDEX" val="5"/>
  <p:tag name="KSO_WM_DIAGRAM_MAX_ITEMCNT" val="6"/>
  <p:tag name="KSO_WM_DIAGRAM_MIN_ITEMCNT" val="2"/>
  <p:tag name="KSO_WM_DIAGRAM_VIRTUALLY_FRAME" val="{&quot;height&quot;:397.15000000000003,&quot;width&quot;:53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101_3*l_h_a*1_4_1"/>
  <p:tag name="KSO_WM_TEMPLATE_CATEGORY" val="diagram"/>
  <p:tag name="KSO_WM_TEMPLATE_INDEX" val="20231101"/>
  <p:tag name="KSO_WM_UNIT_LAYERLEVEL" val="1_1_1"/>
  <p:tag name="KSO_WM_TAG_VERSION" val="3.0"/>
  <p:tag name="KSO_WM_BEAUTIFY_FLAG" val="#wm#"/>
  <p:tag name="KSO_WM_UNIT_TEXT_FILL_FORE_SCHEMECOLOR_INDEX_BRIGHTNESS" val="0"/>
  <p:tag name="KSO_WM_UNIT_TEXT_FILL_TYPE" val="1"/>
  <p:tag name="KSO_WM_UNIT_TEXT_SHADOW_SCHEMECOLOR_INDEX_BRIGHTNESS" val="0"/>
  <p:tag name="KSO_WM_UNIT_TEXT_SHADOW_SCHEMECOLOR_INDEX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标题"/>
  <p:tag name="KSO_WM_UNIT_TEXT_FILL_FORE_SCHEMECOLOR_INDEX" val="6"/>
  <p:tag name="KSO_WM_DIAGRAM_MAX_ITEMCNT" val="6"/>
  <p:tag name="KSO_WM_DIAGRAM_MIN_ITEMCNT" val="2"/>
  <p:tag name="KSO_WM_DIAGRAM_VIRTUALLY_FRAME" val="{&quot;height&quot;:397.15000000000003,&quot;width&quot;:53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101_3*l_h_f*1_4_1"/>
  <p:tag name="KSO_WM_TEMPLATE_CATEGORY" val="diagram"/>
  <p:tag name="KSO_WM_TEMPLATE_INDEX" val="20231101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正文，文字是您思想的提炼，为了最终演示发布的良好效果，请尽量言简意赅的阐述观点；根据需要可酌情增减文字"/>
  <p:tag name="KSO_WM_DIAGRAM_MAX_ITEMCNT" val="6"/>
  <p:tag name="KSO_WM_DIAGRAM_MIN_ITEMCNT" val="2"/>
  <p:tag name="KSO_WM_DIAGRAM_VIRTUALLY_FRAME" val="{&quot;height&quot;:397.15000000000003,&quot;width&quot;:53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101_3*l_h_i*1_4_1"/>
  <p:tag name="KSO_WM_TEMPLATE_CATEGORY" val="diagram"/>
  <p:tag name="KSO_WM_TEMPLATE_INDEX" val="202311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SUBTYPE" val="d"/>
  <p:tag name="KSO_WM_UNIT_TYPE" val="l_h_i"/>
  <p:tag name="KSO_WM_UNIT_INDEX" val="1_4_1"/>
  <p:tag name="KSO_WM_UNIT_PRESET_TEXT" val="04"/>
  <p:tag name="KSO_WM_UNIT_TEXT_FILL_FORE_SCHEMECOLOR_INDEX" val="6"/>
  <p:tag name="KSO_WM_DIAGRAM_MAX_ITEMCNT" val="6"/>
  <p:tag name="KSO_WM_DIAGRAM_MIN_ITEMCNT" val="2"/>
  <p:tag name="KSO_WM_DIAGRAM_VIRTUALLY_FRAME" val="{&quot;height&quot;:397.15000000000003,&quot;width&quot;:53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07_4*l_h_f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07_4*l_h_a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07_4*l_h_a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07_4*l_h_f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07_4*l_h_f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07_4*l_h_a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07_4*l_h_a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07_4*l_h_f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6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62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18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2023-12-19T15:47:47Z</dcterms:created>
  <dcterms:modified xsi:type="dcterms:W3CDTF">2023-12-19T15:47:47Z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6b362fe1c2324b7888ce15e54cfd6157_21</vt:lpwstr>
  </property>
</Properties>
</file>