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41" r:id="rId1"/>
    <p:sldMasterId id="2147487878" r:id="rId2"/>
  </p:sldMasterIdLst>
  <p:notesMasterIdLst>
    <p:notesMasterId r:id="rId3"/>
  </p:notesMasterIdLst>
  <p:sldIdLst>
    <p:sldId id="2222" r:id="rId4"/>
    <p:sldId id="2226" r:id="rId5"/>
    <p:sldId id="2229" r:id="rId6"/>
    <p:sldId id="2232" r:id="rId7"/>
    <p:sldId id="2235" r:id="rId8"/>
    <p:sldId id="2238" r:id="rId9"/>
    <p:sldId id="2241" r:id="rId10"/>
    <p:sldId id="2244" r:id="rId11"/>
    <p:sldId id="2247" r:id="rId12"/>
    <p:sldId id="2250" r:id="rId13"/>
    <p:sldId id="2253" r:id="rId14"/>
    <p:sldId id="2256" r:id="rId15"/>
    <p:sldId id="2259" r:id="rId16"/>
    <p:sldId id="2262" r:id="rId17"/>
    <p:sldId id="2265" r:id="rId18"/>
    <p:sldId id="2268" r:id="rId19"/>
    <p:sldId id="2271" r:id="rId20"/>
    <p:sldId id="2274" r:id="rId21"/>
    <p:sldId id="2277" r:id="rId22"/>
    <p:sldId id="2280" r:id="rId23"/>
    <p:sldId id="2283" r:id="rId24"/>
    <p:sldId id="2286" r:id="rId25"/>
    <p:sldId id="2289" r:id="rId26"/>
    <p:sldId id="2292" r:id="rId27"/>
    <p:sldId id="2295" r:id="rId28"/>
    <p:sldId id="2298" r:id="rId29"/>
    <p:sldId id="2301" r:id="rId30"/>
    <p:sldId id="230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42" r:id="rId1"/>
    <p:sldLayoutId id="2147487843" r:id="rId2"/>
    <p:sldLayoutId id="2147487844" r:id="rId3"/>
    <p:sldLayoutId id="2147487845" r:id="rId4"/>
    <p:sldLayoutId id="2147487846" r:id="rId5"/>
    <p:sldLayoutId id="2147487847" r:id="rId6"/>
    <p:sldLayoutId id="2147487848" r:id="rId7"/>
    <p:sldLayoutId id="2147487849" r:id="rId8"/>
    <p:sldLayoutId id="2147487850" r:id="rId9"/>
    <p:sldLayoutId id="2147487851" r:id="rId10"/>
    <p:sldLayoutId id="21474878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79" r:id="rId1"/>
    <p:sldLayoutId id="2147487880" r:id="rId2"/>
    <p:sldLayoutId id="2147487881" r:id="rId3"/>
    <p:sldLayoutId id="2147487882" r:id="rId4"/>
    <p:sldLayoutId id="2147487883" r:id="rId5"/>
    <p:sldLayoutId id="2147487884" r:id="rId6"/>
    <p:sldLayoutId id="2147487885" r:id="rId7"/>
    <p:sldLayoutId id="2147487886" r:id="rId8"/>
    <p:sldLayoutId id="2147487887" r:id="rId9"/>
    <p:sldLayoutId id="2147487888" r:id="rId10"/>
    <p:sldLayoutId id="214748788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tags" Target="../tags/tag135.xml"/><Relationship Id="rId22" Type="http://schemas.openxmlformats.org/officeDocument/2006/relationships/tags" Target="../tags/tag136.xml"/><Relationship Id="rId23" Type="http://schemas.openxmlformats.org/officeDocument/2006/relationships/tags" Target="../tags/tag137.xml"/><Relationship Id="rId24" Type="http://schemas.openxmlformats.org/officeDocument/2006/relationships/tags" Target="../tags/tag138.xml"/><Relationship Id="rId25" Type="http://schemas.openxmlformats.org/officeDocument/2006/relationships/tags" Target="../tags/tag139.xml"/><Relationship Id="rId26" Type="http://schemas.openxmlformats.org/officeDocument/2006/relationships/tags" Target="../tags/tag140.xml"/><Relationship Id="rId27" Type="http://schemas.openxmlformats.org/officeDocument/2006/relationships/tags" Target="../tags/tag141.xml"/><Relationship Id="rId28" Type="http://schemas.openxmlformats.org/officeDocument/2006/relationships/tags" Target="../tags/tag142.xml"/><Relationship Id="rId29" Type="http://schemas.openxmlformats.org/officeDocument/2006/relationships/tags" Target="../tags/tag14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tags" Target="../tags/tag304.xml"/><Relationship Id="rId22" Type="http://schemas.openxmlformats.org/officeDocument/2006/relationships/tags" Target="../tags/tag305.xml"/><Relationship Id="rId23" Type="http://schemas.openxmlformats.org/officeDocument/2006/relationships/tags" Target="../tags/tag306.xml"/><Relationship Id="rId24" Type="http://schemas.openxmlformats.org/officeDocument/2006/relationships/tags" Target="../tags/tag307.xml"/><Relationship Id="rId25" Type="http://schemas.openxmlformats.org/officeDocument/2006/relationships/tags" Target="../tags/tag308.xml"/><Relationship Id="rId26" Type="http://schemas.openxmlformats.org/officeDocument/2006/relationships/tags" Target="../tags/tag309.xml"/><Relationship Id="rId27" Type="http://schemas.openxmlformats.org/officeDocument/2006/relationships/tags" Target="../tags/tag310.xml"/><Relationship Id="rId28" Type="http://schemas.openxmlformats.org/officeDocument/2006/relationships/tags" Target="../tags/tag311.xml"/><Relationship Id="rId29" Type="http://schemas.openxmlformats.org/officeDocument/2006/relationships/tags" Target="../tags/tag31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tags" Target="../tags/tag390.xml"/><Relationship Id="rId16" Type="http://schemas.openxmlformats.org/officeDocument/2006/relationships/tags" Target="../tags/tag39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tags" Target="../tags/tag404.xml"/><Relationship Id="rId14" Type="http://schemas.openxmlformats.org/officeDocument/2006/relationships/tags" Target="../tags/tag405.xml"/><Relationship Id="rId15" Type="http://schemas.openxmlformats.org/officeDocument/2006/relationships/tags" Target="../tags/tag406.xml"/><Relationship Id="rId16" Type="http://schemas.openxmlformats.org/officeDocument/2006/relationships/tags" Target="../tags/tag40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构建初中教育与社会发展需求的对接机制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初中教育现状分析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社会发展对初中教育的需求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构建初中教育与社会发展需求的对接机制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对接机制的实施策略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对接机制的预期效果与影响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初中教育现状分析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初中教育发展概况</a:t>
            </a:r>
            <a:endParaRPr altLang="en-US" lang="zh-CN"/>
          </a:p>
        </p:txBody>
      </p:sp>
      <p:sp>
        <p:nvSpPr>
          <p:cNvPr id="10488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初中教育普及程度：提供基本教育，为学生的未来奠定基础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初中教育质量：不断提高教育质量，为学生提供更好的教育资源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初中教育改革：不断推进教育改革，适应社会发展的需求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初中教育与社会的对接：加强与社会的联系，为学生提供更多的实践机会和就业指导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初中教育存在的问题</a:t>
            </a:r>
            <a:endParaRPr altLang="en-US" lang="zh-CN"/>
          </a:p>
        </p:txBody>
      </p:sp>
      <p:sp>
        <p:nvSpPr>
          <p:cNvPr id="10489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课程设置与市场需求脱节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教育资源分配不均，城乡差距大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师资力量不足，教师素质有待提高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教学方法陈旧，缺乏创新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初中教育与社会的脱节现象</a:t>
            </a:r>
            <a:endParaRPr altLang="en-US" lang="zh-CN"/>
          </a:p>
        </p:txBody>
      </p:sp>
      <p:sp>
        <p:nvSpPr>
          <p:cNvPr id="10489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教学内容与实际应用脱节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缺乏对学生创新能力和实践能力的培养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教育资源分配不均，导致部分地区教育水平落后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培养方式与市场需求不匹配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构建对接机制的必要性</a:t>
            </a:r>
            <a:endParaRPr altLang="en-US" lang="zh-CN"/>
          </a:p>
        </p:txBody>
      </p:sp>
      <p:sp>
        <p:nvSpPr>
          <p:cNvPr id="10490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传统教育模式难以满足社会对多元化人才的需求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初中教育现状与经济发展需求存在不匹配现象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构建对接机制有助于提高教育资源的利用效率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构建对接机制有助于培养符合社会需求的创新型人才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社会发展对初中教育的需求</a:t>
            </a:r>
            <a:endParaRPr altLang="en-US" lang="zh-CN"/>
          </a:p>
        </p:txBody>
      </p:sp>
      <p:sp>
        <p:nvSpPr>
          <p:cNvPr id="104911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经济发展对初中教育的需求</a:t>
            </a:r>
            <a:endParaRPr altLang="en-US" lang="zh-CN"/>
          </a:p>
        </p:txBody>
      </p:sp>
      <p:sp>
        <p:nvSpPr>
          <p:cNvPr id="10491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培养适应经济社会发展所需的人才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提高初中生的职业技能和就业能力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加强与企业的合作与交流，促进产教融合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注重培养学生的创新能力和实践能力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科技进步对初中教育的影响</a:t>
            </a:r>
            <a:endParaRPr altLang="en-US" lang="zh-CN"/>
          </a:p>
        </p:txBody>
      </p:sp>
      <p:sp>
        <p:nvSpPr>
          <p:cNvPr id="10491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科技对初中教育提出了新的挑战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科技提高了初中教育的质量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科技改变了初中教育的教学模式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科技发展拓宽了初中教育的资源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文化传承对初中教育的期望</a:t>
            </a:r>
            <a:endParaRPr altLang="en-US" lang="zh-CN"/>
          </a:p>
        </p:txBody>
      </p:sp>
      <p:sp>
        <p:nvSpPr>
          <p:cNvPr id="10492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提高学生文化素养和审美能力，增强文化自信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引导学生了解和传承中华优秀传统文化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培养学生对传统文化的兴趣和热爱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强化学生对民族文化的认同感和自豪感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社会稳定对初中教育的需求</a:t>
            </a:r>
            <a:endParaRPr altLang="en-US" lang="zh-CN"/>
          </a:p>
        </p:txBody>
      </p:sp>
      <p:sp>
        <p:nvSpPr>
          <p:cNvPr id="10493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培养公民素质：通过初中教育培养公民意识、道德观念和社会责任感，促进社会稳定。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传授知识和技能：初中教育为学生提供基础知识和技能，为未来的职业发展和社会建设奠定基础。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减少社会不平等：通过教育公平，减少社会阶层差距，降低社会冲突和不稳定因素。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提高文化素养：初中教育有助于传承和弘扬民族文化，增强民族认同感和凝聚力，促进社会稳定。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构建初中教育与社会发展需求的对接机制</a:t>
            </a:r>
            <a:endParaRPr altLang="en-US" lang="zh-CN"/>
          </a:p>
        </p:txBody>
      </p:sp>
      <p:sp>
        <p:nvSpPr>
          <p:cNvPr id="10493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优化课程设置，满足社会需求</a:t>
            </a:r>
            <a:endParaRPr altLang="en-US" lang="zh-CN"/>
          </a:p>
        </p:txBody>
      </p:sp>
      <p:sp>
        <p:nvSpPr>
          <p:cNvPr id="10493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初中教育应关注社会发展的需求，调整课程设置，增加实践性和应用性课程。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学校应与企业和行业合作，共同开发课程，确保课程内容与市场需求相匹配。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针对不同行业和领域的需求，制定个性化的课程方案，满足学生多元化的学习需求。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定期评估课程设置的合理性和有效性，及时调整和优化课程设置，以适应社会发展的变化。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加强实践教学，提升学生实践能力</a:t>
            </a:r>
            <a:endParaRPr altLang="en-US" lang="zh-CN"/>
          </a:p>
        </p:txBody>
      </p:sp>
      <p:sp>
        <p:nvSpPr>
          <p:cNvPr id="10494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实践教学的重要性：培养学生实际操作能力和解决问题的能力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实践教学的实施方式：开展实验、实训、实习等多种形式的实践教学活动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实践教学与理论教学的关系：实践教学是理论教学的延伸和补充，二者相辅相成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提升实践教学效果的措施：加强实践教学管理、完善实践教学体系、提高实践教学质量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推进校企合作，实现产教融合</a:t>
            </a:r>
            <a:endParaRPr altLang="en-US" lang="zh-CN"/>
          </a:p>
        </p:txBody>
      </p:sp>
      <p:sp>
        <p:nvSpPr>
          <p:cNvPr id="10495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校企合作的意义：促进教育资源和企业资源的有效整合，提高人才培养质量。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校企合作模式：学校与企业共同制定人才培养方案，开展实践教学和科研合作。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产教融合的优势：学校与企业共同参与人才培养的全过程，实现人才培养与产业需求的紧密对接。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实践案例：介绍一些成功的校企合作和产教融合案例，说明其对于初中教育和社会发展的积极作用。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完善就业指导体系，促进学生就业</a:t>
            </a:r>
            <a:endParaRPr altLang="en-US" lang="zh-CN"/>
          </a:p>
        </p:txBody>
      </p:sp>
      <p:sp>
        <p:nvSpPr>
          <p:cNvPr id="10495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加强与企业的合作，建立实习基地和就业基地，为学生提供更多的实践和就业机会。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建立完善的就业指导体系，为学生提供个性化的职业规划和就业指导服务。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开展职业培训和技能提升课程，提高学生的就业竞争力和职业发展能力。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鼓励企业参与学校教育，共同制定人才培养方案，实现人才培养与社会需求的对接。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对接机制的实施策略</a:t>
            </a:r>
            <a:endParaRPr altLang="en-US" lang="zh-CN"/>
          </a:p>
        </p:txBody>
      </p:sp>
      <p:sp>
        <p:nvSpPr>
          <p:cNvPr id="10496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政策支持与保障</a:t>
            </a:r>
            <a:endParaRPr altLang="en-US" lang="zh-CN"/>
          </a:p>
        </p:txBody>
      </p:sp>
      <p:sp>
        <p:nvSpPr>
          <p:cNvPr id="10496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政府出台相关政策，鼓励企业、社会组织和个人参与对接机制的构建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政府与社会共同营造良好的社会氛围，提高对接机制的社会认知度和参与度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建立完善的监督机制，确保对接机制的实施过程合法合规、公开透明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政府加大对对接机制实施的支持力度，提供资金、技术、人才等方面的保障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资源整合与利用</a:t>
            </a:r>
            <a:endParaRPr altLang="en-US" lang="zh-CN"/>
          </a:p>
        </p:txBody>
      </p:sp>
      <p:sp>
        <p:nvSpPr>
          <p:cNvPr id="10497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鼓励社会力量参与教育资源建设，形成多元化投入机制。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优化教育资源配置，提高教育资源利用效率。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加强与企业、社区等社会力量的合作，共同推进教育发展。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建立教育资源共享平台，实现资源互通有无，提高资源利用价值。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教师队伍建设与培训</a:t>
            </a:r>
            <a:endParaRPr altLang="en-US" lang="zh-CN"/>
          </a:p>
        </p:txBody>
      </p:sp>
      <p:sp>
        <p:nvSpPr>
          <p:cNvPr id="10497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鼓励教师参加各种学术交流和研讨活动，拓宽教师的学术视野。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建立有效的教师评价机制，激励教师不断提高自身的教学水平。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建立完善的教师培训体系，提高教师的专业素养和教学能力。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加强教师队伍的师德建设，树立良好的师德师风。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评价与反馈机制的建立</a:t>
            </a:r>
            <a:endParaRPr altLang="en-US" lang="zh-CN"/>
          </a:p>
        </p:txBody>
      </p:sp>
      <p:sp>
        <p:nvSpPr>
          <p:cNvPr id="10498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强化信息反馈：鼓励社会各方提供反馈意见，以便及时了解对接机制的不足之处。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建立定期评价机制：对对接机制的实施效果进行定期评估，及时发现问题并调整策略。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建立监督机制：设立专门的监督机构，对对接机制的实施过程进行全程监督。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完善激励机制：通过设立奖励等方式，激励社会各方积极参与对接机制的实施。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对接机制的预期效果与影响</a:t>
            </a:r>
            <a:endParaRPr altLang="en-US" lang="zh-CN"/>
          </a:p>
        </p:txBody>
      </p:sp>
      <p:sp>
        <p:nvSpPr>
          <p:cNvPr id="10498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提高初中教育质量，增强社会认可度</a:t>
            </a:r>
            <a:endParaRPr altLang="en-US" lang="zh-CN"/>
          </a:p>
        </p:txBody>
      </p:sp>
      <p:sp>
        <p:nvSpPr>
          <p:cNvPr id="10499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提升教学质量：通过对接机制，优化课程设置和教学方法，提高初中教育的质量和效果。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增强社会认可度：通过满足社会发展需求，提高初中教育在社会中的认可度和影响力。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培养更多优秀人才：提高教育质量，培养更多具备创新能力和实践能力的优秀人才，为社会的发展做出贡献。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促进教育公平：通过对接机制，优化教育资源配置，缩小城乡、区域之间的教育差距，促进教育公平。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促进初中教育与社会的融合发展</a:t>
            </a:r>
            <a:endParaRPr altLang="en-US" lang="zh-CN"/>
          </a:p>
        </p:txBody>
      </p:sp>
      <p:sp>
        <p:nvSpPr>
          <p:cNvPr id="1049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提高初中教育质量，培养更多符合社会需求的人才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增强初中教育的社会责任感，推动教育公平与普及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促进社会经济发展，提高国家整体竞争力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提升初中学生的综合素质，为其未来的职业发展奠定基础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提升学生的综合素质与就业竞争力</a:t>
            </a:r>
            <a:endParaRPr altLang="en-US" lang="zh-CN"/>
          </a:p>
        </p:txBody>
      </p:sp>
      <p:sp>
        <p:nvSpPr>
          <p:cNvPr id="10500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增强学生的就业竞争力和适应能力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增强学生的实践能力和创新思维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提高学生的综合素质和全面素质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促进学生的个人发展和未来职业发展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对其他教育阶段的启示与借鉴意义</a:t>
            </a:r>
            <a:endParaRPr altLang="en-US" lang="zh-CN"/>
          </a:p>
        </p:txBody>
      </p:sp>
      <p:sp>
        <p:nvSpPr>
          <p:cNvPr id="10501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关注对接机制的长远影响，为其他教育阶段的发展提供参考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借鉴对接机制的成功经验，调整其他教育阶段的培养目标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推广对接机制的实施策略，优化其他教育阶段的资源配置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总结对接机制的实践经验，为其他教育阶段的改革提供借鉴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7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2024-01-01T06:34:14Z</dcterms:created>
  <dcterms:modified xsi:type="dcterms:W3CDTF">2024-01-01T06:34:14Z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22d570b50ac548e28e03626793e2e1cf_21</vt:lpwstr>
  </property>
</Properties>
</file>