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36" r:id="rId1"/>
    <p:sldMasterId id="2147489373" r:id="rId2"/>
  </p:sldMasterIdLst>
  <p:notesMasterIdLst>
    <p:notesMasterId r:id="rId3"/>
  </p:notesMasterIdLst>
  <p:sldIdLst>
    <p:sldId id="2849" r:id="rId4"/>
    <p:sldId id="2852" r:id="rId5"/>
    <p:sldId id="2855" r:id="rId6"/>
    <p:sldId id="2858" r:id="rId7"/>
    <p:sldId id="2864" r:id="rId9"/>
    <p:sldId id="2867" r:id="rId10"/>
    <p:sldId id="2870" r:id="rId11"/>
    <p:sldId id="2873" r:id="rId12"/>
    <p:sldId id="2879" r:id="rId14"/>
    <p:sldId id="2882" r:id="rId15"/>
    <p:sldId id="2885" r:id="rId16"/>
    <p:sldId id="2888" r:id="rId17"/>
    <p:sldId id="2894" r:id="rId19"/>
    <p:sldId id="2897" r:id="rId20"/>
    <p:sldId id="2900" r:id="rId21"/>
    <p:sldId id="2903" r:id="rId22"/>
    <p:sldId id="2909" r:id="rId24"/>
    <p:sldId id="2912" r:id="rId25"/>
    <p:sldId id="2915" r:id="rId26"/>
    <p:sldId id="2918" r:id="rId27"/>
    <p:sldId id="2924" r:id="rId29"/>
    <p:sldId id="2927" r:id="rId30"/>
    <p:sldId id="2930" r:id="rId31"/>
    <p:sldId id="2933" r:id="rId32"/>
    <p:sldId id="2936" r:id="rId33"/>
    <p:sldId id="2942" r:id="rId35"/>
    <p:sldId id="2945" r:id="rId36"/>
    <p:sldId id="294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37" r:id="rId1"/>
    <p:sldLayoutId id="2147489338" r:id="rId2"/>
    <p:sldLayoutId id="2147489339" r:id="rId3"/>
    <p:sldLayoutId id="2147489340" r:id="rId4"/>
    <p:sldLayoutId id="2147489341" r:id="rId5"/>
    <p:sldLayoutId id="2147489342" r:id="rId6"/>
    <p:sldLayoutId id="2147489343" r:id="rId7"/>
    <p:sldLayoutId id="2147489344" r:id="rId8"/>
    <p:sldLayoutId id="2147489345" r:id="rId9"/>
    <p:sldLayoutId id="2147489346" r:id="rId10"/>
    <p:sldLayoutId id="21474893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74" r:id="rId1"/>
    <p:sldLayoutId id="2147489375" r:id="rId2"/>
    <p:sldLayoutId id="2147489376" r:id="rId3"/>
    <p:sldLayoutId id="2147489377" r:id="rId4"/>
    <p:sldLayoutId id="2147489378" r:id="rId5"/>
    <p:sldLayoutId id="2147489379" r:id="rId6"/>
    <p:sldLayoutId id="2147489380" r:id="rId7"/>
    <p:sldLayoutId id="2147489381" r:id="rId8"/>
    <p:sldLayoutId id="2147489382" r:id="rId9"/>
    <p:sldLayoutId id="2147489383" r:id="rId10"/>
    <p:sldLayoutId id="21474893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数字时代的校园安全与保护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校园安全现状与挑战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数字时代的校园安全技术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校园网络与信息安全管理制度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学生个人信息保护与教育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加强校园安全与保护的建议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校园安全现状与挑战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校园安全问题概述</a:t>
            </a:r>
            <a:endParaRPr altLang="en-US" lang="zh-CN"/>
          </a:p>
        </p:txBody>
      </p:sp>
      <p:sp>
        <p:nvSpPr>
          <p:cNvPr id="10491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校园安全管理制度不完善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校园安全防范措施不到位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校园安全事件频发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校园安全意识薄弱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数字时代带来的挑战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网络安全问题日益突出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校园欺凌等网络暴力现象频发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学生对网络安全的认知不足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个人信息泄露风险增加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校园安全意识的重要性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校园安全意识是保障学生生命财产安全的基础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校园安全意识有助于培养学生的自我保护能力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校园安全意识有助于营造和谐安全的校园环境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校园安全意识有助于预防和减少意外事故的发生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数字时代的校园安全技术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网络安全技术及其应用</a:t>
            </a:r>
            <a:endParaRPr altLang="en-US" lang="zh-CN"/>
          </a:p>
        </p:txBody>
      </p:sp>
      <p:sp>
        <p:nvSpPr>
          <p:cNvPr id="1049524" name="标题"/>
          <p:cNvSpPr txBox="1"/>
          <p:nvPr>
            <p:custDataLst>
              <p:tags r:id="rId1"/>
            </p:custDataLst>
          </p:nvPr>
        </p:nvSpPr>
        <p:spPr>
          <a:xfrm>
            <a:off x="4030877" y="3408860"/>
            <a:ext cx="4124246" cy="365956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数据加密技术：对敏感数据进行加密处理，防止数据泄露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"/>
            </p:custDataLst>
          </p:nvPr>
        </p:nvSpPr>
        <p:spPr>
          <a:xfrm>
            <a:off x="4030877" y="3775407"/>
            <a:ext cx="4124837" cy="559280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标题"/>
          <p:cNvSpPr txBox="1"/>
          <p:nvPr>
            <p:custDataLst>
              <p:tags r:id="rId3"/>
            </p:custDataLst>
          </p:nvPr>
        </p:nvSpPr>
        <p:spPr>
          <a:xfrm>
            <a:off x="4030877" y="2427460"/>
            <a:ext cx="4124246" cy="365956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入侵检测技术：实时监测校园网络，发现异常行为并及时响应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4"/>
            </p:custDataLst>
          </p:nvPr>
        </p:nvSpPr>
        <p:spPr>
          <a:xfrm>
            <a:off x="4030877" y="2794007"/>
            <a:ext cx="4124837" cy="559280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标题"/>
          <p:cNvSpPr txBox="1"/>
          <p:nvPr>
            <p:custDataLst>
              <p:tags r:id="rId5"/>
            </p:custDataLst>
          </p:nvPr>
        </p:nvSpPr>
        <p:spPr>
          <a:xfrm>
            <a:off x="4030877" y="1490400"/>
            <a:ext cx="4124246" cy="365956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防火墙技术：保护校园网络免受外部攻击，确保数据安全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6"/>
            </p:custDataLst>
          </p:nvPr>
        </p:nvSpPr>
        <p:spPr>
          <a:xfrm>
            <a:off x="4030877" y="1856947"/>
            <a:ext cx="4124837" cy="559280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标题"/>
          <p:cNvSpPr txBox="1"/>
          <p:nvPr>
            <p:custDataLst>
              <p:tags r:id="rId7"/>
            </p:custDataLst>
          </p:nvPr>
        </p:nvSpPr>
        <p:spPr>
          <a:xfrm>
            <a:off x="4030877" y="4390260"/>
            <a:ext cx="4124246" cy="365956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身份认证技术：确保只有授权用户才能访问校园网络资源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8"/>
            </p:custDataLst>
          </p:nvPr>
        </p:nvSpPr>
        <p:spPr>
          <a:xfrm>
            <a:off x="4030877" y="4756807"/>
            <a:ext cx="4124837" cy="559280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9"/>
            </p:custDataLst>
          </p:nvPr>
        </p:nvSpPr>
        <p:spPr>
          <a:xfrm>
            <a:off x="4030877" y="5323773"/>
            <a:ext cx="4124246" cy="365956"/>
          </a:xfrm>
          <a:prstGeom prst="rect"/>
          <a:noFill/>
        </p:spPr>
        <p:txBody>
          <a:bodyPr anchor="b" anchorCtr="0" bIns="36195" lIns="0" rIns="0" rtlCol="0" tIns="0" wrap="square">
            <a:normAutofit fontScale="7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虚拟专用网络（VPN）技术：实现远程访问校园网络，保障远程用户的安全接入  这些技术的应用，为数字时代的校园安全提供了有力保障。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10"/>
            </p:custDataLst>
          </p:nvPr>
        </p:nvSpPr>
        <p:spPr>
          <a:xfrm>
            <a:off x="4030877" y="5690320"/>
            <a:ext cx="4124837" cy="559280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这些技术的应用，为数字时代的校园安全提供了有力保障。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信息安全技术及其应用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加密技术：保护数据传输和存储的安全性，防止未经授权的访问和泄露。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防火墙技术：阻止未经授权的网络访问，防止黑客攻击和病毒传播。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身份认证技术：确保只有授权用户能够访问敏感数据和系统，防止身份冒用和非法访问。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入侵检测技术：实时监测网络流量和系统活动，发现异常行为并及时报警，防止网络攻击和数据泄露。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数据备份与恢复技术：确保重要数据在遭受攻击或意外丢失后能够及时恢复，保障业务的正常运行。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安全审计与监控技术：对系统和网络活动进行实时监控和审计，发现潜在的安全风险并及时处理，确保数字时代的校园安全。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身份认证与访问控制技术</a:t>
            </a:r>
            <a:endParaRPr altLang="en-US" lang="zh-CN"/>
          </a:p>
        </p:txBody>
      </p:sp>
      <p:sp>
        <p:nvSpPr>
          <p:cNvPr id="10496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身份认证技术：包括用户名密码、动态令牌、生物识别等多种方式，确保只有合法用户能够访问数字校园资源。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访问控制技术：根据用户的角色和权限，对数字校园资源进行细粒度控制，防止未经授权的访问和数据泄露。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多因素认证：采用多种认证方式，如动态令牌、手机短信等，提高身份认证的安全性。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访问控制策略：根据用户角色和权限，制定相应的访问控制策略，确保数字校园资源的安全性和可用性。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校园网络与信息安全管理制度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校园网络管理制度</a:t>
            </a:r>
            <a:endParaRPr altLang="en-US" lang="zh-CN"/>
          </a:p>
        </p:txBody>
      </p:sp>
      <p:sp>
        <p:nvSpPr>
          <p:cNvPr id="10498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校园网络管理规定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网络安全防护措施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网络安全事件处置流程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网络安全培训与教育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信息安全管理制度</a:t>
            </a:r>
            <a:endParaRPr altLang="en-US" lang="zh-CN"/>
          </a:p>
        </p:txBody>
      </p:sp>
      <p:sp>
        <p:nvSpPr>
          <p:cNvPr id="10499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账号管理制度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信息安全事件处置流程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校园网络使用规定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信息发布审核制度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应急响应与处置机制</a:t>
            </a:r>
            <a:endParaRPr altLang="en-US" lang="zh-CN"/>
          </a:p>
        </p:txBody>
      </p:sp>
      <p:sp>
        <p:nvSpPr>
          <p:cNvPr id="10499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定义：在校园网络与信息安全事件发生时，为快速、有效地应对和处置而建立的机制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目的：减少损失，保障师生权益，维护校园稳定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内容：包括应急响应流程、处置措施、技术支持等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意义：提高校园网络与信息安全事件的应对能力，确保师生信息安全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6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学生个人信息保护与教育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学生个人信息保护政策</a:t>
            </a:r>
            <a:endParaRPr altLang="en-US" lang="zh-CN"/>
          </a:p>
        </p:txBody>
      </p:sp>
      <p:sp>
        <p:nvSpPr>
          <p:cNvPr id="1050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政策背景：国家相关法律法规对学生个人信息保护的规定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保护措施：学校制定并实施学生个人信息保护制度，保障学生个人信息安全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教育宣传：加强对学生个人信息保护意识的培养，提高学生对个人信息的保护能力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监督与惩处：学校加强对涉及学生个人信息的行为进行监督，对违反规定的行为进行惩处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个人信息保护意识培养</a:t>
            </a:r>
            <a:endParaRPr altLang="en-US" lang="zh-CN"/>
          </a:p>
        </p:txBody>
      </p:sp>
      <p:sp>
        <p:nvSpPr>
          <p:cNvPr id="10502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强化教师和家长的责任意识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提高学生自我保护意识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加强学校对个人信息保护的宣传教育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建立完善的信息管理制度和流程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信息安全教育课程设置</a:t>
            </a:r>
            <a:endParaRPr altLang="en-US" lang="zh-CN"/>
          </a:p>
        </p:txBody>
      </p:sp>
      <p:sp>
        <p:nvSpPr>
          <p:cNvPr id="10503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课程目标：提高学生信息安全意识，掌握基本的信息安全技能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课程内容：介绍常见的网络攻击手段和防范方法，教授密码学、加密技术等基础知识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教学方法：采用案例分析、小组讨论、实践操作等多种教学方式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课程评估：通过考试、作业、实践项目等方式对学生的学习成果进行评估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加强校园安全与保护的建议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完善法律法规，加强执法力度</a:t>
            </a:r>
            <a:endParaRPr altLang="en-US" lang="zh-CN"/>
          </a:p>
        </p:txBody>
      </p:sp>
      <p:sp>
        <p:nvSpPr>
          <p:cNvPr id="10505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制定和完善相关法律法规，明确数字时代校园安全的法律地位和权益保障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加强执法力度，加大对违法违规行为的打击力度，确保校园安全与保护工作的有效实施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建立完善的执法机制，加强执法人员的培训和管理，提高执法效率和公正性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加强与相关部门的合作，形成合力，共同维护数字时代校园安全与保护工作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加强技术研发，提高防范能力</a:t>
            </a:r>
            <a:endParaRPr altLang="en-US" lang="zh-CN"/>
          </a:p>
        </p:txBody>
      </p:sp>
      <p:sp>
        <p:nvSpPr>
          <p:cNvPr id="10505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加强网络安全教育，提高师生防范意识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加强技术研发，提高防范能力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建立完善的安全管理制度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定期开展安全检查，及时发现并解决问题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建立联动机制，形成工作合力</a:t>
            </a:r>
            <a:endParaRPr altLang="en-US" lang="zh-CN"/>
          </a:p>
        </p:txBody>
      </p:sp>
      <p:sp>
        <p:nvSpPr>
          <p:cNvPr id="10506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加强学校、家长、社会之间的沟通与协作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建立校园安全信息共享平台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定期开展安全演练和培训活动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鼓励师生参与校园安全管理工作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加强宣传教育，提高师生安全意识</a:t>
            </a:r>
            <a:endParaRPr altLang="en-US" lang="zh-CN"/>
          </a:p>
        </p:txBody>
      </p:sp>
      <p:sp>
        <p:nvSpPr>
          <p:cNvPr id="1050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开展实践活动：组织师生参加网络安全实践活动，如网络安全知识竞赛、模拟演练等，提高师生网络安全意识和技能。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开展安全教育课程：将网络安全教育纳入课程体系，通过课堂教学、专题讲座等形式，向师生普及网络安全知识。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制作宣传资料：制作网络安全宣传海报、手册等资料，张贴在校园内显眼位置，方便师生随时了解网络安全知识。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加强与家长的沟通：定期与家长沟通，提醒家长关注孩子的网络安全，共同维护校园安全。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8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总结数字时代校园安全与保护的重要性和挑战</a:t>
            </a:r>
            <a:endParaRPr altLang="en-US" lang="zh-CN"/>
          </a:p>
        </p:txBody>
      </p:sp>
      <p:sp>
        <p:nvSpPr>
          <p:cNvPr id="10509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数字时代校园安全与保护的重要性：保护学生隐私、防范网络攻击、维护校园秩序等。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数字时代校园安全与保护面临的挑战：技术更新迅速、学生安全意识薄弱、法律法规不完善等。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未来展望：加强技术研发、提高师生安全意识、完善法律法规等。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总结：数字时代校园安全与保护需要多方面的努力和配合，共同营造一个安全、健康的网络环境。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展望未来发展趋势和前景</a:t>
            </a:r>
            <a:endParaRPr altLang="en-US" lang="zh-CN"/>
          </a:p>
        </p:txBody>
      </p:sp>
      <p:sp>
        <p:nvSpPr>
          <p:cNvPr id="10510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未来技术对校园安全与保护的影响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数字时代校园安全与保护的未来发展趋势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校园安全与保护的前景展望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未来政策法规对校园安全与保护的推动作用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9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3_4*l_h_a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3_4*l_h_f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3_4*l_h_a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3_4*l_h_f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3_4*l_h_a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3_4*l_h_f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3_4*l_h_a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3_4*l_h_f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263_4*l_h_a*1_5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263_4*l_h_f*1_5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1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2023-12-15T15:02:39Z</dcterms:created>
  <dcterms:modified xsi:type="dcterms:W3CDTF">2023-12-15T15:02:39Z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7fda50c50c61434f89439a4572043d42_21</vt:lpwstr>
  </property>
</Properties>
</file>