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154" r:id="rId1"/>
    <p:sldMasterId id="2147490191" r:id="rId2"/>
  </p:sldMasterIdLst>
  <p:notesMasterIdLst>
    <p:notesMasterId r:id="rId3"/>
  </p:notesMasterIdLst>
  <p:sldIdLst>
    <p:sldId id="3341" r:id="rId4"/>
    <p:sldId id="3346" r:id="rId5"/>
    <p:sldId id="3351" r:id="rId6"/>
    <p:sldId id="3356" r:id="rId7"/>
    <p:sldId id="3363" r:id="rId9"/>
    <p:sldId id="3366" r:id="rId10"/>
    <p:sldId id="3369" r:id="rId11"/>
    <p:sldId id="3372" r:id="rId12"/>
    <p:sldId id="3376" r:id="rId13"/>
    <p:sldId id="3383" r:id="rId15"/>
    <p:sldId id="3386" r:id="rId16"/>
    <p:sldId id="3389" r:id="rId17"/>
    <p:sldId id="3392" r:id="rId18"/>
    <p:sldId id="3396" r:id="rId19"/>
    <p:sldId id="3403" r:id="rId21"/>
    <p:sldId id="3406" r:id="rId22"/>
    <p:sldId id="3409" r:id="rId23"/>
    <p:sldId id="3412" r:id="rId24"/>
    <p:sldId id="3416" r:id="rId25"/>
    <p:sldId id="3423" r:id="rId27"/>
    <p:sldId id="3426" r:id="rId28"/>
    <p:sldId id="3429" r:id="rId29"/>
    <p:sldId id="3432" r:id="rId30"/>
    <p:sldId id="3436" r:id="rId31"/>
    <p:sldId id="3443" r:id="rId33"/>
    <p:sldId id="3446" r:id="rId34"/>
    <p:sldId id="3450"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155" r:id="rId1"/>
    <p:sldLayoutId id="2147490156" r:id="rId2"/>
    <p:sldLayoutId id="2147490157" r:id="rId3"/>
    <p:sldLayoutId id="2147490158" r:id="rId4"/>
    <p:sldLayoutId id="2147490159" r:id="rId5"/>
    <p:sldLayoutId id="2147490160" r:id="rId6"/>
    <p:sldLayoutId id="2147490161" r:id="rId7"/>
    <p:sldLayoutId id="2147490162" r:id="rId8"/>
    <p:sldLayoutId id="2147490163" r:id="rId9"/>
    <p:sldLayoutId id="2147490164" r:id="rId10"/>
    <p:sldLayoutId id="214749016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192" r:id="rId1"/>
    <p:sldLayoutId id="2147490193" r:id="rId2"/>
    <p:sldLayoutId id="2147490194" r:id="rId3"/>
    <p:sldLayoutId id="2147490195" r:id="rId4"/>
    <p:sldLayoutId id="2147490196" r:id="rId5"/>
    <p:sldLayoutId id="2147490197" r:id="rId6"/>
    <p:sldLayoutId id="2147490198" r:id="rId7"/>
    <p:sldLayoutId id="2147490199" r:id="rId8"/>
    <p:sldLayoutId id="2147490200" r:id="rId9"/>
    <p:sldLayoutId id="2147490201" r:id="rId10"/>
    <p:sldLayoutId id="214749020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tags" Target="../tags/tag142.xml"/><Relationship Id="rId18" Type="http://schemas.openxmlformats.org/officeDocument/2006/relationships/tags" Target="../tags/tag143.xml"/><Relationship Id="rId19" Type="http://schemas.openxmlformats.org/officeDocument/2006/relationships/tags" Target="../tags/tag144.xml"/><Relationship Id="rId20" Type="http://schemas.openxmlformats.org/officeDocument/2006/relationships/tags" Target="../tags/tag145.xml"/><Relationship Id="rId21" Type="http://schemas.openxmlformats.org/officeDocument/2006/relationships/tags" Target="../tags/tag146.xml"/><Relationship Id="rId22" Type="http://schemas.openxmlformats.org/officeDocument/2006/relationships/tags" Target="../tags/tag147.xml"/><Relationship Id="rId23" Type="http://schemas.openxmlformats.org/officeDocument/2006/relationships/tags" Target="../tags/tag148.xml"/><Relationship Id="rId24" Type="http://schemas.openxmlformats.org/officeDocument/2006/relationships/tags" Target="../tags/tag149.xml"/><Relationship Id="rId25" Type="http://schemas.openxmlformats.org/officeDocument/2006/relationships/tags" Target="../tags/tag150.xml"/><Relationship Id="rId26" Type="http://schemas.openxmlformats.org/officeDocument/2006/relationships/tags" Target="../tags/tag151.xml"/><Relationship Id="rId27" Type="http://schemas.openxmlformats.org/officeDocument/2006/relationships/tags" Target="../tags/tag152.xml"/><Relationship Id="rId28" Type="http://schemas.openxmlformats.org/officeDocument/2006/relationships/tags" Target="../tags/tag153.xml"/><Relationship Id="rId29" Type="http://schemas.openxmlformats.org/officeDocument/2006/relationships/tags" Target="../tags/tag154.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tags" Target="../tags/tag208.xml"/><Relationship Id="rId22" Type="http://schemas.openxmlformats.org/officeDocument/2006/relationships/tags" Target="../tags/tag209.xml"/><Relationship Id="rId23" Type="http://schemas.openxmlformats.org/officeDocument/2006/relationships/tags" Target="../tags/tag210.xml"/><Relationship Id="rId24" Type="http://schemas.openxmlformats.org/officeDocument/2006/relationships/tags" Target="../tags/tag211.xml"/><Relationship Id="rId25" Type="http://schemas.openxmlformats.org/officeDocument/2006/relationships/tags" Target="../tags/tag212.xml"/><Relationship Id="rId26" Type="http://schemas.openxmlformats.org/officeDocument/2006/relationships/tags" Target="../tags/tag213.xml"/><Relationship Id="rId27" Type="http://schemas.openxmlformats.org/officeDocument/2006/relationships/tags" Target="../tags/tag214.xml"/><Relationship Id="rId28" Type="http://schemas.openxmlformats.org/officeDocument/2006/relationships/tags" Target="../tags/tag215.xml"/><Relationship Id="rId29" Type="http://schemas.openxmlformats.org/officeDocument/2006/relationships/tags" Target="../tags/tag216.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tags" Target="../tags/tag341.xml"/><Relationship Id="rId22" Type="http://schemas.openxmlformats.org/officeDocument/2006/relationships/tags" Target="../tags/tag342.xml"/><Relationship Id="rId23" Type="http://schemas.openxmlformats.org/officeDocument/2006/relationships/tags" Target="../tags/tag343.xml"/><Relationship Id="rId24" Type="http://schemas.openxmlformats.org/officeDocument/2006/relationships/tags" Target="../tags/tag344.xml"/><Relationship Id="rId25" Type="http://schemas.openxmlformats.org/officeDocument/2006/relationships/tags" Target="../tags/tag345.xml"/><Relationship Id="rId26" Type="http://schemas.openxmlformats.org/officeDocument/2006/relationships/tags" Target="../tags/tag346.xml"/><Relationship Id="rId27" Type="http://schemas.openxmlformats.org/officeDocument/2006/relationships/tags" Target="../tags/tag347.xml"/><Relationship Id="rId28" Type="http://schemas.openxmlformats.org/officeDocument/2006/relationships/tags" Target="../tags/tag348.xml"/><Relationship Id="rId29" Type="http://schemas.openxmlformats.org/officeDocument/2006/relationships/tags" Target="../tags/tag349.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黄金珠宝行业的成就与展望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黄金珠宝行业的历史回顾</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黄金珠宝行业的现状分析</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黄金珠宝行业的品牌与产品分析</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黄金珠宝行业的未来展望</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结论与建议</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黄金珠宝行业的历史回顾</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黄金珠宝行业的起源</a:t>
            </a:r>
            <a:endParaRPr altLang="en-US" lang="zh-CN"/>
          </a:p>
        </p:txBody>
      </p:sp>
      <p:sp>
        <p:nvSpPr>
          <p:cNvPr id="104895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黄金的发现与开采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6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8"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珠宝的制作与流行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7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4"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黄金珠宝行业的兴起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7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0"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黄金珠宝行业的历史变迁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4" name="标题 2"/>
          <p:cNvSpPr>
            <a:spLocks noGrp="1"/>
          </p:cNvSpPr>
          <p:nvPr>
            <p:ph type="title" idx="2"/>
          </p:nvPr>
        </p:nvSpPr>
        <p:spPr/>
        <p:txBody>
          <a:bodyPr>
            <a:normAutofit fontScale="90000"/>
          </a:bodyPr>
          <a:p>
            <a:r>
              <a:rPr altLang="en-US" lang="zh-CN"/>
              <a:t>黄金珠宝行业的发展历程</a:t>
            </a:r>
            <a:endParaRPr altLang="en-US" lang="zh-CN"/>
          </a:p>
        </p:txBody>
      </p:sp>
      <p:sp>
        <p:nvSpPr>
          <p:cNvPr id="1049016"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18"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0"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2"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4"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8"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30"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4"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36"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38"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2"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4"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6"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0"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2"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古代黄金珠宝的起源与文化</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黄金珠宝行业的未来趋势与展望</a:t>
            </a:r>
            <a:endParaRPr altLang="en-US" dirty="0" sz="1200" lang="zh-CN" spc="150">
              <a:solidFill>
                <a:schemeClr val="tx1">
                  <a:lumMod val="65000"/>
                  <a:lumOff val="35000"/>
                </a:schemeClr>
              </a:solidFill>
              <a:latin typeface="+mn-ea"/>
              <a:sym typeface="+mn-ea"/>
            </a:endParaRPr>
          </a:p>
        </p:txBody>
      </p:sp>
      <p:sp>
        <p:nvSpPr>
          <p:cNvPr id="1049056"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现代黄金珠宝行业的繁荣与变革</a:t>
            </a:r>
            <a:endParaRPr altLang="en-US" dirty="0" sz="1200" lang="zh-CN" spc="150">
              <a:solidFill>
                <a:schemeClr val="tx1">
                  <a:lumMod val="65000"/>
                  <a:lumOff val="35000"/>
                </a:schemeClr>
              </a:solidFill>
              <a:latin typeface="+mn-ea"/>
              <a:sym typeface="+mn-ea"/>
            </a:endParaRPr>
          </a:p>
        </p:txBody>
      </p:sp>
      <p:sp>
        <p:nvSpPr>
          <p:cNvPr id="1049058"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近代黄金珠宝行业的兴起与发展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标题 2"/>
          <p:cNvSpPr>
            <a:spLocks noGrp="1"/>
          </p:cNvSpPr>
          <p:nvPr>
            <p:ph type="title" idx="2"/>
          </p:nvPr>
        </p:nvSpPr>
        <p:spPr/>
        <p:txBody>
          <a:bodyPr>
            <a:normAutofit fontScale="90000"/>
          </a:bodyPr>
          <a:p>
            <a:r>
              <a:rPr altLang="en-US" lang="zh-CN"/>
              <a:t>黄金珠宝行业的繁荣时期</a:t>
            </a:r>
            <a:endParaRPr altLang="en-US" lang="zh-CN"/>
          </a:p>
        </p:txBody>
      </p:sp>
      <p:sp>
        <p:nvSpPr>
          <p:cNvPr id="104909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19世纪末至20世纪初：黄金开采和加工技术的进步推动了黄金珠宝行业的繁荣</a:t>
            </a:r>
            <a:endParaRPr altLang="en-US" dirty="0" sz="2000" lang="zh-CN" spc="150">
              <a:solidFill>
                <a:schemeClr val="tx1">
                  <a:lumMod val="85000"/>
                  <a:lumOff val="15000"/>
                </a:schemeClr>
              </a:solidFill>
              <a:latin typeface="+mn-ea"/>
              <a:sym typeface="+mn-ea"/>
            </a:endParaRPr>
          </a:p>
        </p:txBody>
      </p:sp>
      <p:sp>
        <p:nvSpPr>
          <p:cNvPr id="104910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20世纪50年代至60年代：钻石的发现和加工技术的改进为黄金珠宝行业带来了新的机遇</a:t>
            </a:r>
            <a:endParaRPr altLang="en-US" dirty="0" sz="2000" lang="zh-CN" spc="150">
              <a:solidFill>
                <a:schemeClr val="tx1">
                  <a:lumMod val="85000"/>
                  <a:lumOff val="15000"/>
                </a:schemeClr>
              </a:solidFill>
              <a:latin typeface="+mn-ea"/>
              <a:sym typeface="+mn-ea"/>
            </a:endParaRPr>
          </a:p>
        </p:txBody>
      </p:sp>
      <p:sp>
        <p:nvSpPr>
          <p:cNvPr id="104910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20世纪90年代至21世纪初：品牌竞争和个性化需求推动了黄金珠宝行业的快速发展</a:t>
            </a:r>
            <a:endParaRPr altLang="en-US" dirty="0" sz="2000" lang="zh-CN" spc="150">
              <a:solidFill>
                <a:schemeClr val="tx1">
                  <a:lumMod val="85000"/>
                  <a:lumOff val="15000"/>
                </a:schemeClr>
              </a:solidFill>
              <a:latin typeface="+mn-ea"/>
              <a:sym typeface="+mn-ea"/>
            </a:endParaRPr>
          </a:p>
        </p:txBody>
      </p:sp>
      <p:sp>
        <p:nvSpPr>
          <p:cNvPr id="104911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近年来：互联网和社交媒体的普及为黄金珠宝行业带来了新的销售渠道和营销方式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0" name="标题 2"/>
          <p:cNvSpPr>
            <a:spLocks noGrp="1"/>
          </p:cNvSpPr>
          <p:nvPr>
            <p:ph type="title" idx="2"/>
          </p:nvPr>
        </p:nvSpPr>
        <p:spPr/>
        <p:txBody>
          <a:bodyPr>
            <a:normAutofit fontScale="90000"/>
          </a:bodyPr>
          <a:p>
            <a:r>
              <a:rPr altLang="en-US" lang="zh-CN"/>
              <a:t>黄金珠宝行业的挑战与机遇</a:t>
            </a:r>
            <a:endParaRPr altLang="en-US" lang="zh-CN"/>
          </a:p>
        </p:txBody>
      </p:sp>
      <p:sp>
        <p:nvSpPr>
          <p:cNvPr id="1049152" name="圆角矩形 21"/>
          <p:cNvSpPr/>
          <p:nvPr>
            <p:custDataLst>
              <p:tags r:id="rId1"/>
            </p:custDataLst>
          </p:nvPr>
        </p:nvSpPr>
        <p:spPr>
          <a:xfrm rot="16200000">
            <a:off x="5609718" y="-2431590"/>
            <a:ext cx="966378" cy="1096739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22"/>
          <p:cNvSpPr/>
          <p:nvPr>
            <p:custDataLst>
              <p:tags r:id="rId2"/>
            </p:custDataLst>
          </p:nvPr>
        </p:nvSpPr>
        <p:spPr>
          <a:xfrm rot="16200000">
            <a:off x="198538" y="2978950"/>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6" name="圆角矩形 5"/>
          <p:cNvSpPr/>
          <p:nvPr>
            <p:custDataLst>
              <p:tags r:id="rId3"/>
            </p:custDataLst>
          </p:nvPr>
        </p:nvSpPr>
        <p:spPr>
          <a:xfrm rot="16200000">
            <a:off x="5610359" y="-853889"/>
            <a:ext cx="966378" cy="1096819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8" name="圆角矩形 6"/>
          <p:cNvSpPr/>
          <p:nvPr>
            <p:custDataLst>
              <p:tags r:id="rId4"/>
            </p:custDataLst>
          </p:nvPr>
        </p:nvSpPr>
        <p:spPr>
          <a:xfrm rot="16200000">
            <a:off x="199178" y="4557932"/>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0" name="文本框 3"/>
          <p:cNvSpPr txBox="1"/>
          <p:nvPr>
            <p:custDataLst>
              <p:tags r:id="rId5"/>
            </p:custDataLst>
          </p:nvPr>
        </p:nvSpPr>
        <p:spPr>
          <a:xfrm>
            <a:off x="1069346" y="2568518"/>
            <a:ext cx="10506874" cy="966378"/>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挑战：市场竞争激烈、消费者需求多样化、技术更新迅速</a:t>
            </a:r>
            <a:endParaRPr altLang="en-US" dirty="0" sz="2400" lang="zh-CN">
              <a:latin typeface="+mn-ea"/>
              <a:ea typeface="+mn-ea"/>
            </a:endParaRPr>
          </a:p>
        </p:txBody>
      </p:sp>
      <p:sp>
        <p:nvSpPr>
          <p:cNvPr id="1049162" name="文本框 4"/>
          <p:cNvSpPr txBox="1"/>
          <p:nvPr>
            <p:custDataLst>
              <p:tags r:id="rId6"/>
            </p:custDataLst>
          </p:nvPr>
        </p:nvSpPr>
        <p:spPr>
          <a:xfrm>
            <a:off x="1069346" y="4148139"/>
            <a:ext cx="10506874" cy="965582"/>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机遇：品牌建设、个性化定制、线上线下融合、跨界合作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6" name="标题 1"/>
          <p:cNvSpPr>
            <a:spLocks noGrp="1"/>
          </p:cNvSpPr>
          <p:nvPr>
            <p:ph type="title" idx="2"/>
            <p:custDataLst>
              <p:tags r:id="rId1"/>
            </p:custDataLst>
          </p:nvPr>
        </p:nvSpPr>
        <p:spPr>
          <a:xfrm>
            <a:off x="1336040" y="1631315"/>
            <a:ext cx="5967095" cy="3479165"/>
          </a:xfrm>
        </p:spPr>
        <p:txBody>
          <a:bodyPr/>
          <a:p>
            <a:r>
              <a:rPr altLang="en-US" lang="zh-CN"/>
              <a:t>黄金珠宝行业的现状分析</a:t>
            </a:r>
            <a:endParaRPr altLang="en-US" lang="zh-CN"/>
          </a:p>
        </p:txBody>
      </p:sp>
      <p:sp>
        <p:nvSpPr>
          <p:cNvPr id="104919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0" name="标题 2"/>
          <p:cNvSpPr>
            <a:spLocks noGrp="1"/>
          </p:cNvSpPr>
          <p:nvPr>
            <p:ph type="title" idx="2"/>
          </p:nvPr>
        </p:nvSpPr>
        <p:spPr/>
        <p:txBody>
          <a:bodyPr>
            <a:normAutofit fontScale="90000"/>
          </a:bodyPr>
          <a:p>
            <a:r>
              <a:rPr altLang="en-US" lang="zh-CN"/>
              <a:t>黄金珠宝行业的市场规模</a:t>
            </a:r>
            <a:endParaRPr altLang="en-US" lang="zh-CN"/>
          </a:p>
        </p:txBody>
      </p:sp>
      <p:sp>
        <p:nvSpPr>
          <p:cNvPr id="104926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黄金珠宝行业市场规模庞大</a:t>
            </a:r>
            <a:endParaRPr altLang="en-US" dirty="0" sz="2000" lang="zh-CN" spc="150">
              <a:solidFill>
                <a:schemeClr val="tx1">
                  <a:lumMod val="85000"/>
                  <a:lumOff val="15000"/>
                </a:schemeClr>
              </a:solidFill>
              <a:latin typeface="+mn-ea"/>
              <a:sym typeface="+mn-ea"/>
            </a:endParaRPr>
          </a:p>
        </p:txBody>
      </p:sp>
      <p:sp>
        <p:nvSpPr>
          <p:cNvPr id="104926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黄金珠宝行业市场规模逐年增长</a:t>
            </a:r>
            <a:endParaRPr altLang="en-US" dirty="0" sz="2000" lang="zh-CN" spc="150">
              <a:solidFill>
                <a:schemeClr val="tx1">
                  <a:lumMod val="85000"/>
                  <a:lumOff val="15000"/>
                </a:schemeClr>
              </a:solidFill>
              <a:latin typeface="+mn-ea"/>
              <a:sym typeface="+mn-ea"/>
            </a:endParaRPr>
          </a:p>
        </p:txBody>
      </p:sp>
      <p:sp>
        <p:nvSpPr>
          <p:cNvPr id="104927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黄金珠宝行业市场规模受经济影响较大</a:t>
            </a:r>
            <a:endParaRPr altLang="en-US" dirty="0" sz="2000" lang="zh-CN" spc="150">
              <a:solidFill>
                <a:schemeClr val="tx1">
                  <a:lumMod val="85000"/>
                  <a:lumOff val="15000"/>
                </a:schemeClr>
              </a:solidFill>
              <a:latin typeface="+mn-ea"/>
              <a:sym typeface="+mn-ea"/>
            </a:endParaRPr>
          </a:p>
        </p:txBody>
      </p:sp>
      <p:sp>
        <p:nvSpPr>
          <p:cNvPr id="104928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黄金珠宝行业市场规模未来展望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8" name="标题 2"/>
          <p:cNvSpPr>
            <a:spLocks noGrp="1"/>
          </p:cNvSpPr>
          <p:nvPr>
            <p:ph type="title" idx="2"/>
          </p:nvPr>
        </p:nvSpPr>
        <p:spPr/>
        <p:txBody>
          <a:bodyPr>
            <a:normAutofit fontScale="90000"/>
          </a:bodyPr>
          <a:p>
            <a:r>
              <a:rPr altLang="en-US" lang="zh-CN"/>
              <a:t>黄金珠宝行业的竞争格局</a:t>
            </a:r>
            <a:endParaRPr altLang="en-US" lang="zh-CN"/>
          </a:p>
        </p:txBody>
      </p:sp>
      <p:sp>
        <p:nvSpPr>
          <p:cNvPr id="1049320"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2"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4"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6"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8"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1"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0"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2"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4"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3"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6"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5"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7"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8"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40"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42"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9"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31"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6"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33"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8"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2"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4"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6"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行业竞争激烈，品牌众多</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线上销售和线下门店的竞争日益激烈</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消费者对品牌和品质的要求越来越高</a:t>
            </a:r>
            <a:endParaRPr altLang="en-US" dirty="0" sz="1200" lang="zh-CN" spc="150">
              <a:solidFill>
                <a:schemeClr val="tx1">
                  <a:lumMod val="65000"/>
                  <a:lumOff val="35000"/>
                </a:schemeClr>
              </a:solidFill>
              <a:latin typeface="+mn-ea"/>
              <a:sym typeface="+mn-ea"/>
            </a:endParaRPr>
          </a:p>
        </p:txBody>
      </p:sp>
      <p:sp>
        <p:nvSpPr>
          <p:cNvPr id="1049362"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价格战和促销活动频繁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6" name="标题 2"/>
          <p:cNvSpPr>
            <a:spLocks noGrp="1"/>
          </p:cNvSpPr>
          <p:nvPr>
            <p:ph type="title" idx="2"/>
          </p:nvPr>
        </p:nvSpPr>
        <p:spPr/>
        <p:txBody>
          <a:bodyPr>
            <a:normAutofit fontScale="90000"/>
          </a:bodyPr>
          <a:p>
            <a:r>
              <a:rPr altLang="en-US" lang="zh-CN"/>
              <a:t>黄金珠宝行业的消费者群体</a:t>
            </a:r>
            <a:endParaRPr altLang="en-US" lang="zh-CN"/>
          </a:p>
        </p:txBody>
      </p:sp>
      <p:sp>
        <p:nvSpPr>
          <p:cNvPr id="104939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消费者年龄：以中青年为主，消费能力较强</a:t>
            </a:r>
            <a:endParaRPr altLang="en-US" dirty="0" sz="2000" lang="zh-CN" spc="150">
              <a:solidFill>
                <a:schemeClr val="tx1">
                  <a:lumMod val="85000"/>
                  <a:lumOff val="15000"/>
                </a:schemeClr>
              </a:solidFill>
              <a:latin typeface="+mn-ea"/>
              <a:sym typeface="+mn-ea"/>
            </a:endParaRPr>
          </a:p>
        </p:txBody>
      </p:sp>
      <p:sp>
        <p:nvSpPr>
          <p:cNvPr id="104940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消费者性别：男女均可，女性消费者占比较大</a:t>
            </a:r>
            <a:endParaRPr altLang="en-US" dirty="0" sz="2000" lang="zh-CN" spc="150">
              <a:solidFill>
                <a:schemeClr val="tx1">
                  <a:lumMod val="85000"/>
                  <a:lumOff val="15000"/>
                </a:schemeClr>
              </a:solidFill>
              <a:latin typeface="+mn-ea"/>
              <a:sym typeface="+mn-ea"/>
            </a:endParaRPr>
          </a:p>
        </p:txBody>
      </p:sp>
      <p:sp>
        <p:nvSpPr>
          <p:cNvPr id="104941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消费者地域：以城市居民为主，消费水平较高</a:t>
            </a:r>
            <a:endParaRPr altLang="en-US" dirty="0" sz="2000" lang="zh-CN" spc="150">
              <a:solidFill>
                <a:schemeClr val="tx1">
                  <a:lumMod val="85000"/>
                  <a:lumOff val="15000"/>
                </a:schemeClr>
              </a:solidFill>
              <a:latin typeface="+mn-ea"/>
              <a:sym typeface="+mn-ea"/>
            </a:endParaRPr>
          </a:p>
        </p:txBody>
      </p:sp>
      <p:sp>
        <p:nvSpPr>
          <p:cNvPr id="104941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消费者购买动机：以婚庆、纪念日、节日送礼等为主</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4" name="标题 2"/>
          <p:cNvSpPr>
            <a:spLocks noGrp="1"/>
          </p:cNvSpPr>
          <p:nvPr>
            <p:ph type="title" idx="2"/>
          </p:nvPr>
        </p:nvSpPr>
        <p:spPr/>
        <p:txBody>
          <a:bodyPr>
            <a:normAutofit fontScale="90000"/>
          </a:bodyPr>
          <a:p>
            <a:r>
              <a:rPr altLang="en-US" lang="zh-CN"/>
              <a:t>黄金珠宝行业的市场趋势</a:t>
            </a:r>
            <a:endParaRPr altLang="en-US" lang="zh-CN"/>
          </a:p>
        </p:txBody>
      </p:sp>
      <p:sp>
        <p:nvSpPr>
          <p:cNvPr id="1049456" name="矩形 38"/>
          <p:cNvSpPr/>
          <p:nvPr>
            <p:custDataLst>
              <p:tags r:id="rId1"/>
            </p:custDataLst>
          </p:nvPr>
        </p:nvSpPr>
        <p:spPr>
          <a:xfrm rot="204112">
            <a:off x="1510567" y="1452880"/>
            <a:ext cx="4064025" cy="212123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8" name="矩形 39"/>
          <p:cNvSpPr/>
          <p:nvPr>
            <p:custDataLst>
              <p:tags r:id="rId2"/>
            </p:custDataLst>
          </p:nvPr>
        </p:nvSpPr>
        <p:spPr>
          <a:xfrm>
            <a:off x="1515263" y="1453551"/>
            <a:ext cx="4064025" cy="212123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TextBox 2"/>
          <p:cNvSpPr txBox="1"/>
          <p:nvPr>
            <p:custDataLst>
              <p:tags r:id="rId3"/>
            </p:custDataLst>
          </p:nvPr>
        </p:nvSpPr>
        <p:spPr>
          <a:xfrm>
            <a:off x="1750732" y="1619251"/>
            <a:ext cx="3610528" cy="175159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市场规模不断扩大</a:t>
            </a:r>
            <a:endParaRPr altLang="en-US" b="1" dirty="0" sz="4400" lang="zh-CN" spc="150">
              <a:solidFill>
                <a:srgbClr val="FFFFFF"/>
              </a:solidFill>
              <a:latin typeface="+mj-ea"/>
              <a:ea typeface="+mj-ea"/>
              <a:cs typeface="微软雅黑" panose="020B0503020204020204" charset="-122"/>
              <a:sym typeface="+mn-lt"/>
            </a:endParaRPr>
          </a:p>
        </p:txBody>
      </p:sp>
      <p:sp>
        <p:nvSpPr>
          <p:cNvPr id="1049462" name="矩形 100"/>
          <p:cNvSpPr/>
          <p:nvPr>
            <p:custDataLst>
              <p:tags r:id="rId4"/>
            </p:custDataLst>
          </p:nvPr>
        </p:nvSpPr>
        <p:spPr>
          <a:xfrm rot="204112">
            <a:off x="6605692" y="1452880"/>
            <a:ext cx="4064025" cy="212123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4" name="矩形 101"/>
          <p:cNvSpPr/>
          <p:nvPr>
            <p:custDataLst>
              <p:tags r:id="rId5"/>
            </p:custDataLst>
          </p:nvPr>
        </p:nvSpPr>
        <p:spPr>
          <a:xfrm>
            <a:off x="6611059" y="1453551"/>
            <a:ext cx="4064025" cy="212123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TextBox 2"/>
          <p:cNvSpPr txBox="1"/>
          <p:nvPr>
            <p:custDataLst>
              <p:tags r:id="rId6"/>
            </p:custDataLst>
          </p:nvPr>
        </p:nvSpPr>
        <p:spPr>
          <a:xfrm>
            <a:off x="6847199" y="1619251"/>
            <a:ext cx="3610528" cy="175159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消费者购买力提升</a:t>
            </a:r>
            <a:endParaRPr altLang="en-US" b="1" dirty="0" sz="4400" lang="zh-CN" spc="150">
              <a:solidFill>
                <a:srgbClr val="FFFFFF"/>
              </a:solidFill>
              <a:latin typeface="+mj-ea"/>
              <a:ea typeface="+mj-ea"/>
              <a:cs typeface="微软雅黑" panose="020B0503020204020204" charset="-122"/>
              <a:sym typeface="+mn-lt"/>
            </a:endParaRPr>
          </a:p>
        </p:txBody>
      </p:sp>
      <p:sp>
        <p:nvSpPr>
          <p:cNvPr id="1049468" name="矩形 122"/>
          <p:cNvSpPr/>
          <p:nvPr>
            <p:custDataLst>
              <p:tags r:id="rId7"/>
            </p:custDataLst>
          </p:nvPr>
        </p:nvSpPr>
        <p:spPr>
          <a:xfrm rot="204112">
            <a:off x="1510567" y="4107444"/>
            <a:ext cx="4064025" cy="212123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0" name="矩形 123"/>
          <p:cNvSpPr/>
          <p:nvPr>
            <p:custDataLst>
              <p:tags r:id="rId8"/>
            </p:custDataLst>
          </p:nvPr>
        </p:nvSpPr>
        <p:spPr>
          <a:xfrm>
            <a:off x="1515263" y="4108114"/>
            <a:ext cx="4064025" cy="21212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2" name="TextBox 2"/>
          <p:cNvSpPr txBox="1"/>
          <p:nvPr>
            <p:custDataLst>
              <p:tags r:id="rId9"/>
            </p:custDataLst>
          </p:nvPr>
        </p:nvSpPr>
        <p:spPr>
          <a:xfrm>
            <a:off x="1750061" y="4273815"/>
            <a:ext cx="3610528" cy="175159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线上销售渠道崛起</a:t>
            </a:r>
            <a:endParaRPr altLang="en-US" b="1" dirty="0" sz="4400" lang="zh-CN" spc="150">
              <a:solidFill>
                <a:srgbClr val="FFFFFF"/>
              </a:solidFill>
              <a:latin typeface="+mj-ea"/>
              <a:ea typeface="+mj-ea"/>
              <a:cs typeface="微软雅黑" panose="020B0503020204020204" charset="-122"/>
              <a:sym typeface="+mn-lt"/>
            </a:endParaRPr>
          </a:p>
        </p:txBody>
      </p:sp>
      <p:sp>
        <p:nvSpPr>
          <p:cNvPr id="1049474" name="矩形 89"/>
          <p:cNvSpPr/>
          <p:nvPr>
            <p:custDataLst>
              <p:tags r:id="rId10"/>
            </p:custDataLst>
          </p:nvPr>
        </p:nvSpPr>
        <p:spPr>
          <a:xfrm rot="204112">
            <a:off x="6605692" y="4107444"/>
            <a:ext cx="4064025" cy="212123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6" name="矩形 90"/>
          <p:cNvSpPr/>
          <p:nvPr>
            <p:custDataLst>
              <p:tags r:id="rId11"/>
            </p:custDataLst>
          </p:nvPr>
        </p:nvSpPr>
        <p:spPr>
          <a:xfrm>
            <a:off x="6611059" y="4108114"/>
            <a:ext cx="4064025" cy="212123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8" name="TextBox 2"/>
          <p:cNvSpPr txBox="1"/>
          <p:nvPr>
            <p:custDataLst>
              <p:tags r:id="rId12"/>
            </p:custDataLst>
          </p:nvPr>
        </p:nvSpPr>
        <p:spPr>
          <a:xfrm>
            <a:off x="6845857" y="4273815"/>
            <a:ext cx="3610528" cy="175159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品牌竞争日益激烈</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2" name="标题 1"/>
          <p:cNvSpPr>
            <a:spLocks noGrp="1"/>
          </p:cNvSpPr>
          <p:nvPr>
            <p:ph type="title" idx="2"/>
            <p:custDataLst>
              <p:tags r:id="rId1"/>
            </p:custDataLst>
          </p:nvPr>
        </p:nvSpPr>
        <p:spPr>
          <a:xfrm>
            <a:off x="1336040" y="1631315"/>
            <a:ext cx="5967095" cy="3479165"/>
          </a:xfrm>
        </p:spPr>
        <p:txBody>
          <a:bodyPr/>
          <a:p>
            <a:r>
              <a:rPr altLang="en-US" lang="zh-CN"/>
              <a:t>黄金珠宝行业的品牌与产品分析</a:t>
            </a:r>
            <a:endParaRPr altLang="en-US" lang="zh-CN"/>
          </a:p>
        </p:txBody>
      </p:sp>
      <p:sp>
        <p:nvSpPr>
          <p:cNvPr id="1049514"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6" name="标题 2"/>
          <p:cNvSpPr>
            <a:spLocks noGrp="1"/>
          </p:cNvSpPr>
          <p:nvPr>
            <p:ph type="title" idx="2"/>
          </p:nvPr>
        </p:nvSpPr>
        <p:spPr/>
        <p:txBody>
          <a:bodyPr>
            <a:normAutofit fontScale="90000"/>
          </a:bodyPr>
          <a:p>
            <a:r>
              <a:rPr altLang="en-US" lang="zh-CN"/>
              <a:t>黄金珠宝行业的知名品牌</a:t>
            </a:r>
            <a:endParaRPr altLang="en-US" lang="zh-CN"/>
          </a:p>
        </p:txBody>
      </p:sp>
      <p:sp>
        <p:nvSpPr>
          <p:cNvPr id="1049578" name="正文"/>
          <p:cNvSpPr txBox="1"/>
          <p:nvPr>
            <p:custDataLst>
              <p:tags r:id="rId1"/>
            </p:custDataLst>
          </p:nvPr>
        </p:nvSpPr>
        <p:spPr>
          <a:xfrm>
            <a:off x="3332475" y="1452880"/>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周大福：中国香港珠宝品牌，拥有广泛的销售网络和品牌影响力</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2"/>
            </p:custDataLst>
          </p:nvPr>
        </p:nvSpPr>
        <p:spPr>
          <a:xfrm>
            <a:off x="3332475" y="2262207"/>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周生生：中国香港珠宝品牌，以设计独特、制作精良而著称</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3"/>
            </p:custDataLst>
          </p:nvPr>
        </p:nvSpPr>
        <p:spPr>
          <a:xfrm>
            <a:off x="3332475" y="3071534"/>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老凤祥：中国内地珠宝品牌，拥有悠久的历史和深厚的文化底蕴</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4"/>
            </p:custDataLst>
          </p:nvPr>
        </p:nvSpPr>
        <p:spPr>
          <a:xfrm>
            <a:off x="3332475" y="3880862"/>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潮宏基：中国内地珠宝品牌，以时尚、创意的设计风格受到年轻人的喜爱</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5"/>
            </p:custDataLst>
          </p:nvPr>
        </p:nvSpPr>
        <p:spPr>
          <a:xfrm>
            <a:off x="3332475" y="4690189"/>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明牌珠宝：中国内地珠宝品牌，以高品质、高性价比的产品受到消费者的青睐</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6"/>
            </p:custDataLst>
          </p:nvPr>
        </p:nvSpPr>
        <p:spPr>
          <a:xfrm>
            <a:off x="3332475" y="5499516"/>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戴梦得：中国内地珠宝品牌，以精湛的工艺和卓越的品质赢得了消费者的信任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2" name="标题 2"/>
          <p:cNvSpPr>
            <a:spLocks noGrp="1"/>
          </p:cNvSpPr>
          <p:nvPr>
            <p:ph type="title" idx="2"/>
          </p:nvPr>
        </p:nvSpPr>
        <p:spPr/>
        <p:txBody>
          <a:bodyPr>
            <a:normAutofit fontScale="90000"/>
          </a:bodyPr>
          <a:p>
            <a:r>
              <a:rPr altLang="en-US" lang="zh-CN"/>
              <a:t>黄金珠宝行业的产品种类</a:t>
            </a:r>
            <a:endParaRPr altLang="en-US" lang="zh-CN"/>
          </a:p>
        </p:txBody>
      </p:sp>
      <p:sp>
        <p:nvSpPr>
          <p:cNvPr id="1049624" name="正文"/>
          <p:cNvSpPr txBox="1"/>
          <p:nvPr>
            <p:custDataLst>
              <p:tags r:id="rId1"/>
            </p:custDataLst>
          </p:nvPr>
        </p:nvSpPr>
        <p:spPr>
          <a:xfrm>
            <a:off x="2869037" y="1452880"/>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黄金产品：包括各种黄金饰品，如项链、手链、戒指等</a:t>
            </a:r>
            <a:endParaRPr altLang="en-US" dirty="0" sz="1200" lang="zh-CN" spc="150">
              <a:solidFill>
                <a:schemeClr val="tx1">
                  <a:lumMod val="65000"/>
                  <a:lumOff val="35000"/>
                </a:schemeClr>
              </a:solidFill>
              <a:latin typeface="+mn-ea"/>
              <a:sym typeface="+mn-ea"/>
            </a:endParaRPr>
          </a:p>
        </p:txBody>
      </p:sp>
      <p:sp>
        <p:nvSpPr>
          <p:cNvPr id="1049626" name="正文"/>
          <p:cNvSpPr txBox="1"/>
          <p:nvPr>
            <p:custDataLst>
              <p:tags r:id="rId2"/>
            </p:custDataLst>
          </p:nvPr>
        </p:nvSpPr>
        <p:spPr>
          <a:xfrm>
            <a:off x="2869037" y="2433906"/>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钻石产品：包括钻石戒指、钻石项链、钻石耳环等</a:t>
            </a:r>
            <a:endParaRPr altLang="en-US" dirty="0" sz="1200" lang="zh-CN" spc="150">
              <a:solidFill>
                <a:schemeClr val="tx1">
                  <a:lumMod val="65000"/>
                  <a:lumOff val="35000"/>
                </a:schemeClr>
              </a:solidFill>
              <a:latin typeface="+mn-ea"/>
              <a:sym typeface="+mn-ea"/>
            </a:endParaRPr>
          </a:p>
        </p:txBody>
      </p:sp>
      <p:sp>
        <p:nvSpPr>
          <p:cNvPr id="1049628" name="正文"/>
          <p:cNvSpPr txBox="1"/>
          <p:nvPr>
            <p:custDataLst>
              <p:tags r:id="rId3"/>
            </p:custDataLst>
          </p:nvPr>
        </p:nvSpPr>
        <p:spPr>
          <a:xfrm>
            <a:off x="2869037" y="3414932"/>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宝石产品：包括红宝石、蓝宝石、绿宝石等</a:t>
            </a:r>
            <a:endParaRPr altLang="en-US" dirty="0" sz="1200" lang="zh-CN" spc="150">
              <a:solidFill>
                <a:schemeClr val="tx1">
                  <a:lumMod val="65000"/>
                  <a:lumOff val="35000"/>
                </a:schemeClr>
              </a:solidFill>
              <a:latin typeface="+mn-ea"/>
              <a:sym typeface="+mn-ea"/>
            </a:endParaRPr>
          </a:p>
        </p:txBody>
      </p:sp>
      <p:sp>
        <p:nvSpPr>
          <p:cNvPr id="1049630" name="正文"/>
          <p:cNvSpPr txBox="1"/>
          <p:nvPr>
            <p:custDataLst>
              <p:tags r:id="rId4"/>
            </p:custDataLst>
          </p:nvPr>
        </p:nvSpPr>
        <p:spPr>
          <a:xfrm>
            <a:off x="2869037" y="4395958"/>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珍珠产品：包括珍珠项链、珍珠耳环、珍珠手链等</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5"/>
            </p:custDataLst>
          </p:nvPr>
        </p:nvSpPr>
        <p:spPr>
          <a:xfrm>
            <a:off x="2869037" y="5376983"/>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其他珠宝产品：包括翡翠、玛瑙、水晶等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6" name="标题 2"/>
          <p:cNvSpPr>
            <a:spLocks noGrp="1"/>
          </p:cNvSpPr>
          <p:nvPr>
            <p:ph type="title" idx="2"/>
          </p:nvPr>
        </p:nvSpPr>
        <p:spPr/>
        <p:txBody>
          <a:bodyPr>
            <a:normAutofit fontScale="90000"/>
          </a:bodyPr>
          <a:p>
            <a:r>
              <a:rPr altLang="en-US" lang="zh-CN"/>
              <a:t>黄金珠宝行业的产品特点</a:t>
            </a:r>
            <a:endParaRPr altLang="en-US" lang="zh-CN"/>
          </a:p>
        </p:txBody>
      </p:sp>
      <p:sp>
        <p:nvSpPr>
          <p:cNvPr id="104966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设计独特：黄金珠宝行业的产品设计独特，具有艺术性和个性化</a:t>
            </a:r>
            <a:endParaRPr altLang="zh-CN" dirty="0" lang="en-US">
              <a:solidFill>
                <a:schemeClr val="dk1">
                  <a:lumMod val="80000"/>
                  <a:lumOff val="20000"/>
                </a:schemeClr>
              </a:solidFill>
              <a:latin typeface="+mn-ea"/>
              <a:sym typeface="+mn-ea"/>
            </a:endParaRPr>
          </a:p>
        </p:txBody>
      </p:sp>
      <p:sp>
        <p:nvSpPr>
          <p:cNvPr id="104967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材质珍贵：黄金、钻石、翡翠等珍贵材料是黄金珠宝行业的主要产品材质</a:t>
            </a:r>
            <a:endParaRPr altLang="en-US" dirty="0" lang="zh-CN">
              <a:solidFill>
                <a:schemeClr val="dk1">
                  <a:lumMod val="80000"/>
                  <a:lumOff val="20000"/>
                </a:schemeClr>
              </a:solidFill>
              <a:latin typeface="+mn-ea"/>
              <a:sym typeface="+mn-ea"/>
            </a:endParaRPr>
          </a:p>
        </p:txBody>
      </p:sp>
      <p:sp>
        <p:nvSpPr>
          <p:cNvPr id="104968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工艺精湛：黄金珠宝行业的产品制作工艺精湛，注重细节和品质</a:t>
            </a:r>
            <a:endParaRPr altLang="en-US" dirty="0" lang="zh-CN">
              <a:solidFill>
                <a:schemeClr val="dk1">
                  <a:lumMod val="80000"/>
                  <a:lumOff val="20000"/>
                </a:schemeClr>
              </a:solidFill>
              <a:latin typeface="+mn-ea"/>
              <a:sym typeface="+mn-ea"/>
            </a:endParaRPr>
          </a:p>
        </p:txBody>
      </p:sp>
      <p:sp>
        <p:nvSpPr>
          <p:cNvPr id="104969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品牌众多：黄金珠宝行业的品牌众多，各具特色和优势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2"/>
          <p:cNvSpPr>
            <a:spLocks noGrp="1"/>
          </p:cNvSpPr>
          <p:nvPr>
            <p:ph type="title" idx="2"/>
          </p:nvPr>
        </p:nvSpPr>
        <p:spPr/>
        <p:txBody>
          <a:bodyPr>
            <a:normAutofit fontScale="90000"/>
          </a:bodyPr>
          <a:p>
            <a:r>
              <a:rPr altLang="en-US" lang="zh-CN"/>
              <a:t>黄金珠宝行业的产品创新</a:t>
            </a:r>
            <a:endParaRPr altLang="en-US" lang="zh-CN"/>
          </a:p>
        </p:txBody>
      </p:sp>
      <p:sp>
        <p:nvSpPr>
          <p:cNvPr id="104973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8"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传统黄金产品的创新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4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4"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钻石镶嵌技术的创新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4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0"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彩色宝石与珍珠的运用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5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6"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智能化与个性化定制的发展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0" name="标题 1"/>
          <p:cNvSpPr>
            <a:spLocks noGrp="1"/>
          </p:cNvSpPr>
          <p:nvPr>
            <p:ph type="title" idx="2"/>
            <p:custDataLst>
              <p:tags r:id="rId1"/>
            </p:custDataLst>
          </p:nvPr>
        </p:nvSpPr>
        <p:spPr>
          <a:xfrm>
            <a:off x="1336040" y="1631315"/>
            <a:ext cx="5967095" cy="3479165"/>
          </a:xfrm>
        </p:spPr>
        <p:txBody>
          <a:bodyPr/>
          <a:p>
            <a:r>
              <a:rPr altLang="en-US" lang="zh-CN"/>
              <a:t>黄金珠宝行业的未来展望</a:t>
            </a:r>
            <a:endParaRPr altLang="en-US" lang="zh-CN"/>
          </a:p>
        </p:txBody>
      </p:sp>
      <p:sp>
        <p:nvSpPr>
          <p:cNvPr id="1049792"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54" name="标题 2"/>
          <p:cNvSpPr>
            <a:spLocks noGrp="1"/>
          </p:cNvSpPr>
          <p:nvPr>
            <p:ph type="title" idx="2"/>
          </p:nvPr>
        </p:nvSpPr>
        <p:spPr/>
        <p:txBody>
          <a:bodyPr>
            <a:normAutofit fontScale="90000"/>
          </a:bodyPr>
          <a:p>
            <a:r>
              <a:rPr altLang="en-US" lang="zh-CN"/>
              <a:t>黄金珠宝行业的未来发展趋势</a:t>
            </a:r>
            <a:endParaRPr altLang="en-US" lang="zh-CN"/>
          </a:p>
        </p:txBody>
      </p:sp>
      <p:sp>
        <p:nvSpPr>
          <p:cNvPr id="104985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数字化和智能化：利用先进技术提升设计和制造效率</a:t>
            </a:r>
            <a:endParaRPr altLang="en-US" dirty="0" sz="1200" lang="zh-CN" spc="150">
              <a:solidFill>
                <a:schemeClr val="tx1">
                  <a:lumMod val="65000"/>
                  <a:lumOff val="35000"/>
                </a:schemeClr>
              </a:solidFill>
              <a:latin typeface="+mn-ea"/>
              <a:sym typeface="+mn-ea"/>
            </a:endParaRPr>
          </a:p>
        </p:txBody>
      </p:sp>
      <p:sp>
        <p:nvSpPr>
          <p:cNvPr id="104985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个性化和定制化：满足消费者对独特性和个性化的需求</a:t>
            </a:r>
            <a:endParaRPr altLang="en-US" dirty="0" sz="1200" lang="zh-CN" spc="150">
              <a:solidFill>
                <a:schemeClr val="tx1">
                  <a:lumMod val="65000"/>
                  <a:lumOff val="35000"/>
                </a:schemeClr>
              </a:solidFill>
              <a:latin typeface="+mn-ea"/>
              <a:sym typeface="+mn-ea"/>
            </a:endParaRPr>
          </a:p>
        </p:txBody>
      </p:sp>
      <p:sp>
        <p:nvSpPr>
          <p:cNvPr id="104986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环保和可持续：关注环保和可持续性，推动绿色珠宝的发展</a:t>
            </a:r>
            <a:endParaRPr altLang="en-US" dirty="0" sz="1200" lang="zh-CN" spc="150">
              <a:solidFill>
                <a:schemeClr val="tx1">
                  <a:lumMod val="65000"/>
                  <a:lumOff val="35000"/>
                </a:schemeClr>
              </a:solidFill>
              <a:latin typeface="+mn-ea"/>
              <a:sym typeface="+mn-ea"/>
            </a:endParaRPr>
          </a:p>
        </p:txBody>
      </p:sp>
      <p:sp>
        <p:nvSpPr>
          <p:cNvPr id="104986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跨界合作和创新：与其他行业进行合作，推动珠宝行业的创新发展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6" name="标题 2"/>
          <p:cNvSpPr>
            <a:spLocks noGrp="1"/>
          </p:cNvSpPr>
          <p:nvPr>
            <p:ph type="title" idx="2"/>
          </p:nvPr>
        </p:nvSpPr>
        <p:spPr/>
        <p:txBody>
          <a:bodyPr>
            <a:normAutofit fontScale="90000"/>
          </a:bodyPr>
          <a:p>
            <a:r>
              <a:rPr altLang="en-US" lang="zh-CN"/>
              <a:t>黄金珠宝行业的未来市场机遇</a:t>
            </a:r>
            <a:endParaRPr altLang="en-US" lang="zh-CN"/>
          </a:p>
        </p:txBody>
      </p:sp>
      <p:sp>
        <p:nvSpPr>
          <p:cNvPr id="104989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消费者需求增长：随着消费者对珠宝品质和设计的追求，市场将不断扩大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0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8" name="TextBox 2"/>
          <p:cNvSpPr txBox="1"/>
          <p:nvPr>
            <p:custDataLst>
              <p:tags r:id="rId6"/>
            </p:custDataLst>
          </p:nvPr>
        </p:nvSpPr>
        <p:spPr>
          <a:xfrm>
            <a:off x="3561201"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线上销售渠道拓展：随着互联网技术的发展，线上销售将成为黄金珠宝行业的重要渠道</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4" name="TextBox 2"/>
          <p:cNvSpPr txBox="1"/>
          <p:nvPr>
            <p:custDataLst>
              <p:tags r:id="rId9"/>
            </p:custDataLst>
          </p:nvPr>
        </p:nvSpPr>
        <p:spPr>
          <a:xfrm>
            <a:off x="6355905" y="3108637"/>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定制化服务趋势：个性化定制将成为黄金珠宝行业的新趋势，满足消费者对独特性和个性化的需求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0" name="TextBox 2"/>
          <p:cNvSpPr txBox="1"/>
          <p:nvPr>
            <p:custDataLst>
              <p:tags r:id="rId12"/>
            </p:custDataLst>
          </p:nvPr>
        </p:nvSpPr>
        <p:spPr>
          <a:xfrm>
            <a:off x="9144231" y="3108637"/>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跨界合作与创新：与其他领域的品牌合作，推出联名款或限量版产品，增加品牌曝光度和市场竞争力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4" name="标题 2"/>
          <p:cNvSpPr>
            <a:spLocks noGrp="1"/>
          </p:cNvSpPr>
          <p:nvPr>
            <p:ph type="title" idx="2"/>
          </p:nvPr>
        </p:nvSpPr>
        <p:spPr/>
        <p:txBody>
          <a:bodyPr>
            <a:normAutofit fontScale="90000"/>
          </a:bodyPr>
          <a:p>
            <a:r>
              <a:rPr altLang="en-US" lang="zh-CN"/>
              <a:t>黄金珠宝行业的未来挑战与应对策略</a:t>
            </a:r>
            <a:endParaRPr altLang="en-US" lang="zh-CN"/>
          </a:p>
        </p:txBody>
      </p:sp>
      <p:sp>
        <p:nvSpPr>
          <p:cNvPr id="104995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市场竞争：随着珠宝市场的不断扩大，竞争也日益激烈，需要不断创新和提高产品质量来应对市场竞争。</a:t>
            </a:r>
            <a:endParaRPr altLang="en-US" dirty="0" sz="1200" lang="zh-CN" spc="150">
              <a:solidFill>
                <a:schemeClr val="tx1">
                  <a:lumMod val="65000"/>
                  <a:lumOff val="35000"/>
                </a:schemeClr>
              </a:solidFill>
              <a:latin typeface="+mn-ea"/>
              <a:sym typeface="+mn-ea"/>
            </a:endParaRPr>
          </a:p>
        </p:txBody>
      </p:sp>
      <p:sp>
        <p:nvSpPr>
          <p:cNvPr id="104995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消费者需求变化：随着消费者对珠宝的需求不断变化，需要关注消费者需求的变化，并不断推出符合消费者需求的新产品。</a:t>
            </a:r>
            <a:endParaRPr altLang="en-US" dirty="0" sz="1200" lang="zh-CN" spc="150">
              <a:solidFill>
                <a:schemeClr val="tx1">
                  <a:lumMod val="65000"/>
                  <a:lumOff val="35000"/>
                </a:schemeClr>
              </a:solidFill>
              <a:latin typeface="+mn-ea"/>
              <a:sym typeface="+mn-ea"/>
            </a:endParaRPr>
          </a:p>
        </p:txBody>
      </p:sp>
      <p:sp>
        <p:nvSpPr>
          <p:cNvPr id="104996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技术创新：随着科技的不断进步，需要不断引入新技术，提高生产效率和产品质量，以满足消费者的需求。</a:t>
            </a:r>
            <a:endParaRPr altLang="en-US" dirty="0" sz="1200" lang="zh-CN" spc="150">
              <a:solidFill>
                <a:schemeClr val="tx1">
                  <a:lumMod val="65000"/>
                  <a:lumOff val="35000"/>
                </a:schemeClr>
              </a:solidFill>
              <a:latin typeface="+mn-ea"/>
              <a:sym typeface="+mn-ea"/>
            </a:endParaRPr>
          </a:p>
        </p:txBody>
      </p:sp>
      <p:sp>
        <p:nvSpPr>
          <p:cNvPr id="104996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品牌建设：品牌是珠宝行业的重要竞争力，需要加强品牌建设，提高品牌知名度和美誉度，增强消费者对品牌的信任和认可。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6" name="标题 2"/>
          <p:cNvSpPr>
            <a:spLocks noGrp="1"/>
          </p:cNvSpPr>
          <p:nvPr>
            <p:ph type="title" idx="2"/>
          </p:nvPr>
        </p:nvSpPr>
        <p:spPr/>
        <p:txBody>
          <a:bodyPr>
            <a:normAutofit fontScale="90000"/>
          </a:bodyPr>
          <a:p>
            <a:r>
              <a:rPr altLang="en-US" lang="zh-CN"/>
              <a:t>黄金珠宝行业的未来发展前景</a:t>
            </a:r>
            <a:endParaRPr altLang="en-US" lang="zh-CN"/>
          </a:p>
        </p:txBody>
      </p:sp>
      <p:sp>
        <p:nvSpPr>
          <p:cNvPr id="104999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数字化和智能化转型：利用先进技术提升设计和制造效率</a:t>
            </a:r>
            <a:endParaRPr altLang="en-US" dirty="0" sz="2000" lang="zh-CN" spc="150">
              <a:solidFill>
                <a:schemeClr val="tx1">
                  <a:lumMod val="85000"/>
                  <a:lumOff val="15000"/>
                </a:schemeClr>
              </a:solidFill>
              <a:latin typeface="+mn-ea"/>
              <a:sym typeface="+mn-ea"/>
            </a:endParaRPr>
          </a:p>
        </p:txBody>
      </p:sp>
      <p:sp>
        <p:nvSpPr>
          <p:cNvPr id="105000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可持续发展：关注环保和社会责任，推动绿色生产</a:t>
            </a:r>
            <a:endParaRPr altLang="en-US" dirty="0" sz="2000" lang="zh-CN" spc="150">
              <a:solidFill>
                <a:schemeClr val="tx1">
                  <a:lumMod val="85000"/>
                  <a:lumOff val="15000"/>
                </a:schemeClr>
              </a:solidFill>
              <a:latin typeface="+mn-ea"/>
              <a:sym typeface="+mn-ea"/>
            </a:endParaRPr>
          </a:p>
        </p:txBody>
      </p:sp>
      <p:sp>
        <p:nvSpPr>
          <p:cNvPr id="105001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个性化和定制化趋势：满足消费者多样化需求，提升品牌竞争力</a:t>
            </a:r>
            <a:endParaRPr altLang="en-US" dirty="0" sz="2000" lang="zh-CN" spc="150">
              <a:solidFill>
                <a:schemeClr val="tx1">
                  <a:lumMod val="85000"/>
                  <a:lumOff val="15000"/>
                </a:schemeClr>
              </a:solidFill>
              <a:latin typeface="+mn-ea"/>
              <a:sym typeface="+mn-ea"/>
            </a:endParaRPr>
          </a:p>
        </p:txBody>
      </p:sp>
      <p:sp>
        <p:nvSpPr>
          <p:cNvPr id="105001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跨界合作和创新：与其他产业领域合作，拓展业务范围，提升品牌影响力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4" name="标题 1"/>
          <p:cNvSpPr>
            <a:spLocks noGrp="1"/>
          </p:cNvSpPr>
          <p:nvPr>
            <p:ph type="title" idx="2"/>
            <p:custDataLst>
              <p:tags r:id="rId1"/>
            </p:custDataLst>
          </p:nvPr>
        </p:nvSpPr>
        <p:spPr>
          <a:xfrm>
            <a:off x="1336040" y="1631315"/>
            <a:ext cx="5967095" cy="3479165"/>
          </a:xfrm>
        </p:spPr>
        <p:txBody>
          <a:bodyPr/>
          <a:p>
            <a:r>
              <a:rPr altLang="en-US" lang="zh-CN"/>
              <a:t>结论与建议</a:t>
            </a:r>
            <a:endParaRPr altLang="en-US" lang="zh-CN"/>
          </a:p>
        </p:txBody>
      </p:sp>
      <p:sp>
        <p:nvSpPr>
          <p:cNvPr id="1050056"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18" name="标题 2"/>
          <p:cNvSpPr>
            <a:spLocks noGrp="1"/>
          </p:cNvSpPr>
          <p:nvPr>
            <p:ph type="title" idx="2"/>
          </p:nvPr>
        </p:nvSpPr>
        <p:spPr/>
        <p:txBody>
          <a:bodyPr>
            <a:normAutofit fontScale="90000"/>
          </a:bodyPr>
          <a:p>
            <a:r>
              <a:rPr altLang="en-US" lang="zh-CN"/>
              <a:t>对黄金珠宝行业的总结</a:t>
            </a:r>
            <a:endParaRPr altLang="en-US" lang="zh-CN"/>
          </a:p>
        </p:txBody>
      </p:sp>
      <p:sp>
        <p:nvSpPr>
          <p:cNvPr id="1050120"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2"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4"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6"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8"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5"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2"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4"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7"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6"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29"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1"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0"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2"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3"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4"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5"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37"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0"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4"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6"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黄金珠宝行业在过去几年中取得了显著成就</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未来黄金珠宝行业将继续保持增长，但需要关注市场变化和消费者需求变化</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行业竞争激烈，品牌竞争成为关键</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行业市场规模不断扩大，消费者需求持续增长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96" name="标题 2"/>
          <p:cNvSpPr>
            <a:spLocks noGrp="1"/>
          </p:cNvSpPr>
          <p:nvPr>
            <p:ph type="title" idx="2"/>
          </p:nvPr>
        </p:nvSpPr>
        <p:spPr/>
        <p:txBody>
          <a:bodyPr>
            <a:normAutofit fontScale="90000"/>
          </a:bodyPr>
          <a:p>
            <a:r>
              <a:rPr altLang="en-US" lang="zh-CN"/>
              <a:t>对黄金珠宝行业的发展建议</a:t>
            </a:r>
            <a:endParaRPr altLang="en-US" lang="zh-CN"/>
          </a:p>
        </p:txBody>
      </p:sp>
      <p:sp>
        <p:nvSpPr>
          <p:cNvPr id="105019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加强品牌建设，提高品牌知名度和美誉度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0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6"/>
            </p:custDataLst>
          </p:nvPr>
        </p:nvSpPr>
        <p:spPr>
          <a:xfrm>
            <a:off x="356120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创新产品设计和营销策略，满足消费者多样化需求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1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4"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加强产业链整合，降低成本并提高效率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1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12"/>
            </p:custDataLst>
          </p:nvPr>
        </p:nvSpPr>
        <p:spPr>
          <a:xfrm>
            <a:off x="914423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关注环保和可持续发展，推动绿色珠宝产业的发展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54"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256"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7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4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8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32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6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64.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2023-12-17T15:25:38Z</dcterms:created>
  <dcterms:modified xsi:type="dcterms:W3CDTF">2023-12-17T15:25:38Z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69aebaa732ba4df9a934bff7ca7e797b_21</vt:lpwstr>
  </property>
</Properties>
</file>