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627" r:id="rId1"/>
    <p:sldMasterId id="2147486664" r:id="rId2"/>
  </p:sldMasterIdLst>
  <p:notesMasterIdLst>
    <p:notesMasterId r:id="rId3"/>
  </p:notesMasterIdLst>
  <p:sldIdLst>
    <p:sldId id="1666" r:id="rId4"/>
    <p:sldId id="1669" r:id="rId5"/>
    <p:sldId id="1672" r:id="rId6"/>
    <p:sldId id="1675" r:id="rId7"/>
    <p:sldId id="1681" r:id="rId9"/>
    <p:sldId id="1684" r:id="rId10"/>
    <p:sldId id="1687" r:id="rId11"/>
    <p:sldId id="1690" r:id="rId12"/>
    <p:sldId id="1693" r:id="rId13"/>
    <p:sldId id="1699" r:id="rId15"/>
    <p:sldId id="1702" r:id="rId16"/>
    <p:sldId id="1705" r:id="rId17"/>
    <p:sldId id="1708" r:id="rId18"/>
    <p:sldId id="1711" r:id="rId19"/>
    <p:sldId id="1717" r:id="rId21"/>
    <p:sldId id="1720" r:id="rId22"/>
    <p:sldId id="1723" r:id="rId23"/>
    <p:sldId id="1726" r:id="rId24"/>
    <p:sldId id="1729" r:id="rId25"/>
    <p:sldId id="1735" r:id="rId27"/>
    <p:sldId id="1738" r:id="rId28"/>
    <p:sldId id="1741" r:id="rId29"/>
    <p:sldId id="1744" r:id="rId30"/>
    <p:sldId id="1747" r:id="rId31"/>
    <p:sldId id="1753" r:id="rId33"/>
    <p:sldId id="1756" r:id="rId34"/>
    <p:sldId id="1759" r:id="rId35"/>
    <p:sldId id="1762" r:id="rId36"/>
    <p:sldId id="1766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628" r:id="rId1"/>
    <p:sldLayoutId id="2147486629" r:id="rId2"/>
    <p:sldLayoutId id="2147486630" r:id="rId3"/>
    <p:sldLayoutId id="2147486631" r:id="rId4"/>
    <p:sldLayoutId id="2147486632" r:id="rId5"/>
    <p:sldLayoutId id="2147486633" r:id="rId6"/>
    <p:sldLayoutId id="2147486634" r:id="rId7"/>
    <p:sldLayoutId id="2147486635" r:id="rId8"/>
    <p:sldLayoutId id="2147486636" r:id="rId9"/>
    <p:sldLayoutId id="2147486637" r:id="rId10"/>
    <p:sldLayoutId id="21474866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665" r:id="rId1"/>
    <p:sldLayoutId id="2147486666" r:id="rId2"/>
    <p:sldLayoutId id="2147486667" r:id="rId3"/>
    <p:sldLayoutId id="2147486668" r:id="rId4"/>
    <p:sldLayoutId id="2147486669" r:id="rId5"/>
    <p:sldLayoutId id="2147486670" r:id="rId6"/>
    <p:sldLayoutId id="2147486671" r:id="rId7"/>
    <p:sldLayoutId id="2147486672" r:id="rId8"/>
    <p:sldLayoutId id="2147486673" r:id="rId9"/>
    <p:sldLayoutId id="2147486674" r:id="rId10"/>
    <p:sldLayoutId id="21474866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tags" Target="../tags/tag157.xml"/><Relationship Id="rId22" Type="http://schemas.openxmlformats.org/officeDocument/2006/relationships/tags" Target="../tags/tag158.xml"/><Relationship Id="rId23" Type="http://schemas.openxmlformats.org/officeDocument/2006/relationships/tags" Target="../tags/tag159.xml"/><Relationship Id="rId24" Type="http://schemas.openxmlformats.org/officeDocument/2006/relationships/tags" Target="../tags/tag160.xml"/><Relationship Id="rId25" Type="http://schemas.openxmlformats.org/officeDocument/2006/relationships/tags" Target="../tags/tag161.xml"/><Relationship Id="rId26" Type="http://schemas.openxmlformats.org/officeDocument/2006/relationships/tags" Target="../tags/tag162.xml"/><Relationship Id="rId27" Type="http://schemas.openxmlformats.org/officeDocument/2006/relationships/tags" Target="../tags/tag163.xml"/><Relationship Id="rId28" Type="http://schemas.openxmlformats.org/officeDocument/2006/relationships/tags" Target="../tags/tag164.xml"/><Relationship Id="rId29" Type="http://schemas.openxmlformats.org/officeDocument/2006/relationships/tags" Target="../tags/tag165.xml"/><Relationship Id="rId30" Type="http://schemas.openxmlformats.org/officeDocument/2006/relationships/tags" Target="../tags/tag166.xml"/><Relationship Id="rId3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tags" Target="../tags/tag234.xml"/><Relationship Id="rId18" Type="http://schemas.openxmlformats.org/officeDocument/2006/relationships/tags" Target="../tags/tag235.xml"/><Relationship Id="rId19" Type="http://schemas.openxmlformats.org/officeDocument/2006/relationships/tags" Target="../tags/tag236.xml"/><Relationship Id="rId20" Type="http://schemas.openxmlformats.org/officeDocument/2006/relationships/tags" Target="../tags/tag237.xml"/><Relationship Id="rId21" Type="http://schemas.openxmlformats.org/officeDocument/2006/relationships/tags" Target="../tags/tag238.xml"/><Relationship Id="rId22" Type="http://schemas.openxmlformats.org/officeDocument/2006/relationships/tags" Target="../tags/tag239.xml"/><Relationship Id="rId23" Type="http://schemas.openxmlformats.org/officeDocument/2006/relationships/tags" Target="../tags/tag240.xml"/><Relationship Id="rId24" Type="http://schemas.openxmlformats.org/officeDocument/2006/relationships/tags" Target="../tags/tag241.xml"/><Relationship Id="rId25" Type="http://schemas.openxmlformats.org/officeDocument/2006/relationships/tags" Target="../tags/tag242.xml"/><Relationship Id="rId26" Type="http://schemas.openxmlformats.org/officeDocument/2006/relationships/tags" Target="../tags/tag243.xml"/><Relationship Id="rId27" Type="http://schemas.openxmlformats.org/officeDocument/2006/relationships/tags" Target="../tags/tag244.xml"/><Relationship Id="rId28" Type="http://schemas.openxmlformats.org/officeDocument/2006/relationships/tags" Target="../tags/tag245.xml"/><Relationship Id="rId29" Type="http://schemas.openxmlformats.org/officeDocument/2006/relationships/tags" Target="../tags/tag246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tags" Target="../tags/tag263.xml"/><Relationship Id="rId18" Type="http://schemas.openxmlformats.org/officeDocument/2006/relationships/tags" Target="../tags/tag264.xml"/><Relationship Id="rId19" Type="http://schemas.openxmlformats.org/officeDocument/2006/relationships/tags" Target="../tags/tag265.xml"/><Relationship Id="rId20" Type="http://schemas.openxmlformats.org/officeDocument/2006/relationships/tags" Target="../tags/tag266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tags" Target="../tags/tag405.xml"/><Relationship Id="rId14" Type="http://schemas.openxmlformats.org/officeDocument/2006/relationships/tags" Target="../tags/tag406.xml"/><Relationship Id="rId15" Type="http://schemas.openxmlformats.org/officeDocument/2006/relationships/tags" Target="../tags/tag407.xml"/><Relationship Id="rId16" Type="http://schemas.openxmlformats.org/officeDocument/2006/relationships/tags" Target="../tags/tag408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tags" Target="../tags/tag412.xml"/><Relationship Id="rId5" Type="http://schemas.openxmlformats.org/officeDocument/2006/relationships/tags" Target="../tags/tag413.xml"/><Relationship Id="rId6" Type="http://schemas.openxmlformats.org/officeDocument/2006/relationships/tags" Target="../tags/tag414.xml"/><Relationship Id="rId7" Type="http://schemas.openxmlformats.org/officeDocument/2006/relationships/tags" Target="../tags/tag415.xml"/><Relationship Id="rId8" Type="http://schemas.openxmlformats.org/officeDocument/2006/relationships/tags" Target="../tags/tag416.xml"/><Relationship Id="rId9" Type="http://schemas.openxmlformats.org/officeDocument/2006/relationships/tags" Target="../tags/tag417.xml"/><Relationship Id="rId10" Type="http://schemas.openxmlformats.org/officeDocument/2006/relationships/tags" Target="../tags/tag418.xml"/><Relationship Id="rId11" Type="http://schemas.openxmlformats.org/officeDocument/2006/relationships/tags" Target="../tags/tag419.xml"/><Relationship Id="rId12" Type="http://schemas.openxmlformats.org/officeDocument/2006/relationships/tags" Target="../tags/tag42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tags" Target="../tags/tag437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2024艺术行业工作展望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艺术行业的发展趋势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艺术行业的就业机会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艺术行业的工作要求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艺术行业的职业发展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艺术行业的未来展望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艺术行业的发展趋势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艺术市场的规模和增长</a:t>
            </a:r>
            <a:endParaRPr altLang="en-US" lang="zh-CN"/>
          </a:p>
        </p:txBody>
      </p:sp>
      <p:sp>
        <p:nvSpPr>
          <p:cNvPr id="10490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市场规模：全球艺术市场的规模和增长趋势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增长动力：推动艺术市场增长的主要因素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地域分布：不同地区的艺术市场发展状况和特点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未来展望：预测未来艺术市场的趋势和前景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艺术市场的细分领域</a:t>
            </a:r>
            <a:endParaRPr altLang="en-US" lang="zh-CN"/>
          </a:p>
        </p:txBody>
      </p:sp>
      <p:sp>
        <p:nvSpPr>
          <p:cNvPr id="104908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1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绘画市场：包括油画、水彩画、版画等多种形式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数字艺术市场：包括虚拟现实、增强现实、数字插画等多种形式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正文"/>
          <p:cNvSpPr txBox="1"/>
          <p:nvPr>
            <p:custDataLst>
              <p:tags r:id="rId28"/>
            </p:custDataLst>
          </p:nvPr>
        </p:nvSpPr>
        <p:spPr>
          <a:xfrm>
            <a:off x="7818944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设计市场：包括平面设计、产品设计、建筑设计等多种领域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正文"/>
          <p:cNvSpPr txBox="1"/>
          <p:nvPr>
            <p:custDataLst>
              <p:tags r:id="rId29"/>
            </p:custDataLst>
          </p:nvPr>
        </p:nvSpPr>
        <p:spPr>
          <a:xfrm>
            <a:off x="2303016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雕塑市场：包括石雕、木雕、金属雕塑等多种材质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30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摄影市场：包括人像摄影、风光摄影、商业摄影等多种类型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艺术市场的地域分布</a:t>
            </a:r>
            <a:endParaRPr altLang="en-US" lang="zh-CN"/>
          </a:p>
        </p:txBody>
      </p:sp>
      <p:sp>
        <p:nvSpPr>
          <p:cNvPr id="104916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国内市场：以一线城市为主，逐渐向二三线城市拓展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6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国际市场：以欧美市场为主，逐渐向亚洲、非洲等地区拓展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7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线上市场：以艺术品电商平台为主，逐渐向线下实体店拓展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7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线下市场：以画廊、拍卖行等实体店为主，逐渐向线上拓展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艺术市场的参与者</a:t>
            </a:r>
            <a:endParaRPr altLang="en-US" lang="zh-CN"/>
          </a:p>
        </p:txBody>
      </p:sp>
      <p:sp>
        <p:nvSpPr>
          <p:cNvPr id="10492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画廊和博物馆：展示和推广艺术作品的地方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艺术家：创作和展示艺术作品的人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收藏家：购买和收藏艺术作品的人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艺术机构和组织：推动艺术发展和交流的机构和组织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艺术行业的就业机会</a:t>
            </a:r>
            <a:endParaRPr altLang="en-US" dirty="0" lang="zh-CN"/>
          </a:p>
        </p:txBody>
      </p:sp>
      <p:sp>
        <p:nvSpPr>
          <p:cNvPr id="10492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艺术行业的就业岗位</a:t>
            </a:r>
            <a:endParaRPr altLang="en-US" lang="zh-CN"/>
          </a:p>
        </p:txBody>
      </p:sp>
      <p:sp>
        <p:nvSpPr>
          <p:cNvPr id="1049360" name="椭圆 28"/>
          <p:cNvSpPr/>
          <p:nvPr>
            <p:custDataLst>
              <p:tags r:id="rId1"/>
            </p:custDataLst>
          </p:nvPr>
        </p:nvSpPr>
        <p:spPr>
          <a:xfrm>
            <a:off x="9277246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椭圆 29"/>
          <p:cNvSpPr/>
          <p:nvPr>
            <p:custDataLst>
              <p:tags r:id="rId2"/>
            </p:custDataLst>
          </p:nvPr>
        </p:nvSpPr>
        <p:spPr>
          <a:xfrm>
            <a:off x="9489289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正文"/>
          <p:cNvSpPr txBox="1"/>
          <p:nvPr>
            <p:custDataLst>
              <p:tags r:id="rId3"/>
            </p:custDataLst>
          </p:nvPr>
        </p:nvSpPr>
        <p:spPr>
          <a:xfrm>
            <a:off x="9532550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艺术教师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66" name="弧形 58"/>
          <p:cNvSpPr/>
          <p:nvPr>
            <p:custDataLst>
              <p:tags r:id="rId4"/>
            </p:custDataLst>
          </p:nvPr>
        </p:nvSpPr>
        <p:spPr>
          <a:xfrm>
            <a:off x="9098107" y="2643153"/>
            <a:ext cx="2256215" cy="22562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椭圆 30"/>
          <p:cNvSpPr/>
          <p:nvPr>
            <p:custDataLst>
              <p:tags r:id="rId5"/>
            </p:custDataLst>
          </p:nvPr>
        </p:nvSpPr>
        <p:spPr>
          <a:xfrm>
            <a:off x="7516319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椭圆 31"/>
          <p:cNvSpPr/>
          <p:nvPr>
            <p:custDataLst>
              <p:tags r:id="rId6"/>
            </p:custDataLst>
          </p:nvPr>
        </p:nvSpPr>
        <p:spPr>
          <a:xfrm>
            <a:off x="7767358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正文"/>
          <p:cNvSpPr txBox="1"/>
          <p:nvPr>
            <p:custDataLst>
              <p:tags r:id="rId7"/>
            </p:custDataLst>
          </p:nvPr>
        </p:nvSpPr>
        <p:spPr>
          <a:xfrm>
            <a:off x="7810619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艺术经纪人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弧形 57"/>
          <p:cNvSpPr/>
          <p:nvPr>
            <p:custDataLst>
              <p:tags r:id="rId8"/>
            </p:custDataLst>
          </p:nvPr>
        </p:nvSpPr>
        <p:spPr>
          <a:xfrm>
            <a:off x="838200" y="2643153"/>
            <a:ext cx="2256215" cy="22562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椭圆 22"/>
          <p:cNvSpPr/>
          <p:nvPr>
            <p:custDataLst>
              <p:tags r:id="rId9"/>
            </p:custDataLst>
          </p:nvPr>
        </p:nvSpPr>
        <p:spPr>
          <a:xfrm>
            <a:off x="5935140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椭圆 23"/>
          <p:cNvSpPr/>
          <p:nvPr>
            <p:custDataLst>
              <p:tags r:id="rId10"/>
            </p:custDataLst>
          </p:nvPr>
        </p:nvSpPr>
        <p:spPr>
          <a:xfrm>
            <a:off x="6185570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正文"/>
          <p:cNvSpPr txBox="1"/>
          <p:nvPr>
            <p:custDataLst>
              <p:tags r:id="rId11"/>
            </p:custDataLst>
          </p:nvPr>
        </p:nvSpPr>
        <p:spPr>
          <a:xfrm>
            <a:off x="6229441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艺术顾问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82" name="椭圆 24"/>
          <p:cNvSpPr/>
          <p:nvPr>
            <p:custDataLst>
              <p:tags r:id="rId12"/>
            </p:custDataLst>
          </p:nvPr>
        </p:nvSpPr>
        <p:spPr>
          <a:xfrm>
            <a:off x="4353962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椭圆 25"/>
          <p:cNvSpPr/>
          <p:nvPr>
            <p:custDataLst>
              <p:tags r:id="rId13"/>
            </p:custDataLst>
          </p:nvPr>
        </p:nvSpPr>
        <p:spPr>
          <a:xfrm>
            <a:off x="4604391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正文"/>
          <p:cNvSpPr txBox="1"/>
          <p:nvPr>
            <p:custDataLst>
              <p:tags r:id="rId14"/>
            </p:custDataLst>
          </p:nvPr>
        </p:nvSpPr>
        <p:spPr>
          <a:xfrm>
            <a:off x="4648262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策展人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椭圆 7"/>
          <p:cNvSpPr/>
          <p:nvPr>
            <p:custDataLst>
              <p:tags r:id="rId15"/>
            </p:custDataLst>
          </p:nvPr>
        </p:nvSpPr>
        <p:spPr>
          <a:xfrm>
            <a:off x="2772173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椭圆 9"/>
          <p:cNvSpPr/>
          <p:nvPr>
            <p:custDataLst>
              <p:tags r:id="rId16"/>
            </p:custDataLst>
          </p:nvPr>
        </p:nvSpPr>
        <p:spPr>
          <a:xfrm>
            <a:off x="3023212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正文"/>
          <p:cNvSpPr txBox="1"/>
          <p:nvPr>
            <p:custDataLst>
              <p:tags r:id="rId17"/>
            </p:custDataLst>
          </p:nvPr>
        </p:nvSpPr>
        <p:spPr>
          <a:xfrm>
            <a:off x="3066474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设计师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94" name="椭圆 5"/>
          <p:cNvSpPr/>
          <p:nvPr>
            <p:custDataLst>
              <p:tags r:id="rId18"/>
            </p:custDataLst>
          </p:nvPr>
        </p:nvSpPr>
        <p:spPr>
          <a:xfrm>
            <a:off x="1011855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椭圆 4"/>
          <p:cNvSpPr/>
          <p:nvPr>
            <p:custDataLst>
              <p:tags r:id="rId19"/>
            </p:custDataLst>
          </p:nvPr>
        </p:nvSpPr>
        <p:spPr>
          <a:xfrm>
            <a:off x="1262285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正文"/>
          <p:cNvSpPr txBox="1"/>
          <p:nvPr>
            <p:custDataLst>
              <p:tags r:id="rId20"/>
            </p:custDataLst>
          </p:nvPr>
        </p:nvSpPr>
        <p:spPr>
          <a:xfrm>
            <a:off x="1306156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艺术行业的就业地区</a:t>
            </a:r>
            <a:endParaRPr altLang="en-US" lang="zh-CN"/>
          </a:p>
        </p:txBody>
      </p:sp>
      <p:sp>
        <p:nvSpPr>
          <p:cNvPr id="104943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城市：北京、上海、广州等一线城市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就业机会：随着文化产业的快速发展，艺术行业就业机会不断增加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行业分布：影视、音乐、美术、设计等领域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地区：东部沿海地区、中部地区、西部地区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艺术行业的就业薪资</a:t>
            </a:r>
            <a:endParaRPr altLang="en-US" lang="zh-CN"/>
          </a:p>
        </p:txBody>
      </p:sp>
      <p:sp>
        <p:nvSpPr>
          <p:cNvPr id="10495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薪资水平：根据不同职位和经验水平，薪资水平存在差异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行业特点：艺术行业薪资水平与市场需求、作品质量等因素相关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就业前景：随着艺术市场的繁荣，就业机会增多，薪资水平有望提高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薪资增长：随着经验和职位的提升，薪资增长速度加快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艺术行业的就业前景</a:t>
            </a:r>
            <a:endParaRPr altLang="en-US" lang="zh-CN"/>
          </a:p>
        </p:txBody>
      </p:sp>
      <p:sp>
        <p:nvSpPr>
          <p:cNvPr id="1049586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588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590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2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594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6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8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就业机会增加：随着艺术行业的不断发展，就业机会也在不断增加，为艺术人才提供了更多的就业选择。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多元化的就业领域：艺术行业涵盖了多个领域，如绘画、雕塑、音乐、舞蹈、戏剧等，每个领域都有不同的就业机会，为艺术人才提供了更广泛的就业空间。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02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就业前景广阔：随着社会经济的发展和人们文化需求的提高，艺术行业的发展前景越来越广阔，为艺术人才提供了更多的发展机会。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04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行业发展趋势：随着数字化、智能化等技术的不断发展，艺术行业也在不断创新和变革，为艺术人才提供了更多的创新和发展机会。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06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艺术行业的工作要求</a:t>
            </a:r>
            <a:endParaRPr altLang="en-US" dirty="0" lang="zh-CN"/>
          </a:p>
        </p:txBody>
      </p:sp>
      <p:sp>
        <p:nvSpPr>
          <p:cNvPr id="10496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艺术行业的工作技能</a:t>
            </a:r>
            <a:endParaRPr altLang="en-US" lang="zh-CN"/>
          </a:p>
        </p:txBody>
      </p:sp>
      <p:sp>
        <p:nvSpPr>
          <p:cNvPr id="10497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沟通能力：能够与他人进行有效的沟通和合作，以实现共同的目标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创意能力：能够产生新的想法和创作灵感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专业技能：具备相关的艺术技能和知识，如绘画、设计、雕塑等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自我管理能力：能够自我管理和规划工作进度和时间，以保持高效的工作效率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艺术行业的工作经验</a:t>
            </a:r>
            <a:endParaRPr altLang="en-US" lang="zh-CN"/>
          </a:p>
        </p:txBody>
      </p:sp>
      <p:sp>
        <p:nvSpPr>
          <p:cNvPr id="10497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团队合作经验：具备团队协作精神，能够与团队成员有效沟通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自我提升经验：不断学习和提升自己的艺术素养和技能水平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艺术创作经验：具备扎实的艺术功底和创作能力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行业经验：了解艺术市场的需求和趋势，熟悉行业规则和流程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艺术行业的工作态度</a:t>
            </a:r>
            <a:endParaRPr altLang="en-US" lang="zh-CN"/>
          </a:p>
        </p:txBody>
      </p:sp>
      <p:sp>
        <p:nvSpPr>
          <p:cNvPr id="104984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不断学习和提升自己的技能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5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具备团队合作精神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注重细节和品质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6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保持创新和创造力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艺术行业的工作环境</a:t>
            </a:r>
            <a:endParaRPr altLang="en-US" lang="zh-CN"/>
          </a:p>
        </p:txBody>
      </p:sp>
      <p:sp>
        <p:nvSpPr>
          <p:cNvPr id="10499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艺术创作空间：提供良好的创作环境和设施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艺术交流平台：举办艺术展览、研讨会等活动，促进艺术家之间的交流与合作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艺术教育资源：提供专业的艺术教育机构和课程，培养艺术人才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艺术市场运营：建立艺术市场体系，推广艺术家和作品，促进艺术品的流通与交易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艺术行业的职业发展</a:t>
            </a:r>
            <a:endParaRPr altLang="en-US" dirty="0" lang="zh-CN"/>
          </a:p>
        </p:txBody>
      </p:sp>
      <p:sp>
        <p:nvSpPr>
          <p:cNvPr id="10499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艺术行业的职业路径</a:t>
            </a:r>
            <a:endParaRPr altLang="en-US" lang="zh-CN"/>
          </a:p>
        </p:txBody>
      </p:sp>
      <p:sp>
        <p:nvSpPr>
          <p:cNvPr id="10500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艺术行业的职业发展路径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艺术行业的职业发展前景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艺术行业的职业发展挑战与机遇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艺术行业的职业发展建议与策略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艺术行业的职业转型</a:t>
            </a:r>
            <a:endParaRPr altLang="en-US" lang="zh-CN"/>
          </a:p>
        </p:txBody>
      </p:sp>
      <p:sp>
        <p:nvSpPr>
          <p:cNvPr id="10500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从传统艺术到数字艺术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从独立艺术家到团队成员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从艺术创作到艺术管理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从单一技能到跨界融合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艺术行业的职业挑战</a:t>
            </a:r>
            <a:endParaRPr altLang="en-US" lang="zh-CN"/>
          </a:p>
        </p:txBody>
      </p:sp>
      <p:sp>
        <p:nvSpPr>
          <p:cNvPr id="105014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市场竞争激烈：艺术行业竞争激烈，需要不断提高自己的技能和创意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创作压力大：艺术家需要不断创作出新的作品，以满足市场需求和观众的期待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收入不稳定：艺术行业的收入往往不稳定，需要有一定的经济基础和投资意识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行业变革快：随着科技的发展和社会的变化，艺术行业也在不断变革，需要不断学习和适应新的技术和趋势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艺术行业的职业前景</a:t>
            </a:r>
            <a:endParaRPr altLang="en-US" lang="zh-CN"/>
          </a:p>
        </p:txBody>
      </p:sp>
      <p:sp>
        <p:nvSpPr>
          <p:cNvPr id="10501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技能需求：分析艺术行业对从业者的技能需求，包括创意、技术、沟通等方面的能力。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行业发展趋势：分析当前艺术行业的发展趋势，包括数字化、跨界合作等方面。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职业发展路径：介绍艺术行业的职业发展路径，包括不同职位的晋升机会和职业发展前景。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行业挑战与机遇：探讨艺术行业面临的挑战和机遇，以及如何应对这些挑战并抓住机遇。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艺术行业的未来展望</a:t>
            </a:r>
            <a:endParaRPr altLang="en-US" dirty="0" lang="zh-CN"/>
          </a:p>
        </p:txBody>
      </p:sp>
      <p:sp>
        <p:nvSpPr>
          <p:cNvPr id="10502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艺术行业的未来趋势</a:t>
            </a:r>
            <a:endParaRPr altLang="en-US" lang="zh-CN"/>
          </a:p>
        </p:txBody>
      </p:sp>
      <p:sp>
        <p:nvSpPr>
          <p:cNvPr id="10503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3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数字化和虚拟化：艺术作品和展览将更多地以数字化形式呈现，虚拟现实和增强现实技术将为艺术体验提供更多可能性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3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跨界合作：艺术将与科技、设计、时尚等更多领域进行跨界合作，产生更多创新的艺术形式和商业模式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4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社区化和去中心化：艺术将更加注重与社区和大众的互动，去中心化的艺术平台将为艺术家提供更多的展示机会和创作空间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5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可持续性和环保：环保材料和可持续性技术将在艺术领域得到更多应用，推动艺术行业的可持续发展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艺术行业的未来发展</a:t>
            </a:r>
            <a:endParaRPr altLang="en-US" lang="zh-CN"/>
          </a:p>
        </p:txBody>
      </p:sp>
      <p:sp>
        <p:nvSpPr>
          <p:cNvPr id="10503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个性化和定制化需求：随着消费者对个性化需求的增加，艺术行业将更加注重满足消费者的定制化需求，提供更加个性化的艺术作品和服务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数字化和虚拟化趋势：艺术作品将更多地以数字形式呈现，虚拟现实和增强现实技术将为艺术创作和展示提供更多可能性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跨界合作和创新：艺术行业将与其他领域进行更广泛的合作，如与科技、设计、时尚等领域的结合，推动艺术创新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可持续发展和环保：艺术行业将更加注重可持续发展和环保，采用环保材料和创作方式，推动绿色艺术的发展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艺术行业的未来机遇</a:t>
            </a:r>
            <a:endParaRPr altLang="en-US" lang="zh-CN"/>
          </a:p>
        </p:txBody>
      </p:sp>
      <p:sp>
        <p:nvSpPr>
          <p:cNvPr id="10504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数字化艺术的发展：随着科技的不断进步，数字化艺术将成为艺术行业的重要发展方向，为艺术家提供更多的创作方式和展示平台。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跨界合作与创新：艺术行业将与其他领域进行更多的跨界合作，通过创新的方式将艺术与商业、科技等领域相结合，为艺术家和观众带来更多的惊喜和体验。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艺术教育的普及：随着人们对艺术教育的重视程度不断提高，艺术教育将更加普及，为更多的人提供接触和了解艺术的机会，进一步推动艺术行业的发展。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艺术市场的拓展：随着全球化的加速和互联网的普及，艺术市场将进一步拓展，为艺术家提供更多的展示和销售渠道，同时也将吸引更多的投资者和收藏家参与其中。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艺术行业的未来挑战</a:t>
            </a:r>
            <a:endParaRPr altLang="en-US" lang="zh-CN"/>
          </a:p>
        </p:txBody>
      </p:sp>
      <p:sp>
        <p:nvSpPr>
          <p:cNvPr id="10505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文化差异：由于文化背景和地域差异，艺术作品的接受度和市场价值也会有所不同，艺术家需要关注不同文化背景下的市场需求。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法律法规：艺术行业需要遵守相关的法律法规，艺术家需要了解并遵守相关规定，以避免法律风险。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市场竞争激烈：随着艺术市场的不断扩大，竞争也日益激烈，艺术家需要不断提高自己的创作水平和市场意识。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技术变革：随着科技的不断进步，艺术行业也在经历着技术变革，艺术家需要不断学习和掌握新技术，以适应市场需求。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7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57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7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9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447_5*l_h_i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47_5*l_h_i*1_6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7_5*l_h_f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5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447_5*l_h_i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7_5*l_h_i*1_5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7_5*l_h_f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5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5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5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5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5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5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5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5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5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5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5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5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5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8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3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8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37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2023-12-17T10:34:18Z</dcterms:created>
  <dcterms:modified xsi:type="dcterms:W3CDTF">2023-12-17T10:34:18Z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41562d1a7e42409796e313df1458ca20_21</vt:lpwstr>
  </property>
</Properties>
</file>