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sldIdLst>
    <p:sldId id="260" r:id="rId3"/>
    <p:sldId id="263" r:id="rId4"/>
    <p:sldId id="266" r:id="rId5"/>
    <p:sldId id="269" r:id="rId6"/>
    <p:sldId id="272" r:id="rId7"/>
    <p:sldId id="275" r:id="rId8"/>
    <p:sldId id="278" r:id="rId9"/>
    <p:sldId id="281" r:id="rId10"/>
    <p:sldId id="284" r:id="rId11"/>
    <p:sldId id="287" r:id="rId12"/>
    <p:sldId id="290" r:id="rId13"/>
    <p:sldId id="293" r:id="rId14"/>
    <p:sldId id="296" r:id="rId15"/>
    <p:sldId id="299" r:id="rId16"/>
    <p:sldId id="302" r:id="rId17"/>
    <p:sldId id="305" r:id="rId18"/>
    <p:sldId id="308" r:id="rId19"/>
    <p:sldId id="311" r:id="rId20"/>
    <p:sldId id="314" r:id="rId21"/>
    <p:sldId id="317" r:id="rId22"/>
    <p:sldId id="320" r:id="rId23"/>
    <p:sldId id="323" r:id="rId24"/>
    <p:sldId id="326" r:id="rId25"/>
    <p:sldId id="329" r:id="rId26"/>
    <p:sldId id="332" r:id="rId27"/>
    <p:sldId id="335" r:id="rId28"/>
    <p:sldId id="338" r:id="rId29"/>
    <p:sldId id="341" r:id="rId30"/>
    <p:sldId id="344" r:id="rId31"/>
    <p:sldId id="347" r:id="rId32"/>
    <p:sldId id="350" r:id="rId33"/>
  </p:sldIdLst>
  <p:sldSz cx="9144000" cy="5143500"/>
  <p:notesSz cx="6858000" cy="9144000"/>
  <p:custDataLst>
    <p:tags r:id="rId34"/>
  </p:custDataLst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C00FF"/>
    <a:srgbClr val="CCFFCC"/>
    <a:srgbClr val="FFCCFF"/>
    <a:srgbClr val="CCFFFF"/>
    <a:srgbClr val="FFFFFF"/>
    <a:srgbClr val="FF00FF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8359"/>
    <p:restoredTop sz="90989"/>
  </p:normalViewPr>
  <p:slideViewPr>
    <p:cSldViewPr snapToGrid="0" showGuides="1">
      <p:cViewPr varScale="1">
        <p:scale>
          <a:sx n="152" d="100"/>
          <a:sy n="152" d="100"/>
        </p:scale>
        <p:origin x="186" y="13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36004" cy="36004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slide" Target="slides/slide22.xml" /><Relationship Id="rId25" Type="http://schemas.openxmlformats.org/officeDocument/2006/relationships/slide" Target="slides/slide23.xml" /><Relationship Id="rId26" Type="http://schemas.openxmlformats.org/officeDocument/2006/relationships/slide" Target="slides/slide24.xml" /><Relationship Id="rId27" Type="http://schemas.openxmlformats.org/officeDocument/2006/relationships/slide" Target="slides/slide25.xml" /><Relationship Id="rId28" Type="http://schemas.openxmlformats.org/officeDocument/2006/relationships/slide" Target="slides/slide26.xml" /><Relationship Id="rId29" Type="http://schemas.openxmlformats.org/officeDocument/2006/relationships/slide" Target="slides/slide27.xml" /><Relationship Id="rId3" Type="http://schemas.openxmlformats.org/officeDocument/2006/relationships/slide" Target="slides/slide1.xml" /><Relationship Id="rId30" Type="http://schemas.openxmlformats.org/officeDocument/2006/relationships/slide" Target="slides/slide28.xml" /><Relationship Id="rId31" Type="http://schemas.openxmlformats.org/officeDocument/2006/relationships/slide" Target="slides/slide29.xml" /><Relationship Id="rId32" Type="http://schemas.openxmlformats.org/officeDocument/2006/relationships/slide" Target="slides/slide30.xml" /><Relationship Id="rId33" Type="http://schemas.openxmlformats.org/officeDocument/2006/relationships/slide" Target="slides/slide31.xml" /><Relationship Id="rId34" Type="http://schemas.openxmlformats.org/officeDocument/2006/relationships/tags" Target="tags/tag35.xml" /><Relationship Id="rId35" Type="http://schemas.openxmlformats.org/officeDocument/2006/relationships/presProps" Target="presProps.xml" /><Relationship Id="rId36" Type="http://schemas.openxmlformats.org/officeDocument/2006/relationships/viewProps" Target="viewProps.xml" /><Relationship Id="rId37" Type="http://schemas.openxmlformats.org/officeDocument/2006/relationships/theme" Target="theme/theme1.xml" /><Relationship Id="rId38" Type="http://schemas.openxmlformats.org/officeDocument/2006/relationships/tableStyles" Target="tableStyles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E8A25FD-E2B7-40C6-BFFF-3ECC95F03AEA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BBC8C11-8E7B-4A41-B9AF-44E75652C572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1_标题幻灯片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image" Target="../media/image2.jpeg" /><Relationship Id="rId4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pic>
        <p:nvPicPr>
          <p:cNvPr id="1026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228975"/>
            <a:ext cx="2751138" cy="19208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3365" cy="514286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/>
  <p:timing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png" /><Relationship Id="rId3" Type="http://schemas.openxmlformats.org/officeDocument/2006/relationships/tags" Target="../tags/tag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7.xml" /><Relationship Id="rId3" Type="http://schemas.openxmlformats.org/officeDocument/2006/relationships/tags" Target="../tags/tag8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9.xml" /><Relationship Id="rId3" Type="http://schemas.openxmlformats.org/officeDocument/2006/relationships/tags" Target="../tags/tag10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1.xml" /><Relationship Id="rId3" Type="http://schemas.openxmlformats.org/officeDocument/2006/relationships/tags" Target="../tags/tag1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5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6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7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8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9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0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1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2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3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4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5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6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7.xml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8.xml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9.xml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0.xml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1.xml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2.xml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3.xml" /></Relationships>
</file>

<file path=ppt/slides/_rels/slide3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4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圆角矩形 2"/>
          <p:cNvSpPr/>
          <p:nvPr/>
        </p:nvSpPr>
        <p:spPr>
          <a:xfrm>
            <a:off x="1839277" y="2180274"/>
            <a:ext cx="524828" cy="452914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199765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6965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/>
              <a:t>01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2636996" y="2126456"/>
            <a:ext cx="2861310" cy="483870"/>
          </a:xfrm>
          <a:prstGeom prst="rect">
            <a:avLst/>
          </a:prstGeom>
          <a:noFill/>
        </p:spPr>
        <p:txBody>
          <a:bodyPr wrap="square" lIns="68576" tIns="34289" rIns="68576" bIns="34289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700"/>
              <a:t>考点解读</a:t>
            </a:r>
          </a:p>
        </p:txBody>
      </p:sp>
      <p:sp>
        <p:nvSpPr>
          <p:cNvPr id="5" name="圆角矩形 4"/>
          <p:cNvSpPr/>
          <p:nvPr/>
        </p:nvSpPr>
        <p:spPr>
          <a:xfrm>
            <a:off x="1839277" y="2840355"/>
            <a:ext cx="524828" cy="452914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199765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6965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/>
              <a:t>02</a:t>
            </a:r>
          </a:p>
        </p:txBody>
      </p:sp>
      <p:sp>
        <p:nvSpPr>
          <p:cNvPr id="6" name="圆角矩形 5"/>
          <p:cNvSpPr/>
          <p:nvPr/>
        </p:nvSpPr>
        <p:spPr>
          <a:xfrm>
            <a:off x="1839277" y="3500439"/>
            <a:ext cx="524828" cy="452914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199765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6965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/>
              <a:t>03</a:t>
            </a:r>
          </a:p>
        </p:txBody>
      </p:sp>
      <p:sp>
        <p:nvSpPr>
          <p:cNvPr id="7" name="圆角矩形 6"/>
          <p:cNvSpPr/>
          <p:nvPr/>
        </p:nvSpPr>
        <p:spPr>
          <a:xfrm>
            <a:off x="1839277" y="4187190"/>
            <a:ext cx="524828" cy="452914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199765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6965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/>
              <a:t>04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2636996" y="2733199"/>
            <a:ext cx="2861310" cy="483870"/>
          </a:xfrm>
          <a:prstGeom prst="rect">
            <a:avLst/>
          </a:prstGeom>
          <a:noFill/>
        </p:spPr>
        <p:txBody>
          <a:bodyPr wrap="square" lIns="68576" tIns="34289" rIns="68576" bIns="34289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700"/>
              <a:t>考点梳理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2636996" y="3423285"/>
            <a:ext cx="2861310" cy="483870"/>
          </a:xfrm>
          <a:prstGeom prst="rect">
            <a:avLst/>
          </a:prstGeom>
          <a:noFill/>
        </p:spPr>
        <p:txBody>
          <a:bodyPr wrap="square" lIns="68576" tIns="34289" rIns="68576" bIns="34289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700"/>
              <a:t>真题剖析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2572226" y="4113371"/>
            <a:ext cx="2861310" cy="483870"/>
          </a:xfrm>
          <a:prstGeom prst="rect">
            <a:avLst/>
          </a:prstGeom>
          <a:noFill/>
        </p:spPr>
        <p:txBody>
          <a:bodyPr wrap="square" lIns="68576" tIns="34289" rIns="68576" bIns="34289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700"/>
              <a:t>实战提分</a:t>
            </a:r>
          </a:p>
        </p:txBody>
      </p:sp>
      <p:sp>
        <p:nvSpPr>
          <p:cNvPr id="2" name="矩形 1"/>
          <p:cNvSpPr/>
          <p:nvPr/>
        </p:nvSpPr>
        <p:spPr>
          <a:xfrm>
            <a:off x="596112" y="614739"/>
            <a:ext cx="6503670" cy="1100614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199765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6965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sz="3300" b="1">
                <a:solidFill>
                  <a:srgbClr val="0070C0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第</a:t>
            </a:r>
            <a:r>
              <a:rPr lang="zh-CN" sz="3300" b="1">
                <a:solidFill>
                  <a:srgbClr val="0070C0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八</a:t>
            </a:r>
            <a:r>
              <a:rPr sz="3300" b="1">
                <a:solidFill>
                  <a:srgbClr val="0070C0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节</a:t>
            </a:r>
            <a:r>
              <a:rPr lang="en-US" sz="3300" b="1">
                <a:solidFill>
                  <a:srgbClr val="0070C0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  </a:t>
            </a:r>
            <a:r>
              <a:rPr lang="zh-CN" altLang="en-US" sz="3300" b="1">
                <a:solidFill>
                  <a:srgbClr val="0070C0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冠</a:t>
            </a:r>
            <a:r>
              <a:rPr sz="3300" b="1">
                <a:solidFill>
                  <a:srgbClr val="0070C0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词</a:t>
            </a:r>
          </a:p>
        </p:txBody>
      </p:sp>
      <p:sp>
        <p:nvSpPr>
          <p:cNvPr id="14" name="矩形 13"/>
          <p:cNvSpPr/>
          <p:nvPr/>
        </p:nvSpPr>
        <p:spPr>
          <a:xfrm>
            <a:off x="2502696" y="2163130"/>
            <a:ext cx="2415064" cy="500063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6" tIns="34289" rIns="68576" bIns="34289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199765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6965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2400" b="1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2502696" y="2793209"/>
            <a:ext cx="2415064" cy="500063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6" tIns="34289" rIns="68576" bIns="34289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199765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6965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2400" b="1">
              <a:solidFill>
                <a:schemeClr val="tx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502696" y="3453292"/>
            <a:ext cx="2415064" cy="500063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6" tIns="34289" rIns="68576" bIns="34289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199765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6965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2400" b="1">
              <a:solidFill>
                <a:schemeClr val="tx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502696" y="4163380"/>
            <a:ext cx="2415064" cy="500063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6" tIns="34289" rIns="68576" bIns="34289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199765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6965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2400" b="1">
              <a:solidFill>
                <a:schemeClr val="tx1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01</a:t>
            </a:r>
            <a:endParaRPr lang="en-US" altLang="zh-CN">
              <a:solidFill>
                <a:srgbClr val="FFBA55"/>
              </a:solidFill>
              <a:cs typeface="+mn-ea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737711" y="2933947"/>
            <a:ext cx="7886700" cy="1043678"/>
          </a:xfrm>
          <a:prstGeom prst="rect">
            <a:avLst/>
          </a:prstGeom>
        </p:spPr>
        <p:txBody>
          <a:bodyPr vert="horz" lIns="68576" tIns="34289" rIns="68576" bIns="34289" rtlCol="0" anchor="ctr">
            <a:normAutofit/>
          </a:bodyPr>
          <a:lstStyle>
            <a:defPPr>
              <a:defRPr lang="zh-CN"/>
            </a:defPPr>
            <a:lvl1pPr mar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/>
              <a:t>考点解读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95" y="1131570"/>
            <a:ext cx="8446770" cy="261937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02</a:t>
            </a:r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737711" y="2933947"/>
            <a:ext cx="7886700" cy="1043678"/>
          </a:xfrm>
          <a:prstGeom prst="rect">
            <a:avLst/>
          </a:prstGeom>
        </p:spPr>
        <p:txBody>
          <a:bodyPr vert="horz" lIns="68577" tIns="34289" rIns="68577" bIns="34289" rtlCol="0" anchor="ctr">
            <a:normAutofit/>
          </a:bodyPr>
          <a:lstStyle>
            <a:defPPr>
              <a:defRPr lang="zh-CN"/>
            </a:defPPr>
            <a:lvl1pPr mar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/>
              <a:t>考点梳理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1"/>
          <p:cNvSpPr>
            <a:spLocks noGrp="1"/>
          </p:cNvSpPr>
          <p:nvPr/>
        </p:nvSpPr>
        <p:spPr>
          <a:xfrm>
            <a:off x="499745" y="128905"/>
            <a:ext cx="8281035" cy="736600"/>
          </a:xfrm>
        </p:spPr>
        <p:txBody>
          <a:bodyPr lIns="91432" tIns="45716" rIns="91432" bIns="45716" anchor="ctr" anchorCtr="0">
            <a:noAutofit/>
          </a:bodyPr>
          <a:lstStyle>
            <a:defPPr>
              <a:defRPr lang="zh-CN"/>
            </a:defPPr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9900" b="0" i="0" u="none" strike="noStrike" kern="1200" cap="none" spc="150" normalizeH="0" baseline="0">
                <a:solidFill>
                  <a:schemeClr val="accent1">
                    <a:lumMod val="75000"/>
                  </a:schemeClr>
                </a:solidFill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defRPr>
            </a:lvl1pPr>
            <a:lvl2pPr marL="4572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1609090"/>
              </a:tabLst>
              <a:defRPr sz="20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765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96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SzTx/>
            </a:pP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一）冠词的概述和分类 ★★★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69875" y="865505"/>
            <a:ext cx="8728710" cy="35394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en-US" altLang="zh-CN" sz="280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冠词是一种</a:t>
            </a:r>
            <a:r>
              <a:rPr lang="zh-CN" altLang="en-US" sz="2800" b="1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虚词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，不能单独作句子成分，要</a:t>
            </a:r>
            <a:r>
              <a:rPr lang="zh-CN" altLang="en-US" sz="2800" b="1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放在名词之前</a:t>
            </a:r>
            <a:r>
              <a:rPr lang="en-US" altLang="zh-CN" sz="280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用来帮助说明名词所指的含义。冠词可以分为两种：一种是</a:t>
            </a:r>
            <a:r>
              <a:rPr lang="zh-CN" altLang="en-US" sz="2800" b="1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不定冠词a，an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;另一种是</a:t>
            </a:r>
            <a:r>
              <a:rPr lang="zh-CN" altLang="en-US" sz="2800" b="1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定冠词the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</a:p>
          <a:p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</a:t>
            </a:r>
            <a:r>
              <a:rPr lang="zh-CN" altLang="en-US" sz="2800" b="1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不定冠词一般放在单数可数名词之前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  <a:r>
              <a:rPr lang="zh-CN" altLang="en-US" sz="2800" b="1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用于</a:t>
            </a:r>
            <a:r>
              <a:rPr lang="zh-CN" altLang="en-US" sz="2800" b="1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以辅音音素开头的单词前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zh-CN" altLang="en-US" sz="2800" b="1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an</a:t>
            </a:r>
            <a:r>
              <a:rPr lang="en-US" altLang="zh-CN" sz="280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用于</a:t>
            </a:r>
            <a:r>
              <a:rPr lang="zh-CN" altLang="en-US" sz="2800" b="1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以元音音素开头的单词</a:t>
            </a:r>
            <a:r>
              <a:rPr lang="en-US" altLang="zh-CN" sz="280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前，注意不是以元音字母开头，因为有些以元音字母开头的单词并不以元音发音。如：a boy，a desk，a university，an“M”，an apple, an hour, an 8yearold boy。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1"/>
          <p:cNvSpPr>
            <a:spLocks noGrp="1"/>
          </p:cNvSpPr>
          <p:nvPr/>
        </p:nvSpPr>
        <p:spPr>
          <a:xfrm>
            <a:off x="499745" y="128905"/>
            <a:ext cx="8281035" cy="736600"/>
          </a:xfrm>
        </p:spPr>
        <p:txBody>
          <a:bodyPr lIns="91432" tIns="45716" rIns="91432" bIns="45716" anchor="ctr" anchorCtr="0">
            <a:noAutofit/>
          </a:bodyPr>
          <a:lstStyle>
            <a:defPPr>
              <a:defRPr lang="zh-CN"/>
            </a:defPPr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9900" b="0" i="0" u="none" strike="noStrike" kern="1200" cap="none" spc="150" normalizeH="0" baseline="0">
                <a:solidFill>
                  <a:schemeClr val="accent1">
                    <a:lumMod val="75000"/>
                  </a:schemeClr>
                </a:solidFill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defRPr>
            </a:lvl1pPr>
            <a:lvl2pPr marL="4572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1609090"/>
              </a:tabLst>
              <a:defRPr sz="20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765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96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SzTx/>
            </a:pP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一）冠词的概述和分类 ★★★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69875" y="865505"/>
            <a:ext cx="8728710" cy="1383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定冠词</a:t>
            </a:r>
            <a:r>
              <a:rPr lang="en-US" altLang="zh-CN" sz="280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既可用于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可数名词的单复数</a:t>
            </a:r>
            <a:r>
              <a:rPr lang="en-US" altLang="zh-CN" sz="280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前，又可用于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不可数名词</a:t>
            </a:r>
            <a:r>
              <a:rPr lang="en-US" altLang="zh-CN" sz="280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之前，表示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特指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。如： the boy这个男孩，the books这些书，the food这些食物。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1"/>
          <p:cNvSpPr>
            <a:spLocks noGrp="1"/>
          </p:cNvSpPr>
          <p:nvPr/>
        </p:nvSpPr>
        <p:spPr>
          <a:xfrm>
            <a:off x="499745" y="128905"/>
            <a:ext cx="8281035" cy="736600"/>
          </a:xfrm>
        </p:spPr>
        <p:txBody>
          <a:bodyPr lIns="91432" tIns="45716" rIns="91432" bIns="45716" anchor="ctr" anchorCtr="0">
            <a:noAutofit/>
          </a:bodyPr>
          <a:lstStyle>
            <a:defPPr>
              <a:defRPr lang="zh-CN"/>
            </a:defPPr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9900" b="0" i="0" u="none" strike="noStrike" kern="1200" cap="none" spc="150" normalizeH="0" baseline="0">
                <a:solidFill>
                  <a:schemeClr val="accent1">
                    <a:lumMod val="75000"/>
                  </a:schemeClr>
                </a:solidFill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defRPr>
            </a:lvl1pPr>
            <a:lvl2pPr marL="4572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1609090"/>
              </a:tabLst>
              <a:defRPr sz="20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765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96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SzTx/>
            </a:pPr>
            <a:r>
              <a:rPr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（二）冠词的用法 ★★★★★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69875" y="865505"/>
            <a:ext cx="872871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1. 不定冠词a，an的基本用法 ★★★★★</a:t>
            </a:r>
            <a:endParaRPr lang="en-US" altLang="zh-CN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395605" y="1315720"/>
          <a:ext cx="8319770" cy="3581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59885"/>
                <a:gridCol w="4159885"/>
              </a:tblGrid>
              <a:tr h="381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/>
                        <a:t>用法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800">
                          <a:sym typeface="+mn-ea"/>
                        </a:rPr>
                        <a:t>例句或例词</a:t>
                      </a: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8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表示数量“一”的概念</a:t>
                      </a:r>
                      <a:endParaRPr lang="zh-CN" altLang="en-US">
                        <a:latin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latin typeface="宋体" panose="02010600030101010101" pitchFamily="2" charset="-122"/>
                          <a:ea typeface="宋体" panose="02010600030101010101" pitchFamily="2" charset="-122"/>
                          <a:sym typeface="+mn-ea"/>
                        </a:rPr>
                        <a:t>I have a computer.</a:t>
                      </a:r>
                    </a:p>
                    <a:p>
                      <a:r>
                        <a:rPr lang="en-US" sz="1600">
                          <a:latin typeface="宋体" panose="02010600030101010101" pitchFamily="2" charset="-122"/>
                          <a:ea typeface="宋体" panose="02010600030101010101" pitchFamily="2" charset="-122"/>
                          <a:sym typeface="+mn-ea"/>
                        </a:rPr>
                        <a:t>This is an old picture. </a:t>
                      </a:r>
                      <a:endParaRPr lang="en-US" altLang="en-US" sz="1600">
                        <a:latin typeface="宋体" panose="02010600030101010101" pitchFamily="2" charset="-122"/>
                        <a:ea typeface="宋体" panose="02010600030101010101" pitchFamily="2" charset="-122"/>
                        <a:sym typeface="+mn-ea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8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表示“每一”的概念</a:t>
                      </a:r>
                      <a:endParaRPr lang="zh-CN" altLang="en-US" sz="18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latin typeface="宋体" panose="02010600030101010101" pitchFamily="2" charset="-122"/>
                          <a:ea typeface="宋体" panose="02010600030101010101" pitchFamily="2" charset="-122"/>
                          <a:sym typeface="+mn-ea"/>
                        </a:rPr>
                        <a:t>I go to the cinema once a month.</a:t>
                      </a:r>
                    </a:p>
                    <a:p>
                      <a:pPr>
                        <a:buNone/>
                      </a:pPr>
                      <a:r>
                        <a:rPr lang="en-US" sz="1600">
                          <a:latin typeface="宋体" panose="02010600030101010101" pitchFamily="2" charset="-122"/>
                          <a:ea typeface="宋体" panose="02010600030101010101" pitchFamily="2" charset="-122"/>
                          <a:sym typeface="+mn-ea"/>
                        </a:rPr>
                        <a:t>(a month=every month)</a:t>
                      </a:r>
                      <a:endParaRPr lang="en-US" altLang="en-US" sz="1600">
                        <a:latin typeface="宋体" panose="02010600030101010101" pitchFamily="2" charset="-122"/>
                        <a:ea typeface="宋体" panose="02010600030101010101" pitchFamily="2" charset="-122"/>
                        <a:sym typeface="+mn-ea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800">
                          <a:latin typeface="宋体" panose="02010600030101010101" pitchFamily="2" charset="-122"/>
                          <a:ea typeface="宋体" panose="02010600030101010101" pitchFamily="2" charset="-122"/>
                          <a:sym typeface="+mn-ea"/>
                        </a:rPr>
                        <a:t>指某人或某物，但不具体说明何人何物，表示的是一类人或事物</a:t>
                      </a:r>
                      <a:endParaRPr lang="zh-CN" altLang="en-US" sz="1800">
                        <a:latin typeface="宋体" panose="02010600030101010101" pitchFamily="2" charset="-122"/>
                        <a:ea typeface="宋体" panose="02010600030101010101" pitchFamily="2" charset="-122"/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latin typeface="宋体" panose="02010600030101010101" pitchFamily="2" charset="-122"/>
                          <a:ea typeface="宋体" panose="02010600030101010101" pitchFamily="2" charset="-122"/>
                          <a:sym typeface="+mn-ea"/>
                        </a:rPr>
                        <a:t>A reporter wants to see you.</a:t>
                      </a:r>
                    </a:p>
                    <a:p>
                      <a:r>
                        <a:rPr lang="en-US" sz="1600">
                          <a:latin typeface="宋体" panose="02010600030101010101" pitchFamily="2" charset="-122"/>
                          <a:ea typeface="宋体" panose="02010600030101010101" pitchFamily="2" charset="-122"/>
                          <a:sym typeface="+mn-ea"/>
                        </a:rPr>
                        <a:t>A man is waiting for you downstairs.</a:t>
                      </a:r>
                      <a:endParaRPr lang="en-US" altLang="en-US" sz="1600">
                        <a:latin typeface="宋体" panose="02010600030101010101" pitchFamily="2" charset="-122"/>
                        <a:ea typeface="宋体" panose="02010600030101010101" pitchFamily="2" charset="-122"/>
                        <a:sym typeface="+mn-ea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800">
                          <a:latin typeface="宋体" panose="02010600030101010101" pitchFamily="2" charset="-122"/>
                          <a:ea typeface="宋体" panose="02010600030101010101" pitchFamily="2" charset="-122"/>
                          <a:sym typeface="+mn-ea"/>
                        </a:rPr>
                        <a:t>第一次提到某人或某物时要用不定冠词</a:t>
                      </a:r>
                      <a:endParaRPr lang="zh-CN" altLang="en-US" sz="1800">
                        <a:latin typeface="宋体" panose="02010600030101010101" pitchFamily="2" charset="-122"/>
                        <a:ea typeface="宋体" panose="02010600030101010101" pitchFamily="2" charset="-122"/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latin typeface="宋体" panose="02010600030101010101" pitchFamily="2" charset="-122"/>
                          <a:ea typeface="宋体" panose="02010600030101010101" pitchFamily="2" charset="-122"/>
                          <a:sym typeface="+mn-ea"/>
                        </a:rPr>
                        <a:t>There is an old man under the tree. The man is our headmaster.</a:t>
                      </a:r>
                      <a:endParaRPr lang="en-US" altLang="en-US" sz="1600">
                        <a:latin typeface="宋体" panose="02010600030101010101" pitchFamily="2" charset="-122"/>
                        <a:ea typeface="宋体" panose="02010600030101010101" pitchFamily="2" charset="-122"/>
                        <a:sym typeface="+mn-ea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800">
                          <a:latin typeface="宋体" panose="02010600030101010101" pitchFamily="2" charset="-122"/>
                          <a:ea typeface="宋体" panose="02010600030101010101" pitchFamily="2" charset="-122"/>
                          <a:sym typeface="+mn-ea"/>
                        </a:rPr>
                        <a:t>用于某些固定搭配中</a:t>
                      </a:r>
                      <a:endParaRPr lang="zh-CN" altLang="en-US" sz="1800">
                        <a:latin typeface="宋体" panose="02010600030101010101" pitchFamily="2" charset="-122"/>
                        <a:ea typeface="宋体" panose="02010600030101010101" pitchFamily="2" charset="-122"/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latin typeface="宋体" panose="02010600030101010101" pitchFamily="2" charset="-122"/>
                          <a:ea typeface="宋体" panose="02010600030101010101" pitchFamily="2" charset="-122"/>
                          <a:sym typeface="+mn-ea"/>
                        </a:rPr>
                        <a:t>a lot, a lot of, a few, a bit, a pair of, a moment, have a good time, in a hurry, at a time, have a rest</a:t>
                      </a:r>
                      <a:endParaRPr lang="en-US" altLang="en-US" sz="1600">
                        <a:latin typeface="宋体" panose="02010600030101010101" pitchFamily="2" charset="-122"/>
                        <a:ea typeface="宋体" panose="02010600030101010101" pitchFamily="2" charset="-122"/>
                        <a:sym typeface="+mn-ea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custDataLst>
      <p:tags r:id="rId3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1"/>
          <p:cNvSpPr>
            <a:spLocks noGrp="1"/>
          </p:cNvSpPr>
          <p:nvPr/>
        </p:nvSpPr>
        <p:spPr>
          <a:xfrm>
            <a:off x="499745" y="128905"/>
            <a:ext cx="8281035" cy="736600"/>
          </a:xfrm>
        </p:spPr>
        <p:txBody>
          <a:bodyPr lIns="91432" tIns="45716" rIns="91432" bIns="45716" anchor="ctr" anchorCtr="0">
            <a:noAutofit/>
          </a:bodyPr>
          <a:lstStyle>
            <a:defPPr>
              <a:defRPr lang="zh-CN"/>
            </a:defPPr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9900" b="0" i="0" u="none" strike="noStrike" kern="1200" cap="none" spc="150" normalizeH="0" baseline="0">
                <a:solidFill>
                  <a:schemeClr val="accent1">
                    <a:lumMod val="75000"/>
                  </a:schemeClr>
                </a:solidFill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defRPr>
            </a:lvl1pPr>
            <a:lvl2pPr marL="4572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1609090"/>
              </a:tabLst>
              <a:defRPr sz="20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765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96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SzTx/>
            </a:pPr>
            <a:r>
              <a:rPr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（二）冠词的用法 ★★★★★</a:t>
            </a:r>
            <a:endParaRPr lang="en-US" altLang="zh-CN" sz="28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69875" y="865505"/>
            <a:ext cx="872871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2. 定冠词the的基本用法 ★★★★★</a:t>
            </a: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395605" y="1387475"/>
          <a:ext cx="8319770" cy="3215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59885"/>
                <a:gridCol w="4159885"/>
              </a:tblGrid>
              <a:tr h="381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/>
                        <a:t>用法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800">
                          <a:sym typeface="+mn-ea"/>
                        </a:rPr>
                        <a:t>例句或例词</a:t>
                      </a: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特指某（些）人或某（些）事物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The girl in red is Lucy.</a:t>
                      </a:r>
                    </a:p>
                    <a:p>
                      <a:pPr>
                        <a:buNone/>
                      </a:pP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The capital of China is Beijing.</a:t>
                      </a:r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指说话双方彼此都知道的人或事物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Please pass me the pen.</a:t>
                      </a:r>
                    </a:p>
                    <a:p>
                      <a:pPr>
                        <a:buNone/>
                      </a:pP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Where did you find the knife?</a:t>
                      </a:r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指上文提到的人或事物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Tomorrow we'll have a meeting and the meeting will begin at eight. </a:t>
                      </a:r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用在世界上或一定范围内独一无二的事物前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the sun, the earth, the sky, the universe</a:t>
                      </a:r>
                    </a:p>
                    <a:p>
                      <a:pPr>
                        <a:buNone/>
                      </a:pP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The earth goes round the sun. 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custDataLst>
      <p:tags r:id="rId3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1"/>
          <p:cNvSpPr>
            <a:spLocks noGrp="1"/>
          </p:cNvSpPr>
          <p:nvPr/>
        </p:nvSpPr>
        <p:spPr>
          <a:xfrm>
            <a:off x="499745" y="128905"/>
            <a:ext cx="8281035" cy="736600"/>
          </a:xfrm>
        </p:spPr>
        <p:txBody>
          <a:bodyPr lIns="91432" tIns="45716" rIns="91432" bIns="45716" anchor="ctr" anchorCtr="0">
            <a:noAutofit/>
          </a:bodyPr>
          <a:lstStyle>
            <a:defPPr>
              <a:defRPr lang="zh-CN"/>
            </a:defPPr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9900" b="0" i="0" u="none" strike="noStrike" kern="1200" cap="none" spc="150" normalizeH="0" baseline="0">
                <a:solidFill>
                  <a:schemeClr val="accent1">
                    <a:lumMod val="75000"/>
                  </a:schemeClr>
                </a:solidFill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defRPr>
            </a:lvl1pPr>
            <a:lvl2pPr marL="4572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1609090"/>
              </a:tabLst>
              <a:defRPr sz="20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765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96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SzTx/>
            </a:pPr>
            <a:r>
              <a:rPr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（二）冠词的用法 ★★★★★</a:t>
            </a:r>
            <a:endParaRPr lang="en-US" altLang="zh-CN" sz="28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69875" y="865505"/>
            <a:ext cx="872871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2. 定冠词the的基本用法 ★★★★★</a:t>
            </a: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395605" y="1315720"/>
          <a:ext cx="8319770" cy="3215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93160"/>
                <a:gridCol w="4626610"/>
              </a:tblGrid>
              <a:tr h="381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/>
                        <a:t>用法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800">
                          <a:sym typeface="+mn-ea"/>
                        </a:rPr>
                        <a:t>例句或例词</a:t>
                      </a: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用在序数词、形容词最高级及方位名词前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the first, the heaviest, in the west, in the north</a:t>
                      </a:r>
                      <a:r>
                        <a:rPr lang="en-US" altLang="zh-CN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China is one of the biggest countries in the world.</a:t>
                      </a:r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“the+形容词”可表示“某一类人”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the young, the old, the poor, the rich</a:t>
                      </a:r>
                    </a:p>
                    <a:p>
                      <a:pPr>
                        <a:buNone/>
                      </a:pP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We should help the poor. </a:t>
                      </a:r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zh-CN" altLang="en-US" sz="18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用在江河、湖泊、海洋、山脉、群岛的名称前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the Yellow River, the West Lake</a:t>
                      </a:r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用在一些习惯用语中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800">
                          <a:latin typeface="宋体" panose="02010600030101010101" pitchFamily="2" charset="-122"/>
                          <a:ea typeface="宋体" panose="02010600030101010101" pitchFamily="2" charset="-122"/>
                          <a:sym typeface="+mn-ea"/>
                        </a:rPr>
                        <a:t>in the morning, in the future, in the evening, by the way, in the daytime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custDataLst>
      <p:tags r:id="rId3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1"/>
          <p:cNvSpPr>
            <a:spLocks noGrp="1"/>
          </p:cNvSpPr>
          <p:nvPr/>
        </p:nvSpPr>
        <p:spPr>
          <a:xfrm>
            <a:off x="499745" y="128905"/>
            <a:ext cx="8281035" cy="736600"/>
          </a:xfrm>
        </p:spPr>
        <p:txBody>
          <a:bodyPr lIns="91432" tIns="45716" rIns="91432" bIns="45716" anchor="ctr" anchorCtr="0">
            <a:noAutofit/>
          </a:bodyPr>
          <a:lstStyle>
            <a:defPPr>
              <a:defRPr lang="zh-CN"/>
            </a:defPPr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9900" b="0" i="0" u="none" strike="noStrike" kern="1200" cap="none" spc="150" normalizeH="0" baseline="0">
                <a:solidFill>
                  <a:schemeClr val="accent1">
                    <a:lumMod val="75000"/>
                  </a:schemeClr>
                </a:solidFill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defRPr>
            </a:lvl1pPr>
            <a:lvl2pPr marL="4572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1609090"/>
              </a:tabLst>
              <a:defRPr sz="20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765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96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SzTx/>
            </a:pPr>
            <a:r>
              <a:rPr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（二）冠词的用法 ★★★★★</a:t>
            </a:r>
            <a:endParaRPr lang="en-US" altLang="zh-CN" sz="28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69875" y="865505"/>
            <a:ext cx="8728710" cy="267765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3. 零冠词（不用冠词）的主要用法 ★★★★</a:t>
            </a:r>
          </a:p>
          <a:p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(1)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零冠词就是不用冠词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。一般来说，不可数名词和可数名词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用复数表示泛指时不用冠词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。如：They are students.</a:t>
            </a:r>
          </a:p>
          <a:p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(2)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名词前已有this, that, my, your, his, her, their, our, some, any</a:t>
            </a:r>
            <a:r>
              <a:rPr lang="en-US" altLang="zh-CN" sz="280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等修饰语时。如：This book is very interesting.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1"/>
          <p:cNvSpPr>
            <a:spLocks noGrp="1"/>
          </p:cNvSpPr>
          <p:nvPr/>
        </p:nvSpPr>
        <p:spPr>
          <a:xfrm>
            <a:off x="499745" y="128905"/>
            <a:ext cx="8281035" cy="736600"/>
          </a:xfrm>
        </p:spPr>
        <p:txBody>
          <a:bodyPr lIns="91432" tIns="45716" rIns="91432" bIns="45716" anchor="ctr" anchorCtr="0">
            <a:noAutofit/>
          </a:bodyPr>
          <a:lstStyle>
            <a:defPPr>
              <a:defRPr lang="zh-CN"/>
            </a:defPPr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9900" b="0" i="0" u="none" strike="noStrike" kern="1200" cap="none" spc="150" normalizeH="0" baseline="0">
                <a:solidFill>
                  <a:schemeClr val="accent1">
                    <a:lumMod val="75000"/>
                  </a:schemeClr>
                </a:solidFill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defRPr>
            </a:lvl1pPr>
            <a:lvl2pPr marL="4572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1609090"/>
              </a:tabLst>
              <a:defRPr sz="20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765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96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SzTx/>
            </a:pPr>
            <a:r>
              <a:rPr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（二）冠词的用法 ★★★★★</a:t>
            </a:r>
            <a:endParaRPr lang="en-US" altLang="zh-CN" sz="28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95605" y="915670"/>
            <a:ext cx="8728710" cy="3538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(3)在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某些固定搭配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中。如：by bus, by plane, by air, by sea, on foot, at home, at night, at noon, go to school, go to bed。</a:t>
            </a:r>
          </a:p>
          <a:p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(4)在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一日三餐、球类运动和学科名词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前。如：have breakfast，have lunch，have dinner，play basketball，play football，study English。</a:t>
            </a:r>
          </a:p>
          <a:p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1"/>
          <p:cNvSpPr>
            <a:spLocks noGrp="1"/>
          </p:cNvSpPr>
          <p:nvPr/>
        </p:nvSpPr>
        <p:spPr>
          <a:xfrm>
            <a:off x="499745" y="128905"/>
            <a:ext cx="8281035" cy="736600"/>
          </a:xfrm>
        </p:spPr>
        <p:txBody>
          <a:bodyPr lIns="91432" tIns="45716" rIns="91432" bIns="45716" anchor="ctr" anchorCtr="0">
            <a:noAutofit/>
          </a:bodyPr>
          <a:lstStyle>
            <a:defPPr>
              <a:defRPr lang="zh-CN"/>
            </a:defPPr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9900" b="0" i="0" u="none" strike="noStrike" kern="1200" cap="none" spc="150" normalizeH="0" baseline="0">
                <a:solidFill>
                  <a:schemeClr val="accent1">
                    <a:lumMod val="75000"/>
                  </a:schemeClr>
                </a:solidFill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defRPr>
            </a:lvl1pPr>
            <a:lvl2pPr marL="4572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1609090"/>
              </a:tabLst>
              <a:defRPr sz="20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765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96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SzTx/>
            </a:pPr>
            <a:r>
              <a:rPr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（二）冠词的用法 ★★★★★</a:t>
            </a:r>
            <a:endParaRPr lang="en-US" altLang="zh-CN" sz="28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69875" y="865505"/>
            <a:ext cx="8728710" cy="22453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(5)在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节日、星期、月份、季节</a:t>
            </a:r>
            <a:r>
              <a:rPr lang="en-US" altLang="zh-CN" sz="280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等名词前。如：Teachers' Day，on Monday，in March，in winter。</a:t>
            </a: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(6)在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称呼语</a:t>
            </a:r>
            <a:r>
              <a:rPr lang="en-US" altLang="zh-CN" sz="280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或表示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头衔</a:t>
            </a:r>
            <a:r>
              <a:rPr lang="en-US" altLang="zh-CN" sz="280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的名词前。如：Mr Green，Uncle Wang，Dad，Mum。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03</a:t>
            </a:r>
            <a:endParaRPr lang="en-US" altLang="zh-CN">
              <a:solidFill>
                <a:srgbClr val="FFBA55"/>
              </a:solidFill>
              <a:cs typeface="+mn-ea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737711" y="2933947"/>
            <a:ext cx="7886700" cy="1043678"/>
          </a:xfrm>
          <a:prstGeom prst="rect">
            <a:avLst/>
          </a:prstGeom>
        </p:spPr>
        <p:txBody>
          <a:bodyPr vert="horz" lIns="68577" tIns="34289" rIns="68577" bIns="34289" rtlCol="0" anchor="ctr">
            <a:normAutofit/>
          </a:bodyPr>
          <a:lstStyle>
            <a:defPPr>
              <a:defRPr lang="zh-CN"/>
            </a:defPPr>
            <a:lvl1pPr mar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/>
              <a:t>真题剖析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1"/>
          <p:cNvSpPr>
            <a:spLocks noGrp="1"/>
          </p:cNvSpPr>
          <p:nvPr/>
        </p:nvSpPr>
        <p:spPr>
          <a:xfrm>
            <a:off x="499745" y="128905"/>
            <a:ext cx="8281035" cy="736600"/>
          </a:xfrm>
        </p:spPr>
        <p:txBody>
          <a:bodyPr lIns="91432" tIns="45716" rIns="91432" bIns="45716" anchor="ctr" anchorCtr="0">
            <a:noAutofit/>
          </a:bodyPr>
          <a:lstStyle>
            <a:defPPr>
              <a:defRPr lang="zh-CN"/>
            </a:defPPr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9900" b="0" i="0" u="none" strike="noStrike" kern="1200" cap="none" spc="150" normalizeH="0" baseline="0">
                <a:solidFill>
                  <a:schemeClr val="accent1">
                    <a:lumMod val="75000"/>
                  </a:schemeClr>
                </a:solidFill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defRPr>
            </a:lvl1pPr>
            <a:lvl2pPr marL="4572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1609090"/>
              </a:tabLst>
              <a:defRPr sz="20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765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96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SzTx/>
            </a:pPr>
            <a:r>
              <a:rPr lang="zh-CN" altLang="en-US" sz="2800" b="1">
                <a:solidFill>
                  <a:srgbClr val="FF0000"/>
                </a:solidFill>
                <a:latin typeface="+mn-ea"/>
                <a:ea typeface="+mn-ea"/>
              </a:rPr>
              <a:t>真题链接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69875" y="865505"/>
            <a:ext cx="8728710" cy="22453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【例1】—How often do you play tennis?</a:t>
            </a:r>
          </a:p>
          <a:p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—Twice </a:t>
            </a:r>
            <a:r>
              <a:rPr lang="en-US" altLang="zh-CN" sz="28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</a:t>
            </a:r>
            <a:r>
              <a:rPr lang="zh-CN" altLang="en-US" sz="28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week. And I often play it 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in 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____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sports </a:t>
            </a: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center in our school. </a:t>
            </a:r>
          </a:p>
          <a:p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A. the;／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			</a:t>
            </a: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B. a; an</a:t>
            </a:r>
          </a:p>
          <a:p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C. an; the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			</a:t>
            </a: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D. a; the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69875" y="3110865"/>
            <a:ext cx="8510905" cy="163121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>
              <a:buClrTx/>
              <a:buSzTx/>
              <a:buNone/>
            </a:pPr>
            <a:r>
              <a:rPr lang="zh-CN" altLang="en-US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【解析】考查冠词。句意：“你多久打一次网球？”“一周两次。我经常在学校的操场打球。”其中，a表示“一个”，放在以辅音音素开头的单词前面；an表示“一个”，放在以元音音素开头的单词前面；the表“这个”，是特指。根据“in our school”是介词短语，修饰sports center，也就是特指我们学校的运动场。故答案选D。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52562" y="2500094"/>
            <a:ext cx="495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5400" smtClean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zh-CN" altLang="en-US" sz="5400">
              <a:solidFill>
                <a:srgbClr val="FF0000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8" grpId="2"/>
      <p:bldP spid="8" grpId="3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1"/>
          <p:cNvSpPr>
            <a:spLocks noGrp="1"/>
          </p:cNvSpPr>
          <p:nvPr/>
        </p:nvSpPr>
        <p:spPr>
          <a:xfrm>
            <a:off x="499745" y="128905"/>
            <a:ext cx="8281035" cy="736600"/>
          </a:xfrm>
        </p:spPr>
        <p:txBody>
          <a:bodyPr lIns="91432" tIns="45716" rIns="91432" bIns="45716" anchor="ctr" anchorCtr="0">
            <a:noAutofit/>
          </a:bodyPr>
          <a:lstStyle>
            <a:defPPr>
              <a:defRPr lang="zh-CN"/>
            </a:defPPr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9900" b="0" i="0" u="none" strike="noStrike" kern="1200" cap="none" spc="150" normalizeH="0" baseline="0">
                <a:solidFill>
                  <a:schemeClr val="accent1">
                    <a:lumMod val="75000"/>
                  </a:schemeClr>
                </a:solidFill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defRPr>
            </a:lvl1pPr>
            <a:lvl2pPr marL="4572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1609090"/>
              </a:tabLst>
              <a:defRPr sz="20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765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96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+mn-ea"/>
                <a:ea typeface="+mn-ea"/>
              </a:rPr>
              <a:t>真题链接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69875" y="865505"/>
            <a:ext cx="8728710" cy="181588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en-US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【例2】Carols uncle has</a:t>
            </a:r>
            <a:r>
              <a:rPr lang="en-US" altLang="en-US" sz="28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8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</a:t>
            </a:r>
            <a:r>
              <a:rPr lang="en-US" altLang="en-US" sz="28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egg and some bread for his breakfast every morning</a:t>
            </a:r>
          </a:p>
          <a:p>
            <a:r>
              <a:rPr lang="en-US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A. a				B. an</a:t>
            </a:r>
          </a:p>
          <a:p>
            <a:r>
              <a:rPr lang="en-US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C. the			</a:t>
            </a:r>
            <a:r>
              <a:rPr lang="en-US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     D</a:t>
            </a:r>
            <a:r>
              <a:rPr lang="en-US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. /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69875" y="2680335"/>
            <a:ext cx="8354695" cy="13849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>
              <a:buClrTx/>
              <a:buSzTx/>
              <a:buNone/>
            </a:pP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【解析】考查冠词an。an表示“一个”，用于以元音音素开头的单词前面。egg鸡蛋的第一个发音是/e/，为元音音素。故答案选B。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24317" y="1510764"/>
            <a:ext cx="495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5400" smtClean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zh-CN" altLang="en-US" sz="5400">
              <a:solidFill>
                <a:srgbClr val="FF0000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8" grpId="2"/>
      <p:bldP spid="8" grpId="3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1"/>
          <p:cNvSpPr>
            <a:spLocks noGrp="1"/>
          </p:cNvSpPr>
          <p:nvPr/>
        </p:nvSpPr>
        <p:spPr>
          <a:xfrm>
            <a:off x="499745" y="128905"/>
            <a:ext cx="8281035" cy="736600"/>
          </a:xfrm>
        </p:spPr>
        <p:txBody>
          <a:bodyPr lIns="91432" tIns="45716" rIns="91432" bIns="45716" anchor="ctr" anchorCtr="0">
            <a:noAutofit/>
          </a:bodyPr>
          <a:lstStyle>
            <a:defPPr>
              <a:defRPr lang="zh-CN"/>
            </a:defPPr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9900" b="0" i="0" u="none" strike="noStrike" kern="1200" cap="none" spc="150" normalizeH="0" baseline="0">
                <a:solidFill>
                  <a:schemeClr val="accent1">
                    <a:lumMod val="75000"/>
                  </a:schemeClr>
                </a:solidFill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defRPr>
            </a:lvl1pPr>
            <a:lvl2pPr marL="4572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1609090"/>
              </a:tabLst>
              <a:defRPr sz="20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765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96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SzTx/>
            </a:pPr>
            <a:r>
              <a:rPr lang="zh-CN" altLang="en-US" sz="2800" b="1">
                <a:solidFill>
                  <a:srgbClr val="FF0000"/>
                </a:solidFill>
                <a:latin typeface="+mn-ea"/>
                <a:ea typeface="+mn-ea"/>
              </a:rPr>
              <a:t>真题链接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69875" y="865505"/>
            <a:ext cx="8728710" cy="181588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【例3】—Do you know how to spell word “napkin”?</a:t>
            </a:r>
          </a:p>
          <a:p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—Yes. It begins with    “n”</a:t>
            </a:r>
          </a:p>
          <a:p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A. the; a			B. the; an</a:t>
            </a:r>
          </a:p>
          <a:p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C. a; the			D. the; the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69875" y="2680335"/>
            <a:ext cx="835469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algn="l">
              <a:buClrTx/>
              <a:buSzTx/>
              <a:buNone/>
            </a:pP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【解析】句意：你知道如何拼写napkin(纸巾)这个单词吗？这里表示特指，用定冠词the。该单词以字母“n”开头，读音是/en/，为元音音素，用an。故答案选B。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80172" y="1347569"/>
            <a:ext cx="495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5400" smtClean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zh-CN" altLang="en-US" sz="5400">
              <a:solidFill>
                <a:srgbClr val="FF0000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8" grpId="2"/>
      <p:bldP spid="8" grpId="3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1"/>
          <p:cNvSpPr>
            <a:spLocks noGrp="1"/>
          </p:cNvSpPr>
          <p:nvPr/>
        </p:nvSpPr>
        <p:spPr>
          <a:xfrm>
            <a:off x="499745" y="128905"/>
            <a:ext cx="8281035" cy="736600"/>
          </a:xfrm>
        </p:spPr>
        <p:txBody>
          <a:bodyPr lIns="91432" tIns="45716" rIns="91432" bIns="45716" anchor="ctr" anchorCtr="0">
            <a:noAutofit/>
          </a:bodyPr>
          <a:lstStyle>
            <a:defPPr>
              <a:defRPr lang="zh-CN"/>
            </a:defPPr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9900" b="0" i="0" u="none" strike="noStrike" kern="1200" cap="none" spc="150" normalizeH="0" baseline="0">
                <a:solidFill>
                  <a:schemeClr val="accent1">
                    <a:lumMod val="75000"/>
                  </a:schemeClr>
                </a:solidFill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defRPr>
            </a:lvl1pPr>
            <a:lvl2pPr marL="4572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1609090"/>
              </a:tabLst>
              <a:defRPr sz="20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765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96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+mn-ea"/>
                <a:ea typeface="+mn-ea"/>
              </a:rPr>
              <a:t>真题链接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69875" y="865505"/>
            <a:ext cx="8728710" cy="13849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【例4】Yao Ming is</a:t>
            </a:r>
            <a:r>
              <a:rPr lang="en-US" altLang="zh-CN" sz="28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excellent basketball player. </a:t>
            </a:r>
          </a:p>
          <a:p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A. a				B. an</a:t>
            </a:r>
          </a:p>
          <a:p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C. the		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	</a:t>
            </a: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       D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. /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69875" y="2680335"/>
            <a:ext cx="8354695" cy="9541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>
              <a:buClrTx/>
              <a:buSzTx/>
              <a:buNone/>
            </a:pP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【解析】 excellent以元音音素开头，其前面不定冠词用an。故答案选B。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52562" y="1131669"/>
            <a:ext cx="495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5400" smtClean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zh-CN" altLang="en-US" sz="5400">
              <a:solidFill>
                <a:srgbClr val="FF0000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8" grpId="2"/>
      <p:bldP spid="8" grpId="3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1"/>
          <p:cNvSpPr>
            <a:spLocks noGrp="1"/>
          </p:cNvSpPr>
          <p:nvPr/>
        </p:nvSpPr>
        <p:spPr>
          <a:xfrm>
            <a:off x="499745" y="128905"/>
            <a:ext cx="8281035" cy="736600"/>
          </a:xfrm>
        </p:spPr>
        <p:txBody>
          <a:bodyPr lIns="91432" tIns="45716" rIns="91432" bIns="45716" anchor="ctr" anchorCtr="0">
            <a:noAutofit/>
          </a:bodyPr>
          <a:lstStyle>
            <a:defPPr>
              <a:defRPr lang="zh-CN"/>
            </a:defPPr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9900" b="0" i="0" u="none" strike="noStrike" kern="1200" cap="none" spc="150" normalizeH="0" baseline="0">
                <a:solidFill>
                  <a:schemeClr val="accent1">
                    <a:lumMod val="75000"/>
                  </a:schemeClr>
                </a:solidFill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defRPr>
            </a:lvl1pPr>
            <a:lvl2pPr marL="4572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1609090"/>
              </a:tabLst>
              <a:defRPr sz="20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765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96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SzTx/>
            </a:pPr>
            <a:r>
              <a:rPr lang="zh-CN" altLang="en-US" sz="2800" b="1">
                <a:solidFill>
                  <a:srgbClr val="FF0000"/>
                </a:solidFill>
                <a:latin typeface="+mn-ea"/>
                <a:ea typeface="+mn-ea"/>
              </a:rPr>
              <a:t>真题链接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69875" y="865505"/>
            <a:ext cx="8728710" cy="181588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【例5】Give me </a:t>
            </a:r>
            <a:r>
              <a:rPr lang="en-US" altLang="zh-CN" sz="28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book next to the TV set and I also need</a:t>
            </a:r>
            <a:r>
              <a:rPr lang="en-US" altLang="zh-CN" sz="28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</a:t>
            </a:r>
            <a:r>
              <a:rPr lang="en-US" altLang="zh-CN" sz="2800" u="sng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____pencil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. </a:t>
            </a:r>
          </a:p>
          <a:p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A. a; the			B. the; a</a:t>
            </a:r>
          </a:p>
          <a:p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C. the; the			D. a; a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69875" y="2680335"/>
            <a:ext cx="8354695" cy="9541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>
              <a:buClrTx/>
              <a:buSzTx/>
              <a:buNone/>
            </a:pP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【解析】the表示特指，指挨着电视机的那本书。第二个设空处则表示泛指，因此答案选B。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52562" y="1491079"/>
            <a:ext cx="495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5400" smtClean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zh-CN" altLang="en-US" sz="5400">
              <a:solidFill>
                <a:srgbClr val="FF0000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8" grpId="2"/>
      <p:bldP spid="8" grpId="3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1"/>
          <p:cNvSpPr>
            <a:spLocks noGrp="1"/>
          </p:cNvSpPr>
          <p:nvPr/>
        </p:nvSpPr>
        <p:spPr>
          <a:xfrm>
            <a:off x="499745" y="128905"/>
            <a:ext cx="8281035" cy="736600"/>
          </a:xfrm>
        </p:spPr>
        <p:txBody>
          <a:bodyPr lIns="91432" tIns="45716" rIns="91432" bIns="45716" anchor="ctr" anchorCtr="0">
            <a:noAutofit/>
          </a:bodyPr>
          <a:lstStyle>
            <a:defPPr>
              <a:defRPr lang="zh-CN"/>
            </a:defPPr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9900" b="0" i="0" u="none" strike="noStrike" kern="1200" cap="none" spc="150" normalizeH="0" baseline="0">
                <a:solidFill>
                  <a:schemeClr val="accent1">
                    <a:lumMod val="75000"/>
                  </a:schemeClr>
                </a:solidFill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defRPr>
            </a:lvl1pPr>
            <a:lvl2pPr marL="4572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1609090"/>
              </a:tabLst>
              <a:defRPr sz="20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765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96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+mn-ea"/>
                <a:ea typeface="+mn-ea"/>
              </a:rPr>
              <a:t>易错剖析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69875" y="865505"/>
            <a:ext cx="8728710" cy="13849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【例1】Tom is </a:t>
            </a:r>
            <a:r>
              <a:rPr lang="en-US" altLang="zh-CN" sz="28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</a:t>
            </a: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honest boy, we all love him. </a:t>
            </a:r>
          </a:p>
          <a:p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A. a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				</a:t>
            </a: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B. an</a:t>
            </a:r>
          </a:p>
          <a:p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C. the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			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      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D</a:t>
            </a: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. /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323850" y="2427605"/>
            <a:ext cx="8244840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>
              <a:buClrTx/>
              <a:buSzTx/>
              <a:buNone/>
            </a:pPr>
            <a:r>
              <a:rPr lang="zh-CN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【解析】通常不定冠词a用在以辅音音素开头的单数可数名词前，an用在以元音音素开头的单数可数名词前。判断一个单词是以元音音素开头还是以辅音音素开头，要根据其读音，而不是根据其字母。单词honest的第一个读音是元音，但多数学生认为h是辅音字母，容易用不定冠词a来修饰。故答案选B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24317" y="1059279"/>
            <a:ext cx="495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5400" smtClean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zh-CN" altLang="en-US" sz="5400">
              <a:solidFill>
                <a:srgbClr val="FF0000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8" grpId="2"/>
      <p:bldP spid="8" grpId="3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1"/>
          <p:cNvSpPr>
            <a:spLocks noGrp="1"/>
          </p:cNvSpPr>
          <p:nvPr/>
        </p:nvSpPr>
        <p:spPr>
          <a:xfrm>
            <a:off x="499745" y="128905"/>
            <a:ext cx="8281035" cy="736600"/>
          </a:xfrm>
        </p:spPr>
        <p:txBody>
          <a:bodyPr lIns="91432" tIns="45716" rIns="91432" bIns="45716" anchor="ctr" anchorCtr="0">
            <a:noAutofit/>
          </a:bodyPr>
          <a:lstStyle>
            <a:defPPr>
              <a:defRPr lang="zh-CN"/>
            </a:defPPr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9900" b="0" i="0" u="none" strike="noStrike" kern="1200" cap="none" spc="150" normalizeH="0" baseline="0">
                <a:solidFill>
                  <a:schemeClr val="accent1">
                    <a:lumMod val="75000"/>
                  </a:schemeClr>
                </a:solidFill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defRPr>
            </a:lvl1pPr>
            <a:lvl2pPr marL="4572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1609090"/>
              </a:tabLst>
              <a:defRPr sz="20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765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96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SzTx/>
            </a:pPr>
            <a:r>
              <a:rPr lang="zh-CN" altLang="en-US" sz="2800" b="1">
                <a:solidFill>
                  <a:srgbClr val="FF0000"/>
                </a:solidFill>
                <a:latin typeface="+mn-ea"/>
                <a:ea typeface="+mn-ea"/>
              </a:rPr>
              <a:t>易错剖析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69875" y="865505"/>
            <a:ext cx="8728710" cy="181588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en-US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【例2】—Can you play</a:t>
            </a:r>
            <a:r>
              <a:rPr lang="en-US" altLang="en-US" sz="28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8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</a:t>
            </a:r>
            <a:r>
              <a:rPr lang="en-US" altLang="en-US" sz="28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piano?</a:t>
            </a:r>
          </a:p>
          <a:p>
            <a:r>
              <a:rPr lang="en-US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—Yes, I can</a:t>
            </a:r>
          </a:p>
          <a:p>
            <a:r>
              <a:rPr lang="en-US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A. a				B. an</a:t>
            </a:r>
          </a:p>
          <a:p>
            <a:r>
              <a:rPr lang="en-US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C. the			</a:t>
            </a:r>
            <a:r>
              <a:rPr lang="en-US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      D</a:t>
            </a:r>
            <a:r>
              <a:rPr lang="en-US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. /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69875" y="2931795"/>
            <a:ext cx="8244840" cy="9541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>
              <a:buClrTx/>
              <a:buSzTx/>
              <a:buNone/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【</a:t>
            </a:r>
            <a:r>
              <a:rPr lang="en-US" altLang="zh-CN" sz="280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解析】演奏乐器前要用定冠词the来修饰。故答案选C。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8012" y="1923514"/>
            <a:ext cx="495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5400" smtClean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zh-CN" altLang="en-US" sz="5400">
              <a:solidFill>
                <a:srgbClr val="FF0000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8" grpId="2"/>
      <p:bldP spid="8" grpId="3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1"/>
          <p:cNvSpPr>
            <a:spLocks noGrp="1"/>
          </p:cNvSpPr>
          <p:nvPr/>
        </p:nvSpPr>
        <p:spPr>
          <a:xfrm>
            <a:off x="499745" y="128905"/>
            <a:ext cx="8281035" cy="736600"/>
          </a:xfrm>
        </p:spPr>
        <p:txBody>
          <a:bodyPr lIns="91432" tIns="45716" rIns="91432" bIns="45716" anchor="ctr" anchorCtr="0">
            <a:noAutofit/>
          </a:bodyPr>
          <a:lstStyle>
            <a:defPPr>
              <a:defRPr lang="zh-CN"/>
            </a:defPPr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9900" b="0" i="0" u="none" strike="noStrike" kern="1200" cap="none" spc="150" normalizeH="0" baseline="0">
                <a:solidFill>
                  <a:schemeClr val="accent1">
                    <a:lumMod val="75000"/>
                  </a:schemeClr>
                </a:solidFill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defRPr>
            </a:lvl1pPr>
            <a:lvl2pPr marL="4572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1609090"/>
              </a:tabLst>
              <a:defRPr sz="20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765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96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+mn-ea"/>
                <a:ea typeface="+mn-ea"/>
              </a:rPr>
              <a:t>易错剖析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69875" y="865505"/>
            <a:ext cx="8728710" cy="181588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【例3】—What do you like best?</a:t>
            </a:r>
          </a:p>
          <a:p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—I like playing</a:t>
            </a:r>
            <a:r>
              <a:rPr lang="en-US" altLang="zh-CN" sz="28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basketball best. </a:t>
            </a:r>
          </a:p>
          <a:p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A. a				B. an</a:t>
            </a:r>
          </a:p>
          <a:p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C. the			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     D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. /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85720" y="2571750"/>
            <a:ext cx="8748744" cy="224676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>
              <a:buClrTx/>
              <a:buSzTx/>
              <a:buNone/>
            </a:pP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【解析】在此题中，只要学生记住了下面的口诀，就知道了本题的答案。</a:t>
            </a:r>
          </a:p>
          <a:p>
            <a:pPr>
              <a:buClrTx/>
              <a:buSzTx/>
              <a:buNone/>
            </a:pPr>
            <a:r>
              <a:rPr lang="en-US" altLang="zh-CN" sz="280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下列情况不用冠词：</a:t>
            </a:r>
          </a:p>
          <a:p>
            <a:pPr>
              <a:buClrTx/>
              <a:buSzTx/>
              <a:buNone/>
            </a:pPr>
            <a:r>
              <a:rPr lang="en-US" altLang="zh-CN" sz="280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球类、学科和三餐，专有名词不可数，星期月份季节前，交通手段和节日，习俗称谓和头衔。所以答案为D。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29058" y="2000246"/>
            <a:ext cx="495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5400" smtClean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zh-CN" altLang="en-US" sz="5400">
              <a:solidFill>
                <a:srgbClr val="FF0000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8" grpId="2"/>
      <p:bldP spid="8" grpId="3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04</a:t>
            </a:r>
            <a:endParaRPr lang="en-US" altLang="zh-CN">
              <a:solidFill>
                <a:srgbClr val="FFBA55"/>
              </a:solidFill>
              <a:cs typeface="+mn-ea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737711" y="2933947"/>
            <a:ext cx="7886700" cy="1043678"/>
          </a:xfrm>
          <a:prstGeom prst="rect">
            <a:avLst/>
          </a:prstGeom>
        </p:spPr>
        <p:txBody>
          <a:bodyPr vert="horz" lIns="68577" tIns="34289" rIns="68577" bIns="34289" rtlCol="0" anchor="ctr">
            <a:normAutofit/>
          </a:bodyPr>
          <a:lstStyle>
            <a:defPPr>
              <a:defRPr lang="zh-CN"/>
            </a:defPPr>
            <a:lvl1pPr mar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/>
              <a:t>实战提分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1"/>
          <p:cNvSpPr>
            <a:spLocks noGrp="1"/>
          </p:cNvSpPr>
          <p:nvPr/>
        </p:nvSpPr>
        <p:spPr>
          <a:xfrm>
            <a:off x="499745" y="128905"/>
            <a:ext cx="8281035" cy="736600"/>
          </a:xfrm>
        </p:spPr>
        <p:txBody>
          <a:bodyPr lIns="91432" tIns="45716" rIns="91432" bIns="45716" anchor="ctr" anchorCtr="0">
            <a:noAutofit/>
          </a:bodyPr>
          <a:lstStyle>
            <a:defPPr>
              <a:defRPr lang="zh-CN"/>
            </a:defPPr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9900" b="0" i="0" u="none" strike="noStrike" kern="1200" cap="none" spc="150" normalizeH="0" baseline="0">
                <a:solidFill>
                  <a:schemeClr val="accent1">
                    <a:lumMod val="75000"/>
                  </a:schemeClr>
                </a:solidFill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defRPr>
            </a:lvl1pPr>
            <a:lvl2pPr marL="4572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1609090"/>
              </a:tabLst>
              <a:defRPr sz="20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765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96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SzTx/>
            </a:pPr>
            <a:r>
              <a:rPr lang="zh-CN" altLang="en-US" sz="2800" b="1">
                <a:solidFill>
                  <a:srgbClr val="FF0000"/>
                </a:solidFill>
                <a:latin typeface="+mn-ea"/>
                <a:ea typeface="+mn-ea"/>
              </a:rPr>
              <a:t>基础过关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69875" y="865505"/>
            <a:ext cx="8728710" cy="267765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en-US" altLang="zh-CN" sz="2800" err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写出下列短语的英文表达。</a:t>
            </a:r>
          </a:p>
          <a:p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1. 一只盒子</a:t>
            </a:r>
            <a:r>
              <a:rPr lang="en-US" altLang="zh-CN" sz="2800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   	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	2. 一块手表 </a:t>
            </a:r>
            <a:r>
              <a:rPr lang="en-US" altLang="zh-CN" sz="2800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   	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</a:p>
          <a:p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3. 太阳 </a:t>
            </a:r>
            <a:r>
              <a:rPr lang="en-US" altLang="zh-CN" sz="2800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   	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	</a:t>
            </a:r>
            <a:r>
              <a:rPr lang="en-US" altLang="zh-CN" sz="280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4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 第一  </a:t>
            </a:r>
            <a:r>
              <a:rPr lang="en-US" altLang="zh-CN" sz="2800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   	</a:t>
            </a:r>
            <a:endParaRPr lang="en-US" altLang="zh-CN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5. 长江 </a:t>
            </a:r>
            <a:r>
              <a:rPr lang="en-US" altLang="zh-CN" sz="2800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   		</a:t>
            </a:r>
            <a:r>
              <a:rPr lang="en-US" altLang="zh-CN" sz="280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6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 年轻人 </a:t>
            </a:r>
            <a:r>
              <a:rPr lang="en-US" altLang="zh-CN" sz="2800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   	</a:t>
            </a:r>
            <a:endParaRPr lang="en-US" altLang="zh-CN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7. 早上 </a:t>
            </a:r>
            <a:r>
              <a:rPr lang="en-US" altLang="zh-CN" sz="2800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   	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	</a:t>
            </a:r>
            <a:r>
              <a:rPr lang="en-US" altLang="zh-CN" sz="280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8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 白天 </a:t>
            </a:r>
            <a:r>
              <a:rPr lang="en-US" altLang="zh-CN" sz="2800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   	</a:t>
            </a:r>
            <a:endParaRPr lang="en-US" altLang="zh-CN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9. 许多 </a:t>
            </a:r>
            <a:r>
              <a:rPr lang="en-US" altLang="zh-CN" sz="2800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   	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	</a:t>
            </a:r>
            <a:r>
              <a:rPr lang="en-US" altLang="zh-CN" sz="280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10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 一双 </a:t>
            </a:r>
            <a:r>
              <a:rPr lang="en-US" altLang="zh-CN" sz="2800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   	</a:t>
            </a:r>
            <a:endParaRPr lang="en-US" altLang="zh-CN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00298" y="1285866"/>
            <a:ext cx="16336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 box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7"/>
          <p:cNvSpPr txBox="1"/>
          <p:nvPr/>
        </p:nvSpPr>
        <p:spPr>
          <a:xfrm>
            <a:off x="7143768" y="1285866"/>
            <a:ext cx="16336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a watch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7"/>
          <p:cNvSpPr txBox="1"/>
          <p:nvPr/>
        </p:nvSpPr>
        <p:spPr>
          <a:xfrm>
            <a:off x="2000232" y="1714494"/>
            <a:ext cx="16336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the sun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7"/>
          <p:cNvSpPr txBox="1"/>
          <p:nvPr/>
        </p:nvSpPr>
        <p:spPr>
          <a:xfrm>
            <a:off x="6572264" y="1714494"/>
            <a:ext cx="16336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the first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7"/>
          <p:cNvSpPr txBox="1"/>
          <p:nvPr/>
        </p:nvSpPr>
        <p:spPr>
          <a:xfrm>
            <a:off x="1714480" y="2214560"/>
            <a:ext cx="29203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the Yangtze River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7"/>
          <p:cNvSpPr txBox="1"/>
          <p:nvPr/>
        </p:nvSpPr>
        <p:spPr>
          <a:xfrm>
            <a:off x="6715140" y="2143122"/>
            <a:ext cx="16336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the young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7"/>
          <p:cNvSpPr txBox="1"/>
          <p:nvPr/>
        </p:nvSpPr>
        <p:spPr>
          <a:xfrm>
            <a:off x="1714480" y="2571750"/>
            <a:ext cx="23882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in the morning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7"/>
          <p:cNvSpPr txBox="1"/>
          <p:nvPr/>
        </p:nvSpPr>
        <p:spPr>
          <a:xfrm>
            <a:off x="6371920" y="2571433"/>
            <a:ext cx="25882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in the daytime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7"/>
          <p:cNvSpPr txBox="1"/>
          <p:nvPr/>
        </p:nvSpPr>
        <p:spPr>
          <a:xfrm>
            <a:off x="1928794" y="3000378"/>
            <a:ext cx="16336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 lot of</a:t>
            </a:r>
            <a:endParaRPr lang="en-US" altLang="zh-CN" sz="2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7"/>
          <p:cNvSpPr txBox="1"/>
          <p:nvPr/>
        </p:nvSpPr>
        <p:spPr>
          <a:xfrm>
            <a:off x="6572264" y="3000378"/>
            <a:ext cx="16336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l">
              <a:buClrTx/>
              <a:buSzTx/>
              <a:buFontTx/>
            </a:pPr>
            <a:r>
              <a:rPr lang="en-US" sz="28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 pair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1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1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1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1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11" grpId="2"/>
      <p:bldP spid="11" grpId="3"/>
      <p:bldP spid="15" grpId="4"/>
      <p:bldP spid="15" grpId="5"/>
      <p:bldP spid="16" grpId="6"/>
      <p:bldP spid="16" grpId="7"/>
      <p:bldP spid="17" grpId="8"/>
      <p:bldP spid="17" grpId="9"/>
      <p:bldP spid="18" grpId="10"/>
      <p:bldP spid="18" grpId="11"/>
      <p:bldP spid="19" grpId="12"/>
      <p:bldP spid="19" grpId="13"/>
      <p:bldP spid="20" grpId="14"/>
      <p:bldP spid="20" grpId="15"/>
      <p:bldP spid="21" grpId="16"/>
      <p:bldP spid="21" grpId="17"/>
      <p:bldP spid="22" grpId="18"/>
      <p:bldP spid="22" grpId="19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1"/>
          <p:cNvSpPr>
            <a:spLocks noGrp="1"/>
          </p:cNvSpPr>
          <p:nvPr/>
        </p:nvSpPr>
        <p:spPr>
          <a:xfrm>
            <a:off x="499745" y="128905"/>
            <a:ext cx="8281035" cy="736600"/>
          </a:xfrm>
        </p:spPr>
        <p:txBody>
          <a:bodyPr lIns="91432" tIns="45716" rIns="91432" bIns="45716" anchor="ctr" anchorCtr="0">
            <a:noAutofit/>
          </a:bodyPr>
          <a:lstStyle>
            <a:defPPr>
              <a:defRPr lang="zh-CN"/>
            </a:defPPr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9900" b="0" i="0" u="none" strike="noStrike" kern="1200" cap="none" spc="150" normalizeH="0" baseline="0">
                <a:solidFill>
                  <a:schemeClr val="accent1">
                    <a:lumMod val="75000"/>
                  </a:schemeClr>
                </a:solidFill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defRPr>
            </a:lvl1pPr>
            <a:lvl2pPr marL="4572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1609090"/>
              </a:tabLst>
              <a:defRPr sz="20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765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96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SzTx/>
            </a:pPr>
            <a:r>
              <a:rPr lang="zh-CN" altLang="en-US" sz="2800" b="1">
                <a:solidFill>
                  <a:srgbClr val="FF0000"/>
                </a:solidFill>
                <a:latin typeface="+mn-ea"/>
                <a:ea typeface="+mn-ea"/>
              </a:rPr>
              <a:t>拓展提升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69875" y="865505"/>
            <a:ext cx="8728710" cy="34150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en-US" altLang="zh-CN" sz="2400" err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单项选择。从下列每小题所给的选项中，选出可以填入空白处的最佳选项。</a:t>
            </a:r>
          </a:p>
          <a:p>
            <a:endParaRPr lang="en-US" altLang="zh-CN" sz="2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1. （2020年上海)Kelly's cheese cakes were sold out within half </a:t>
            </a: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____hour 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at the night market.</a:t>
            </a: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A. a		B. an		C. the	</a:t>
            </a: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    D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. ／</a:t>
            </a: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2. （2020年青岛）What </a:t>
            </a:r>
            <a:r>
              <a:rPr lang="en-US" altLang="zh-CN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unusual school trip we had</a:t>
            </a: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! I 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will never forget it.</a:t>
            </a: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A. a		B. an		C. the	</a:t>
            </a: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     D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. 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43108" y="2500312"/>
            <a:ext cx="495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5400" smtClean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zh-CN" altLang="en-US" sz="540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71670" y="3643320"/>
            <a:ext cx="495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5400" smtClean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zh-CN" altLang="en-US" sz="5400">
              <a:solidFill>
                <a:srgbClr val="FF0000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2"/>
      <p:bldP spid="8" grpId="3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1"/>
          <p:cNvSpPr>
            <a:spLocks noGrp="1"/>
          </p:cNvSpPr>
          <p:nvPr/>
        </p:nvSpPr>
        <p:spPr>
          <a:xfrm>
            <a:off x="499745" y="128905"/>
            <a:ext cx="8281035" cy="736600"/>
          </a:xfrm>
        </p:spPr>
        <p:txBody>
          <a:bodyPr lIns="91432" tIns="45716" rIns="91432" bIns="45716" anchor="ctr" anchorCtr="0">
            <a:noAutofit/>
          </a:bodyPr>
          <a:lstStyle>
            <a:defPPr>
              <a:defRPr lang="zh-CN"/>
            </a:defPPr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9900" b="0" i="0" u="none" strike="noStrike" kern="1200" cap="none" spc="150" normalizeH="0" baseline="0">
                <a:solidFill>
                  <a:schemeClr val="accent1">
                    <a:lumMod val="75000"/>
                  </a:schemeClr>
                </a:solidFill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defRPr>
            </a:lvl1pPr>
            <a:lvl2pPr marL="4572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1609090"/>
              </a:tabLst>
              <a:defRPr sz="20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765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96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+mn-ea"/>
                <a:ea typeface="+mn-ea"/>
              </a:rPr>
              <a:t>拓展提升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69875" y="865505"/>
            <a:ext cx="8728710" cy="267765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3. （2020年哈尔滨）—Candy, I have a toothache. What should I do?</a:t>
            </a: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—You'd better see a dentist and get </a:t>
            </a:r>
            <a:r>
              <a:rPr lang="en-US" altLang="zh-CN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X-ray.</a:t>
            </a: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A. an		B. a		C. ／</a:t>
            </a:r>
          </a:p>
          <a:p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4. （2020年株洲)My little brother, </a:t>
            </a:r>
            <a:r>
              <a:rPr lang="en-US" altLang="zh-CN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</a:t>
            </a: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eight-year-old 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boy, is very bright.</a:t>
            </a: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A. a		B. an		C. the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4282" y="1500180"/>
            <a:ext cx="495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5400" smtClean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zh-CN" altLang="en-US" sz="540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71670" y="2857502"/>
            <a:ext cx="495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5400" smtClean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zh-CN" altLang="en-US" sz="5400">
              <a:solidFill>
                <a:srgbClr val="FF0000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2"/>
      <p:bldP spid="8" grpId="3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1"/>
          <p:cNvSpPr>
            <a:spLocks noGrp="1"/>
          </p:cNvSpPr>
          <p:nvPr/>
        </p:nvSpPr>
        <p:spPr>
          <a:xfrm>
            <a:off x="499745" y="128905"/>
            <a:ext cx="8281035" cy="736600"/>
          </a:xfrm>
        </p:spPr>
        <p:txBody>
          <a:bodyPr lIns="91432" tIns="45716" rIns="91432" bIns="45716" anchor="ctr" anchorCtr="0">
            <a:noAutofit/>
          </a:bodyPr>
          <a:lstStyle>
            <a:defPPr>
              <a:defRPr lang="zh-CN"/>
            </a:defPPr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9900" b="0" i="0" u="none" strike="noStrike" kern="1200" cap="none" spc="150" normalizeH="0" baseline="0">
                <a:solidFill>
                  <a:schemeClr val="accent1">
                    <a:lumMod val="75000"/>
                  </a:schemeClr>
                </a:solidFill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defRPr>
            </a:lvl1pPr>
            <a:lvl2pPr marL="4572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1609090"/>
              </a:tabLst>
              <a:defRPr sz="20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765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96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SzTx/>
            </a:pPr>
            <a:r>
              <a:rPr lang="zh-CN" altLang="en-US" sz="2800" b="1">
                <a:solidFill>
                  <a:srgbClr val="FF0000"/>
                </a:solidFill>
                <a:latin typeface="+mn-ea"/>
                <a:ea typeface="+mn-ea"/>
              </a:rPr>
              <a:t>拓展提升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69875" y="865505"/>
            <a:ext cx="8728710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5. （2020年湘西)I enjoy having </a:t>
            </a:r>
            <a:r>
              <a:rPr lang="en-US" altLang="zh-CN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 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breakfast with my family at home. It makes me feel relaxed.</a:t>
            </a: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A. a			B. the		C. /</a:t>
            </a:r>
          </a:p>
          <a:p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6. （2020年温州）I have </a:t>
            </a:r>
            <a:r>
              <a:rPr lang="en-US" altLang="zh-CN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  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dog. His name is Floppy.</a:t>
            </a: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A. a		B. an		C. the	</a:t>
            </a: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     D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. 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786314" y="1428742"/>
            <a:ext cx="495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5400" smtClean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zh-CN" altLang="en-US" sz="540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7158" y="2643188"/>
            <a:ext cx="495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5400" smtClean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zh-CN" altLang="en-US" sz="5400">
              <a:solidFill>
                <a:srgbClr val="FF0000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2"/>
      <p:bldP spid="8" grpId="3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1"/>
          <p:cNvSpPr>
            <a:spLocks noGrp="1"/>
          </p:cNvSpPr>
          <p:nvPr/>
        </p:nvSpPr>
        <p:spPr>
          <a:xfrm>
            <a:off x="499745" y="128905"/>
            <a:ext cx="8281035" cy="736600"/>
          </a:xfrm>
        </p:spPr>
        <p:txBody>
          <a:bodyPr lIns="91432" tIns="45716" rIns="91432" bIns="45716" anchor="ctr" anchorCtr="0">
            <a:noAutofit/>
          </a:bodyPr>
          <a:lstStyle>
            <a:defPPr>
              <a:defRPr lang="zh-CN"/>
            </a:defPPr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9900" b="0" i="0" u="none" strike="noStrike" kern="1200" cap="none" spc="150" normalizeH="0" baseline="0">
                <a:solidFill>
                  <a:schemeClr val="accent1">
                    <a:lumMod val="75000"/>
                  </a:schemeClr>
                </a:solidFill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defRPr>
            </a:lvl1pPr>
            <a:lvl2pPr marL="4572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1609090"/>
              </a:tabLst>
              <a:defRPr sz="20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765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96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+mn-ea"/>
                <a:ea typeface="+mn-ea"/>
              </a:rPr>
              <a:t>拓展提升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69875" y="865505"/>
            <a:ext cx="8728710" cy="34163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7. （2020年恩施）I got a nice gift from my aunt </a:t>
            </a: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and_______</a:t>
            </a:r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  gift was a souvenir（纪念品）from her study tour in England.</a:t>
            </a: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A. 不填		B. a		C. the</a:t>
            </a:r>
          </a:p>
          <a:p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  <a:p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8. （2020年天津）Lao She was</a:t>
            </a:r>
            <a:r>
              <a:rPr lang="en-US" altLang="zh-CN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great writer. He was especially famous for      play Teahouse.</a:t>
            </a: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A. An; the			B. a; the</a:t>
            </a: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C. an; a			D. a; an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786314" y="1571618"/>
            <a:ext cx="495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5400" smtClean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zh-CN" altLang="en-US" sz="540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29058" y="3143254"/>
            <a:ext cx="495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5400" smtClean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zh-CN" altLang="en-US" sz="5400">
              <a:solidFill>
                <a:srgbClr val="FF0000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2"/>
      <p:bldP spid="8" grpId="3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1"/>
          <p:cNvSpPr>
            <a:spLocks noGrp="1"/>
          </p:cNvSpPr>
          <p:nvPr/>
        </p:nvSpPr>
        <p:spPr>
          <a:xfrm>
            <a:off x="499745" y="128905"/>
            <a:ext cx="8281035" cy="736600"/>
          </a:xfrm>
        </p:spPr>
        <p:txBody>
          <a:bodyPr lIns="91432" tIns="45716" rIns="91432" bIns="45716" anchor="ctr" anchorCtr="0">
            <a:noAutofit/>
          </a:bodyPr>
          <a:lstStyle>
            <a:defPPr>
              <a:defRPr lang="zh-CN"/>
            </a:defPPr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9900" b="0" i="0" u="none" strike="noStrike" kern="1200" cap="none" spc="150" normalizeH="0" baseline="0">
                <a:solidFill>
                  <a:schemeClr val="accent1">
                    <a:lumMod val="75000"/>
                  </a:schemeClr>
                </a:solidFill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defRPr>
            </a:lvl1pPr>
            <a:lvl2pPr marL="4572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1609090"/>
              </a:tabLst>
              <a:defRPr sz="20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765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96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SzTx/>
            </a:pPr>
            <a:r>
              <a:rPr lang="zh-CN" altLang="en-US" sz="2800" b="1">
                <a:solidFill>
                  <a:srgbClr val="FF0000"/>
                </a:solidFill>
                <a:latin typeface="+mn-ea"/>
                <a:ea typeface="+mn-ea"/>
              </a:rPr>
              <a:t>拓展提升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69875" y="865505"/>
            <a:ext cx="8728710" cy="304698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9. （2020年滨州）—Have you ever seen </a:t>
            </a:r>
            <a:r>
              <a:rPr lang="en-US" altLang="zh-CN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film Ne Zha.</a:t>
            </a: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—Yes, I have. It tells us </a:t>
            </a:r>
            <a:r>
              <a:rPr lang="en-US" altLang="zh-CN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different story of Ne Zha.</a:t>
            </a: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A. a; an			B. an; the</a:t>
            </a: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C. a; the			D. the; a</a:t>
            </a:r>
          </a:p>
          <a:p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10. （2020年益阳) I read </a:t>
            </a:r>
            <a:r>
              <a:rPr lang="en-US" altLang="zh-CN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unusual story last night.</a:t>
            </a: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</a:t>
            </a:r>
            <a:r>
              <a:rPr lang="en-US" altLang="zh-CN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story is about Dr. Zhong Nanshan.</a:t>
            </a: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A. an; A	B. a; The	C. an; The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29058" y="1928808"/>
            <a:ext cx="495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5400" smtClean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zh-CN" altLang="en-US" sz="540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86182" y="3357568"/>
            <a:ext cx="495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5400" smtClean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zh-CN" altLang="en-US" sz="5400">
              <a:solidFill>
                <a:srgbClr val="FF0000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2"/>
      <p:bldP spid="8" grpId="3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1"/>
          <p:cNvSpPr>
            <a:spLocks noGrp="1"/>
          </p:cNvSpPr>
          <p:nvPr/>
        </p:nvSpPr>
        <p:spPr>
          <a:xfrm>
            <a:off x="499745" y="128905"/>
            <a:ext cx="8281035" cy="736600"/>
          </a:xfrm>
        </p:spPr>
        <p:txBody>
          <a:bodyPr lIns="91432" tIns="45716" rIns="91432" bIns="45716" anchor="ctr" anchorCtr="0">
            <a:noAutofit/>
          </a:bodyPr>
          <a:lstStyle>
            <a:defPPr>
              <a:defRPr lang="zh-CN"/>
            </a:defPPr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9900" b="0" i="0" u="none" strike="noStrike" kern="1200" cap="none" spc="150" normalizeH="0" baseline="0">
                <a:solidFill>
                  <a:schemeClr val="accent1">
                    <a:lumMod val="75000"/>
                  </a:schemeClr>
                </a:solidFill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defRPr>
            </a:lvl1pPr>
            <a:lvl2pPr marL="4572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1609090"/>
              </a:tabLst>
              <a:defRPr sz="20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765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96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+mn-ea"/>
                <a:ea typeface="+mn-ea"/>
              </a:rPr>
              <a:t>拓展提升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69875" y="865505"/>
            <a:ext cx="8728710" cy="34150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11. （2020年黔西南州）Beijing，</a:t>
            </a:r>
            <a:r>
              <a:rPr lang="en-US" altLang="zh-CN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capital of </a:t>
            </a:r>
            <a:r>
              <a:rPr lang="en-US" altLang="zh-CN" sz="2400" err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China，is ______</a:t>
            </a:r>
            <a:endParaRPr lang="en-US" altLang="zh-CN" sz="2400" u="sng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 city with long history.</a:t>
            </a: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A. the; the			B. a；a</a:t>
            </a: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C. the; a			D. ／；the</a:t>
            </a:r>
          </a:p>
          <a:p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12. （2019年沈阳）Paper is </a:t>
            </a:r>
            <a:r>
              <a:rPr lang="en-US" altLang="zh-CN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useful invention. Cai Lun invented it around 2，000 years ago.</a:t>
            </a: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A. a				B. an</a:t>
            </a: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C. the			</a:t>
            </a: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       D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. 不填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5720" y="2143122"/>
            <a:ext cx="495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5400" smtClean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zh-CN" altLang="en-US" sz="540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7158" y="3571882"/>
            <a:ext cx="495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5400" smtClean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zh-CN" altLang="en-US" sz="5400">
              <a:solidFill>
                <a:srgbClr val="FF0000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2"/>
      <p:bldP spid="8" grpId="3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1"/>
          <p:cNvSpPr>
            <a:spLocks noGrp="1"/>
          </p:cNvSpPr>
          <p:nvPr/>
        </p:nvSpPr>
        <p:spPr>
          <a:xfrm>
            <a:off x="499745" y="128905"/>
            <a:ext cx="8281035" cy="736600"/>
          </a:xfrm>
        </p:spPr>
        <p:txBody>
          <a:bodyPr lIns="91432" tIns="45716" rIns="91432" bIns="45716" anchor="ctr" anchorCtr="0">
            <a:noAutofit/>
          </a:bodyPr>
          <a:lstStyle>
            <a:defPPr>
              <a:defRPr lang="zh-CN"/>
            </a:defPPr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9900" b="0" i="0" u="none" strike="noStrike" kern="1200" cap="none" spc="150" normalizeH="0" baseline="0">
                <a:solidFill>
                  <a:schemeClr val="accent1">
                    <a:lumMod val="75000"/>
                  </a:schemeClr>
                </a:solidFill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defRPr>
            </a:lvl1pPr>
            <a:lvl2pPr marL="4572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1609090"/>
              </a:tabLst>
              <a:defRPr sz="20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765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96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SzTx/>
            </a:pPr>
            <a:r>
              <a:rPr lang="zh-CN" altLang="en-US" sz="2800" b="1">
                <a:solidFill>
                  <a:srgbClr val="FF0000"/>
                </a:solidFill>
                <a:latin typeface="+mn-ea"/>
                <a:ea typeface="+mn-ea"/>
              </a:rPr>
              <a:t>拓展提升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69875" y="865505"/>
            <a:ext cx="8728710" cy="34150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13. （2019年上海）Benjamin has learned that it is not polite to make </a:t>
            </a:r>
            <a:r>
              <a:rPr lang="en-US" altLang="zh-CN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fun of others.</a:t>
            </a: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A. a				B. an</a:t>
            </a: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C. the			</a:t>
            </a: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       D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. /</a:t>
            </a:r>
          </a:p>
          <a:p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14. （2019年莱芜区）—Have you ever seen </a:t>
            </a:r>
            <a:r>
              <a:rPr lang="en-US" altLang="zh-CN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new movie，The Wandering Earth（《流浪地球》）？</a:t>
            </a: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—Yes，and Wu Jing is my favorite actor.</a:t>
            </a: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A. a		B. an		C. the		D. /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29058" y="1785932"/>
            <a:ext cx="495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5400" smtClean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zh-CN" altLang="en-US" sz="540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57620" y="3643320"/>
            <a:ext cx="495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5400" smtClean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zh-CN" altLang="en-US" sz="5400">
              <a:solidFill>
                <a:srgbClr val="FF0000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2"/>
      <p:bldP spid="8" grpId="3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1"/>
          <p:cNvSpPr>
            <a:spLocks noGrp="1"/>
          </p:cNvSpPr>
          <p:nvPr/>
        </p:nvSpPr>
        <p:spPr>
          <a:xfrm>
            <a:off x="499745" y="128905"/>
            <a:ext cx="8281035" cy="736600"/>
          </a:xfrm>
        </p:spPr>
        <p:txBody>
          <a:bodyPr lIns="91432" tIns="45716" rIns="91432" bIns="45716" anchor="ctr" anchorCtr="0">
            <a:noAutofit/>
          </a:bodyPr>
          <a:lstStyle>
            <a:defPPr>
              <a:defRPr lang="zh-CN"/>
            </a:defPPr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9900" b="0" i="0" u="none" strike="noStrike" kern="1200" cap="none" spc="150" normalizeH="0" baseline="0">
                <a:solidFill>
                  <a:schemeClr val="accent1">
                    <a:lumMod val="75000"/>
                  </a:schemeClr>
                </a:solidFill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defRPr>
            </a:lvl1pPr>
            <a:lvl2pPr marL="4572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1609090"/>
              </a:tabLst>
              <a:defRPr sz="20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765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96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+mn-ea"/>
                <a:ea typeface="+mn-ea"/>
              </a:rPr>
              <a:t>拓展提升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69875" y="865505"/>
            <a:ext cx="8728710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15. （2019年黑龙江）My cousin bought useful </a:t>
            </a:r>
            <a:r>
              <a:rPr lang="en-US" altLang="zh-CN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book for me， but I've read      book before.</a:t>
            </a: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A. a; the			B. an; a</a:t>
            </a: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C. an; the			D. a; 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7158" y="1357304"/>
            <a:ext cx="495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5400" smtClean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zh-CN" altLang="en-US" sz="5400">
              <a:solidFill>
                <a:srgbClr val="FF0000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tags/tag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.xml><?xml version="1.0" encoding="utf-8"?>
<p:tagLst xmlns:p="http://schemas.openxmlformats.org/presentationml/2006/main">
  <p:tag name="KSO_WM_UNIT_TABLE_BEAUTIFY" val="smartTable{29e30713-1c4b-4403-be34-9f199040e3cc}"/>
  <p:tag name="TABLE_ENDDRAG_ORIGIN_RECT" val="655*60"/>
  <p:tag name="TABLE_ENDDRAG_RECT" val="31*109*655*60"/>
</p:tagLst>
</file>

<file path=ppt/tags/tag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9.xml><?xml version="1.0" encoding="utf-8"?>
<p:tagLst xmlns:p="http://schemas.openxmlformats.org/presentationml/2006/main">
  <p:tag name="KSO_WM_UNIT_TABLE_BEAUTIFY" val="smartTable{29e30713-1c4b-4403-be34-9f199040e3cc}"/>
  <p:tag name="TABLE_ENDDRAG_ORIGIN_RECT" val="655*60"/>
  <p:tag name="TABLE_ENDDRAG_RECT" val="31*109*655*60"/>
</p:tagLst>
</file>

<file path=ppt/tags/tag1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1.xml><?xml version="1.0" encoding="utf-8"?>
<p:tagLst xmlns:p="http://schemas.openxmlformats.org/presentationml/2006/main">
  <p:tag name="KSO_WM_UNIT_TABLE_BEAUTIFY" val="smartTable{29e30713-1c4b-4403-be34-9f199040e3cc}"/>
  <p:tag name="TABLE_ENDDRAG_ORIGIN_RECT" val="655*60"/>
  <p:tag name="TABLE_ENDDRAG_RECT" val="31*109*655*60"/>
</p:tagLst>
</file>

<file path=ppt/tags/tag1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5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</p:tagLst>
</file>

<file path=ppt/theme/theme1.xml><?xml version="1.0" encoding="utf-8"?>
<a:theme xmlns:r="http://schemas.openxmlformats.org/officeDocument/2006/relationships"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>DEEPIN</Company>
  <PresentationFormat>全屏显示(16:9)</PresentationFormat>
  <Paragraphs>175</Paragraphs>
  <Slides>31</Slides>
  <Notes>0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baseType="lpstr" size="32">
      <vt:lpstr>自定义设计方案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PowerPoint 演示文稿</dc:title>
  <dc:creator>User</dc:creator>
  <cp:lastModifiedBy>天天向上</cp:lastModifiedBy>
  <cp:revision>658</cp:revision>
  <dcterms:created xsi:type="dcterms:W3CDTF">2016-01-14T05:53:56Z</dcterms:created>
  <dcterms:modified xsi:type="dcterms:W3CDTF">2021-10-21T01:12:47Z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8DD2311615A64790B211A257C7BA99F1</vt:lpwstr>
  </property>
  <property fmtid="{D5CDD505-2E9C-101B-9397-08002B2CF9AE}" pid="3" name="KSOProductBuildVer">
    <vt:lpwstr>2052-11.1.0.11365</vt:lpwstr>
  </property>
</Properties>
</file>