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21" r:id="rId1"/>
    <p:sldMasterId id="2147484658" r:id="rId2"/>
  </p:sldMasterIdLst>
  <p:notesMasterIdLst>
    <p:notesMasterId r:id="rId3"/>
  </p:notesMasterIdLst>
  <p:sldIdLst>
    <p:sldId id="729" r:id="rId4"/>
    <p:sldId id="733" r:id="rId5"/>
    <p:sldId id="736" r:id="rId6"/>
    <p:sldId id="739" r:id="rId7"/>
    <p:sldId id="745" r:id="rId9"/>
    <p:sldId id="748" r:id="rId10"/>
    <p:sldId id="751" r:id="rId11"/>
    <p:sldId id="754" r:id="rId12"/>
    <p:sldId id="757" r:id="rId13"/>
    <p:sldId id="763" r:id="rId15"/>
    <p:sldId id="766" r:id="rId16"/>
    <p:sldId id="769" r:id="rId17"/>
    <p:sldId id="772" r:id="rId18"/>
    <p:sldId id="775" r:id="rId19"/>
    <p:sldId id="781" r:id="rId21"/>
    <p:sldId id="784" r:id="rId22"/>
    <p:sldId id="787" r:id="rId23"/>
    <p:sldId id="790" r:id="rId24"/>
    <p:sldId id="793" r:id="rId25"/>
    <p:sldId id="799" r:id="rId27"/>
    <p:sldId id="802" r:id="rId28"/>
    <p:sldId id="805" r:id="rId29"/>
    <p:sldId id="808" r:id="rId30"/>
    <p:sldId id="811" r:id="rId31"/>
    <p:sldId id="817" r:id="rId33"/>
    <p:sldId id="820" r:id="rId34"/>
    <p:sldId id="823" r:id="rId35"/>
    <p:sldId id="826" r:id="rId36"/>
    <p:sldId id="82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22" r:id="rId1"/>
    <p:sldLayoutId id="2147484623" r:id="rId2"/>
    <p:sldLayoutId id="2147484624" r:id="rId3"/>
    <p:sldLayoutId id="2147484625" r:id="rId4"/>
    <p:sldLayoutId id="2147484626" r:id="rId5"/>
    <p:sldLayoutId id="2147484627" r:id="rId6"/>
    <p:sldLayoutId id="2147484628" r:id="rId7"/>
    <p:sldLayoutId id="2147484629" r:id="rId8"/>
    <p:sldLayoutId id="2147484630" r:id="rId9"/>
    <p:sldLayoutId id="2147484631" r:id="rId10"/>
    <p:sldLayoutId id="21474846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59" r:id="rId1"/>
    <p:sldLayoutId id="2147484660" r:id="rId2"/>
    <p:sldLayoutId id="2147484661" r:id="rId3"/>
    <p:sldLayoutId id="2147484662" r:id="rId4"/>
    <p:sldLayoutId id="2147484663" r:id="rId5"/>
    <p:sldLayoutId id="2147484664" r:id="rId6"/>
    <p:sldLayoutId id="2147484665" r:id="rId7"/>
    <p:sldLayoutId id="2147484666" r:id="rId8"/>
    <p:sldLayoutId id="2147484667" r:id="rId9"/>
    <p:sldLayoutId id="2147484668" r:id="rId10"/>
    <p:sldLayoutId id="21474846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tags" Target="../tags/tag255.xml"/><Relationship Id="rId22" Type="http://schemas.openxmlformats.org/officeDocument/2006/relationships/tags" Target="../tags/tag256.xml"/><Relationship Id="rId23" Type="http://schemas.openxmlformats.org/officeDocument/2006/relationships/tags" Target="../tags/tag257.xml"/><Relationship Id="rId24" Type="http://schemas.openxmlformats.org/officeDocument/2006/relationships/tags" Target="../tags/tag258.xml"/><Relationship Id="rId25" Type="http://schemas.openxmlformats.org/officeDocument/2006/relationships/tags" Target="../tags/tag259.xml"/><Relationship Id="rId26" Type="http://schemas.openxmlformats.org/officeDocument/2006/relationships/tags" Target="../tags/tag260.xml"/><Relationship Id="rId27" Type="http://schemas.openxmlformats.org/officeDocument/2006/relationships/tags" Target="../tags/tag261.xml"/><Relationship Id="rId28" Type="http://schemas.openxmlformats.org/officeDocument/2006/relationships/tags" Target="../tags/tag262.xml"/><Relationship Id="rId29" Type="http://schemas.openxmlformats.org/officeDocument/2006/relationships/tags" Target="../tags/tag263.xml"/><Relationship Id="rId30" Type="http://schemas.openxmlformats.org/officeDocument/2006/relationships/tags" Target="../tags/tag264.xml"/><Relationship Id="rId3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tags" Target="../tags/tag338.xml"/><Relationship Id="rId22" Type="http://schemas.openxmlformats.org/officeDocument/2006/relationships/tags" Target="../tags/tag339.xml"/><Relationship Id="rId23" Type="http://schemas.openxmlformats.org/officeDocument/2006/relationships/tags" Target="../tags/tag340.xml"/><Relationship Id="rId24" Type="http://schemas.openxmlformats.org/officeDocument/2006/relationships/tags" Target="../tags/tag341.xml"/><Relationship Id="rId25" Type="http://schemas.openxmlformats.org/officeDocument/2006/relationships/tags" Target="../tags/tag342.xml"/><Relationship Id="rId26" Type="http://schemas.openxmlformats.org/officeDocument/2006/relationships/tags" Target="../tags/tag343.xml"/><Relationship Id="rId27" Type="http://schemas.openxmlformats.org/officeDocument/2006/relationships/tags" Target="../tags/tag344.xml"/><Relationship Id="rId28" Type="http://schemas.openxmlformats.org/officeDocument/2006/relationships/tags" Target="../tags/tag345.xml"/><Relationship Id="rId29" Type="http://schemas.openxmlformats.org/officeDocument/2006/relationships/tags" Target="../tags/tag346.xml"/><Relationship Id="rId30" Type="http://schemas.openxmlformats.org/officeDocument/2006/relationships/tags" Target="../tags/tag347.xml"/><Relationship Id="rId3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咨询评估行业的成就与展望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咨询评估行业的成就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咨询评估行业的展望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咨询评估行业的未来技术发展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咨询评估行业的未来市场发展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咨询评估行业的未来人才培养和发展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咨询评估行业的成就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行业的发展历程</a:t>
            </a:r>
            <a:endParaRPr altLang="en-US" lang="zh-CN"/>
          </a:p>
        </p:txBody>
      </p:sp>
      <p:sp>
        <p:nvSpPr>
          <p:cNvPr id="10489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咨询评估行业的起源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咨询评估行业的现状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咨询评估行业的未来趋势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咨询评估行业的发展阶段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重要的咨询评估案例</a:t>
            </a:r>
            <a:endParaRPr altLang="en-US" lang="zh-CN"/>
          </a:p>
        </p:txBody>
      </p:sp>
      <p:sp>
        <p:nvSpPr>
          <p:cNvPr id="10489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案例1：某大型企业战略规划咨询项目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案例3：某金融机构风险评估项目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案例4：某医疗机构健康管理咨询项目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案例2：某政府机构政策评估项目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咨询评估行业的专业能力</a:t>
            </a:r>
            <a:endParaRPr altLang="en-US" lang="zh-CN"/>
          </a:p>
        </p:txBody>
      </p:sp>
      <p:sp>
        <p:nvSpPr>
          <p:cNvPr id="10490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沟通协调能力：具备优秀的沟通协调能力，能够与各方利益相关者进行有效沟通和协商，达成共识和合作。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行业知识：具备丰富的行业知识和经验，能够准确评估项目的可行性、风险和收益。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数据分析能力：具备强大的数据分析能力，能够运用各种统计工具和模型对数据进行深入分析和解读。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创新能力：具备创新思维和创新能力，能够不断探索新的评估方法和工具，提高评估效率和准确性。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咨询评估行业的行业地位</a:t>
            </a:r>
            <a:endParaRPr altLang="en-US" lang="zh-CN"/>
          </a:p>
        </p:txBody>
      </p:sp>
      <p:sp>
        <p:nvSpPr>
          <p:cNvPr id="10491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咨询评估行业在国民经济中的地位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咨询评估行业在政府决策中的作用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咨询评估行业在企业发展中的贡献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咨询评估行业在国际竞争中的影响力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咨询评估行业的展望</a:t>
            </a:r>
            <a:endParaRPr altLang="en-US" lang="zh-CN"/>
          </a:p>
        </p:txBody>
      </p:sp>
      <p:sp>
        <p:nvSpPr>
          <p:cNvPr id="104916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咨询评估行业的发展趋势</a:t>
            </a:r>
            <a:endParaRPr altLang="en-US" lang="zh-CN"/>
          </a:p>
        </p:txBody>
      </p:sp>
      <p:sp>
        <p:nvSpPr>
          <p:cNvPr id="10492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数字化和智能化：利用大数据、人工智能等技术提高评估效率和质量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专业化：细分领域专业化程度越来越高，专业人才需求增加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国际化：国际化趋势加速，跨国合作项目增多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规范化：行业标准和规范不断完善，行业监管加强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咨询评估行业的未来挑战</a:t>
            </a:r>
            <a:endParaRPr altLang="en-US" lang="zh-CN"/>
          </a:p>
        </p:txBody>
      </p:sp>
      <p:sp>
        <p:nvSpPr>
          <p:cNvPr id="10492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市场竞争加剧与人才流失问题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技术的快速发展与数据安全问题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行业监管与合规要求不断提高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客户需求多样化与个性化需求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咨询评估行业的未来机遇</a:t>
            </a:r>
            <a:endParaRPr altLang="en-US" lang="zh-CN"/>
          </a:p>
        </p:txBody>
      </p:sp>
      <p:sp>
        <p:nvSpPr>
          <p:cNvPr id="10493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专业化提升：加强人才培养和团队建设，提高专业水平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多元化拓展：涉足更多领域，提供全方位服务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数字化转型：利用大数据、人工智能等技术提高评估效率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国际化发展：拓展海外市场，参与国际竞争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咨询评估行业的未来发展策略</a:t>
            </a:r>
            <a:endParaRPr altLang="en-US" lang="zh-CN"/>
          </a:p>
        </p:txBody>
      </p:sp>
      <p:sp>
        <p:nvSpPr>
          <p:cNvPr id="10493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数字化转型：利用大数据、人工智能等技术提高评估效率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国际化拓展：加强与国际同行的交流与合作，提升国际竞争力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专业化提升：加强人才培养和团队建设，提高评估质量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规范化发展：加强行业自律和监管，推动行业健康发展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咨询评估行业的未来技术发展</a:t>
            </a:r>
            <a:endParaRPr altLang="en-US" lang="zh-CN"/>
          </a:p>
        </p:txBody>
      </p:sp>
      <p:sp>
        <p:nvSpPr>
          <p:cNvPr id="10494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大数据和人工智能在咨询评估中的应用</a:t>
            </a:r>
            <a:endParaRPr altLang="en-US" lang="zh-CN"/>
          </a:p>
        </p:txBody>
      </p:sp>
      <p:sp>
        <p:nvSpPr>
          <p:cNvPr id="10494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大数据和人工智能在咨询评估中的结合应用：将大数据和人工智能技术相结合，为咨询评估提供更加智能化、自动化的解决方案。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大数据在咨询评估中的应用：利用大数据技术对海量数据进行挖掘和分析，为咨询评估提供更加准确、全面的数据支持。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人工智能在咨询评估中的应用：通过人工智能技术对咨询评估过程进行自动化处理，提高评估效率和准确性，降低人力成本。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未来技术发展趋势：随着技术的不断进步，大数据和人工智能在咨询评估中的应用将更加广泛，为咨询评估行业带来更多的创新和发展。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区块链技术在咨询评估中的应用</a:t>
            </a:r>
            <a:endParaRPr altLang="en-US" lang="zh-CN"/>
          </a:p>
        </p:txBody>
      </p:sp>
      <p:sp>
        <p:nvSpPr>
          <p:cNvPr id="10495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区块链技术的基本概念和特点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未来展望：区块链技术在咨询评估行业的潜力和机遇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区块链技术对咨询评估行业的影响和挑战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咨询评估行业现状及问题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区块链技术在咨询评估中的应用场景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其他新兴技术在咨询评估中的应用</a:t>
            </a:r>
            <a:endParaRPr altLang="en-US" lang="zh-CN"/>
          </a:p>
        </p:txBody>
      </p:sp>
      <p:sp>
        <p:nvSpPr>
          <p:cNvPr id="104963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人工智能技术：利用机器学习、深度学习等技术提高咨询评估的准确性和效率。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大数据分析技术：通过对大量数据的挖掘和分析，为咨询评估提供更全面、深入的洞察。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区块链技术：应用于咨询评估的透明度和可追溯性，提高公信力。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物联网技术：通过实时监测和数据分析，为咨询评估提供更准确、实时的数据支持。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未来技术发展对咨询评估行业的影响</a:t>
            </a:r>
            <a:endParaRPr altLang="en-US" lang="zh-CN"/>
          </a:p>
        </p:txBody>
      </p:sp>
      <p:sp>
        <p:nvSpPr>
          <p:cNvPr id="10496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人工智能和大数据的应用：提高评估准确性和效率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区块链技术的引入：增强数据安全性和透明度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云计算的发展：实现实时分析和预测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咨询评估行业的数字化转型：提升客户体验和业务拓展能力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咨询评估行业的未来市场发展</a:t>
            </a:r>
            <a:endParaRPr altLang="en-US" lang="zh-CN"/>
          </a:p>
        </p:txBody>
      </p:sp>
      <p:sp>
        <p:nvSpPr>
          <p:cNvPr id="104975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国内外市场的发展趋势</a:t>
            </a:r>
            <a:endParaRPr altLang="en-US" lang="zh-CN"/>
          </a:p>
        </p:txBody>
      </p:sp>
      <p:sp>
        <p:nvSpPr>
          <p:cNvPr id="104980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行业整合：规模化、专业化和品牌化的发展趋势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技术创新：数字化和智能化的发展方向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国际市场：全球化和跨国合作的趋势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国内市场：持续增长的需求和多元化的应用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市场竞争格局的变化</a:t>
            </a:r>
            <a:endParaRPr altLang="en-US" lang="zh-CN"/>
          </a:p>
        </p:txBody>
      </p:sp>
      <p:sp>
        <p:nvSpPr>
          <p:cNvPr id="10498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咨询评估行业的市场规模不断扩大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咨询评估行业的竞争格局正在发生变化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咨询评估行业的未来市场发展前景广阔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咨询评估行业需要不断创新以适应市场需求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未来市场发展的机遇和挑战</a:t>
            </a:r>
            <a:endParaRPr altLang="en-US" lang="zh-CN"/>
          </a:p>
        </p:txBody>
      </p:sp>
      <p:sp>
        <p:nvSpPr>
          <p:cNvPr id="1049922" name="矩形 3"/>
          <p:cNvSpPr/>
          <p:nvPr>
            <p:custDataLst>
              <p:tags r:id="rId1"/>
            </p:custDataLst>
          </p:nvPr>
        </p:nvSpPr>
        <p:spPr>
          <a:xfrm>
            <a:off x="3631890" y="1364400"/>
            <a:ext cx="4928220" cy="70229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8"/>
          <p:cNvSpPr/>
          <p:nvPr>
            <p:custDataLst>
              <p:tags r:id="rId2"/>
            </p:custDataLst>
          </p:nvPr>
        </p:nvSpPr>
        <p:spPr>
          <a:xfrm>
            <a:off x="3631890" y="2186581"/>
            <a:ext cx="4928220" cy="70229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矩形 15"/>
          <p:cNvSpPr/>
          <p:nvPr>
            <p:custDataLst>
              <p:tags r:id="rId3"/>
            </p:custDataLst>
          </p:nvPr>
        </p:nvSpPr>
        <p:spPr>
          <a:xfrm>
            <a:off x="3631890" y="3008763"/>
            <a:ext cx="4928220" cy="70229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矩形 24"/>
          <p:cNvSpPr/>
          <p:nvPr>
            <p:custDataLst>
              <p:tags r:id="rId4"/>
            </p:custDataLst>
          </p:nvPr>
        </p:nvSpPr>
        <p:spPr>
          <a:xfrm>
            <a:off x="3631890" y="3830944"/>
            <a:ext cx="4928220" cy="70229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32"/>
          <p:cNvSpPr/>
          <p:nvPr>
            <p:custDataLst>
              <p:tags r:id="rId5"/>
            </p:custDataLst>
          </p:nvPr>
        </p:nvSpPr>
        <p:spPr>
          <a:xfrm>
            <a:off x="3631890" y="4653126"/>
            <a:ext cx="4928220" cy="70229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矩形 39"/>
          <p:cNvSpPr/>
          <p:nvPr>
            <p:custDataLst>
              <p:tags r:id="rId6"/>
            </p:custDataLst>
          </p:nvPr>
        </p:nvSpPr>
        <p:spPr>
          <a:xfrm>
            <a:off x="3631890" y="5475307"/>
            <a:ext cx="4928220" cy="702293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: 形状 8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rot="10800000" flipH="1" flipV="1">
            <a:off x="3953216" y="1451426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36" name="任意多边形: 形状 9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10800000" flipH="1" flipV="1">
            <a:off x="4160131" y="1451426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9"/>
            </p:custDataLst>
          </p:nvPr>
        </p:nvSpPr>
        <p:spPr>
          <a:xfrm>
            <a:off x="4189951" y="1730761"/>
            <a:ext cx="4057353" cy="295766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标题"/>
          <p:cNvSpPr txBox="1"/>
          <p:nvPr>
            <p:custDataLst>
              <p:tags r:id="rId10"/>
            </p:custDataLst>
          </p:nvPr>
        </p:nvSpPr>
        <p:spPr>
          <a:xfrm>
            <a:off x="4189951" y="1417346"/>
            <a:ext cx="3812098" cy="3134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政策支持：政府对咨询评估行业的重视和支持，为行业发展提供了有力保障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42" name="任意多边形: 形状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rot="10800000" flipH="1" flipV="1">
            <a:off x="3953216" y="2273607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44" name="任意多边形: 形状 9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10800000" flipH="1" flipV="1">
            <a:off x="4160131" y="2273607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46" name="正文"/>
          <p:cNvSpPr txBox="1"/>
          <p:nvPr>
            <p:custDataLst>
              <p:tags r:id="rId13"/>
            </p:custDataLst>
          </p:nvPr>
        </p:nvSpPr>
        <p:spPr>
          <a:xfrm>
            <a:off x="4189951" y="2552942"/>
            <a:ext cx="4057353" cy="295766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标题"/>
          <p:cNvSpPr txBox="1"/>
          <p:nvPr>
            <p:custDataLst>
              <p:tags r:id="rId14"/>
            </p:custDataLst>
          </p:nvPr>
        </p:nvSpPr>
        <p:spPr>
          <a:xfrm>
            <a:off x="4189951" y="2239527"/>
            <a:ext cx="3812098" cy="3134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市场需求增长：随着经济发展和市场竞争的加剧，企业对咨询评估服务的需求不断增加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50" name="任意多边形: 形状 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rot="10800000" flipH="1" flipV="1">
            <a:off x="3953216" y="3095789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52" name="任意多边形: 形状 9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10800000" flipH="1" flipV="1">
            <a:off x="4160131" y="3095789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54" name="正文"/>
          <p:cNvSpPr txBox="1"/>
          <p:nvPr>
            <p:custDataLst>
              <p:tags r:id="rId17"/>
            </p:custDataLst>
          </p:nvPr>
        </p:nvSpPr>
        <p:spPr>
          <a:xfrm>
            <a:off x="4189951" y="3375124"/>
            <a:ext cx="4057353" cy="29576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未来市场发展的挑战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标题"/>
          <p:cNvSpPr txBox="1"/>
          <p:nvPr>
            <p:custDataLst>
              <p:tags r:id="rId18"/>
            </p:custDataLst>
          </p:nvPr>
        </p:nvSpPr>
        <p:spPr>
          <a:xfrm>
            <a:off x="4189951" y="3061709"/>
            <a:ext cx="3812098" cy="3134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技术创新：数字化、智能化技术的应用为咨询评估行业提供了新的发展机遇  未来市场发展的挑战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58" name="任意多边形: 形状 8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 rot="10800000" flipH="1" flipV="1">
            <a:off x="3953216" y="3917970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60" name="任意多边形: 形状 9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rot="10800000" flipH="1" flipV="1">
            <a:off x="4160131" y="3917970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62" name="正文"/>
          <p:cNvSpPr txBox="1"/>
          <p:nvPr>
            <p:custDataLst>
              <p:tags r:id="rId21"/>
            </p:custDataLst>
          </p:nvPr>
        </p:nvSpPr>
        <p:spPr>
          <a:xfrm>
            <a:off x="4189951" y="4197305"/>
            <a:ext cx="4057353" cy="295766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标题"/>
          <p:cNvSpPr txBox="1"/>
          <p:nvPr>
            <p:custDataLst>
              <p:tags r:id="rId22"/>
            </p:custDataLst>
          </p:nvPr>
        </p:nvSpPr>
        <p:spPr>
          <a:xfrm>
            <a:off x="4189951" y="3883890"/>
            <a:ext cx="3812098" cy="3134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行业竞争激烈：咨询评估行业的企业数量众多，竞争激烈，需要不断提高服务质量和效率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66" name="任意多边形: 形状 8"/>
          <p:cNvSpPr>
            <a:spLocks noChangeAspect="1"/>
          </p:cNvSpPr>
          <p:nvPr>
            <p:custDataLst>
              <p:tags r:id="rId23"/>
            </p:custDataLst>
          </p:nvPr>
        </p:nvSpPr>
        <p:spPr>
          <a:xfrm rot="10800000" flipH="1" flipV="1">
            <a:off x="3953216" y="4740152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68" name="任意多边形: 形状 9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rot="10800000" flipH="1" flipV="1">
            <a:off x="4160131" y="4740152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70" name="正文"/>
          <p:cNvSpPr txBox="1"/>
          <p:nvPr>
            <p:custDataLst>
              <p:tags r:id="rId25"/>
            </p:custDataLst>
          </p:nvPr>
        </p:nvSpPr>
        <p:spPr>
          <a:xfrm>
            <a:off x="4189951" y="5019486"/>
            <a:ext cx="4057353" cy="295766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标题"/>
          <p:cNvSpPr txBox="1"/>
          <p:nvPr>
            <p:custDataLst>
              <p:tags r:id="rId26"/>
            </p:custDataLst>
          </p:nvPr>
        </p:nvSpPr>
        <p:spPr>
          <a:xfrm>
            <a:off x="4189951" y="4706072"/>
            <a:ext cx="3812098" cy="31341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人才短缺：咨询评估行业需要高素质、专业化的人才，但目前人才短缺问题较为突出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74" name="任意多边形: 形状 8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rot="10800000" flipH="1" flipV="1">
            <a:off x="3953216" y="5562333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76" name="任意多边形: 形状 9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 rot="10800000" flipH="1" flipV="1">
            <a:off x="4160131" y="5562333"/>
            <a:ext cx="155971" cy="317675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78" name="正文"/>
          <p:cNvSpPr txBox="1"/>
          <p:nvPr>
            <p:custDataLst>
              <p:tags r:id="rId29"/>
            </p:custDataLst>
          </p:nvPr>
        </p:nvSpPr>
        <p:spPr>
          <a:xfrm>
            <a:off x="4189951" y="5841668"/>
            <a:ext cx="4057353" cy="295766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标题"/>
          <p:cNvSpPr txBox="1"/>
          <p:nvPr>
            <p:custDataLst>
              <p:tags r:id="rId30"/>
            </p:custDataLst>
          </p:nvPr>
        </p:nvSpPr>
        <p:spPr>
          <a:xfrm>
            <a:off x="4189951" y="5528253"/>
            <a:ext cx="3812098" cy="3134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法律法规不完善：咨询评估行业的相关法律法规尚不完善，需要加强监管和规范市场秩序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未来市场发展的策略和建议</a:t>
            </a:r>
            <a:endParaRPr altLang="en-US" lang="zh-CN"/>
          </a:p>
        </p:txBody>
      </p:sp>
      <p:sp>
        <p:nvSpPr>
          <p:cNvPr id="10500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拓展业务领域：向更多领域拓展咨询评估业务，如金融、医疗、教育等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提高服务质量：通过提高服务质量，满足客户的需求，增强市场竞争力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加强人才培养：培养专业的咨询评估人才，提高团队的专业素质和服务水平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创新发展模式：探索新的发展模式，如数字化、智能化等，提高工作效率和准确性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咨询评估行业的未来人才培养和发展</a:t>
            </a:r>
            <a:endParaRPr altLang="en-US" lang="zh-CN"/>
          </a:p>
        </p:txBody>
      </p:sp>
      <p:sp>
        <p:nvSpPr>
          <p:cNvPr id="105005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人才培养的现状和问题</a:t>
            </a:r>
            <a:endParaRPr altLang="en-US" lang="zh-CN"/>
          </a:p>
        </p:txBody>
      </p:sp>
      <p:sp>
        <p:nvSpPr>
          <p:cNvPr id="10501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咨询评估行业人才现状：数量不足、素质参差不齐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人才培养存在的问题：缺乏系统性的培训体系、缺乏实践经验、缺乏行业标准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未来人才培养策略：建立完善的培训体系、加强实践锻炼、制定行业标准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未来人才培养展望：培养更多高素质人才、推动行业健康发展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人才发展的战略和措施</a:t>
            </a:r>
            <a:endParaRPr altLang="en-US" lang="zh-CN"/>
          </a:p>
        </p:txBody>
      </p:sp>
      <p:sp>
        <p:nvSpPr>
          <p:cNvPr id="105016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建立完善的人才培养体系：通过高校、培训机构等途径，培养具备专业知识和技能的咨询评估人才。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加强人才引进和选拔：通过招聘、选拔等方式，吸引国内外优秀的咨询评估人才加入行业。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推进人才交流和合作：加强与其他行业、地区的人才交流与合作，促进人才流动和共享。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建立激励机制：通过设立奖励制度、提供晋升机会等方式，激发人才的积极性和创造力。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人才发展的未来趋势和建议</a:t>
            </a:r>
            <a:endParaRPr altLang="en-US" lang="zh-CN"/>
          </a:p>
        </p:txBody>
      </p:sp>
      <p:sp>
        <p:nvSpPr>
          <p:cNvPr id="10502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培养创新型人才：注重培养具备创新思维和创新能力的人才，以适应咨询评估行业的发展需求。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加强跨界合作：鼓励不同领域的人才进行跨界合作，以拓展咨询评估行业的业务范围和提升服务质量。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建立完善的人才培养体系：通过制定完善的人才培养计划和培训课程，提高咨询评估行业的人才素质和技能水平。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推动数字化转型：鼓励咨询评估行业的人才掌握数字化技术，以推动行业的数字化转型和升级。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人才发展的前景和展望</a:t>
            </a:r>
            <a:endParaRPr altLang="en-US" lang="zh-CN"/>
          </a:p>
        </p:txBody>
      </p:sp>
      <p:sp>
        <p:nvSpPr>
          <p:cNvPr id="10502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未来人才需求预测与趋势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咨询评估行业人才现状分析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人才培养策略与措施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行业发展的前景展望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31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32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7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1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2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3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4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5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6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3"/>
  <p:tag name="KSO_WM_UNIT_ID" val="diagram20231711_6*l_h_i*1_1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1711_6*l_h_i*1_1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11_6*l_h_f*1_1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11_6*l_h_a*1_1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3"/>
  <p:tag name="KSO_WM_UNIT_ID" val="diagram20231711_6*l_h_i*1_2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1711_6*l_h_i*1_2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11_6*l_h_f*1_2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11_6*l_h_a*1_2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3"/>
  <p:tag name="KSO_WM_UNIT_ID" val="diagram20231711_6*l_h_i*1_3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1711_6*l_h_i*1_3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11_6*l_h_f*1_3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11_6*l_h_a*1_3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3"/>
  <p:tag name="KSO_WM_UNIT_ID" val="diagram20231711_6*l_h_i*1_4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2"/>
  <p:tag name="KSO_WM_UNIT_ID" val="diagram20231711_6*l_h_i*1_4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11_6*l_h_f*1_4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11_6*l_h_a*1_4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3"/>
  <p:tag name="KSO_WM_UNIT_ID" val="diagram20231711_6*l_h_i*1_5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2"/>
  <p:tag name="KSO_WM_UNIT_ID" val="diagram20231711_6*l_h_i*1_5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711_6*l_h_f*1_5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711_6*l_h_a*1_5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3"/>
  <p:tag name="KSO_WM_UNIT_ID" val="diagram20231711_6*l_h_i*1_6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2"/>
  <p:tag name="KSO_WM_UNIT_ID" val="diagram20231711_6*l_h_i*1_6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711_6*l_h_f*1_6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711_6*l_h_a*1_6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5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4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2023-12-17T11:32:34Z</dcterms:created>
  <dcterms:modified xsi:type="dcterms:W3CDTF">2023-12-17T11:32:34Z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0fa4d87132784d3ea8897a5cf17b92cd_21</vt:lpwstr>
  </property>
</Properties>
</file>