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152" r:id="rId1"/>
    <p:sldMasterId id="2147497189" r:id="rId2"/>
  </p:sldMasterIdLst>
  <p:notesMasterIdLst>
    <p:notesMasterId r:id="rId3"/>
  </p:notesMasterIdLst>
  <p:sldIdLst>
    <p:sldId id="6166" r:id="rId4"/>
    <p:sldId id="6169" r:id="rId5"/>
    <p:sldId id="6172" r:id="rId6"/>
    <p:sldId id="6175" r:id="rId7"/>
    <p:sldId id="6178" r:id="rId8"/>
    <p:sldId id="6181" r:id="rId9"/>
    <p:sldId id="6184" r:id="rId10"/>
    <p:sldId id="6187" r:id="rId11"/>
    <p:sldId id="6190" r:id="rId12"/>
    <p:sldId id="6193" r:id="rId13"/>
    <p:sldId id="6196" r:id="rId14"/>
    <p:sldId id="6199" r:id="rId15"/>
    <p:sldId id="6202" r:id="rId16"/>
    <p:sldId id="6205" r:id="rId17"/>
    <p:sldId id="6208" r:id="rId18"/>
    <p:sldId id="6211" r:id="rId19"/>
    <p:sldId id="6214" r:id="rId20"/>
    <p:sldId id="6217" r:id="rId21"/>
    <p:sldId id="6220" r:id="rId22"/>
    <p:sldId id="6223" r:id="rId2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153" r:id="rId1"/>
    <p:sldLayoutId id="2147497154" r:id="rId2"/>
    <p:sldLayoutId id="2147497155" r:id="rId3"/>
    <p:sldLayoutId id="2147497156" r:id="rId4"/>
    <p:sldLayoutId id="2147497157" r:id="rId5"/>
    <p:sldLayoutId id="2147497158" r:id="rId6"/>
    <p:sldLayoutId id="2147497159" r:id="rId7"/>
    <p:sldLayoutId id="2147497160" r:id="rId8"/>
    <p:sldLayoutId id="2147497161" r:id="rId9"/>
    <p:sldLayoutId id="2147497162" r:id="rId10"/>
    <p:sldLayoutId id="214749716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190" r:id="rId1"/>
    <p:sldLayoutId id="2147497191" r:id="rId2"/>
    <p:sldLayoutId id="2147497192" r:id="rId3"/>
    <p:sldLayoutId id="2147497193" r:id="rId4"/>
    <p:sldLayoutId id="2147497194" r:id="rId5"/>
    <p:sldLayoutId id="2147497195" r:id="rId6"/>
    <p:sldLayoutId id="2147497196" r:id="rId7"/>
    <p:sldLayoutId id="2147497197" r:id="rId8"/>
    <p:sldLayoutId id="2147497198" r:id="rId9"/>
    <p:sldLayoutId id="2147497199" r:id="rId10"/>
    <p:sldLayoutId id="214749720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tags" Target="../tags/tag203.xml"/><Relationship Id="rId18" Type="http://schemas.openxmlformats.org/officeDocument/2006/relationships/tags" Target="../tags/tag204.xml"/><Relationship Id="rId19" Type="http://schemas.openxmlformats.org/officeDocument/2006/relationships/tags" Target="../tags/tag205.xml"/><Relationship Id="rId20" Type="http://schemas.openxmlformats.org/officeDocument/2006/relationships/tags" Target="../tags/tag206.xml"/><Relationship Id="rId21" Type="http://schemas.openxmlformats.org/officeDocument/2006/relationships/tags" Target="../tags/tag207.xml"/><Relationship Id="rId22" Type="http://schemas.openxmlformats.org/officeDocument/2006/relationships/tags" Target="../tags/tag208.xml"/><Relationship Id="rId23" Type="http://schemas.openxmlformats.org/officeDocument/2006/relationships/tags" Target="../tags/tag209.xml"/><Relationship Id="rId24" Type="http://schemas.openxmlformats.org/officeDocument/2006/relationships/tags" Target="../tags/tag210.xml"/><Relationship Id="rId25" Type="http://schemas.openxmlformats.org/officeDocument/2006/relationships/tags" Target="../tags/tag211.xml"/><Relationship Id="rId26" Type="http://schemas.openxmlformats.org/officeDocument/2006/relationships/tags" Target="../tags/tag212.xml"/><Relationship Id="rId27" Type="http://schemas.openxmlformats.org/officeDocument/2006/relationships/tags" Target="../tags/tag213.xml"/><Relationship Id="rId28" Type="http://schemas.openxmlformats.org/officeDocument/2006/relationships/tags" Target="../tags/tag214.xml"/><Relationship Id="rId29" Type="http://schemas.openxmlformats.org/officeDocument/2006/relationships/tags" Target="../tags/tag215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tags" Target="../tags/tag232.xml"/><Relationship Id="rId18" Type="http://schemas.openxmlformats.org/officeDocument/2006/relationships/tags" Target="../tags/tag233.xml"/><Relationship Id="rId19" Type="http://schemas.openxmlformats.org/officeDocument/2006/relationships/tags" Target="../tags/tag234.xml"/><Relationship Id="rId20" Type="http://schemas.openxmlformats.org/officeDocument/2006/relationships/tags" Target="../tags/tag235.xml"/><Relationship Id="rId21" Type="http://schemas.openxmlformats.org/officeDocument/2006/relationships/tags" Target="../tags/tag236.xml"/><Relationship Id="rId22" Type="http://schemas.openxmlformats.org/officeDocument/2006/relationships/tags" Target="../tags/tag237.xml"/><Relationship Id="rId23" Type="http://schemas.openxmlformats.org/officeDocument/2006/relationships/tags" Target="../tags/tag238.xml"/><Relationship Id="rId24" Type="http://schemas.openxmlformats.org/officeDocument/2006/relationships/tags" Target="../tags/tag239.xml"/><Relationship Id="rId25" Type="http://schemas.openxmlformats.org/officeDocument/2006/relationships/tags" Target="../tags/tag240.xml"/><Relationship Id="rId26" Type="http://schemas.openxmlformats.org/officeDocument/2006/relationships/tags" Target="../tags/tag241.xml"/><Relationship Id="rId27" Type="http://schemas.openxmlformats.org/officeDocument/2006/relationships/tags" Target="../tags/tag242.xml"/><Relationship Id="rId28" Type="http://schemas.openxmlformats.org/officeDocument/2006/relationships/tags" Target="../tags/tag243.xml"/><Relationship Id="rId29" Type="http://schemas.openxmlformats.org/officeDocument/2006/relationships/tags" Target="../tags/tag244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学校双减营造积极向上的校园环境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75970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75971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双减政策的背景和意义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2493523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729868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729869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学校双减的具体措施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032675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2759723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275971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双减政策实施的效果和影响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493523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7298875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729869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如何进一步完善双减政策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2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32675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双减政策的背景和意义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8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8882337" y="1289361"/>
            <a:ext cx="984615" cy="286502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8906589" y="4481095"/>
            <a:ext cx="936013" cy="257089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8" name="任意多边形 18"/>
          <p:cNvSpPr/>
          <p:nvPr>
            <p:custDataLst>
              <p:tags r:id="rId3"/>
            </p:custDataLst>
          </p:nvPr>
        </p:nvSpPr>
        <p:spPr>
          <a:xfrm>
            <a:off x="8089030" y="2226267"/>
            <a:ext cx="2570892" cy="387980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任意多边形 19"/>
          <p:cNvSpPr/>
          <p:nvPr>
            <p:custDataLst>
              <p:tags r:id="rId4"/>
            </p:custDataLst>
          </p:nvPr>
        </p:nvSpPr>
        <p:spPr>
          <a:xfrm flipV="1">
            <a:off x="7942240" y="1490400"/>
            <a:ext cx="2865020" cy="13767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318891" y="1289999"/>
            <a:ext cx="984615" cy="286334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344420" y="4481095"/>
            <a:ext cx="936013" cy="257089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任意多边形 4"/>
          <p:cNvSpPr/>
          <p:nvPr>
            <p:custDataLst>
              <p:tags r:id="rId7"/>
            </p:custDataLst>
          </p:nvPr>
        </p:nvSpPr>
        <p:spPr>
          <a:xfrm>
            <a:off x="1526862" y="2226267"/>
            <a:ext cx="2570892" cy="387980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任意多边形 5"/>
          <p:cNvSpPr/>
          <p:nvPr>
            <p:custDataLst>
              <p:tags r:id="rId8"/>
            </p:custDataLst>
          </p:nvPr>
        </p:nvSpPr>
        <p:spPr>
          <a:xfrm flipV="1">
            <a:off x="1379433" y="1490400"/>
            <a:ext cx="2863344" cy="13767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526862" y="3041911"/>
            <a:ext cx="2570892" cy="231633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背景：教育焦虑、学生课业负担过重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089030" y="3041911"/>
            <a:ext cx="2570892" cy="2316335"/>
          </a:xfrm>
          <a:prstGeom prst="rect"/>
          <a:noFill/>
          <a:ln>
            <a:noFill/>
          </a:ln>
        </p:spPr>
        <p:txBody>
          <a:bodyPr wrap="square">
            <a:normAutofit fontScale="91667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意义：促进学生全面发展、提高教育质量、营造积极向上的校园环境</a:t>
            </a:r>
            <a:endParaRPr dirty="0" sz="2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5684859" y="1305316"/>
            <a:ext cx="984615" cy="286334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5709750" y="4496412"/>
            <a:ext cx="936013" cy="257089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任意多边形 11"/>
          <p:cNvSpPr/>
          <p:nvPr>
            <p:custDataLst>
              <p:tags r:id="rId13"/>
            </p:custDataLst>
          </p:nvPr>
        </p:nvSpPr>
        <p:spPr>
          <a:xfrm>
            <a:off x="4892191" y="2240307"/>
            <a:ext cx="2570892" cy="387980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任意多边形 12"/>
          <p:cNvSpPr/>
          <p:nvPr>
            <p:custDataLst>
              <p:tags r:id="rId14"/>
            </p:custDataLst>
          </p:nvPr>
        </p:nvSpPr>
        <p:spPr>
          <a:xfrm flipV="1">
            <a:off x="4745400" y="1505717"/>
            <a:ext cx="2863344" cy="13767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892191" y="3056590"/>
            <a:ext cx="2570892" cy="2316335"/>
          </a:xfrm>
          <a:prstGeom prst="rect"/>
          <a:noFill/>
          <a:ln>
            <a:noFill/>
          </a:ln>
        </p:spPr>
        <p:txBody>
          <a:bodyPr wrap="square">
            <a:normAutofit fontScale="95833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目的：减轻学生作业负担、减轻学生校外培训负担</a:t>
            </a:r>
            <a:endParaRPr altLang="en-US" dirty="0" sz="2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双减政策的目的和意义</a:t>
            </a:r>
            <a:endParaRPr altLang="en-US" lang="zh-CN"/>
          </a:p>
        </p:txBody>
      </p:sp>
      <p:sp>
        <p:nvSpPr>
          <p:cNvPr id="1048964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减轻学生课业负担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70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促进学生全面发展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76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推进教育公平和素质教育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82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培养创新精神和实践能力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双减政策对学校教育的影响</a:t>
            </a:r>
            <a:endParaRPr altLang="en-US" lang="zh-CN"/>
          </a:p>
        </p:txBody>
      </p:sp>
      <p:sp>
        <p:nvSpPr>
          <p:cNvPr id="10490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促进学校教育改革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营造积极向上的校园环境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减轻学生课业负担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提高学生综合素质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9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学校双减的具体措施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减轻学生课业负担的措施</a:t>
            </a:r>
            <a:endParaRPr altLang="en-US" lang="zh-CN"/>
          </a:p>
        </p:txBody>
      </p:sp>
      <p:sp>
        <p:nvSpPr>
          <p:cNvPr id="10491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控制作业量：学校应合理安排学生的作业量，避免过多或过少的情况发生。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提高课堂效率：教师应注重课堂效率，让学生在课堂上掌握所学知识，减少课后作业的需求。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丰富课外活动：学校可以开展丰富多彩的课外活动，让学生有机会发展自己的兴趣和特长。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建立家校合作机制：学校和家长应加强合作，共同关注学生的成长，减轻学生的课业负担。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减轻学生校外培训负担的措施</a:t>
            </a:r>
            <a:endParaRPr altLang="en-US" lang="zh-CN"/>
          </a:p>
        </p:txBody>
      </p:sp>
      <p:sp>
        <p:nvSpPr>
          <p:cNvPr id="10491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控制作业量：学校合理安排作业，避免重复和机械性练习。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禁止超前学习：学校不得组织高年级学生提前学习新课程，减轻学生校外培训负担。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开展课后服务：学校提供丰富多彩的课后服务，满足学生个性化需求，减轻学生校外培训负担。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加强家校合作：学校与家长密切配合，共同关注学生成长，减轻学生校外培训负担。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学校如何营造积极向上的校园环境</a:t>
            </a:r>
            <a:endParaRPr altLang="en-US" lang="zh-CN"/>
          </a:p>
        </p:txBody>
      </p:sp>
      <p:sp>
        <p:nvSpPr>
          <p:cNvPr id="104925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加强心理健康教育，关注学生心理健康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推进素质教育，促进学生全面发展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实施双减政策，减轻学生负担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丰富校园文化活动，培养学生兴趣爱好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2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双减政策实施的效果和影响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双减政策实施后的学生发展变化</a:t>
            </a:r>
            <a:endParaRPr altLang="en-US" lang="zh-CN"/>
          </a:p>
        </p:txBody>
      </p:sp>
      <p:sp>
        <p:nvSpPr>
          <p:cNvPr id="104936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减轻学业负担，提高学习效率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促进学生心理健康，减少心理压力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提升学生自主创新能力，培养创新精神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增加学生课外活动时间，促进全面发展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双减政策对学校教育的影响和改变</a:t>
            </a:r>
            <a:endParaRPr altLang="en-US" lang="zh-CN"/>
          </a:p>
        </p:txBody>
      </p:sp>
      <p:sp>
        <p:nvSpPr>
          <p:cNvPr id="104944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优化教育生态，提升教育质量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增强学生综合素质，培养创新能力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促进教育公平，减少教育资源差距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双减政策实施中存在的问题和挑战</a:t>
            </a:r>
            <a:endParaRPr altLang="en-US" lang="zh-CN"/>
          </a:p>
        </p:txBody>
      </p:sp>
      <p:sp>
        <p:nvSpPr>
          <p:cNvPr id="10495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学科类培训转地下，隐形变异问题突出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家长焦虑心理依然存在，对政策存在抵触和质疑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学校课后服务供给不足，质量有待提高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政策实施过程中监管力度不够，存在监管盲区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9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如何进一步完善双减政策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完善学校教育评价体系</a:t>
            </a:r>
            <a:endParaRPr altLang="en-US" lang="zh-CN"/>
          </a:p>
        </p:txBody>
      </p:sp>
      <p:sp>
        <p:nvSpPr>
          <p:cNvPr id="104963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建立多元评价体系：除了考试成绩外，还应关注学生的综合素质和个性发展。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强化过程评价：关注学生的学习过程，及时反馈和指导，帮助学生改进学习方法。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引入第三方评价：通过第三方机构对学校的教育质量进行评估，提高评价的客观性和公正性。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促进教师专业发展：加强教师培训和研修，提高教师的教育教学水平和评价能力。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加强学校教育和家庭教育的衔接</a:t>
            </a:r>
            <a:endParaRPr altLang="en-US" lang="zh-CN"/>
          </a:p>
        </p:txBody>
      </p:sp>
      <p:sp>
        <p:nvSpPr>
          <p:cNvPr id="104967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建立家校沟通机制，定期开展家长会、座谈会等活动，加强学校与家长之间的联系。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鼓励家长参与学校教育活动，如家长进课堂、亲子活动等，提高家长对学校教育的认同度和参与度。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加强家庭教育指导，通过家长学校、家庭教育讲座等形式，提高家长的教育理念和方法，促进家庭教育与学校教育的衔接。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建立学生综合素质评价体系，将学生的综合素质表现纳入评价体系，引导家长关注学生的全面发展。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提升教师素质和能力，加强教师队伍建设</a:t>
            </a:r>
            <a:endParaRPr altLang="en-US" lang="zh-CN"/>
          </a:p>
        </p:txBody>
      </p:sp>
      <p:sp>
        <p:nvSpPr>
          <p:cNvPr id="104974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招聘高素质教育人才：积极招聘具有较高学历和丰富教学经验的优秀教师，为学校注入新鲜血液。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培训和进修：定期组织教师参加专业培训和进修课程，提高教师的教学水平和教育理念。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建立教师评价机制：制定科学的教师评价标准，定期对教师的教学水平、工作态度等方面进行评价，激励教师不断进步。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加强师德师风建设：注重教师的师德师风培养，树立良好的教育形象，为学生树立榜样。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8333"/>
          </a:bodyPr>
          <a:p>
            <a:r>
              <a:rPr altLang="en-US" lang="zh-CN"/>
              <a:t>加强对双减政策的监督和管理，确保政策落地生根</a:t>
            </a:r>
            <a:endParaRPr altLang="en-US" lang="zh-CN"/>
          </a:p>
        </p:txBody>
      </p:sp>
      <p:sp>
        <p:nvSpPr>
          <p:cNvPr id="104979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建立完善的监督机制，对违反双减政策的行为进行严厉打击。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加强对学校和教育培训机构的监管，确保其严格执行双减政策。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建立政策落实情况的评估和反馈机制，及时发现问题并加以解决。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加强宣传教育，提高家长和学生对双减政策的认识和理解。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846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4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4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4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4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4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02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2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2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2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2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2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2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2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2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2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2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2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2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2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2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2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28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90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2024-01-05T03:23:04Z</dcterms:created>
  <dcterms:modified xsi:type="dcterms:W3CDTF">2024-01-05T03:23:04Z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fe73c0e1be7b4166907e1761eb8bb9a1_21</vt:lpwstr>
  </property>
</Properties>
</file>