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5839" r:id="rId1"/>
    <p:sldMasterId id="2147515876" r:id="rId2"/>
  </p:sldMasterIdLst>
  <p:notesMasterIdLst>
    <p:notesMasterId r:id="rId3"/>
  </p:notesMasterIdLst>
  <p:sldIdLst>
    <p:sldId id="15157" r:id="rId4"/>
    <p:sldId id="15161" r:id="rId5"/>
    <p:sldId id="15165" r:id="rId6"/>
    <p:sldId id="15168" r:id="rId7"/>
    <p:sldId id="15171" r:id="rId8"/>
    <p:sldId id="15174" r:id="rId9"/>
    <p:sldId id="15177" r:id="rId10"/>
    <p:sldId id="15180" r:id="rId11"/>
    <p:sldId id="15183" r:id="rId12"/>
    <p:sldId id="15186" r:id="rId13"/>
    <p:sldId id="15189" r:id="rId14"/>
    <p:sldId id="15192" r:id="rId15"/>
    <p:sldId id="15195" r:id="rId16"/>
    <p:sldId id="15198" r:id="rId17"/>
    <p:sldId id="15201" r:id="rId18"/>
    <p:sldId id="15204" r:id="rId19"/>
    <p:sldId id="15207" r:id="rId20"/>
    <p:sldId id="15210" r:id="rId21"/>
    <p:sldId id="15213" r:id="rId22"/>
    <p:sldId id="15216" r:id="rId23"/>
    <p:sldId id="15219" r:id="rId24"/>
    <p:sldId id="15222" r:id="rId25"/>
    <p:sldId id="15225" r:id="rId26"/>
    <p:sldId id="15228" r:id="rId27"/>
    <p:sldId id="15231" r:id="rId28"/>
    <p:sldId id="15234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5840" r:id="rId1"/>
    <p:sldLayoutId id="2147515841" r:id="rId2"/>
    <p:sldLayoutId id="2147515842" r:id="rId3"/>
    <p:sldLayoutId id="2147515843" r:id="rId4"/>
    <p:sldLayoutId id="2147515844" r:id="rId5"/>
    <p:sldLayoutId id="2147515845" r:id="rId6"/>
    <p:sldLayoutId id="2147515846" r:id="rId7"/>
    <p:sldLayoutId id="2147515847" r:id="rId8"/>
    <p:sldLayoutId id="2147515848" r:id="rId9"/>
    <p:sldLayoutId id="2147515849" r:id="rId10"/>
    <p:sldLayoutId id="214751585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5877" r:id="rId1"/>
    <p:sldLayoutId id="2147515878" r:id="rId2"/>
    <p:sldLayoutId id="2147515879" r:id="rId3"/>
    <p:sldLayoutId id="2147515880" r:id="rId4"/>
    <p:sldLayoutId id="2147515881" r:id="rId5"/>
    <p:sldLayoutId id="2147515882" r:id="rId6"/>
    <p:sldLayoutId id="2147515883" r:id="rId7"/>
    <p:sldLayoutId id="2147515884" r:id="rId8"/>
    <p:sldLayoutId id="2147515885" r:id="rId9"/>
    <p:sldLayoutId id="2147515886" r:id="rId10"/>
    <p:sldLayoutId id="214751588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tags" Target="../tags/tag162.xml"/><Relationship Id="rId22" Type="http://schemas.openxmlformats.org/officeDocument/2006/relationships/tags" Target="../tags/tag163.xml"/><Relationship Id="rId23" Type="http://schemas.openxmlformats.org/officeDocument/2006/relationships/tags" Target="../tags/tag164.xml"/><Relationship Id="rId24" Type="http://schemas.openxmlformats.org/officeDocument/2006/relationships/tags" Target="../tags/tag165.xml"/><Relationship Id="rId25" Type="http://schemas.openxmlformats.org/officeDocument/2006/relationships/tags" Target="../tags/tag166.xml"/><Relationship Id="rId26" Type="http://schemas.openxmlformats.org/officeDocument/2006/relationships/tags" Target="../tags/tag167.xml"/><Relationship Id="rId27" Type="http://schemas.openxmlformats.org/officeDocument/2006/relationships/tags" Target="../tags/tag168.xml"/><Relationship Id="rId28" Type="http://schemas.openxmlformats.org/officeDocument/2006/relationships/tags" Target="../tags/tag169.xml"/><Relationship Id="rId29" Type="http://schemas.openxmlformats.org/officeDocument/2006/relationships/tags" Target="../tags/tag170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2024年汽车产业自动驾驶技术推进计划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自动驾驶技术发展现状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重点任务和措施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2024年汽车产业自动驾驶技术推进计划目标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预期成果和影响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保障措施和下一步计划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自动驾驶技术发展现状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自动驾驶技术概述</a:t>
            </a:r>
            <a:endParaRPr altLang="en-US" lang="zh-CN"/>
          </a:p>
        </p:txBody>
      </p:sp>
      <p:sp>
        <p:nvSpPr>
          <p:cNvPr id="10490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自动驾驶技术定义：利用传感器、计算机视觉等技术实现车辆自主导航、控制和决策，无需人为干预的智能驾驶技术。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自动驾驶技术分级：国际上通常将自动驾驶技术分为L0-L5共6个级别，其中L5级别为完全自动驾驶。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自动驾驶技术应用场景：城市道路、高速公路、停车场等场景，可实现自主巡航、自动泊车等功能。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自动驾驶技术发展现状：目前处于L2级别的自动驾驶技术在部分汽车上得到应用，但完全自动驾驶仍面临技术、法规等多方面挑战。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全球自动驾驶技术发展情况</a:t>
            </a:r>
            <a:endParaRPr altLang="en-US" lang="zh-CN"/>
          </a:p>
        </p:txBody>
      </p:sp>
      <p:sp>
        <p:nvSpPr>
          <p:cNvPr id="10490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各国政策支持：政府出台相关政策，鼓励自动驾驶技术研发和应用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商业化落地：部分自动驾驶技术已实现商业化落地，如无人配送、无人清扫等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技术创新：各大企业加大研发投入，推动自动驾驶技术创新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产业链完善：自动驾驶技术产业链逐渐完善，包括硬件、软件、服务等领域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中国自动驾驶技术发展现状</a:t>
            </a:r>
            <a:endParaRPr altLang="en-US" lang="zh-CN"/>
          </a:p>
        </p:txBody>
      </p:sp>
      <p:sp>
        <p:nvSpPr>
          <p:cNvPr id="104915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技术水平：中国自动驾驶技术已经取得重要进展，部分企业已达到国际领先水平。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政策支持：政府出台了一系列政策，支持自动驾驶技术的研发和应用。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基础设施建设：中国正在加快自动驾驶基础设施建设，包括高精度地图、智能交通系统等。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商业化应用：部分地区已经开展了自动驾驶的商业化应用，如出租车、公交等。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2024年汽车产业自动驾驶技术推进计划目标</a:t>
            </a:r>
            <a:endParaRPr altLang="en-US" dirty="0" lang="zh-CN"/>
          </a:p>
        </p:txBody>
      </p:sp>
      <p:sp>
        <p:nvSpPr>
          <p:cNvPr id="10491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提高道路交通安全</a:t>
            </a:r>
            <a:endParaRPr altLang="en-US" lang="zh-CN"/>
          </a:p>
        </p:txBody>
      </p:sp>
      <p:sp>
        <p:nvSpPr>
          <p:cNvPr id="10492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提高道路通行效率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提升自动驾驶技术可靠性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减少交通事故发生率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降低人员伤亡率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提升交通效率</a:t>
            </a:r>
            <a:endParaRPr altLang="en-US" lang="zh-CN"/>
          </a:p>
        </p:txBody>
      </p:sp>
      <p:sp>
        <p:nvSpPr>
          <p:cNvPr id="10493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减少交通拥堵：通过智能调度和路线规划，有效缓解城市拥堵问题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提高出行效率：为乘客提供更加便捷、舒适的出行体验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降低物流成本：通过自动驾驶技术，提高物流运输效率和降低运输成本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提升道路安全：减少人为因素导致的事故，提高道路安全性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推动汽车产业转型升级</a:t>
            </a:r>
            <a:endParaRPr altLang="en-US" lang="zh-CN"/>
          </a:p>
        </p:txBody>
      </p:sp>
      <p:sp>
        <p:nvSpPr>
          <p:cNvPr id="10493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促进汽车产业向智能化、电动化、网联化方向发展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提高汽车产业的创新能力和竞争力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推动汽车产业与新一代信息技术深度融合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加速汽车产业转型升级，实现高质量发展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重点任务和措施</a:t>
            </a:r>
            <a:endParaRPr altLang="en-US" dirty="0" lang="zh-CN"/>
          </a:p>
        </p:txBody>
      </p:sp>
      <p:sp>
        <p:nvSpPr>
          <p:cNvPr id="10494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加强自动驾驶技术研发</a:t>
            </a:r>
            <a:endParaRPr altLang="en-US" lang="zh-CN"/>
          </a:p>
        </p:txBody>
      </p:sp>
      <p:sp>
        <p:nvSpPr>
          <p:cNvPr id="10494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加大研发投入，提升技术创新能力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加强与高校、研究机构的合作，推动产学研一体化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制定技术标准和规范，推动产业健康发展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建设自动驾驶技术研发平台，促进技术交流与合作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建设智能交通基础设施</a:t>
            </a:r>
            <a:endParaRPr altLang="en-US" lang="zh-CN"/>
          </a:p>
        </p:txBody>
      </p:sp>
      <p:sp>
        <p:nvSpPr>
          <p:cNvPr id="10495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建设高精度地图和定位系统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完善交通信号灯和监控系统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推进车路协同技术研发与应用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提升交通管理智能化水平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推进自动驾驶技术应用试点</a:t>
            </a:r>
            <a:endParaRPr altLang="en-US" lang="zh-CN"/>
          </a:p>
        </p:txBody>
      </p:sp>
      <p:sp>
        <p:nvSpPr>
          <p:cNvPr id="10496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加强政策支持，制定相关法律法规和政策措施，为自动驾驶技术应用提供有力保障。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选取有条件的地区开展试点工作，探索自动驾驶技术在不同场景下的应用模式。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鼓励企业积极参与试点项目，加强技术研发和产品创新，提升自动驾驶技术水平。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建立完善的监管体系，确保自动驾驶技术在试点过程中的安全可控。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完善法律法规和政策体系</a:t>
            </a:r>
            <a:endParaRPr altLang="en-US" lang="zh-CN"/>
          </a:p>
        </p:txBody>
      </p:sp>
      <p:sp>
        <p:nvSpPr>
          <p:cNvPr id="104968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制定和完善自动驾驶相关法律法规，明确自动驾驶的法律地位和责任划分。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出台相关政策，鼓励自动驾驶技术的研发和应用，为其商业化落地提供政策支持。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建立自动驾驶技术标准体系，推动产业规范化发展。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加强国际合作，共同制定自动驾驶技术的国际标准和法规，为技术推广和应用创造良好的国际环境。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</a:t>
            </a:r>
            <a:endParaRPr altLang="en-US" lang="zh-CN"/>
          </a:p>
        </p:txBody>
      </p:sp>
      <p:sp>
        <p:nvSpPr>
          <p:cNvPr id="10497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建立与国际自动驾驶技术企业的合作机制，共同推进技术研发和应用。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加强与国际自动驾驶技术标准组织的交流，积极参与国际标准的制定和推广。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引进国际先进的自动驾驶技术，提高国内企业的技术水平和创新能力。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举办国际自动驾驶技术交流会议和展览，促进国际间的技术交流和合作。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预期成果和影响</a:t>
            </a:r>
            <a:endParaRPr altLang="en-US" dirty="0" lang="zh-CN"/>
          </a:p>
        </p:txBody>
      </p:sp>
      <p:sp>
        <p:nvSpPr>
          <p:cNvPr id="10497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预计实现的技术突破和创新</a:t>
            </a:r>
            <a:endParaRPr altLang="en-US" lang="zh-CN"/>
          </a:p>
        </p:txBody>
      </p:sp>
      <p:sp>
        <p:nvSpPr>
          <p:cNvPr id="104985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高级驾驶辅助系统（ADAS）的广泛应用，提高驾驶安全性。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实现车联网（V2X）技术，提升车辆与周围环境的通信能力。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深度学习算法在自动驾驶中的应用，提高车辆的决策和反应能力。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激光雷达（LiDAR）技术的进一步成熟，提升车辆对环境的感知能力。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对汽车产业和交通运输业的影响</a:t>
            </a:r>
            <a:endParaRPr altLang="en-US" lang="zh-CN"/>
          </a:p>
        </p:txBody>
      </p:sp>
      <p:sp>
        <p:nvSpPr>
          <p:cNvPr id="10499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促进汽车产业升级转型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提高交通运输效率与安全性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推动相关产业链协同发展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创造新的商业模式与就业机会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对社会和经济的贡献</a:t>
            </a:r>
            <a:endParaRPr altLang="en-US" lang="zh-CN"/>
          </a:p>
        </p:txBody>
      </p:sp>
      <p:sp>
        <p:nvSpPr>
          <p:cNvPr id="10499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提高交通效率，减少拥堵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降低事故发生率，保障乘客安全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创造新的就业机会，促进产业链发展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提升城市形象，推动智慧城市建设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保障措施和下一步计划</a:t>
            </a:r>
            <a:endParaRPr altLang="en-US" dirty="0" lang="zh-CN"/>
          </a:p>
        </p:txBody>
      </p:sp>
      <p:sp>
        <p:nvSpPr>
          <p:cNvPr id="10500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加强组织领导和协调配合</a:t>
            </a:r>
            <a:endParaRPr altLang="en-US" lang="zh-CN"/>
          </a:p>
        </p:txBody>
      </p:sp>
      <p:sp>
        <p:nvSpPr>
          <p:cNvPr id="10500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建立定期汇报和评估机制，确保工作进展顺利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加强与行业协会、企业等各方合作，共同推动自动驾驶技术的普及和应用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成立专项工作组，负责推进自动驾驶技术研发和应用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加强与相关部门的沟通协调，共同推进自动驾驶技术的发展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加大资金投入和政策支持</a:t>
            </a:r>
            <a:endParaRPr altLang="en-US" lang="zh-CN"/>
          </a:p>
        </p:txBody>
      </p:sp>
      <p:sp>
        <p:nvSpPr>
          <p:cNvPr id="10501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政府将加大对自动驾驶技术研发和应用的资金支持力度，提供专项资金和税收优惠政策。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金融机构将为自动驾驶技术研发和应用提供贷款和融资支持，鼓励企业加大研发投入。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政府将制定更加完善的政策法规，为自动驾驶技术的推广和应用提供法律保障。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建立自动驾驶技术标准体系，推动产业标准化和规范化发展。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建立监测评估机制</a:t>
            </a:r>
            <a:endParaRPr altLang="en-US" lang="zh-CN"/>
          </a:p>
        </p:txBody>
      </p:sp>
      <p:sp>
        <p:nvSpPr>
          <p:cNvPr id="10501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建立定期监测评估机制，对自动驾驶技术推进计划进行跟踪评估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设立监测评估指标体系，对自动驾驶技术推进计划进行量化评估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建立监测评估结果反馈机制，及时调整和优化自动驾驶技术推进计划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建立监测评估结果公开机制，提高公众对自动驾驶技术推进计划的认知度和参与度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持续推进自动驾驶技术发展计划</a:t>
            </a:r>
            <a:endParaRPr altLang="en-US" lang="zh-CN"/>
          </a:p>
        </p:txBody>
      </p:sp>
      <p:sp>
        <p:nvSpPr>
          <p:cNvPr id="10502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建立合作机制：与相关企业、研究机构等建立合作关系，共同推进自动驾驶技术的发展。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加大研发投入：持续投入资金，推动自动驾驶技术的研发和应用。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完善法规标准：制定和完善自动驾驶技术的相关法规和标准，为自动驾驶技术的发展提供法律保障。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推广应用示范：在特定区域或场景下开展自动驾驶技术的试点和示范，逐步推广应用。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29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7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1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7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0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45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2024-01-05T11:56:31Z</dcterms:created>
  <dcterms:modified xsi:type="dcterms:W3CDTF">2024-01-05T11:56:31Z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2615c09c12154617b04c8eb05824042b_21</vt:lpwstr>
  </property>
</Properties>
</file>